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62"/>
  </p:notesMasterIdLst>
  <p:handoutMasterIdLst>
    <p:handoutMasterId r:id="rId63"/>
  </p:handoutMasterIdLst>
  <p:sldIdLst>
    <p:sldId id="413" r:id="rId5"/>
    <p:sldId id="538" r:id="rId6"/>
    <p:sldId id="594" r:id="rId7"/>
    <p:sldId id="539" r:id="rId8"/>
    <p:sldId id="544" r:id="rId9"/>
    <p:sldId id="450" r:id="rId10"/>
    <p:sldId id="497" r:id="rId11"/>
    <p:sldId id="551" r:id="rId12"/>
    <p:sldId id="549" r:id="rId13"/>
    <p:sldId id="601" r:id="rId14"/>
    <p:sldId id="510" r:id="rId15"/>
    <p:sldId id="595" r:id="rId16"/>
    <p:sldId id="494" r:id="rId17"/>
    <p:sldId id="532" r:id="rId18"/>
    <p:sldId id="547" r:id="rId19"/>
    <p:sldId id="592" r:id="rId20"/>
    <p:sldId id="568" r:id="rId21"/>
    <p:sldId id="522" r:id="rId22"/>
    <p:sldId id="605" r:id="rId23"/>
    <p:sldId id="503" r:id="rId24"/>
    <p:sldId id="535" r:id="rId25"/>
    <p:sldId id="513" r:id="rId26"/>
    <p:sldId id="576" r:id="rId27"/>
    <p:sldId id="514" r:id="rId28"/>
    <p:sldId id="607" r:id="rId29"/>
    <p:sldId id="452" r:id="rId30"/>
    <p:sldId id="530" r:id="rId31"/>
    <p:sldId id="511" r:id="rId32"/>
    <p:sldId id="489" r:id="rId33"/>
    <p:sldId id="519" r:id="rId34"/>
    <p:sldId id="603" r:id="rId35"/>
    <p:sldId id="495" r:id="rId36"/>
    <p:sldId id="533" r:id="rId37"/>
    <p:sldId id="548" r:id="rId38"/>
    <p:sldId id="600" r:id="rId39"/>
    <p:sldId id="520" r:id="rId40"/>
    <p:sldId id="606" r:id="rId41"/>
    <p:sldId id="485" r:id="rId42"/>
    <p:sldId id="531" r:id="rId43"/>
    <p:sldId id="546" r:id="rId44"/>
    <p:sldId id="597" r:id="rId45"/>
    <p:sldId id="586" r:id="rId46"/>
    <p:sldId id="562" r:id="rId47"/>
    <p:sldId id="515" r:id="rId48"/>
    <p:sldId id="604" r:id="rId49"/>
    <p:sldId id="451" r:id="rId50"/>
    <p:sldId id="557" r:id="rId51"/>
    <p:sldId id="550" r:id="rId52"/>
    <p:sldId id="580" r:id="rId53"/>
    <p:sldId id="583" r:id="rId54"/>
    <p:sldId id="584" r:id="rId55"/>
    <p:sldId id="602" r:id="rId56"/>
    <p:sldId id="593" r:id="rId57"/>
    <p:sldId id="556" r:id="rId58"/>
    <p:sldId id="475" r:id="rId59"/>
    <p:sldId id="474" r:id="rId60"/>
    <p:sldId id="537" r:id="rId6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439987-BF81-4F37-BD75-AC8708CD1EAC}">
          <p14:sldIdLst>
            <p14:sldId id="413"/>
            <p14:sldId id="538"/>
            <p14:sldId id="594"/>
            <p14:sldId id="539"/>
            <p14:sldId id="544"/>
            <p14:sldId id="450"/>
            <p14:sldId id="497"/>
            <p14:sldId id="551"/>
            <p14:sldId id="549"/>
            <p14:sldId id="601"/>
            <p14:sldId id="510"/>
            <p14:sldId id="595"/>
            <p14:sldId id="494"/>
            <p14:sldId id="532"/>
            <p14:sldId id="547"/>
            <p14:sldId id="592"/>
            <p14:sldId id="568"/>
            <p14:sldId id="522"/>
            <p14:sldId id="605"/>
            <p14:sldId id="503"/>
            <p14:sldId id="535"/>
            <p14:sldId id="513"/>
            <p14:sldId id="576"/>
            <p14:sldId id="514"/>
            <p14:sldId id="607"/>
            <p14:sldId id="452"/>
            <p14:sldId id="530"/>
            <p14:sldId id="511"/>
            <p14:sldId id="489"/>
            <p14:sldId id="519"/>
            <p14:sldId id="603"/>
            <p14:sldId id="495"/>
            <p14:sldId id="533"/>
            <p14:sldId id="548"/>
            <p14:sldId id="600"/>
            <p14:sldId id="520"/>
            <p14:sldId id="606"/>
            <p14:sldId id="485"/>
            <p14:sldId id="531"/>
            <p14:sldId id="546"/>
            <p14:sldId id="597"/>
            <p14:sldId id="586"/>
            <p14:sldId id="562"/>
            <p14:sldId id="515"/>
            <p14:sldId id="604"/>
            <p14:sldId id="451"/>
            <p14:sldId id="557"/>
            <p14:sldId id="550"/>
            <p14:sldId id="580"/>
            <p14:sldId id="583"/>
            <p14:sldId id="584"/>
            <p14:sldId id="602"/>
          </p14:sldIdLst>
        </p14:section>
        <p14:section name="Untitled Section" id="{790CB41A-C74B-4043-BF9D-3AAD799FCF8D}">
          <p14:sldIdLst>
            <p14:sldId id="593"/>
            <p14:sldId id="556"/>
            <p14:sldId id="475"/>
            <p14:sldId id="474"/>
            <p14:sldId id="53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BOAD\Kerean" initials="F" lastIdx="3" clrIdx="0">
    <p:extLst>
      <p:ext uri="{19B8F6BF-5375-455C-9EA6-DF929625EA0E}">
        <p15:presenceInfo xmlns:p15="http://schemas.microsoft.com/office/powerpoint/2012/main" userId="FBOAD\Kerean" providerId="None"/>
      </p:ext>
    </p:extLst>
  </p:cmAuthor>
  <p:cmAuthor id="2" name="Heidie P Rhodes" initials="HPR" lastIdx="2" clrIdx="1">
    <p:extLst>
      <p:ext uri="{19B8F6BF-5375-455C-9EA6-DF929625EA0E}">
        <p15:presenceInfo xmlns:p15="http://schemas.microsoft.com/office/powerpoint/2012/main" userId="S-1-5-21-3758570256-276891776-3938476879-36862" providerId="AD"/>
      </p:ext>
    </p:extLst>
  </p:cmAuthor>
  <p:cmAuthor id="3" name="Shannon Minter" initials="SM" lastIdx="0" clrIdx="2">
    <p:extLst>
      <p:ext uri="{19B8F6BF-5375-455C-9EA6-DF929625EA0E}">
        <p15:presenceInfo xmlns:p15="http://schemas.microsoft.com/office/powerpoint/2012/main" userId="S-1-5-21-3758570256-276891776-3938476879-58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4472C4"/>
    <a:srgbClr val="FFFFFF"/>
    <a:srgbClr val="498426"/>
    <a:srgbClr val="5C739C"/>
    <a:srgbClr val="BF9000"/>
    <a:srgbClr val="A5A5A5"/>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4" autoAdjust="0"/>
    <p:restoredTop sz="95086" autoAdjust="0"/>
  </p:normalViewPr>
  <p:slideViewPr>
    <p:cSldViewPr snapToGrid="0">
      <p:cViewPr varScale="1">
        <p:scale>
          <a:sx n="108" d="100"/>
          <a:sy n="108" d="100"/>
        </p:scale>
        <p:origin x="106" y="283"/>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B765CC-16E9-49D8-A76E-621E942FF0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F9DEAB-6475-459D-A47C-85A42EC75FC2}">
      <dgm:prSet phldrT="[Text]" custT="1"/>
      <dgm:spPr>
        <a:solidFill>
          <a:schemeClr val="accent1">
            <a:lumMod val="60000"/>
            <a:lumOff val="40000"/>
          </a:schemeClr>
        </a:solidFill>
      </dgm:spPr>
      <dgm:t>
        <a:bodyPr/>
        <a:lstStyle/>
        <a:p>
          <a:pPr rtl="0"/>
          <a:r>
            <a:rPr lang="en-US" sz="2000" dirty="0" smtClean="0">
              <a:solidFill>
                <a:schemeClr val="tx1"/>
              </a:solidFill>
              <a:latin typeface="Arial"/>
            </a:rPr>
            <a:t>Understand the roles and responsibilities for each process</a:t>
          </a:r>
          <a:endParaRPr lang="en-US" sz="2000" dirty="0">
            <a:solidFill>
              <a:schemeClr val="tx1"/>
            </a:solidFill>
          </a:endParaRPr>
        </a:p>
      </dgm:t>
    </dgm:pt>
    <dgm:pt modelId="{96AD66C2-CFFA-4801-BAA9-BCA0E228FC17}" type="parTrans" cxnId="{C923DC46-B633-4937-9B9D-4F649F9545A5}">
      <dgm:prSet/>
      <dgm:spPr/>
      <dgm:t>
        <a:bodyPr/>
        <a:lstStyle/>
        <a:p>
          <a:endParaRPr lang="en-US" sz="2000">
            <a:solidFill>
              <a:schemeClr val="tx1"/>
            </a:solidFill>
          </a:endParaRPr>
        </a:p>
      </dgm:t>
    </dgm:pt>
    <dgm:pt modelId="{3E95466F-BA2E-4258-8501-234E8F556293}" type="sibTrans" cxnId="{C923DC46-B633-4937-9B9D-4F649F9545A5}">
      <dgm:prSet/>
      <dgm:spPr/>
      <dgm:t>
        <a:bodyPr/>
        <a:lstStyle/>
        <a:p>
          <a:endParaRPr lang="en-US" sz="2000">
            <a:solidFill>
              <a:schemeClr val="tx1"/>
            </a:solidFill>
          </a:endParaRPr>
        </a:p>
      </dgm:t>
    </dgm:pt>
    <dgm:pt modelId="{277F40CF-2840-4956-BB51-3ED7A5F40B22}">
      <dgm:prSet custT="1"/>
      <dgm:spPr>
        <a:solidFill>
          <a:schemeClr val="accent1">
            <a:lumMod val="60000"/>
            <a:lumOff val="40000"/>
          </a:schemeClr>
        </a:solidFill>
      </dgm:spPr>
      <dgm:t>
        <a:bodyPr/>
        <a:lstStyle/>
        <a:p>
          <a:pPr rtl="0"/>
          <a:r>
            <a:rPr lang="en-US" sz="2000" dirty="0" smtClean="0">
              <a:solidFill>
                <a:schemeClr val="tx1"/>
              </a:solidFill>
              <a:latin typeface="Arial"/>
            </a:rPr>
            <a:t>Understand the handoff process within each process</a:t>
          </a:r>
        </a:p>
      </dgm:t>
    </dgm:pt>
    <dgm:pt modelId="{82C4AA0F-0E9A-4A39-8023-C0A1919B7B18}" type="parTrans" cxnId="{46564BFF-F4EF-4D24-AC6A-7D59F5015458}">
      <dgm:prSet/>
      <dgm:spPr/>
      <dgm:t>
        <a:bodyPr/>
        <a:lstStyle/>
        <a:p>
          <a:endParaRPr lang="en-US" sz="2000">
            <a:solidFill>
              <a:schemeClr val="tx1"/>
            </a:solidFill>
          </a:endParaRPr>
        </a:p>
      </dgm:t>
    </dgm:pt>
    <dgm:pt modelId="{731A442C-83BB-4E3E-9DFD-22441E62FEA0}" type="sibTrans" cxnId="{46564BFF-F4EF-4D24-AC6A-7D59F5015458}">
      <dgm:prSet/>
      <dgm:spPr/>
      <dgm:t>
        <a:bodyPr/>
        <a:lstStyle/>
        <a:p>
          <a:endParaRPr lang="en-US" sz="2000">
            <a:solidFill>
              <a:schemeClr val="tx1"/>
            </a:solidFill>
          </a:endParaRPr>
        </a:p>
      </dgm:t>
    </dgm:pt>
    <dgm:pt modelId="{FB1CA0B3-685A-4A1D-A040-AC5F96303A5C}">
      <dgm:prSet custT="1"/>
      <dgm:spPr>
        <a:solidFill>
          <a:schemeClr val="accent1">
            <a:lumMod val="60000"/>
            <a:lumOff val="40000"/>
          </a:schemeClr>
        </a:solidFill>
      </dgm:spPr>
      <dgm:t>
        <a:bodyPr/>
        <a:lstStyle/>
        <a:p>
          <a:pPr rtl="0"/>
          <a:r>
            <a:rPr lang="en-US" sz="2000" dirty="0" smtClean="0">
              <a:solidFill>
                <a:schemeClr val="tx1"/>
              </a:solidFill>
              <a:latin typeface="Arial"/>
            </a:rPr>
            <a:t>Understand the Approval Workflow process, which leverages the Approval Workflow Engine </a:t>
          </a:r>
        </a:p>
      </dgm:t>
    </dgm:pt>
    <dgm:pt modelId="{4D5215F3-425E-4FA0-9FFD-490B04DC3DB7}" type="sibTrans" cxnId="{34D9A34B-5968-43CF-8B78-F08F0ECDDAEB}">
      <dgm:prSet/>
      <dgm:spPr/>
      <dgm:t>
        <a:bodyPr/>
        <a:lstStyle/>
        <a:p>
          <a:endParaRPr lang="en-US" sz="2000">
            <a:solidFill>
              <a:schemeClr val="tx1"/>
            </a:solidFill>
          </a:endParaRPr>
        </a:p>
      </dgm:t>
    </dgm:pt>
    <dgm:pt modelId="{EB5974E0-9220-490B-84E6-ECE9A2FF5AA8}" type="parTrans" cxnId="{34D9A34B-5968-43CF-8B78-F08F0ECDDAEB}">
      <dgm:prSet/>
      <dgm:spPr/>
      <dgm:t>
        <a:bodyPr/>
        <a:lstStyle/>
        <a:p>
          <a:endParaRPr lang="en-US" sz="2000">
            <a:solidFill>
              <a:schemeClr val="tx1"/>
            </a:solidFill>
          </a:endParaRPr>
        </a:p>
      </dgm:t>
    </dgm:pt>
    <dgm:pt modelId="{773F1CE1-D964-4040-8560-D045AF2E9E99}" type="pres">
      <dgm:prSet presAssocID="{11B765CC-16E9-49D8-A76E-621E942FF0E8}" presName="linear" presStyleCnt="0">
        <dgm:presLayoutVars>
          <dgm:animLvl val="lvl"/>
          <dgm:resizeHandles val="exact"/>
        </dgm:presLayoutVars>
      </dgm:prSet>
      <dgm:spPr/>
      <dgm:t>
        <a:bodyPr/>
        <a:lstStyle/>
        <a:p>
          <a:endParaRPr lang="en-US"/>
        </a:p>
      </dgm:t>
    </dgm:pt>
    <dgm:pt modelId="{6A68DD1C-CB41-42D9-8CA8-CE0F5C7D4284}" type="pres">
      <dgm:prSet presAssocID="{3CF9DEAB-6475-459D-A47C-85A42EC75FC2}" presName="parentText" presStyleLbl="node1" presStyleIdx="0" presStyleCnt="3" custLinFactNeighborY="7412">
        <dgm:presLayoutVars>
          <dgm:chMax val="0"/>
          <dgm:bulletEnabled val="1"/>
        </dgm:presLayoutVars>
      </dgm:prSet>
      <dgm:spPr/>
      <dgm:t>
        <a:bodyPr/>
        <a:lstStyle/>
        <a:p>
          <a:endParaRPr lang="en-US"/>
        </a:p>
      </dgm:t>
    </dgm:pt>
    <dgm:pt modelId="{1AD96581-73BF-4514-8968-63C4C06E8D56}" type="pres">
      <dgm:prSet presAssocID="{3E95466F-BA2E-4258-8501-234E8F556293}" presName="spacer" presStyleCnt="0"/>
      <dgm:spPr/>
    </dgm:pt>
    <dgm:pt modelId="{2512809E-EACC-4D5E-B457-3D347D989510}" type="pres">
      <dgm:prSet presAssocID="{277F40CF-2840-4956-BB51-3ED7A5F40B22}" presName="parentText" presStyleLbl="node1" presStyleIdx="1" presStyleCnt="3" custLinFactNeighborY="-4022">
        <dgm:presLayoutVars>
          <dgm:chMax val="0"/>
          <dgm:bulletEnabled val="1"/>
        </dgm:presLayoutVars>
      </dgm:prSet>
      <dgm:spPr/>
      <dgm:t>
        <a:bodyPr/>
        <a:lstStyle/>
        <a:p>
          <a:endParaRPr lang="en-US"/>
        </a:p>
      </dgm:t>
    </dgm:pt>
    <dgm:pt modelId="{A417785A-298A-446A-A8F6-CF269D065E8E}" type="pres">
      <dgm:prSet presAssocID="{731A442C-83BB-4E3E-9DFD-22441E62FEA0}" presName="spacer" presStyleCnt="0"/>
      <dgm:spPr/>
    </dgm:pt>
    <dgm:pt modelId="{D5756C89-6394-483B-84C7-D2A79A0CF396}" type="pres">
      <dgm:prSet presAssocID="{FB1CA0B3-685A-4A1D-A040-AC5F96303A5C}" presName="parentText" presStyleLbl="node1" presStyleIdx="2" presStyleCnt="3" custLinFactY="185131" custLinFactNeighborY="200000">
        <dgm:presLayoutVars>
          <dgm:chMax val="0"/>
          <dgm:bulletEnabled val="1"/>
        </dgm:presLayoutVars>
      </dgm:prSet>
      <dgm:spPr/>
      <dgm:t>
        <a:bodyPr/>
        <a:lstStyle/>
        <a:p>
          <a:endParaRPr lang="en-US"/>
        </a:p>
      </dgm:t>
    </dgm:pt>
  </dgm:ptLst>
  <dgm:cxnLst>
    <dgm:cxn modelId="{AED9ADA8-593F-4EAF-B160-121CDABEE95A}" type="presOf" srcId="{3CF9DEAB-6475-459D-A47C-85A42EC75FC2}" destId="{6A68DD1C-CB41-42D9-8CA8-CE0F5C7D4284}" srcOrd="0" destOrd="0" presId="urn:microsoft.com/office/officeart/2005/8/layout/vList2"/>
    <dgm:cxn modelId="{C923DC46-B633-4937-9B9D-4F649F9545A5}" srcId="{11B765CC-16E9-49D8-A76E-621E942FF0E8}" destId="{3CF9DEAB-6475-459D-A47C-85A42EC75FC2}" srcOrd="0" destOrd="0" parTransId="{96AD66C2-CFFA-4801-BAA9-BCA0E228FC17}" sibTransId="{3E95466F-BA2E-4258-8501-234E8F556293}"/>
    <dgm:cxn modelId="{46564BFF-F4EF-4D24-AC6A-7D59F5015458}" srcId="{11B765CC-16E9-49D8-A76E-621E942FF0E8}" destId="{277F40CF-2840-4956-BB51-3ED7A5F40B22}" srcOrd="1" destOrd="0" parTransId="{82C4AA0F-0E9A-4A39-8023-C0A1919B7B18}" sibTransId="{731A442C-83BB-4E3E-9DFD-22441E62FEA0}"/>
    <dgm:cxn modelId="{34D9A34B-5968-43CF-8B78-F08F0ECDDAEB}" srcId="{11B765CC-16E9-49D8-A76E-621E942FF0E8}" destId="{FB1CA0B3-685A-4A1D-A040-AC5F96303A5C}" srcOrd="2" destOrd="0" parTransId="{EB5974E0-9220-490B-84E6-ECE9A2FF5AA8}" sibTransId="{4D5215F3-425E-4FA0-9FFD-490B04DC3DB7}"/>
    <dgm:cxn modelId="{DDE8FF3C-057F-47EE-983F-8756945BC0F9}" type="presOf" srcId="{FB1CA0B3-685A-4A1D-A040-AC5F96303A5C}" destId="{D5756C89-6394-483B-84C7-D2A79A0CF396}" srcOrd="0" destOrd="0" presId="urn:microsoft.com/office/officeart/2005/8/layout/vList2"/>
    <dgm:cxn modelId="{B8ACF898-1976-4BD1-8437-F707987E9F94}" type="presOf" srcId="{11B765CC-16E9-49D8-A76E-621E942FF0E8}" destId="{773F1CE1-D964-4040-8560-D045AF2E9E99}" srcOrd="0" destOrd="0" presId="urn:microsoft.com/office/officeart/2005/8/layout/vList2"/>
    <dgm:cxn modelId="{F2078775-1EB7-4C2A-B0E2-53E7E27178BD}" type="presOf" srcId="{277F40CF-2840-4956-BB51-3ED7A5F40B22}" destId="{2512809E-EACC-4D5E-B457-3D347D989510}" srcOrd="0" destOrd="0" presId="urn:microsoft.com/office/officeart/2005/8/layout/vList2"/>
    <dgm:cxn modelId="{F638640A-94B7-4BF8-910B-065044DCD144}" type="presParOf" srcId="{773F1CE1-D964-4040-8560-D045AF2E9E99}" destId="{6A68DD1C-CB41-42D9-8CA8-CE0F5C7D4284}" srcOrd="0" destOrd="0" presId="urn:microsoft.com/office/officeart/2005/8/layout/vList2"/>
    <dgm:cxn modelId="{E57CD3B4-D9FE-473C-8B55-9B7EFAA13982}" type="presParOf" srcId="{773F1CE1-D964-4040-8560-D045AF2E9E99}" destId="{1AD96581-73BF-4514-8968-63C4C06E8D56}" srcOrd="1" destOrd="0" presId="urn:microsoft.com/office/officeart/2005/8/layout/vList2"/>
    <dgm:cxn modelId="{45935819-7D40-44C5-BBFF-D3282C534150}" type="presParOf" srcId="{773F1CE1-D964-4040-8560-D045AF2E9E99}" destId="{2512809E-EACC-4D5E-B457-3D347D989510}" srcOrd="2" destOrd="0" presId="urn:microsoft.com/office/officeart/2005/8/layout/vList2"/>
    <dgm:cxn modelId="{D3F53DCF-AF5A-49F0-BCA0-828B65C5A8A0}" type="presParOf" srcId="{773F1CE1-D964-4040-8560-D045AF2E9E99}" destId="{A417785A-298A-446A-A8F6-CF269D065E8E}" srcOrd="3" destOrd="0" presId="urn:microsoft.com/office/officeart/2005/8/layout/vList2"/>
    <dgm:cxn modelId="{0AA53EE4-8760-4D4B-A6B6-252FFCDD08C8}" type="presParOf" srcId="{773F1CE1-D964-4040-8560-D045AF2E9E99}" destId="{D5756C89-6394-483B-84C7-D2A79A0CF39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B765CC-16E9-49D8-A76E-621E942FF0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F9DEAB-6475-459D-A47C-85A42EC75FC2}">
      <dgm:prSet phldrT="[Text]" custT="1"/>
      <dgm:spPr>
        <a:solidFill>
          <a:schemeClr val="accent1">
            <a:lumMod val="60000"/>
            <a:lumOff val="40000"/>
          </a:schemeClr>
        </a:solidFill>
      </dgm:spPr>
      <dgm:t>
        <a:bodyPr/>
        <a:lstStyle/>
        <a:p>
          <a:pPr rtl="0"/>
          <a:r>
            <a:rPr lang="en-US" sz="2000" dirty="0" smtClean="0">
              <a:solidFill>
                <a:schemeClr val="tx1"/>
              </a:solidFill>
              <a:latin typeface="Arial"/>
            </a:rPr>
            <a:t>Understand the roles and responsibilities for each process</a:t>
          </a:r>
          <a:endParaRPr lang="en-US" sz="2000" dirty="0">
            <a:solidFill>
              <a:schemeClr val="tx1"/>
            </a:solidFill>
          </a:endParaRPr>
        </a:p>
      </dgm:t>
    </dgm:pt>
    <dgm:pt modelId="{96AD66C2-CFFA-4801-BAA9-BCA0E228FC17}" type="parTrans" cxnId="{C923DC46-B633-4937-9B9D-4F649F9545A5}">
      <dgm:prSet/>
      <dgm:spPr/>
      <dgm:t>
        <a:bodyPr/>
        <a:lstStyle/>
        <a:p>
          <a:endParaRPr lang="en-US" sz="2000">
            <a:solidFill>
              <a:schemeClr val="tx1"/>
            </a:solidFill>
          </a:endParaRPr>
        </a:p>
      </dgm:t>
    </dgm:pt>
    <dgm:pt modelId="{3E95466F-BA2E-4258-8501-234E8F556293}" type="sibTrans" cxnId="{C923DC46-B633-4937-9B9D-4F649F9545A5}">
      <dgm:prSet/>
      <dgm:spPr/>
      <dgm:t>
        <a:bodyPr/>
        <a:lstStyle/>
        <a:p>
          <a:endParaRPr lang="en-US" sz="2000">
            <a:solidFill>
              <a:schemeClr val="tx1"/>
            </a:solidFill>
          </a:endParaRPr>
        </a:p>
      </dgm:t>
    </dgm:pt>
    <dgm:pt modelId="{277F40CF-2840-4956-BB51-3ED7A5F40B22}">
      <dgm:prSet custT="1"/>
      <dgm:spPr>
        <a:solidFill>
          <a:schemeClr val="accent1">
            <a:lumMod val="60000"/>
            <a:lumOff val="40000"/>
          </a:schemeClr>
        </a:solidFill>
      </dgm:spPr>
      <dgm:t>
        <a:bodyPr/>
        <a:lstStyle/>
        <a:p>
          <a:pPr rtl="0"/>
          <a:r>
            <a:rPr lang="en-US" sz="2000" dirty="0" smtClean="0">
              <a:solidFill>
                <a:schemeClr val="tx1"/>
              </a:solidFill>
              <a:latin typeface="Arial"/>
            </a:rPr>
            <a:t>Understand the handoff process within each process</a:t>
          </a:r>
        </a:p>
      </dgm:t>
    </dgm:pt>
    <dgm:pt modelId="{82C4AA0F-0E9A-4A39-8023-C0A1919B7B18}" type="parTrans" cxnId="{46564BFF-F4EF-4D24-AC6A-7D59F5015458}">
      <dgm:prSet/>
      <dgm:spPr/>
      <dgm:t>
        <a:bodyPr/>
        <a:lstStyle/>
        <a:p>
          <a:endParaRPr lang="en-US" sz="2000">
            <a:solidFill>
              <a:schemeClr val="tx1"/>
            </a:solidFill>
          </a:endParaRPr>
        </a:p>
      </dgm:t>
    </dgm:pt>
    <dgm:pt modelId="{731A442C-83BB-4E3E-9DFD-22441E62FEA0}" type="sibTrans" cxnId="{46564BFF-F4EF-4D24-AC6A-7D59F5015458}">
      <dgm:prSet/>
      <dgm:spPr/>
      <dgm:t>
        <a:bodyPr/>
        <a:lstStyle/>
        <a:p>
          <a:endParaRPr lang="en-US" sz="2000">
            <a:solidFill>
              <a:schemeClr val="tx1"/>
            </a:solidFill>
          </a:endParaRPr>
        </a:p>
      </dgm:t>
    </dgm:pt>
    <dgm:pt modelId="{FB1CA0B3-685A-4A1D-A040-AC5F96303A5C}">
      <dgm:prSet custT="1"/>
      <dgm:spPr>
        <a:solidFill>
          <a:schemeClr val="accent1">
            <a:lumMod val="60000"/>
            <a:lumOff val="40000"/>
          </a:schemeClr>
        </a:solidFill>
      </dgm:spPr>
      <dgm:t>
        <a:bodyPr/>
        <a:lstStyle/>
        <a:p>
          <a:pPr rtl="0"/>
          <a:r>
            <a:rPr lang="en-US" sz="2000" dirty="0" smtClean="0">
              <a:solidFill>
                <a:schemeClr val="tx1"/>
              </a:solidFill>
              <a:latin typeface="Arial"/>
            </a:rPr>
            <a:t>Understand the Approval Workflow process, which leverages the Approval Workflow Engine </a:t>
          </a:r>
        </a:p>
      </dgm:t>
    </dgm:pt>
    <dgm:pt modelId="{4D5215F3-425E-4FA0-9FFD-490B04DC3DB7}" type="sibTrans" cxnId="{34D9A34B-5968-43CF-8B78-F08F0ECDDAEB}">
      <dgm:prSet/>
      <dgm:spPr/>
      <dgm:t>
        <a:bodyPr/>
        <a:lstStyle/>
        <a:p>
          <a:endParaRPr lang="en-US" sz="2000">
            <a:solidFill>
              <a:schemeClr val="tx1"/>
            </a:solidFill>
          </a:endParaRPr>
        </a:p>
      </dgm:t>
    </dgm:pt>
    <dgm:pt modelId="{EB5974E0-9220-490B-84E6-ECE9A2FF5AA8}" type="parTrans" cxnId="{34D9A34B-5968-43CF-8B78-F08F0ECDDAEB}">
      <dgm:prSet/>
      <dgm:spPr/>
      <dgm:t>
        <a:bodyPr/>
        <a:lstStyle/>
        <a:p>
          <a:endParaRPr lang="en-US" sz="2000">
            <a:solidFill>
              <a:schemeClr val="tx1"/>
            </a:solidFill>
          </a:endParaRPr>
        </a:p>
      </dgm:t>
    </dgm:pt>
    <dgm:pt modelId="{773F1CE1-D964-4040-8560-D045AF2E9E99}" type="pres">
      <dgm:prSet presAssocID="{11B765CC-16E9-49D8-A76E-621E942FF0E8}" presName="linear" presStyleCnt="0">
        <dgm:presLayoutVars>
          <dgm:animLvl val="lvl"/>
          <dgm:resizeHandles val="exact"/>
        </dgm:presLayoutVars>
      </dgm:prSet>
      <dgm:spPr/>
      <dgm:t>
        <a:bodyPr/>
        <a:lstStyle/>
        <a:p>
          <a:endParaRPr lang="en-US"/>
        </a:p>
      </dgm:t>
    </dgm:pt>
    <dgm:pt modelId="{6A68DD1C-CB41-42D9-8CA8-CE0F5C7D4284}" type="pres">
      <dgm:prSet presAssocID="{3CF9DEAB-6475-459D-A47C-85A42EC75FC2}" presName="parentText" presStyleLbl="node1" presStyleIdx="0" presStyleCnt="3" custLinFactNeighborY="7412">
        <dgm:presLayoutVars>
          <dgm:chMax val="0"/>
          <dgm:bulletEnabled val="1"/>
        </dgm:presLayoutVars>
      </dgm:prSet>
      <dgm:spPr/>
      <dgm:t>
        <a:bodyPr/>
        <a:lstStyle/>
        <a:p>
          <a:endParaRPr lang="en-US"/>
        </a:p>
      </dgm:t>
    </dgm:pt>
    <dgm:pt modelId="{1AD96581-73BF-4514-8968-63C4C06E8D56}" type="pres">
      <dgm:prSet presAssocID="{3E95466F-BA2E-4258-8501-234E8F556293}" presName="spacer" presStyleCnt="0"/>
      <dgm:spPr/>
    </dgm:pt>
    <dgm:pt modelId="{2512809E-EACC-4D5E-B457-3D347D989510}" type="pres">
      <dgm:prSet presAssocID="{277F40CF-2840-4956-BB51-3ED7A5F40B22}" presName="parentText" presStyleLbl="node1" presStyleIdx="1" presStyleCnt="3" custLinFactNeighborY="-4022">
        <dgm:presLayoutVars>
          <dgm:chMax val="0"/>
          <dgm:bulletEnabled val="1"/>
        </dgm:presLayoutVars>
      </dgm:prSet>
      <dgm:spPr/>
      <dgm:t>
        <a:bodyPr/>
        <a:lstStyle/>
        <a:p>
          <a:endParaRPr lang="en-US"/>
        </a:p>
      </dgm:t>
    </dgm:pt>
    <dgm:pt modelId="{A417785A-298A-446A-A8F6-CF269D065E8E}" type="pres">
      <dgm:prSet presAssocID="{731A442C-83BB-4E3E-9DFD-22441E62FEA0}" presName="spacer" presStyleCnt="0"/>
      <dgm:spPr/>
    </dgm:pt>
    <dgm:pt modelId="{D5756C89-6394-483B-84C7-D2A79A0CF396}" type="pres">
      <dgm:prSet presAssocID="{FB1CA0B3-685A-4A1D-A040-AC5F96303A5C}" presName="parentText" presStyleLbl="node1" presStyleIdx="2" presStyleCnt="3" custLinFactY="185131" custLinFactNeighborY="200000">
        <dgm:presLayoutVars>
          <dgm:chMax val="0"/>
          <dgm:bulletEnabled val="1"/>
        </dgm:presLayoutVars>
      </dgm:prSet>
      <dgm:spPr/>
      <dgm:t>
        <a:bodyPr/>
        <a:lstStyle/>
        <a:p>
          <a:endParaRPr lang="en-US"/>
        </a:p>
      </dgm:t>
    </dgm:pt>
  </dgm:ptLst>
  <dgm:cxnLst>
    <dgm:cxn modelId="{AED9ADA8-593F-4EAF-B160-121CDABEE95A}" type="presOf" srcId="{3CF9DEAB-6475-459D-A47C-85A42EC75FC2}" destId="{6A68DD1C-CB41-42D9-8CA8-CE0F5C7D4284}" srcOrd="0" destOrd="0" presId="urn:microsoft.com/office/officeart/2005/8/layout/vList2"/>
    <dgm:cxn modelId="{C923DC46-B633-4937-9B9D-4F649F9545A5}" srcId="{11B765CC-16E9-49D8-A76E-621E942FF0E8}" destId="{3CF9DEAB-6475-459D-A47C-85A42EC75FC2}" srcOrd="0" destOrd="0" parTransId="{96AD66C2-CFFA-4801-BAA9-BCA0E228FC17}" sibTransId="{3E95466F-BA2E-4258-8501-234E8F556293}"/>
    <dgm:cxn modelId="{46564BFF-F4EF-4D24-AC6A-7D59F5015458}" srcId="{11B765CC-16E9-49D8-A76E-621E942FF0E8}" destId="{277F40CF-2840-4956-BB51-3ED7A5F40B22}" srcOrd="1" destOrd="0" parTransId="{82C4AA0F-0E9A-4A39-8023-C0A1919B7B18}" sibTransId="{731A442C-83BB-4E3E-9DFD-22441E62FEA0}"/>
    <dgm:cxn modelId="{34D9A34B-5968-43CF-8B78-F08F0ECDDAEB}" srcId="{11B765CC-16E9-49D8-A76E-621E942FF0E8}" destId="{FB1CA0B3-685A-4A1D-A040-AC5F96303A5C}" srcOrd="2" destOrd="0" parTransId="{EB5974E0-9220-490B-84E6-ECE9A2FF5AA8}" sibTransId="{4D5215F3-425E-4FA0-9FFD-490B04DC3DB7}"/>
    <dgm:cxn modelId="{DDE8FF3C-057F-47EE-983F-8756945BC0F9}" type="presOf" srcId="{FB1CA0B3-685A-4A1D-A040-AC5F96303A5C}" destId="{D5756C89-6394-483B-84C7-D2A79A0CF396}" srcOrd="0" destOrd="0" presId="urn:microsoft.com/office/officeart/2005/8/layout/vList2"/>
    <dgm:cxn modelId="{B8ACF898-1976-4BD1-8437-F707987E9F94}" type="presOf" srcId="{11B765CC-16E9-49D8-A76E-621E942FF0E8}" destId="{773F1CE1-D964-4040-8560-D045AF2E9E99}" srcOrd="0" destOrd="0" presId="urn:microsoft.com/office/officeart/2005/8/layout/vList2"/>
    <dgm:cxn modelId="{F2078775-1EB7-4C2A-B0E2-53E7E27178BD}" type="presOf" srcId="{277F40CF-2840-4956-BB51-3ED7A5F40B22}" destId="{2512809E-EACC-4D5E-B457-3D347D989510}" srcOrd="0" destOrd="0" presId="urn:microsoft.com/office/officeart/2005/8/layout/vList2"/>
    <dgm:cxn modelId="{F638640A-94B7-4BF8-910B-065044DCD144}" type="presParOf" srcId="{773F1CE1-D964-4040-8560-D045AF2E9E99}" destId="{6A68DD1C-CB41-42D9-8CA8-CE0F5C7D4284}" srcOrd="0" destOrd="0" presId="urn:microsoft.com/office/officeart/2005/8/layout/vList2"/>
    <dgm:cxn modelId="{E57CD3B4-D9FE-473C-8B55-9B7EFAA13982}" type="presParOf" srcId="{773F1CE1-D964-4040-8560-D045AF2E9E99}" destId="{1AD96581-73BF-4514-8968-63C4C06E8D56}" srcOrd="1" destOrd="0" presId="urn:microsoft.com/office/officeart/2005/8/layout/vList2"/>
    <dgm:cxn modelId="{45935819-7D40-44C5-BBFF-D3282C534150}" type="presParOf" srcId="{773F1CE1-D964-4040-8560-D045AF2E9E99}" destId="{2512809E-EACC-4D5E-B457-3D347D989510}" srcOrd="2" destOrd="0" presId="urn:microsoft.com/office/officeart/2005/8/layout/vList2"/>
    <dgm:cxn modelId="{D3F53DCF-AF5A-49F0-BCA0-828B65C5A8A0}" type="presParOf" srcId="{773F1CE1-D964-4040-8560-D045AF2E9E99}" destId="{A417785A-298A-446A-A8F6-CF269D065E8E}" srcOrd="3" destOrd="0" presId="urn:microsoft.com/office/officeart/2005/8/layout/vList2"/>
    <dgm:cxn modelId="{0AA53EE4-8760-4D4B-A6B6-252FFCDD08C8}" type="presParOf" srcId="{773F1CE1-D964-4040-8560-D045AF2E9E99}" destId="{D5756C89-6394-483B-84C7-D2A79A0CF39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8DD1C-CB41-42D9-8CA8-CE0F5C7D4284}">
      <dsp:nvSpPr>
        <dsp:cNvPr id="0" name=""/>
        <dsp:cNvSpPr/>
      </dsp:nvSpPr>
      <dsp:spPr>
        <a:xfrm>
          <a:off x="0" y="19286"/>
          <a:ext cx="10575650" cy="78624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Arial"/>
            </a:rPr>
            <a:t>Understand the roles and responsibilities for each process</a:t>
          </a:r>
          <a:endParaRPr lang="en-US" sz="2000" kern="1200" dirty="0">
            <a:solidFill>
              <a:schemeClr val="tx1"/>
            </a:solidFill>
          </a:endParaRPr>
        </a:p>
      </dsp:txBody>
      <dsp:txXfrm>
        <a:off x="38381" y="57667"/>
        <a:ext cx="10498888" cy="709478"/>
      </dsp:txXfrm>
    </dsp:sp>
    <dsp:sp modelId="{2512809E-EACC-4D5E-B457-3D347D989510}">
      <dsp:nvSpPr>
        <dsp:cNvPr id="0" name=""/>
        <dsp:cNvSpPr/>
      </dsp:nvSpPr>
      <dsp:spPr>
        <a:xfrm>
          <a:off x="0" y="912655"/>
          <a:ext cx="10575650" cy="78624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Arial"/>
            </a:rPr>
            <a:t>Understand the handoff process within each process</a:t>
          </a:r>
        </a:p>
      </dsp:txBody>
      <dsp:txXfrm>
        <a:off x="38381" y="951036"/>
        <a:ext cx="10498888" cy="709478"/>
      </dsp:txXfrm>
    </dsp:sp>
    <dsp:sp modelId="{D5756C89-6394-483B-84C7-D2A79A0CF396}">
      <dsp:nvSpPr>
        <dsp:cNvPr id="0" name=""/>
        <dsp:cNvSpPr/>
      </dsp:nvSpPr>
      <dsp:spPr>
        <a:xfrm>
          <a:off x="0" y="1835040"/>
          <a:ext cx="10575650" cy="78624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Arial"/>
            </a:rPr>
            <a:t>Understand the Approval Workflow process, which leverages the Approval Workflow Engine </a:t>
          </a:r>
        </a:p>
      </dsp:txBody>
      <dsp:txXfrm>
        <a:off x="38381" y="1873421"/>
        <a:ext cx="10498888" cy="709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8DD1C-CB41-42D9-8CA8-CE0F5C7D4284}">
      <dsp:nvSpPr>
        <dsp:cNvPr id="0" name=""/>
        <dsp:cNvSpPr/>
      </dsp:nvSpPr>
      <dsp:spPr>
        <a:xfrm>
          <a:off x="0" y="19286"/>
          <a:ext cx="10575650" cy="78624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Arial"/>
            </a:rPr>
            <a:t>Understand the roles and responsibilities for each process</a:t>
          </a:r>
          <a:endParaRPr lang="en-US" sz="2000" kern="1200" dirty="0">
            <a:solidFill>
              <a:schemeClr val="tx1"/>
            </a:solidFill>
          </a:endParaRPr>
        </a:p>
      </dsp:txBody>
      <dsp:txXfrm>
        <a:off x="38381" y="57667"/>
        <a:ext cx="10498888" cy="709478"/>
      </dsp:txXfrm>
    </dsp:sp>
    <dsp:sp modelId="{2512809E-EACC-4D5E-B457-3D347D989510}">
      <dsp:nvSpPr>
        <dsp:cNvPr id="0" name=""/>
        <dsp:cNvSpPr/>
      </dsp:nvSpPr>
      <dsp:spPr>
        <a:xfrm>
          <a:off x="0" y="912655"/>
          <a:ext cx="10575650" cy="78624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Arial"/>
            </a:rPr>
            <a:t>Understand the handoff process within each process</a:t>
          </a:r>
        </a:p>
      </dsp:txBody>
      <dsp:txXfrm>
        <a:off x="38381" y="951036"/>
        <a:ext cx="10498888" cy="709478"/>
      </dsp:txXfrm>
    </dsp:sp>
    <dsp:sp modelId="{D5756C89-6394-483B-84C7-D2A79A0CF396}">
      <dsp:nvSpPr>
        <dsp:cNvPr id="0" name=""/>
        <dsp:cNvSpPr/>
      </dsp:nvSpPr>
      <dsp:spPr>
        <a:xfrm>
          <a:off x="0" y="1835040"/>
          <a:ext cx="10575650" cy="78624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Arial"/>
            </a:rPr>
            <a:t>Understand the Approval Workflow process, which leverages the Approval Workflow Engine </a:t>
          </a:r>
        </a:p>
      </dsp:txBody>
      <dsp:txXfrm>
        <a:off x="38381" y="1873421"/>
        <a:ext cx="10498888" cy="7094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F9A14D3-9A3C-4DC8-85EF-78288077715D}" type="datetimeFigureOut">
              <a:rPr lang="en-US" smtClean="0"/>
              <a:t>7/9/2019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4269EB0-D125-4A1E-A784-840B94444712}" type="slidenum">
              <a:rPr lang="en-US" smtClean="0"/>
              <a:t>‹#›</a:t>
            </a:fld>
            <a:endParaRPr lang="en-US" dirty="0"/>
          </a:p>
        </p:txBody>
      </p:sp>
    </p:spTree>
    <p:extLst>
      <p:ext uri="{BB962C8B-B14F-4D97-AF65-F5344CB8AC3E}">
        <p14:creationId xmlns:p14="http://schemas.microsoft.com/office/powerpoint/2010/main" val="2460833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FEB862-D2FE-4839-9BC8-3F8D7C1C3216}" type="datetimeFigureOut">
              <a:rPr lang="en-US" smtClean="0"/>
              <a:t>7/9/2019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6C722E5-33B6-4C49-8CA3-90737815A4AB}" type="slidenum">
              <a:rPr lang="en-US" smtClean="0"/>
              <a:t>‹#›</a:t>
            </a:fld>
            <a:endParaRPr lang="en-US" dirty="0"/>
          </a:p>
        </p:txBody>
      </p:sp>
    </p:spTree>
    <p:extLst>
      <p:ext uri="{BB962C8B-B14F-4D97-AF65-F5344CB8AC3E}">
        <p14:creationId xmlns:p14="http://schemas.microsoft.com/office/powerpoint/2010/main" val="3590851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a:t>
            </a:fld>
            <a:endParaRPr lang="en-US" dirty="0"/>
          </a:p>
        </p:txBody>
      </p:sp>
    </p:spTree>
    <p:extLst>
      <p:ext uri="{BB962C8B-B14F-4D97-AF65-F5344CB8AC3E}">
        <p14:creationId xmlns:p14="http://schemas.microsoft.com/office/powerpoint/2010/main" val="2475846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29</a:t>
            </a:fld>
            <a:endParaRPr lang="en-US" dirty="0"/>
          </a:p>
        </p:txBody>
      </p:sp>
    </p:spTree>
    <p:extLst>
      <p:ext uri="{BB962C8B-B14F-4D97-AF65-F5344CB8AC3E}">
        <p14:creationId xmlns:p14="http://schemas.microsoft.com/office/powerpoint/2010/main" val="1867157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7/9/2019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95128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7/9/2019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57490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7/9/2019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138595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885931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7/9/2019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319758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450473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7/9/2019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140217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44747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7/9/2019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066230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7/9/2019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14547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7/9/2019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81030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7/9/2019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61385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7/9/2019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83188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6144637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13" r:id="rId12"/>
    <p:sldLayoutId id="2147483715" r:id="rId13"/>
  </p:sldLayoutIdLst>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5"/>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6"/>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7"/>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6"/>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7"/>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s://ucrshare.ucr.edu/sites/FOM_UCPath/Pages/PD.aspx?RootFolder=/sites/FOM_UCPath/PostDeploy/Transaction%20Pilot/8%20-%20Additional%20Comp%20(E-353)%20-%20One%20Time%20Pay/Additional%20Comp%20-%20One%20Time%20Pay%20Process%20Maps&amp;FolderCTID=0x0120001A1F5F6DF353CC46BE7B38AEE07BC3CD&amp;View=%7bF3E1E8B1-51EB-4100-A3C7-C5312B151588%7d" TargetMode="External"/><Relationship Id="rId3" Type="http://schemas.openxmlformats.org/officeDocument/2006/relationships/hyperlink" Target="https://ucrshare.ucr.edu/sites/FOM_UCPath/Pages/PD.aspx?RootFolder=/sites/FOM_UCPath/PostDeploy/Transaction%20Pilot/2%20-%20On%20Behalf%20Case%20Management/On%20Behalf%20of%20Process%20Maps&amp;FolderCTID=0x0120001A1F5F6DF353CC46BE7B38AEE07BC3CD&amp;View=%7bF3E1E8B1-51EB-4100-A3C7-C5312B151588%7d" TargetMode="External"/><Relationship Id="rId7" Type="http://schemas.openxmlformats.org/officeDocument/2006/relationships/hyperlink" Target="https://ucrshare.ucr.edu/sites/FOM_UCPath/Pages/PD.aspx?RootFolder=/sites/FOM_UCPath/PostDeploy/Transaction%20Pilot/4%20-%20POI%20Initiation/POI%20Initiation%20Process%20Maps&amp;FolderCTID=0x0120001A1F5F6DF353CC46BE7B38AEE07BC3CD&amp;View=%7bF3E1E8B1-51EB-4100-A3C7-C5312B151588%7d" TargetMode="Externa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hyperlink" Target="https://ucrshare.ucr.edu/sites/FOM_UCPath/Pages/PD.aspx?RootFolder=/sites/FOM_UCPath/PostDeploy/Transaction%20Pilot/5%20-%20Personal%20Data%20Change%20-%20Person%20Profile%20Approval%20Role/Personal%20Data%20Changes%20Process%20Maps&amp;FolderCTID=0x0120001A1F5F6DF353CC46BE7B38AEE07BC3CD&amp;View=%7bF3E1E8B1-51EB-4100-A3C7-C5312B151588%7d" TargetMode="External"/><Relationship Id="rId5" Type="http://schemas.openxmlformats.org/officeDocument/2006/relationships/hyperlink" Target="https://ucrshare.ucr.edu/sites/FOM_UCPath/Pages/PD.aspx?RootFolder=/sites/FOM_UCPath/PostDeploy/Transaction%20Pilot/1%20-%20Contingent%20Worker/CWR%20Process%20Maps&amp;FolderCTID=0x0120001A1F5F6DF353CC46BE7B38AEE07BC3CD&amp;View=%7bF3E1E8B1-51EB-4100-A3C7-C5312B151588%7d" TargetMode="External"/><Relationship Id="rId4" Type="http://schemas.openxmlformats.org/officeDocument/2006/relationships/hyperlink" Target="https://ucrshare.ucr.edu/sites/FOM_UCPath/Pages/PD.aspx?RootFolder=/sites/FOM_UCPath/PostDeploy/Transaction%20Pilot/7%20-%20Position%20Control%20Process/Position%20Control%20Process%20-%20Process%20Map&amp;FolderCTID=0x0120001A1F5F6DF353CC46BE7B38AEE07BC3CD&amp;View=%7bF3E1E8B1-51EB-4100-A3C7-C5312B151588%7d" TargetMode="External"/><Relationship Id="rId9" Type="http://schemas.openxmlformats.org/officeDocument/2006/relationships/hyperlink" Target="https://ucrshare.ucr.edu/sites/FOM_UCPath/Pages/PD.aspx?RootFolder=/sites/FOM_UCPath/PostDeploy/Transaction%20Pilot/6%20-%20Offboarding%20Voluntary%20Termination/Off%20Boarding%20Voluntary%20Term%20Process%20Maps&amp;FolderCTID=0x0120001A1F5F6DF353CC46BE7B38AEE07BC3CD&amp;View=%7bF3E1E8B1-51EB-4100-A3C7-C5312B151588%7d"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slide" Target="slide20.xml"/><Relationship Id="rId7" Type="http://schemas.openxmlformats.org/officeDocument/2006/relationships/slide" Target="slide17.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slide" Target="slide48.xml"/><Relationship Id="rId11" Type="http://schemas.openxmlformats.org/officeDocument/2006/relationships/slide" Target="slide54.xml"/><Relationship Id="rId5" Type="http://schemas.openxmlformats.org/officeDocument/2006/relationships/slide" Target="slide53.xml"/><Relationship Id="rId10" Type="http://schemas.openxmlformats.org/officeDocument/2006/relationships/slide" Target="slide55.xml"/><Relationship Id="rId4" Type="http://schemas.openxmlformats.org/officeDocument/2006/relationships/slide" Target="slide43.xml"/><Relationship Id="rId9" Type="http://schemas.openxmlformats.org/officeDocument/2006/relationships/slide" Target="slide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61133" y="2768177"/>
            <a:ext cx="6866940" cy="2370794"/>
          </a:xfrm>
        </p:spPr>
        <p:txBody>
          <a:bodyPr>
            <a:noAutofit/>
          </a:bodyPr>
          <a:lstStyle/>
          <a:p>
            <a:pPr algn="l"/>
            <a:r>
              <a:rPr lang="en-US" sz="2800" dirty="0" smtClean="0">
                <a:latin typeface="+mj-lt"/>
              </a:rPr>
              <a:t>Ucr ucpath transaction pilot</a:t>
            </a:r>
          </a:p>
          <a:p>
            <a:pPr algn="l"/>
            <a:r>
              <a:rPr lang="en-US" sz="4400" dirty="0" smtClean="0">
                <a:solidFill>
                  <a:schemeClr val="tx1"/>
                </a:solidFill>
                <a:latin typeface="+mj-lt"/>
              </a:rPr>
              <a:t>HANDOFF processes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2576" y="6235429"/>
            <a:ext cx="1617067" cy="527389"/>
          </a:xfrm>
          <a:prstGeom prst="rect">
            <a:avLst/>
          </a:prstGeom>
        </p:spPr>
      </p:pic>
    </p:spTree>
    <p:extLst>
      <p:ext uri="{BB962C8B-B14F-4D97-AF65-F5344CB8AC3E}">
        <p14:creationId xmlns:p14="http://schemas.microsoft.com/office/powerpoint/2010/main" val="162518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96" y="165371"/>
            <a:ext cx="10641051" cy="685800"/>
          </a:xfrm>
        </p:spPr>
        <p:txBody>
          <a:bodyPr/>
          <a:lstStyle/>
          <a:p>
            <a:r>
              <a:rPr lang="en-US" dirty="0" smtClean="0">
                <a:solidFill>
                  <a:schemeClr val="accent5"/>
                </a:solidFill>
              </a:rPr>
              <a:t>HANDOFF MATRIX</a:t>
            </a:r>
            <a:endParaRPr lang="en-US" dirty="0">
              <a:solidFill>
                <a:schemeClr val="accent5"/>
              </a:solidFill>
            </a:endParaRPr>
          </a:p>
        </p:txBody>
      </p:sp>
      <p:graphicFrame>
        <p:nvGraphicFramePr>
          <p:cNvPr id="3" name="Table 2"/>
          <p:cNvGraphicFramePr>
            <a:graphicFrameLocks noGrp="1"/>
          </p:cNvGraphicFramePr>
          <p:nvPr>
            <p:extLst/>
          </p:nvPr>
        </p:nvGraphicFramePr>
        <p:xfrm>
          <a:off x="320040" y="874701"/>
          <a:ext cx="7671060" cy="5780469"/>
        </p:xfrm>
        <a:graphic>
          <a:graphicData uri="http://schemas.openxmlformats.org/drawingml/2006/table">
            <a:tbl>
              <a:tblPr firstRow="1" firstCol="1" bandRow="1">
                <a:tableStyleId>{5C22544A-7EE6-4342-B048-85BDC9FD1C3A}</a:tableStyleId>
              </a:tblPr>
              <a:tblGrid>
                <a:gridCol w="2652610">
                  <a:extLst>
                    <a:ext uri="{9D8B030D-6E8A-4147-A177-3AD203B41FA5}">
                      <a16:colId xmlns:a16="http://schemas.microsoft.com/office/drawing/2014/main" val="2479379262"/>
                    </a:ext>
                  </a:extLst>
                </a:gridCol>
                <a:gridCol w="1618805">
                  <a:extLst>
                    <a:ext uri="{9D8B030D-6E8A-4147-A177-3AD203B41FA5}">
                      <a16:colId xmlns:a16="http://schemas.microsoft.com/office/drawing/2014/main" val="1417277441"/>
                    </a:ext>
                  </a:extLst>
                </a:gridCol>
                <a:gridCol w="1682885">
                  <a:extLst>
                    <a:ext uri="{9D8B030D-6E8A-4147-A177-3AD203B41FA5}">
                      <a16:colId xmlns:a16="http://schemas.microsoft.com/office/drawing/2014/main" val="2677117077"/>
                    </a:ext>
                  </a:extLst>
                </a:gridCol>
                <a:gridCol w="1716760">
                  <a:extLst>
                    <a:ext uri="{9D8B030D-6E8A-4147-A177-3AD203B41FA5}">
                      <a16:colId xmlns:a16="http://schemas.microsoft.com/office/drawing/2014/main" val="3799908444"/>
                    </a:ext>
                  </a:extLst>
                </a:gridCol>
              </a:tblGrid>
              <a:tr h="387659">
                <a:tc>
                  <a:txBody>
                    <a:bodyPr/>
                    <a:lstStyle/>
                    <a:p>
                      <a:pPr marL="0" marR="0" algn="ctr">
                        <a:spcBef>
                          <a:spcPts val="0"/>
                        </a:spcBef>
                        <a:spcAft>
                          <a:spcPts val="0"/>
                        </a:spcAft>
                      </a:pPr>
                      <a:r>
                        <a:rPr lang="en-US" sz="1200" b="1" dirty="0">
                          <a:solidFill>
                            <a:schemeClr val="bg1"/>
                          </a:solidFill>
                          <a:effectLst/>
                        </a:rPr>
                        <a:t>Scenarios</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One Time Payment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Contact UCR Payroll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ServiceLink Request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3754651"/>
                  </a:ext>
                </a:extLst>
              </a:tr>
              <a:tr h="487004">
                <a:tc>
                  <a:txBody>
                    <a:bodyPr/>
                    <a:lstStyle/>
                    <a:p>
                      <a:pPr marL="0" marR="0">
                        <a:spcBef>
                          <a:spcPts val="0"/>
                        </a:spcBef>
                        <a:spcAft>
                          <a:spcPts val="0"/>
                        </a:spcAft>
                      </a:pPr>
                      <a:r>
                        <a:rPr lang="en-US" sz="1200" b="0" dirty="0">
                          <a:solidFill>
                            <a:schemeClr val="bg1"/>
                          </a:solidFill>
                          <a:effectLst/>
                        </a:rPr>
                        <a:t>STAR/SPOT award for one employee.</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effectLst/>
                          <a:latin typeface="+mn-lt"/>
                          <a:ea typeface="+mn-ea"/>
                          <a:cs typeface="+mn-cs"/>
                        </a:rPr>
                        <a:t>Transactional</a:t>
                      </a:r>
                      <a:r>
                        <a:rPr lang="en-US" sz="1200" baseline="0" dirty="0" smtClean="0">
                          <a:effectLst/>
                          <a:latin typeface="+mn-lt"/>
                          <a:ea typeface="+mn-ea"/>
                          <a:cs typeface="+mn-cs"/>
                        </a:rPr>
                        <a:t> Unit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3394678"/>
                  </a:ext>
                </a:extLst>
              </a:tr>
              <a:tr h="474133">
                <a:tc>
                  <a:txBody>
                    <a:bodyPr/>
                    <a:lstStyle/>
                    <a:p>
                      <a:pPr marL="0" marR="0">
                        <a:spcBef>
                          <a:spcPts val="0"/>
                        </a:spcBef>
                        <a:spcAft>
                          <a:spcPts val="0"/>
                        </a:spcAft>
                      </a:pPr>
                      <a:r>
                        <a:rPr lang="en-US" sz="1200" b="0" dirty="0">
                          <a:solidFill>
                            <a:schemeClr val="bg1"/>
                          </a:solidFill>
                          <a:effectLst/>
                        </a:rPr>
                        <a:t>STAR/SPOT awards for entire department.</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effectLst/>
                          <a:latin typeface="+mn-lt"/>
                          <a:ea typeface="+mn-ea"/>
                          <a:cs typeface="+mn-cs"/>
                        </a:rPr>
                        <a:t>To</a:t>
                      </a:r>
                      <a:r>
                        <a:rPr lang="en-US" sz="1200" baseline="0" dirty="0" smtClean="0">
                          <a:effectLst/>
                          <a:latin typeface="+mn-lt"/>
                          <a:ea typeface="+mn-ea"/>
                          <a:cs typeface="+mn-cs"/>
                        </a:rPr>
                        <a:t> SSC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05127262"/>
                  </a:ext>
                </a:extLst>
              </a:tr>
              <a:tr h="508000">
                <a:tc>
                  <a:txBody>
                    <a:bodyPr/>
                    <a:lstStyle/>
                    <a:p>
                      <a:pPr marL="0" marR="0">
                        <a:spcBef>
                          <a:spcPts val="0"/>
                        </a:spcBef>
                        <a:spcAft>
                          <a:spcPts val="0"/>
                        </a:spcAft>
                      </a:pPr>
                      <a:r>
                        <a:rPr lang="en-US" sz="1200" b="0" dirty="0">
                          <a:solidFill>
                            <a:schemeClr val="bg1"/>
                          </a:solidFill>
                          <a:effectLst/>
                        </a:rPr>
                        <a:t>By-agreement Payments/Earnings for UNEX faculty.</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effectLst/>
                          <a:latin typeface="+mn-lt"/>
                          <a:ea typeface="+mn-ea"/>
                          <a:cs typeface="+mn-cs"/>
                        </a:rPr>
                        <a:t>To</a:t>
                      </a:r>
                      <a:r>
                        <a:rPr lang="en-US" sz="1200" baseline="0" dirty="0" smtClean="0">
                          <a:effectLst/>
                          <a:latin typeface="+mn-lt"/>
                          <a:ea typeface="+mn-ea"/>
                          <a:cs typeface="+mn-cs"/>
                        </a:rPr>
                        <a:t> SSC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4433576"/>
                  </a:ext>
                </a:extLst>
              </a:tr>
              <a:tr h="462845">
                <a:tc>
                  <a:txBody>
                    <a:bodyPr/>
                    <a:lstStyle/>
                    <a:p>
                      <a:pPr marL="0" marR="0">
                        <a:spcBef>
                          <a:spcPts val="0"/>
                        </a:spcBef>
                        <a:spcAft>
                          <a:spcPts val="0"/>
                        </a:spcAft>
                      </a:pPr>
                      <a:r>
                        <a:rPr lang="en-US" sz="1200" b="0" dirty="0">
                          <a:solidFill>
                            <a:schemeClr val="bg1"/>
                          </a:solidFill>
                          <a:effectLst/>
                        </a:rPr>
                        <a:t>Honoraria pay for UCR faculty on pay status</a:t>
                      </a:r>
                      <a:r>
                        <a:rPr lang="en-US" sz="1200" b="0" dirty="0" smtClean="0">
                          <a:solidFill>
                            <a:schemeClr val="bg1"/>
                          </a:solidFill>
                          <a:effectLst/>
                        </a:rPr>
                        <a:t>.</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r>
                        <a:rPr lang="en-US" sz="1200" dirty="0" smtClean="0">
                          <a:effectLst/>
                        </a:rPr>
                        <a:t>To SSC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651319"/>
                  </a:ext>
                </a:extLst>
              </a:tr>
              <a:tr h="508000">
                <a:tc>
                  <a:txBody>
                    <a:bodyPr/>
                    <a:lstStyle/>
                    <a:p>
                      <a:pPr marL="0" marR="0">
                        <a:spcBef>
                          <a:spcPts val="0"/>
                        </a:spcBef>
                        <a:spcAft>
                          <a:spcPts val="0"/>
                        </a:spcAft>
                      </a:pPr>
                      <a:r>
                        <a:rPr lang="en-US" sz="1200" b="0" dirty="0">
                          <a:solidFill>
                            <a:schemeClr val="bg1"/>
                          </a:solidFill>
                          <a:effectLst/>
                        </a:rPr>
                        <a:t>Regular payments for </a:t>
                      </a:r>
                      <a:r>
                        <a:rPr lang="en-US" sz="1200" b="0" dirty="0" smtClean="0">
                          <a:solidFill>
                            <a:schemeClr val="bg1"/>
                          </a:solidFill>
                          <a:effectLst/>
                        </a:rPr>
                        <a:t>instructors in Transactional</a:t>
                      </a:r>
                      <a:r>
                        <a:rPr lang="en-US" sz="1200" b="0" baseline="0" dirty="0" smtClean="0">
                          <a:solidFill>
                            <a:schemeClr val="bg1"/>
                          </a:solidFill>
                          <a:effectLst/>
                        </a:rPr>
                        <a:t> Unit Depts</a:t>
                      </a:r>
                      <a:r>
                        <a:rPr lang="en-US" sz="1200" b="0" dirty="0" smtClean="0">
                          <a:solidFill>
                            <a:schemeClr val="bg1"/>
                          </a:solidFill>
                          <a:effectLst/>
                        </a:rPr>
                        <a:t>. </a:t>
                      </a:r>
                      <a:endParaRPr lang="en-US" sz="1200" b="0" dirty="0">
                        <a:solidFill>
                          <a:schemeClr val="bg1"/>
                        </a:solidFill>
                        <a:effectLst/>
                      </a:endParaRPr>
                    </a:p>
                    <a:p>
                      <a:pPr marL="0" marR="0">
                        <a:spcBef>
                          <a:spcPts val="0"/>
                        </a:spcBef>
                        <a:spcAft>
                          <a:spcPts val="0"/>
                        </a:spcAft>
                      </a:pPr>
                      <a:r>
                        <a:rPr lang="en-US" sz="1200" b="0" dirty="0">
                          <a:solidFill>
                            <a:schemeClr val="bg1"/>
                          </a:solidFill>
                          <a:effectLst/>
                        </a:rPr>
                        <a:t>(i.e. Rec Center Instructors)</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effectLst/>
                          <a:latin typeface="+mn-lt"/>
                          <a:ea typeface="+mn-ea"/>
                          <a:cs typeface="+mn-cs"/>
                        </a:rPr>
                        <a:t>Transactional</a:t>
                      </a:r>
                      <a:r>
                        <a:rPr lang="en-US" sz="1200" baseline="0" dirty="0" smtClean="0">
                          <a:effectLst/>
                          <a:latin typeface="+mn-lt"/>
                          <a:ea typeface="+mn-ea"/>
                          <a:cs typeface="+mn-cs"/>
                        </a:rPr>
                        <a:t> Unit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6061434"/>
                  </a:ext>
                </a:extLst>
              </a:tr>
              <a:tr h="485422">
                <a:tc>
                  <a:txBody>
                    <a:bodyPr/>
                    <a:lstStyle/>
                    <a:p>
                      <a:pPr marL="0" marR="0">
                        <a:spcBef>
                          <a:spcPts val="0"/>
                        </a:spcBef>
                        <a:spcAft>
                          <a:spcPts val="0"/>
                        </a:spcAft>
                      </a:pPr>
                      <a:r>
                        <a:rPr lang="en-US" sz="1200" b="0" dirty="0">
                          <a:solidFill>
                            <a:schemeClr val="bg1"/>
                          </a:solidFill>
                          <a:effectLst/>
                        </a:rPr>
                        <a:t>Interlocation Honoraria Payment for Faculty.</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effectLst/>
                          <a:latin typeface="+mn-lt"/>
                          <a:ea typeface="+mn-ea"/>
                          <a:cs typeface="+mn-cs"/>
                        </a:rPr>
                        <a:t>UCR</a:t>
                      </a:r>
                      <a:r>
                        <a:rPr lang="en-US" sz="1200" baseline="0" dirty="0" smtClean="0">
                          <a:effectLst/>
                          <a:latin typeface="+mn-lt"/>
                          <a:ea typeface="+mn-ea"/>
                          <a:cs typeface="+mn-cs"/>
                        </a:rPr>
                        <a:t> Payroll Team (Payroll Coordination &amp; Analysis)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92650"/>
                  </a:ext>
                </a:extLst>
              </a:tr>
              <a:tr h="654756">
                <a:tc>
                  <a:txBody>
                    <a:bodyPr/>
                    <a:lstStyle/>
                    <a:p>
                      <a:pPr marL="0" marR="0">
                        <a:spcBef>
                          <a:spcPts val="0"/>
                        </a:spcBef>
                        <a:spcAft>
                          <a:spcPts val="0"/>
                        </a:spcAft>
                      </a:pPr>
                      <a:r>
                        <a:rPr lang="en-US" sz="1200" b="0" dirty="0">
                          <a:solidFill>
                            <a:schemeClr val="bg1"/>
                          </a:solidFill>
                          <a:effectLst/>
                        </a:rPr>
                        <a:t>Staff Administrative Stipends Exceeding One Pay Period (Recurring Additional Pay).</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effectLst/>
                          <a:latin typeface="+mn-lt"/>
                          <a:ea typeface="+mn-ea"/>
                          <a:cs typeface="+mn-cs"/>
                        </a:rPr>
                        <a:t>To</a:t>
                      </a:r>
                      <a:r>
                        <a:rPr lang="en-US" sz="1200" baseline="0" dirty="0" smtClean="0">
                          <a:effectLst/>
                          <a:latin typeface="+mn-lt"/>
                          <a:ea typeface="+mn-ea"/>
                          <a:cs typeface="+mn-cs"/>
                        </a:rPr>
                        <a:t> SSC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4888743"/>
                  </a:ext>
                </a:extLst>
              </a:tr>
              <a:tr h="639233">
                <a:tc>
                  <a:txBody>
                    <a:bodyPr/>
                    <a:lstStyle/>
                    <a:p>
                      <a:pPr marL="0" marR="0">
                        <a:spcBef>
                          <a:spcPts val="0"/>
                        </a:spcBef>
                        <a:spcAft>
                          <a:spcPts val="0"/>
                        </a:spcAft>
                      </a:pPr>
                      <a:r>
                        <a:rPr lang="en-US" sz="1200" b="0" dirty="0">
                          <a:solidFill>
                            <a:schemeClr val="bg1"/>
                          </a:solidFill>
                          <a:effectLst/>
                        </a:rPr>
                        <a:t>Other One-Time Additional Compensations (i.e. Staff Stipend for One Pay Period).</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effectLst/>
                          <a:latin typeface="+mn-lt"/>
                          <a:ea typeface="+mn-ea"/>
                          <a:cs typeface="+mn-cs"/>
                        </a:rPr>
                        <a:t>Transactional</a:t>
                      </a:r>
                      <a:r>
                        <a:rPr lang="en-US" sz="1200" baseline="0" dirty="0" smtClean="0">
                          <a:effectLst/>
                          <a:latin typeface="+mn-lt"/>
                          <a:ea typeface="+mn-ea"/>
                          <a:cs typeface="+mn-cs"/>
                        </a:rPr>
                        <a:t> Unit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2817552"/>
                  </a:ext>
                </a:extLst>
              </a:tr>
              <a:tr h="453390">
                <a:tc>
                  <a:txBody>
                    <a:bodyPr/>
                    <a:lstStyle/>
                    <a:p>
                      <a:pPr marL="0" marR="0">
                        <a:spcBef>
                          <a:spcPts val="0"/>
                        </a:spcBef>
                        <a:spcAft>
                          <a:spcPts val="0"/>
                        </a:spcAft>
                      </a:pPr>
                      <a:r>
                        <a:rPr lang="en-US" sz="1200" b="0" dirty="0">
                          <a:solidFill>
                            <a:schemeClr val="bg1"/>
                          </a:solidFill>
                          <a:effectLst/>
                        </a:rPr>
                        <a:t>Summer Session Payments for </a:t>
                      </a:r>
                      <a:r>
                        <a:rPr lang="en-US" sz="1200" b="0" dirty="0" smtClean="0">
                          <a:solidFill>
                            <a:schemeClr val="bg1"/>
                          </a:solidFill>
                          <a:effectLst/>
                        </a:rPr>
                        <a:t>Non-Faculty </a:t>
                      </a:r>
                      <a:r>
                        <a:rPr lang="en-US" sz="1200" b="0" dirty="0">
                          <a:solidFill>
                            <a:schemeClr val="bg1"/>
                          </a:solidFill>
                          <a:effectLst/>
                        </a:rPr>
                        <a:t>Academics </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smtClean="0">
                          <a:effectLst/>
                        </a:rPr>
                        <a:t>To SSC</a:t>
                      </a: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3839322"/>
                  </a:ext>
                </a:extLst>
              </a:tr>
              <a:tr h="616169">
                <a:tc>
                  <a:txBody>
                    <a:bodyPr/>
                    <a:lstStyle/>
                    <a:p>
                      <a:pPr marL="0" marR="0">
                        <a:spcBef>
                          <a:spcPts val="0"/>
                        </a:spcBef>
                        <a:spcAft>
                          <a:spcPts val="0"/>
                        </a:spcAft>
                      </a:pPr>
                      <a:r>
                        <a:rPr lang="en-US" sz="1200" b="0" dirty="0">
                          <a:solidFill>
                            <a:schemeClr val="bg1"/>
                          </a:solidFill>
                          <a:effectLst/>
                        </a:rPr>
                        <a:t>Faculty Summer Salary Recurring Additional Payments (Non-research/Payroll Certification)</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smtClean="0">
                          <a:effectLst/>
                          <a:latin typeface="+mn-lt"/>
                          <a:ea typeface="+mn-ea"/>
                          <a:cs typeface="+mn-cs"/>
                        </a:rPr>
                        <a:t>To</a:t>
                      </a:r>
                      <a:r>
                        <a:rPr lang="en-US" sz="1200" baseline="0" dirty="0" smtClean="0">
                          <a:effectLst/>
                          <a:latin typeface="+mn-lt"/>
                          <a:ea typeface="+mn-ea"/>
                          <a:cs typeface="+mn-cs"/>
                        </a:rPr>
                        <a:t> SSC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237064966"/>
                  </a:ext>
                </a:extLst>
              </a:tr>
            </a:tbl>
          </a:graphicData>
        </a:graphic>
      </p:graphicFrame>
      <p:sp>
        <p:nvSpPr>
          <p:cNvPr id="4" name="TextBox 3"/>
          <p:cNvSpPr txBox="1"/>
          <p:nvPr/>
        </p:nvSpPr>
        <p:spPr>
          <a:xfrm>
            <a:off x="8494190" y="877824"/>
            <a:ext cx="3136532" cy="3385542"/>
          </a:xfrm>
          <a:prstGeom prst="rect">
            <a:avLst/>
          </a:prstGeom>
          <a:solidFill>
            <a:schemeClr val="accent1">
              <a:lumMod val="20000"/>
              <a:lumOff val="80000"/>
            </a:schemeClr>
          </a:solidFill>
          <a:ln>
            <a:solidFill>
              <a:schemeClr val="tx1"/>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This </a:t>
            </a:r>
            <a:r>
              <a:rPr kumimoji="0" lang="en-US" sz="1800" b="0" i="0" u="none" strike="noStrike" kern="1200" cap="none" spc="0" normalizeH="0" baseline="0" noProof="0" dirty="0">
                <a:ln>
                  <a:noFill/>
                </a:ln>
                <a:solidFill>
                  <a:prstClr val="black"/>
                </a:solidFill>
                <a:effectLst/>
                <a:uLnTx/>
                <a:uFillTx/>
                <a:latin typeface="Arial"/>
                <a:ea typeface="+mn-ea"/>
                <a:cs typeface="+mn-cs"/>
              </a:rPr>
              <a:t>matrix walks through common use case scenarios involving non-regular/base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payments, </a:t>
            </a:r>
            <a:r>
              <a:rPr kumimoji="0" lang="en-US" sz="1800" b="0" i="0" u="none" strike="noStrike" kern="1200" cap="none" spc="0" normalizeH="0" baseline="0" noProof="0" dirty="0">
                <a:ln>
                  <a:noFill/>
                </a:ln>
                <a:solidFill>
                  <a:prstClr val="black"/>
                </a:solidFill>
                <a:effectLst/>
                <a:uLnTx/>
                <a:uFillTx/>
                <a:latin typeface="Arial"/>
                <a:ea typeface="+mn-ea"/>
                <a:cs typeface="+mn-cs"/>
              </a:rPr>
              <a:t>and which process they involve.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The scenarios marked under the One Time Payment column are in scope for this Pilot process.</a:t>
            </a:r>
          </a:p>
        </p:txBody>
      </p:sp>
    </p:spTree>
    <p:extLst>
      <p:ext uri="{BB962C8B-B14F-4D97-AF65-F5344CB8AC3E}">
        <p14:creationId xmlns:p14="http://schemas.microsoft.com/office/powerpoint/2010/main" val="2783283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AWE APPROVAL</a:t>
            </a:r>
            <a:endParaRPr lang="en-US" dirty="0">
              <a:solidFill>
                <a:schemeClr val="accent5"/>
              </a:solidFill>
            </a:endParaRPr>
          </a:p>
        </p:txBody>
      </p:sp>
      <p:sp>
        <p:nvSpPr>
          <p:cNvPr id="21" name="object 4"/>
          <p:cNvSpPr/>
          <p:nvPr/>
        </p:nvSpPr>
        <p:spPr>
          <a:xfrm>
            <a:off x="2222300" y="1039769"/>
            <a:ext cx="6849745" cy="4800600"/>
          </a:xfrm>
          <a:custGeom>
            <a:avLst/>
            <a:gdLst/>
            <a:ahLst/>
            <a:cxnLst/>
            <a:rect l="l" t="t" r="r" b="b"/>
            <a:pathLst>
              <a:path w="6849745" h="4800600">
                <a:moveTo>
                  <a:pt x="4449127" y="0"/>
                </a:moveTo>
                <a:lnTo>
                  <a:pt x="4449127" y="1200150"/>
                </a:lnTo>
                <a:lnTo>
                  <a:pt x="0" y="1200150"/>
                </a:lnTo>
                <a:lnTo>
                  <a:pt x="0" y="3600450"/>
                </a:lnTo>
                <a:lnTo>
                  <a:pt x="4449127" y="3600450"/>
                </a:lnTo>
                <a:lnTo>
                  <a:pt x="4449127" y="4800600"/>
                </a:lnTo>
                <a:lnTo>
                  <a:pt x="6849427" y="2400300"/>
                </a:lnTo>
                <a:lnTo>
                  <a:pt x="4449127" y="0"/>
                </a:lnTo>
                <a:close/>
              </a:path>
            </a:pathLst>
          </a:custGeom>
          <a:solidFill>
            <a:srgbClr val="CCDDF0"/>
          </a:solidFill>
        </p:spPr>
        <p:txBody>
          <a:bodyPr wrap="square" lIns="0" tIns="0" rIns="0" bIns="0" rtlCol="0"/>
          <a:lstStyle/>
          <a:p>
            <a:endParaRPr dirty="0"/>
          </a:p>
        </p:txBody>
      </p:sp>
      <p:sp>
        <p:nvSpPr>
          <p:cNvPr id="22" name="object 5"/>
          <p:cNvSpPr/>
          <p:nvPr/>
        </p:nvSpPr>
        <p:spPr>
          <a:xfrm>
            <a:off x="2249941" y="2748603"/>
            <a:ext cx="3298825" cy="1401445"/>
          </a:xfrm>
          <a:custGeom>
            <a:avLst/>
            <a:gdLst/>
            <a:ahLst/>
            <a:cxnLst/>
            <a:rect l="l" t="t" r="r" b="b"/>
            <a:pathLst>
              <a:path w="3298825" h="1401445">
                <a:moveTo>
                  <a:pt x="3065259" y="0"/>
                </a:moveTo>
                <a:lnTo>
                  <a:pt x="233540" y="0"/>
                </a:lnTo>
                <a:lnTo>
                  <a:pt x="186473" y="4744"/>
                </a:lnTo>
                <a:lnTo>
                  <a:pt x="142635" y="18352"/>
                </a:lnTo>
                <a:lnTo>
                  <a:pt x="102965" y="39884"/>
                </a:lnTo>
                <a:lnTo>
                  <a:pt x="68402" y="68402"/>
                </a:lnTo>
                <a:lnTo>
                  <a:pt x="39884" y="102965"/>
                </a:lnTo>
                <a:lnTo>
                  <a:pt x="18352" y="142635"/>
                </a:lnTo>
                <a:lnTo>
                  <a:pt x="4744" y="186473"/>
                </a:lnTo>
                <a:lnTo>
                  <a:pt x="0" y="233540"/>
                </a:lnTo>
                <a:lnTo>
                  <a:pt x="0" y="1167676"/>
                </a:lnTo>
                <a:lnTo>
                  <a:pt x="4744" y="1214742"/>
                </a:lnTo>
                <a:lnTo>
                  <a:pt x="18352" y="1258580"/>
                </a:lnTo>
                <a:lnTo>
                  <a:pt x="39884" y="1298250"/>
                </a:lnTo>
                <a:lnTo>
                  <a:pt x="68402" y="1332814"/>
                </a:lnTo>
                <a:lnTo>
                  <a:pt x="102965" y="1361331"/>
                </a:lnTo>
                <a:lnTo>
                  <a:pt x="142635" y="1382863"/>
                </a:lnTo>
                <a:lnTo>
                  <a:pt x="186473" y="1396471"/>
                </a:lnTo>
                <a:lnTo>
                  <a:pt x="233540" y="1401216"/>
                </a:lnTo>
                <a:lnTo>
                  <a:pt x="3065259" y="1401216"/>
                </a:lnTo>
                <a:lnTo>
                  <a:pt x="3112325" y="1396471"/>
                </a:lnTo>
                <a:lnTo>
                  <a:pt x="3156163" y="1382863"/>
                </a:lnTo>
                <a:lnTo>
                  <a:pt x="3195834" y="1361331"/>
                </a:lnTo>
                <a:lnTo>
                  <a:pt x="3230397" y="1332814"/>
                </a:lnTo>
                <a:lnTo>
                  <a:pt x="3258914" y="1298250"/>
                </a:lnTo>
                <a:lnTo>
                  <a:pt x="3280446" y="1258580"/>
                </a:lnTo>
                <a:lnTo>
                  <a:pt x="3294054" y="1214742"/>
                </a:lnTo>
                <a:lnTo>
                  <a:pt x="3298799" y="1167676"/>
                </a:lnTo>
                <a:lnTo>
                  <a:pt x="3298799" y="233540"/>
                </a:lnTo>
                <a:lnTo>
                  <a:pt x="3294054" y="186473"/>
                </a:lnTo>
                <a:lnTo>
                  <a:pt x="3280446" y="142635"/>
                </a:lnTo>
                <a:lnTo>
                  <a:pt x="3258914" y="102965"/>
                </a:lnTo>
                <a:lnTo>
                  <a:pt x="3230397" y="68402"/>
                </a:lnTo>
                <a:lnTo>
                  <a:pt x="3195834" y="39884"/>
                </a:lnTo>
                <a:lnTo>
                  <a:pt x="3156163" y="18352"/>
                </a:lnTo>
                <a:lnTo>
                  <a:pt x="3112325" y="4744"/>
                </a:lnTo>
                <a:lnTo>
                  <a:pt x="3065259" y="0"/>
                </a:lnTo>
                <a:close/>
              </a:path>
            </a:pathLst>
          </a:custGeom>
          <a:solidFill>
            <a:srgbClr val="1295D8"/>
          </a:solidFill>
        </p:spPr>
        <p:txBody>
          <a:bodyPr wrap="square" lIns="0" tIns="0" rIns="0" bIns="0" rtlCol="0"/>
          <a:lstStyle/>
          <a:p>
            <a:endParaRPr dirty="0"/>
          </a:p>
        </p:txBody>
      </p:sp>
      <p:sp>
        <p:nvSpPr>
          <p:cNvPr id="23" name="object 6"/>
          <p:cNvSpPr/>
          <p:nvPr/>
        </p:nvSpPr>
        <p:spPr>
          <a:xfrm>
            <a:off x="2249941" y="2748603"/>
            <a:ext cx="3298825" cy="1401445"/>
          </a:xfrm>
          <a:custGeom>
            <a:avLst/>
            <a:gdLst/>
            <a:ahLst/>
            <a:cxnLst/>
            <a:rect l="l" t="t" r="r" b="b"/>
            <a:pathLst>
              <a:path w="3298825" h="1401445">
                <a:moveTo>
                  <a:pt x="0" y="233540"/>
                </a:moveTo>
                <a:lnTo>
                  <a:pt x="4744" y="186473"/>
                </a:lnTo>
                <a:lnTo>
                  <a:pt x="18352" y="142635"/>
                </a:lnTo>
                <a:lnTo>
                  <a:pt x="39884" y="102965"/>
                </a:lnTo>
                <a:lnTo>
                  <a:pt x="68402" y="68402"/>
                </a:lnTo>
                <a:lnTo>
                  <a:pt x="102965" y="39884"/>
                </a:lnTo>
                <a:lnTo>
                  <a:pt x="142635" y="18352"/>
                </a:lnTo>
                <a:lnTo>
                  <a:pt x="186473" y="4744"/>
                </a:lnTo>
                <a:lnTo>
                  <a:pt x="233540" y="0"/>
                </a:lnTo>
                <a:lnTo>
                  <a:pt x="3065259" y="0"/>
                </a:lnTo>
                <a:lnTo>
                  <a:pt x="3112325" y="4744"/>
                </a:lnTo>
                <a:lnTo>
                  <a:pt x="3156163" y="18352"/>
                </a:lnTo>
                <a:lnTo>
                  <a:pt x="3195834" y="39884"/>
                </a:lnTo>
                <a:lnTo>
                  <a:pt x="3230397" y="68402"/>
                </a:lnTo>
                <a:lnTo>
                  <a:pt x="3258914" y="102965"/>
                </a:lnTo>
                <a:lnTo>
                  <a:pt x="3280446" y="142635"/>
                </a:lnTo>
                <a:lnTo>
                  <a:pt x="3294054" y="186473"/>
                </a:lnTo>
                <a:lnTo>
                  <a:pt x="3298799" y="233540"/>
                </a:lnTo>
                <a:lnTo>
                  <a:pt x="3298799" y="1167676"/>
                </a:lnTo>
                <a:lnTo>
                  <a:pt x="3294054" y="1214742"/>
                </a:lnTo>
                <a:lnTo>
                  <a:pt x="3280446" y="1258580"/>
                </a:lnTo>
                <a:lnTo>
                  <a:pt x="3258914" y="1298250"/>
                </a:lnTo>
                <a:lnTo>
                  <a:pt x="3230397" y="1332814"/>
                </a:lnTo>
                <a:lnTo>
                  <a:pt x="3195834" y="1361331"/>
                </a:lnTo>
                <a:lnTo>
                  <a:pt x="3156163" y="1382863"/>
                </a:lnTo>
                <a:lnTo>
                  <a:pt x="3112325" y="1396471"/>
                </a:lnTo>
                <a:lnTo>
                  <a:pt x="3065259" y="1401216"/>
                </a:lnTo>
                <a:lnTo>
                  <a:pt x="233540" y="1401216"/>
                </a:lnTo>
                <a:lnTo>
                  <a:pt x="186473" y="1396471"/>
                </a:lnTo>
                <a:lnTo>
                  <a:pt x="142635" y="1382863"/>
                </a:lnTo>
                <a:lnTo>
                  <a:pt x="102965" y="1361331"/>
                </a:lnTo>
                <a:lnTo>
                  <a:pt x="68402" y="1332814"/>
                </a:lnTo>
                <a:lnTo>
                  <a:pt x="39884" y="1298250"/>
                </a:lnTo>
                <a:lnTo>
                  <a:pt x="18352" y="1258580"/>
                </a:lnTo>
                <a:lnTo>
                  <a:pt x="4744" y="1214742"/>
                </a:lnTo>
                <a:lnTo>
                  <a:pt x="0" y="1167676"/>
                </a:lnTo>
                <a:lnTo>
                  <a:pt x="0" y="233540"/>
                </a:lnTo>
                <a:close/>
              </a:path>
            </a:pathLst>
          </a:custGeom>
          <a:ln w="12700">
            <a:solidFill>
              <a:srgbClr val="FFFFFF"/>
            </a:solidFill>
          </a:ln>
        </p:spPr>
        <p:txBody>
          <a:bodyPr wrap="square" lIns="0" tIns="0" rIns="0" bIns="0" rtlCol="0"/>
          <a:lstStyle/>
          <a:p>
            <a:endParaRPr dirty="0"/>
          </a:p>
        </p:txBody>
      </p:sp>
      <p:sp>
        <p:nvSpPr>
          <p:cNvPr id="24" name="object 7"/>
          <p:cNvSpPr/>
          <p:nvPr/>
        </p:nvSpPr>
        <p:spPr>
          <a:xfrm>
            <a:off x="5745281" y="2755956"/>
            <a:ext cx="3298825" cy="1386840"/>
          </a:xfrm>
          <a:custGeom>
            <a:avLst/>
            <a:gdLst/>
            <a:ahLst/>
            <a:cxnLst/>
            <a:rect l="l" t="t" r="r" b="b"/>
            <a:pathLst>
              <a:path w="3298825" h="1386839">
                <a:moveTo>
                  <a:pt x="3067710" y="0"/>
                </a:moveTo>
                <a:lnTo>
                  <a:pt x="231089" y="0"/>
                </a:lnTo>
                <a:lnTo>
                  <a:pt x="184518" y="4695"/>
                </a:lnTo>
                <a:lnTo>
                  <a:pt x="141140" y="18160"/>
                </a:lnTo>
                <a:lnTo>
                  <a:pt x="101887" y="39467"/>
                </a:lnTo>
                <a:lnTo>
                  <a:pt x="67686" y="67686"/>
                </a:lnTo>
                <a:lnTo>
                  <a:pt x="39467" y="101887"/>
                </a:lnTo>
                <a:lnTo>
                  <a:pt x="18160" y="141140"/>
                </a:lnTo>
                <a:lnTo>
                  <a:pt x="4695" y="184518"/>
                </a:lnTo>
                <a:lnTo>
                  <a:pt x="0" y="231089"/>
                </a:lnTo>
                <a:lnTo>
                  <a:pt x="0" y="1155420"/>
                </a:lnTo>
                <a:lnTo>
                  <a:pt x="4695" y="1201991"/>
                </a:lnTo>
                <a:lnTo>
                  <a:pt x="18160" y="1245368"/>
                </a:lnTo>
                <a:lnTo>
                  <a:pt x="39467" y="1284622"/>
                </a:lnTo>
                <a:lnTo>
                  <a:pt x="67686" y="1318823"/>
                </a:lnTo>
                <a:lnTo>
                  <a:pt x="101887" y="1347042"/>
                </a:lnTo>
                <a:lnTo>
                  <a:pt x="141140" y="1368348"/>
                </a:lnTo>
                <a:lnTo>
                  <a:pt x="184518" y="1381814"/>
                </a:lnTo>
                <a:lnTo>
                  <a:pt x="231089" y="1386509"/>
                </a:lnTo>
                <a:lnTo>
                  <a:pt x="3067710" y="1386509"/>
                </a:lnTo>
                <a:lnTo>
                  <a:pt x="3114285" y="1381814"/>
                </a:lnTo>
                <a:lnTo>
                  <a:pt x="3157664" y="1368348"/>
                </a:lnTo>
                <a:lnTo>
                  <a:pt x="3196918" y="1347042"/>
                </a:lnTo>
                <a:lnTo>
                  <a:pt x="3231118" y="1318823"/>
                </a:lnTo>
                <a:lnTo>
                  <a:pt x="3259335" y="1284622"/>
                </a:lnTo>
                <a:lnTo>
                  <a:pt x="3280640" y="1245368"/>
                </a:lnTo>
                <a:lnTo>
                  <a:pt x="3294105" y="1201991"/>
                </a:lnTo>
                <a:lnTo>
                  <a:pt x="3298799" y="1155420"/>
                </a:lnTo>
                <a:lnTo>
                  <a:pt x="3298799" y="231089"/>
                </a:lnTo>
                <a:lnTo>
                  <a:pt x="3294105" y="184518"/>
                </a:lnTo>
                <a:lnTo>
                  <a:pt x="3280640" y="141140"/>
                </a:lnTo>
                <a:lnTo>
                  <a:pt x="3259335" y="101887"/>
                </a:lnTo>
                <a:lnTo>
                  <a:pt x="3231118" y="67686"/>
                </a:lnTo>
                <a:lnTo>
                  <a:pt x="3196918" y="39467"/>
                </a:lnTo>
                <a:lnTo>
                  <a:pt x="3157664" y="18160"/>
                </a:lnTo>
                <a:lnTo>
                  <a:pt x="3114285" y="4695"/>
                </a:lnTo>
                <a:lnTo>
                  <a:pt x="3067710" y="0"/>
                </a:lnTo>
                <a:close/>
              </a:path>
            </a:pathLst>
          </a:custGeom>
          <a:solidFill>
            <a:srgbClr val="1295D8"/>
          </a:solidFill>
        </p:spPr>
        <p:txBody>
          <a:bodyPr wrap="square" lIns="0" tIns="0" rIns="0" bIns="0" rtlCol="0"/>
          <a:lstStyle/>
          <a:p>
            <a:endParaRPr dirty="0"/>
          </a:p>
        </p:txBody>
      </p:sp>
      <p:sp>
        <p:nvSpPr>
          <p:cNvPr id="25" name="object 8"/>
          <p:cNvSpPr/>
          <p:nvPr/>
        </p:nvSpPr>
        <p:spPr>
          <a:xfrm>
            <a:off x="5745281" y="2755956"/>
            <a:ext cx="3298825" cy="1386840"/>
          </a:xfrm>
          <a:custGeom>
            <a:avLst/>
            <a:gdLst/>
            <a:ahLst/>
            <a:cxnLst/>
            <a:rect l="l" t="t" r="r" b="b"/>
            <a:pathLst>
              <a:path w="3298825" h="1386839">
                <a:moveTo>
                  <a:pt x="0" y="231089"/>
                </a:moveTo>
                <a:lnTo>
                  <a:pt x="4695" y="184518"/>
                </a:lnTo>
                <a:lnTo>
                  <a:pt x="18160" y="141140"/>
                </a:lnTo>
                <a:lnTo>
                  <a:pt x="39467" y="101887"/>
                </a:lnTo>
                <a:lnTo>
                  <a:pt x="67686" y="67686"/>
                </a:lnTo>
                <a:lnTo>
                  <a:pt x="101887" y="39467"/>
                </a:lnTo>
                <a:lnTo>
                  <a:pt x="141140" y="18160"/>
                </a:lnTo>
                <a:lnTo>
                  <a:pt x="184518" y="4695"/>
                </a:lnTo>
                <a:lnTo>
                  <a:pt x="231089" y="0"/>
                </a:lnTo>
                <a:lnTo>
                  <a:pt x="3067710" y="0"/>
                </a:lnTo>
                <a:lnTo>
                  <a:pt x="3114285" y="4695"/>
                </a:lnTo>
                <a:lnTo>
                  <a:pt x="3157664" y="18160"/>
                </a:lnTo>
                <a:lnTo>
                  <a:pt x="3196918" y="39467"/>
                </a:lnTo>
                <a:lnTo>
                  <a:pt x="3231118" y="67686"/>
                </a:lnTo>
                <a:lnTo>
                  <a:pt x="3259335" y="101887"/>
                </a:lnTo>
                <a:lnTo>
                  <a:pt x="3280640" y="141140"/>
                </a:lnTo>
                <a:lnTo>
                  <a:pt x="3294105" y="184518"/>
                </a:lnTo>
                <a:lnTo>
                  <a:pt x="3298799" y="231089"/>
                </a:lnTo>
                <a:lnTo>
                  <a:pt x="3298799" y="1155420"/>
                </a:lnTo>
                <a:lnTo>
                  <a:pt x="3294105" y="1201991"/>
                </a:lnTo>
                <a:lnTo>
                  <a:pt x="3280640" y="1245368"/>
                </a:lnTo>
                <a:lnTo>
                  <a:pt x="3259335" y="1284622"/>
                </a:lnTo>
                <a:lnTo>
                  <a:pt x="3231118" y="1318823"/>
                </a:lnTo>
                <a:lnTo>
                  <a:pt x="3196918" y="1347042"/>
                </a:lnTo>
                <a:lnTo>
                  <a:pt x="3157664" y="1368348"/>
                </a:lnTo>
                <a:lnTo>
                  <a:pt x="3114285" y="1381814"/>
                </a:lnTo>
                <a:lnTo>
                  <a:pt x="3067710" y="1386509"/>
                </a:lnTo>
                <a:lnTo>
                  <a:pt x="231089" y="1386509"/>
                </a:lnTo>
                <a:lnTo>
                  <a:pt x="184518" y="1381814"/>
                </a:lnTo>
                <a:lnTo>
                  <a:pt x="141140" y="1368348"/>
                </a:lnTo>
                <a:lnTo>
                  <a:pt x="101887" y="1347042"/>
                </a:lnTo>
                <a:lnTo>
                  <a:pt x="67686" y="1318823"/>
                </a:lnTo>
                <a:lnTo>
                  <a:pt x="39467" y="1284622"/>
                </a:lnTo>
                <a:lnTo>
                  <a:pt x="18160" y="1245368"/>
                </a:lnTo>
                <a:lnTo>
                  <a:pt x="4695" y="1201991"/>
                </a:lnTo>
                <a:lnTo>
                  <a:pt x="0" y="1155420"/>
                </a:lnTo>
                <a:lnTo>
                  <a:pt x="0" y="231089"/>
                </a:lnTo>
                <a:close/>
              </a:path>
            </a:pathLst>
          </a:custGeom>
          <a:ln w="12700">
            <a:solidFill>
              <a:srgbClr val="FFFFFF"/>
            </a:solidFill>
          </a:ln>
        </p:spPr>
        <p:txBody>
          <a:bodyPr wrap="square" lIns="0" tIns="0" rIns="0" bIns="0" rtlCol="0"/>
          <a:lstStyle/>
          <a:p>
            <a:endParaRPr dirty="0"/>
          </a:p>
        </p:txBody>
      </p:sp>
      <p:sp>
        <p:nvSpPr>
          <p:cNvPr id="26" name="object 9"/>
          <p:cNvSpPr txBox="1"/>
          <p:nvPr/>
        </p:nvSpPr>
        <p:spPr>
          <a:xfrm>
            <a:off x="6034131" y="2975312"/>
            <a:ext cx="2720975" cy="623247"/>
          </a:xfrm>
          <a:prstGeom prst="rect">
            <a:avLst/>
          </a:prstGeom>
        </p:spPr>
        <p:txBody>
          <a:bodyPr vert="horz" wrap="square" lIns="0" tIns="58419" rIns="0" bIns="0" rtlCol="0">
            <a:spAutoFit/>
          </a:bodyPr>
          <a:lstStyle/>
          <a:p>
            <a:pPr marL="70485" marR="5080" indent="-58419" algn="ctr">
              <a:lnSpc>
                <a:spcPts val="2170"/>
              </a:lnSpc>
              <a:spcBef>
                <a:spcPts val="459"/>
              </a:spcBef>
            </a:pPr>
            <a:r>
              <a:rPr lang="en-US" sz="2100" spc="-25" dirty="0">
                <a:solidFill>
                  <a:srgbClr val="FFFFFF"/>
                </a:solidFill>
                <a:cs typeface="Arial"/>
              </a:rPr>
              <a:t>Review and </a:t>
            </a:r>
            <a:r>
              <a:rPr lang="en-US" sz="2100" spc="-10" dirty="0">
                <a:solidFill>
                  <a:srgbClr val="FFFFFF"/>
                </a:solidFill>
                <a:cs typeface="Arial"/>
              </a:rPr>
              <a:t>approve, or deny</a:t>
            </a:r>
            <a:r>
              <a:rPr lang="en-US" sz="2100" spc="-5" dirty="0">
                <a:solidFill>
                  <a:srgbClr val="FFFFFF"/>
                </a:solidFill>
                <a:cs typeface="Arial"/>
              </a:rPr>
              <a:t> Transactions</a:t>
            </a:r>
            <a:endParaRPr lang="en-US" sz="2100" dirty="0">
              <a:cs typeface="Arial"/>
            </a:endParaRPr>
          </a:p>
        </p:txBody>
      </p:sp>
      <p:sp>
        <p:nvSpPr>
          <p:cNvPr id="27" name="object 10"/>
          <p:cNvSpPr/>
          <p:nvPr/>
        </p:nvSpPr>
        <p:spPr>
          <a:xfrm>
            <a:off x="2957557" y="2570243"/>
            <a:ext cx="2010269" cy="258445"/>
          </a:xfrm>
          <a:custGeom>
            <a:avLst/>
            <a:gdLst/>
            <a:ahLst/>
            <a:cxnLst/>
            <a:rect l="l" t="t" r="r" b="b"/>
            <a:pathLst>
              <a:path w="1664970" h="258444">
                <a:moveTo>
                  <a:pt x="1621345" y="0"/>
                </a:moveTo>
                <a:lnTo>
                  <a:pt x="43065" y="0"/>
                </a:lnTo>
                <a:lnTo>
                  <a:pt x="26301" y="3383"/>
                </a:lnTo>
                <a:lnTo>
                  <a:pt x="12612" y="12612"/>
                </a:lnTo>
                <a:lnTo>
                  <a:pt x="3383" y="26301"/>
                </a:lnTo>
                <a:lnTo>
                  <a:pt x="0" y="43065"/>
                </a:lnTo>
                <a:lnTo>
                  <a:pt x="0" y="215303"/>
                </a:lnTo>
                <a:lnTo>
                  <a:pt x="3383" y="232067"/>
                </a:lnTo>
                <a:lnTo>
                  <a:pt x="12612" y="245756"/>
                </a:lnTo>
                <a:lnTo>
                  <a:pt x="26301" y="254984"/>
                </a:lnTo>
                <a:lnTo>
                  <a:pt x="43065" y="258368"/>
                </a:lnTo>
                <a:lnTo>
                  <a:pt x="1621345" y="258368"/>
                </a:lnTo>
                <a:lnTo>
                  <a:pt x="1638109" y="254984"/>
                </a:lnTo>
                <a:lnTo>
                  <a:pt x="1651798" y="245756"/>
                </a:lnTo>
                <a:lnTo>
                  <a:pt x="1661027" y="232067"/>
                </a:lnTo>
                <a:lnTo>
                  <a:pt x="1664411" y="215303"/>
                </a:lnTo>
                <a:lnTo>
                  <a:pt x="1664411" y="43065"/>
                </a:lnTo>
                <a:lnTo>
                  <a:pt x="1661027" y="26301"/>
                </a:lnTo>
                <a:lnTo>
                  <a:pt x="1651798" y="12612"/>
                </a:lnTo>
                <a:lnTo>
                  <a:pt x="1638109" y="3383"/>
                </a:lnTo>
                <a:lnTo>
                  <a:pt x="1621345" y="0"/>
                </a:lnTo>
                <a:close/>
              </a:path>
            </a:pathLst>
          </a:custGeom>
          <a:solidFill>
            <a:srgbClr val="FFC000"/>
          </a:solidFill>
        </p:spPr>
        <p:txBody>
          <a:bodyPr wrap="square" lIns="0" tIns="0" rIns="0" bIns="0" rtlCol="0"/>
          <a:lstStyle/>
          <a:p>
            <a:endParaRPr dirty="0"/>
          </a:p>
        </p:txBody>
      </p:sp>
      <p:sp>
        <p:nvSpPr>
          <p:cNvPr id="28" name="object 11"/>
          <p:cNvSpPr txBox="1"/>
          <p:nvPr/>
        </p:nvSpPr>
        <p:spPr>
          <a:xfrm>
            <a:off x="2457865" y="2572753"/>
            <a:ext cx="2884805" cy="1195840"/>
          </a:xfrm>
          <a:prstGeom prst="rect">
            <a:avLst/>
          </a:prstGeom>
        </p:spPr>
        <p:txBody>
          <a:bodyPr vert="horz" wrap="square" lIns="0" tIns="48895" rIns="0" bIns="0" rtlCol="0">
            <a:spAutoFit/>
          </a:bodyPr>
          <a:lstStyle/>
          <a:p>
            <a:pPr marL="78740" algn="ctr">
              <a:lnSpc>
                <a:spcPct val="100000"/>
              </a:lnSpc>
              <a:spcBef>
                <a:spcPts val="385"/>
              </a:spcBef>
            </a:pPr>
            <a:r>
              <a:rPr lang="en-US" sz="1200" dirty="0" smtClean="0">
                <a:solidFill>
                  <a:srgbClr val="00778B"/>
                </a:solidFill>
                <a:latin typeface="Arial"/>
                <a:cs typeface="Arial"/>
              </a:rPr>
              <a:t>Transactional Unit Initiator</a:t>
            </a:r>
            <a:endParaRPr sz="1200" dirty="0">
              <a:latin typeface="Arial"/>
              <a:cs typeface="Arial"/>
            </a:endParaRPr>
          </a:p>
          <a:p>
            <a:pPr marL="12700" marR="5080" indent="2540" algn="ctr">
              <a:lnSpc>
                <a:spcPts val="2170"/>
              </a:lnSpc>
              <a:spcBef>
                <a:spcPts val="865"/>
              </a:spcBef>
            </a:pPr>
            <a:r>
              <a:rPr sz="2100" spc="-5" dirty="0">
                <a:solidFill>
                  <a:srgbClr val="FFFFFF"/>
                </a:solidFill>
                <a:latin typeface="Arial"/>
                <a:cs typeface="Arial"/>
              </a:rPr>
              <a:t>Determine </a:t>
            </a:r>
            <a:r>
              <a:rPr lang="en-US" sz="2100" dirty="0" smtClean="0">
                <a:solidFill>
                  <a:srgbClr val="FFFFFF"/>
                </a:solidFill>
                <a:latin typeface="Arial"/>
                <a:cs typeface="Arial"/>
              </a:rPr>
              <a:t>if person needs one time pay transaction </a:t>
            </a:r>
            <a:endParaRPr sz="2100" dirty="0">
              <a:latin typeface="Arial"/>
              <a:cs typeface="Arial"/>
            </a:endParaRPr>
          </a:p>
        </p:txBody>
      </p:sp>
      <p:sp>
        <p:nvSpPr>
          <p:cNvPr id="29" name="object 12"/>
          <p:cNvSpPr/>
          <p:nvPr/>
        </p:nvSpPr>
        <p:spPr>
          <a:xfrm>
            <a:off x="3480923" y="1914209"/>
            <a:ext cx="914399" cy="914399"/>
          </a:xfrm>
          <a:prstGeom prst="rect">
            <a:avLst/>
          </a:prstGeom>
          <a:blipFill>
            <a:blip r:embed="rId3" cstate="print"/>
            <a:stretch>
              <a:fillRect/>
            </a:stretch>
          </a:blipFill>
        </p:spPr>
        <p:txBody>
          <a:bodyPr wrap="square" lIns="0" tIns="0" rIns="0" bIns="0" rtlCol="0"/>
          <a:lstStyle/>
          <a:p>
            <a:endParaRPr dirty="0"/>
          </a:p>
        </p:txBody>
      </p:sp>
      <p:sp>
        <p:nvSpPr>
          <p:cNvPr id="30" name="object 13"/>
          <p:cNvSpPr/>
          <p:nvPr/>
        </p:nvSpPr>
        <p:spPr>
          <a:xfrm>
            <a:off x="6506992" y="2565846"/>
            <a:ext cx="1787599" cy="258445"/>
          </a:xfrm>
          <a:custGeom>
            <a:avLst/>
            <a:gdLst/>
            <a:ahLst/>
            <a:cxnLst/>
            <a:rect l="l" t="t" r="r" b="b"/>
            <a:pathLst>
              <a:path w="1463040" h="258444">
                <a:moveTo>
                  <a:pt x="1419974" y="0"/>
                </a:moveTo>
                <a:lnTo>
                  <a:pt x="43065" y="0"/>
                </a:lnTo>
                <a:lnTo>
                  <a:pt x="26301" y="3383"/>
                </a:lnTo>
                <a:lnTo>
                  <a:pt x="12612" y="12612"/>
                </a:lnTo>
                <a:lnTo>
                  <a:pt x="3383" y="26301"/>
                </a:lnTo>
                <a:lnTo>
                  <a:pt x="0" y="43065"/>
                </a:lnTo>
                <a:lnTo>
                  <a:pt x="0" y="215303"/>
                </a:lnTo>
                <a:lnTo>
                  <a:pt x="3383" y="232067"/>
                </a:lnTo>
                <a:lnTo>
                  <a:pt x="12612" y="245756"/>
                </a:lnTo>
                <a:lnTo>
                  <a:pt x="26301" y="254984"/>
                </a:lnTo>
                <a:lnTo>
                  <a:pt x="43065" y="258368"/>
                </a:lnTo>
                <a:lnTo>
                  <a:pt x="1419974" y="258368"/>
                </a:lnTo>
                <a:lnTo>
                  <a:pt x="1436738" y="254984"/>
                </a:lnTo>
                <a:lnTo>
                  <a:pt x="1450427" y="245756"/>
                </a:lnTo>
                <a:lnTo>
                  <a:pt x="1459656" y="232067"/>
                </a:lnTo>
                <a:lnTo>
                  <a:pt x="1463040" y="215303"/>
                </a:lnTo>
                <a:lnTo>
                  <a:pt x="1463040" y="43065"/>
                </a:lnTo>
                <a:lnTo>
                  <a:pt x="1459656" y="26301"/>
                </a:lnTo>
                <a:lnTo>
                  <a:pt x="1450427" y="12612"/>
                </a:lnTo>
                <a:lnTo>
                  <a:pt x="1436738" y="3383"/>
                </a:lnTo>
                <a:lnTo>
                  <a:pt x="1419974" y="0"/>
                </a:lnTo>
                <a:close/>
              </a:path>
            </a:pathLst>
          </a:custGeom>
          <a:solidFill>
            <a:schemeClr val="accent4">
              <a:lumMod val="20000"/>
              <a:lumOff val="80000"/>
            </a:schemeClr>
          </a:solidFill>
        </p:spPr>
        <p:txBody>
          <a:bodyPr wrap="square" lIns="0" tIns="0" rIns="0" bIns="0" rtlCol="0"/>
          <a:lstStyle/>
          <a:p>
            <a:endParaRPr dirty="0"/>
          </a:p>
        </p:txBody>
      </p:sp>
      <p:sp>
        <p:nvSpPr>
          <p:cNvPr id="31" name="object 14"/>
          <p:cNvSpPr txBox="1"/>
          <p:nvPr/>
        </p:nvSpPr>
        <p:spPr>
          <a:xfrm>
            <a:off x="6594156" y="2586319"/>
            <a:ext cx="1792166" cy="197490"/>
          </a:xfrm>
          <a:prstGeom prst="rect">
            <a:avLst/>
          </a:prstGeom>
        </p:spPr>
        <p:txBody>
          <a:bodyPr vert="horz" wrap="square" lIns="0" tIns="12700" rIns="0" bIns="0" rtlCol="0">
            <a:spAutoFit/>
          </a:bodyPr>
          <a:lstStyle/>
          <a:p>
            <a:pPr marL="12700">
              <a:lnSpc>
                <a:spcPct val="100000"/>
              </a:lnSpc>
              <a:spcBef>
                <a:spcPts val="100"/>
              </a:spcBef>
            </a:pPr>
            <a:r>
              <a:rPr lang="en-US" sz="1200" dirty="0" smtClean="0">
                <a:solidFill>
                  <a:srgbClr val="00778B"/>
                </a:solidFill>
                <a:latin typeface="Arial"/>
                <a:cs typeface="Arial"/>
              </a:rPr>
              <a:t>Shared Services Center</a:t>
            </a:r>
            <a:endParaRPr sz="1200" dirty="0">
              <a:latin typeface="Arial"/>
              <a:cs typeface="Arial"/>
            </a:endParaRPr>
          </a:p>
        </p:txBody>
      </p:sp>
      <p:sp>
        <p:nvSpPr>
          <p:cNvPr id="32" name="object 15"/>
          <p:cNvSpPr/>
          <p:nvPr/>
        </p:nvSpPr>
        <p:spPr>
          <a:xfrm>
            <a:off x="7028693" y="1869410"/>
            <a:ext cx="914399" cy="914399"/>
          </a:xfrm>
          <a:prstGeom prst="rect">
            <a:avLst/>
          </a:prstGeom>
          <a:blipFill>
            <a:blip r:embed="rId3" cstate="print"/>
            <a:stretch>
              <a:fillRect/>
            </a:stretch>
          </a:blipFill>
        </p:spPr>
        <p:txBody>
          <a:bodyPr wrap="square" lIns="0" tIns="0" rIns="0" bIns="0" rtlCol="0"/>
          <a:lstStyle/>
          <a:p>
            <a:endParaRPr dirty="0"/>
          </a:p>
        </p:txBody>
      </p:sp>
      <p:sp>
        <p:nvSpPr>
          <p:cNvPr id="33" name="object 16"/>
          <p:cNvSpPr/>
          <p:nvPr/>
        </p:nvSpPr>
        <p:spPr>
          <a:xfrm>
            <a:off x="5355661" y="3943560"/>
            <a:ext cx="612775" cy="206375"/>
          </a:xfrm>
          <a:custGeom>
            <a:avLst/>
            <a:gdLst/>
            <a:ahLst/>
            <a:cxnLst/>
            <a:rect l="l" t="t" r="r" b="b"/>
            <a:pathLst>
              <a:path w="612775" h="206375">
                <a:moveTo>
                  <a:pt x="509574" y="0"/>
                </a:moveTo>
                <a:lnTo>
                  <a:pt x="0" y="0"/>
                </a:lnTo>
                <a:lnTo>
                  <a:pt x="0" y="206260"/>
                </a:lnTo>
                <a:lnTo>
                  <a:pt x="509574" y="206260"/>
                </a:lnTo>
                <a:lnTo>
                  <a:pt x="612698" y="103136"/>
                </a:lnTo>
                <a:lnTo>
                  <a:pt x="509574" y="0"/>
                </a:lnTo>
                <a:close/>
              </a:path>
            </a:pathLst>
          </a:custGeom>
          <a:solidFill>
            <a:srgbClr val="FFFFFF"/>
          </a:solidFill>
        </p:spPr>
        <p:txBody>
          <a:bodyPr wrap="square" lIns="0" tIns="0" rIns="0" bIns="0" rtlCol="0"/>
          <a:lstStyle/>
          <a:p>
            <a:endParaRPr dirty="0"/>
          </a:p>
        </p:txBody>
      </p:sp>
      <p:sp>
        <p:nvSpPr>
          <p:cNvPr id="34" name="object 17"/>
          <p:cNvSpPr txBox="1"/>
          <p:nvPr/>
        </p:nvSpPr>
        <p:spPr>
          <a:xfrm>
            <a:off x="5434401" y="3937980"/>
            <a:ext cx="377190" cy="208279"/>
          </a:xfrm>
          <a:prstGeom prst="rect">
            <a:avLst/>
          </a:prstGeom>
        </p:spPr>
        <p:txBody>
          <a:bodyPr vert="horz" wrap="square" lIns="0" tIns="12700" rIns="0" bIns="0" rtlCol="0">
            <a:spAutoFit/>
          </a:bodyPr>
          <a:lstStyle/>
          <a:p>
            <a:pPr marL="12700">
              <a:lnSpc>
                <a:spcPct val="100000"/>
              </a:lnSpc>
              <a:spcBef>
                <a:spcPts val="100"/>
              </a:spcBef>
            </a:pPr>
            <a:r>
              <a:rPr sz="1200" b="1" spc="-40" dirty="0">
                <a:solidFill>
                  <a:srgbClr val="085581"/>
                </a:solidFill>
                <a:latin typeface="Arial"/>
                <a:cs typeface="Arial"/>
              </a:rPr>
              <a:t>A</a:t>
            </a:r>
            <a:r>
              <a:rPr sz="1200" b="1" spc="5" dirty="0">
                <a:solidFill>
                  <a:srgbClr val="085581"/>
                </a:solidFill>
                <a:latin typeface="Arial"/>
                <a:cs typeface="Arial"/>
              </a:rPr>
              <a:t>W</a:t>
            </a:r>
            <a:r>
              <a:rPr sz="1200" b="1" dirty="0">
                <a:solidFill>
                  <a:srgbClr val="085581"/>
                </a:solidFill>
                <a:latin typeface="Arial"/>
                <a:cs typeface="Arial"/>
              </a:rPr>
              <a:t>E</a:t>
            </a:r>
            <a:endParaRPr sz="1200" dirty="0">
              <a:latin typeface="Arial"/>
              <a:cs typeface="Arial"/>
            </a:endParaRPr>
          </a:p>
        </p:txBody>
      </p:sp>
      <p:sp>
        <p:nvSpPr>
          <p:cNvPr id="3" name="Rectangle 2"/>
          <p:cNvSpPr/>
          <p:nvPr/>
        </p:nvSpPr>
        <p:spPr>
          <a:xfrm>
            <a:off x="8386322" y="710315"/>
            <a:ext cx="3505200" cy="1323439"/>
          </a:xfrm>
          <a:prstGeom prst="rect">
            <a:avLst/>
          </a:prstGeom>
          <a:solidFill>
            <a:schemeClr val="accent1">
              <a:lumMod val="20000"/>
              <a:lumOff val="80000"/>
            </a:schemeClr>
          </a:solidFill>
          <a:ln>
            <a:solidFill>
              <a:schemeClr val="tx2"/>
            </a:solidFill>
          </a:ln>
        </p:spPr>
        <p:txBody>
          <a:bodyPr wrap="square">
            <a:spAutoFit/>
          </a:bodyPr>
          <a:lstStyle/>
          <a:p>
            <a:r>
              <a:rPr lang="en-US" dirty="0" smtClean="0"/>
              <a:t>Note: SSCs cannot clone </a:t>
            </a:r>
            <a:r>
              <a:rPr lang="en-US" dirty="0"/>
              <a:t>denied </a:t>
            </a:r>
            <a:r>
              <a:rPr lang="en-US" dirty="0" smtClean="0"/>
              <a:t>one-time payments. </a:t>
            </a:r>
          </a:p>
          <a:p>
            <a:endParaRPr lang="en-US" sz="800" dirty="0" smtClean="0"/>
          </a:p>
          <a:p>
            <a:r>
              <a:rPr lang="en-US" dirty="0" smtClean="0"/>
              <a:t>If they are denied, they </a:t>
            </a:r>
            <a:r>
              <a:rPr lang="en-US" dirty="0"/>
              <a:t>always </a:t>
            </a:r>
            <a:r>
              <a:rPr lang="en-US" dirty="0" smtClean="0"/>
              <a:t>have </a:t>
            </a:r>
            <a:r>
              <a:rPr lang="en-US" dirty="0"/>
              <a:t>to be </a:t>
            </a:r>
            <a:r>
              <a:rPr lang="en-US" dirty="0" smtClean="0"/>
              <a:t>re-entered.</a:t>
            </a:r>
            <a:endParaRPr lang="en-US" dirty="0"/>
          </a:p>
        </p:txBody>
      </p:sp>
      <p:sp>
        <p:nvSpPr>
          <p:cNvPr id="19" name="object 16"/>
          <p:cNvSpPr/>
          <p:nvPr/>
        </p:nvSpPr>
        <p:spPr>
          <a:xfrm rot="10800000">
            <a:off x="5355661" y="3704511"/>
            <a:ext cx="465440" cy="217814"/>
          </a:xfrm>
          <a:custGeom>
            <a:avLst/>
            <a:gdLst/>
            <a:ahLst/>
            <a:cxnLst/>
            <a:rect l="l" t="t" r="r" b="b"/>
            <a:pathLst>
              <a:path w="612775" h="206375">
                <a:moveTo>
                  <a:pt x="509574" y="0"/>
                </a:moveTo>
                <a:lnTo>
                  <a:pt x="0" y="0"/>
                </a:lnTo>
                <a:lnTo>
                  <a:pt x="0" y="206260"/>
                </a:lnTo>
                <a:lnTo>
                  <a:pt x="509574" y="206260"/>
                </a:lnTo>
                <a:lnTo>
                  <a:pt x="612698" y="103136"/>
                </a:lnTo>
                <a:lnTo>
                  <a:pt x="509574" y="0"/>
                </a:lnTo>
                <a:close/>
              </a:path>
            </a:pathLst>
          </a:custGeom>
          <a:solidFill>
            <a:srgbClr val="FFFFFF"/>
          </a:solidFill>
        </p:spPr>
        <p:txBody>
          <a:bodyPr wrap="square" lIns="0" tIns="0" rIns="0" bIns="0" rtlCol="0"/>
          <a:lstStyle/>
          <a:p>
            <a:endParaRPr dirty="0"/>
          </a:p>
        </p:txBody>
      </p:sp>
      <p:sp>
        <p:nvSpPr>
          <p:cNvPr id="18" name="object 17"/>
          <p:cNvSpPr txBox="1"/>
          <p:nvPr/>
        </p:nvSpPr>
        <p:spPr>
          <a:xfrm>
            <a:off x="5410621" y="3686468"/>
            <a:ext cx="373710" cy="197490"/>
          </a:xfrm>
          <a:prstGeom prst="rect">
            <a:avLst/>
          </a:prstGeom>
        </p:spPr>
        <p:txBody>
          <a:bodyPr vert="horz" wrap="square" lIns="0" tIns="12700" rIns="0" bIns="0" rtlCol="0">
            <a:spAutoFit/>
          </a:bodyPr>
          <a:lstStyle/>
          <a:p>
            <a:pPr marL="12700">
              <a:lnSpc>
                <a:spcPct val="100000"/>
              </a:lnSpc>
              <a:spcBef>
                <a:spcPts val="100"/>
              </a:spcBef>
            </a:pPr>
            <a:r>
              <a:rPr lang="en-US" sz="1200" b="1" spc="-40" dirty="0" smtClean="0">
                <a:solidFill>
                  <a:srgbClr val="085581"/>
                </a:solidFill>
                <a:latin typeface="Arial"/>
                <a:cs typeface="Arial"/>
              </a:rPr>
              <a:t>Deny</a:t>
            </a:r>
            <a:endParaRPr sz="1200" dirty="0">
              <a:latin typeface="Arial"/>
              <a:cs typeface="Arial"/>
            </a:endParaRPr>
          </a:p>
        </p:txBody>
      </p:sp>
    </p:spTree>
    <p:extLst>
      <p:ext uri="{BB962C8B-B14F-4D97-AF65-F5344CB8AC3E}">
        <p14:creationId xmlns:p14="http://schemas.microsoft.com/office/powerpoint/2010/main" val="680944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08274" y="260240"/>
            <a:ext cx="9042400" cy="685800"/>
          </a:xfrm>
        </p:spPr>
        <p:txBody>
          <a:bodyPr/>
          <a:lstStyle/>
          <a:p>
            <a:r>
              <a:rPr lang="en-US" dirty="0" smtClean="0">
                <a:solidFill>
                  <a:schemeClr val="accent5"/>
                </a:solidFill>
              </a:rPr>
              <a:t>CHECK YOUR UNDERSTANDING</a:t>
            </a:r>
            <a:endParaRPr lang="en-US" sz="2800" dirty="0">
              <a:solidFill>
                <a:schemeClr val="accent5"/>
              </a:solidFill>
            </a:endParaRPr>
          </a:p>
        </p:txBody>
      </p:sp>
      <p:sp>
        <p:nvSpPr>
          <p:cNvPr id="2" name="Rectangle 1"/>
          <p:cNvSpPr/>
          <p:nvPr/>
        </p:nvSpPr>
        <p:spPr>
          <a:xfrm>
            <a:off x="283464" y="1060704"/>
            <a:ext cx="11614246" cy="471998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83464" y="1060704"/>
            <a:ext cx="11614246" cy="471998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8902" y="166493"/>
            <a:ext cx="1038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446" y="1840251"/>
            <a:ext cx="3393163" cy="339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6319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38835"/>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Personal</a:t>
            </a:r>
            <a:r>
              <a:rPr kumimoji="0" lang="en-US" sz="7200" b="1" i="0" u="none" strike="noStrike" kern="1200" cap="none" spc="0" normalizeH="0" noProof="0" dirty="0" smtClean="0">
                <a:ln>
                  <a:noFill/>
                </a:ln>
                <a:solidFill>
                  <a:srgbClr val="F1AB00"/>
                </a:solidFill>
                <a:effectLst/>
                <a:uLnTx/>
                <a:uFillTx/>
                <a:latin typeface="Arial"/>
                <a:ea typeface="+mn-ea"/>
                <a:cs typeface="+mn-cs"/>
              </a:rPr>
              <a:t> Data Changes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810405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PROCESS DEFINITION</a:t>
            </a:r>
            <a:endParaRPr lang="en-US" dirty="0">
              <a:solidFill>
                <a:schemeClr val="accent5"/>
              </a:solidFill>
            </a:endParaRPr>
          </a:p>
        </p:txBody>
      </p:sp>
      <p:sp>
        <p:nvSpPr>
          <p:cNvPr id="4" name="TextBox 3"/>
          <p:cNvSpPr txBox="1"/>
          <p:nvPr/>
        </p:nvSpPr>
        <p:spPr>
          <a:xfrm>
            <a:off x="1432874" y="1155271"/>
            <a:ext cx="9736571" cy="707886"/>
          </a:xfrm>
          <a:prstGeom prst="rect">
            <a:avLst/>
          </a:prstGeom>
          <a:solidFill>
            <a:schemeClr val="accent1">
              <a:lumMod val="20000"/>
              <a:lumOff val="80000"/>
            </a:schemeClr>
          </a:solidFill>
        </p:spPr>
        <p:txBody>
          <a:bodyPr wrap="square" rtlCol="0">
            <a:spAutoFit/>
          </a:bodyPr>
          <a:lstStyle/>
          <a:p>
            <a:r>
              <a:rPr lang="en-US" sz="2000" b="1" dirty="0"/>
              <a:t>Personal data </a:t>
            </a:r>
            <a:r>
              <a:rPr lang="en-US" sz="2000" dirty="0"/>
              <a:t>is information the is unique to each employee. </a:t>
            </a:r>
            <a:r>
              <a:rPr lang="en-US" sz="2000" dirty="0" smtClean="0"/>
              <a:t>For example: </a:t>
            </a:r>
            <a:r>
              <a:rPr lang="en-US" sz="2000" dirty="0"/>
              <a:t>your name, personal email address, education credentials, and contact information.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60" y="1052052"/>
            <a:ext cx="914324" cy="914324"/>
          </a:xfrm>
          <a:prstGeom prst="rect">
            <a:avLst/>
          </a:prstGeom>
        </p:spPr>
      </p:pic>
    </p:spTree>
    <p:extLst>
      <p:ext uri="{BB962C8B-B14F-4D97-AF65-F5344CB8AC3E}">
        <p14:creationId xmlns:p14="http://schemas.microsoft.com/office/powerpoint/2010/main" val="1275732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78460" y="293370"/>
            <a:ext cx="10066802" cy="685800"/>
          </a:xfrm>
        </p:spPr>
        <p:txBody>
          <a:bodyPr/>
          <a:lstStyle/>
          <a:p>
            <a:r>
              <a:rPr lang="en-US" dirty="0" smtClean="0">
                <a:solidFill>
                  <a:schemeClr val="accent5"/>
                </a:solidFill>
              </a:rPr>
              <a:t>PERSONAL DATA CHANGES ROADMAP</a:t>
            </a:r>
            <a:endParaRPr lang="en-US" dirty="0">
              <a:solidFill>
                <a:schemeClr val="accent5"/>
              </a:solidFill>
            </a:endParaRPr>
          </a:p>
        </p:txBody>
      </p:sp>
      <p:pic>
        <p:nvPicPr>
          <p:cNvPr id="2" name="Picture 1"/>
          <p:cNvPicPr>
            <a:picLocks noChangeAspect="1"/>
          </p:cNvPicPr>
          <p:nvPr/>
        </p:nvPicPr>
        <p:blipFill>
          <a:blip r:embed="rId3"/>
          <a:stretch>
            <a:fillRect/>
          </a:stretch>
        </p:blipFill>
        <p:spPr>
          <a:xfrm>
            <a:off x="1290637" y="1119187"/>
            <a:ext cx="8692075" cy="4572000"/>
          </a:xfrm>
          <a:prstGeom prst="rect">
            <a:avLst/>
          </a:prstGeom>
        </p:spPr>
      </p:pic>
    </p:spTree>
    <p:extLst>
      <p:ext uri="{BB962C8B-B14F-4D97-AF65-F5344CB8AC3E}">
        <p14:creationId xmlns:p14="http://schemas.microsoft.com/office/powerpoint/2010/main" val="3592135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2126096777"/>
              </p:ext>
            </p:extLst>
          </p:nvPr>
        </p:nvGraphicFramePr>
        <p:xfrm>
          <a:off x="333606" y="851171"/>
          <a:ext cx="11532573" cy="2497415"/>
        </p:xfrm>
        <a:graphic>
          <a:graphicData uri="http://schemas.openxmlformats.org/drawingml/2006/table">
            <a:tbl>
              <a:tblPr firstRow="1" firstCol="1" bandRow="1">
                <a:tableStyleId>{5C22544A-7EE6-4342-B048-85BDC9FD1C3A}</a:tableStyleId>
              </a:tblPr>
              <a:tblGrid>
                <a:gridCol w="1347195">
                  <a:extLst>
                    <a:ext uri="{9D8B030D-6E8A-4147-A177-3AD203B41FA5}">
                      <a16:colId xmlns:a16="http://schemas.microsoft.com/office/drawing/2014/main" val="1480886217"/>
                    </a:ext>
                  </a:extLst>
                </a:gridCol>
                <a:gridCol w="2723996">
                  <a:extLst>
                    <a:ext uri="{9D8B030D-6E8A-4147-A177-3AD203B41FA5}">
                      <a16:colId xmlns:a16="http://schemas.microsoft.com/office/drawing/2014/main" val="2537990688"/>
                    </a:ext>
                  </a:extLst>
                </a:gridCol>
                <a:gridCol w="3079300">
                  <a:extLst>
                    <a:ext uri="{9D8B030D-6E8A-4147-A177-3AD203B41FA5}">
                      <a16:colId xmlns:a16="http://schemas.microsoft.com/office/drawing/2014/main" val="989405220"/>
                    </a:ext>
                  </a:extLst>
                </a:gridCol>
                <a:gridCol w="2635825">
                  <a:extLst>
                    <a:ext uri="{9D8B030D-6E8A-4147-A177-3AD203B41FA5}">
                      <a16:colId xmlns:a16="http://schemas.microsoft.com/office/drawing/2014/main" val="2659706505"/>
                    </a:ext>
                  </a:extLst>
                </a:gridCol>
                <a:gridCol w="1746257">
                  <a:extLst>
                    <a:ext uri="{9D8B030D-6E8A-4147-A177-3AD203B41FA5}">
                      <a16:colId xmlns:a16="http://schemas.microsoft.com/office/drawing/2014/main" val="3804761555"/>
                    </a:ext>
                  </a:extLst>
                </a:gridCol>
              </a:tblGrid>
              <a:tr h="455255">
                <a:tc>
                  <a:txBody>
                    <a:bodyPr/>
                    <a:lstStyle/>
                    <a:p>
                      <a:pPr algn="ctr" rtl="0" fontAlgn="ctr"/>
                      <a:r>
                        <a:rPr lang="en-US" sz="1800" u="none" strike="noStrike" dirty="0">
                          <a:effectLst/>
                        </a:rPr>
                        <a:t>Process</a:t>
                      </a:r>
                      <a:endParaRPr lang="en-US" sz="1800" b="1" i="0" u="none" strike="noStrike" dirty="0">
                        <a:solidFill>
                          <a:srgbClr val="FFFFFF"/>
                        </a:solidFill>
                        <a:effectLst/>
                        <a:latin typeface="Arial" panose="020B0604020202020204" pitchFamily="34" charset="0"/>
                      </a:endParaRPr>
                    </a:p>
                  </a:txBody>
                  <a:tcPr marL="45720" marR="45720" anchor="ctr"/>
                </a:tc>
                <a:tc>
                  <a:txBody>
                    <a:bodyPr/>
                    <a:lstStyle/>
                    <a:p>
                      <a:pPr algn="ctr" rtl="0" fontAlgn="ctr"/>
                      <a:r>
                        <a:rPr lang="en-US" sz="1800" u="none" strike="noStrike" dirty="0">
                          <a:effectLst/>
                        </a:rPr>
                        <a:t>Employee Updates</a:t>
                      </a:r>
                      <a:endParaRPr lang="en-US" sz="1800" b="1" i="0" u="none" strike="noStrike" dirty="0">
                        <a:solidFill>
                          <a:srgbClr val="FFFFFF"/>
                        </a:solidFill>
                        <a:effectLst/>
                        <a:latin typeface="Arial" panose="020B0604020202020204" pitchFamily="34" charset="0"/>
                      </a:endParaRPr>
                    </a:p>
                  </a:txBody>
                  <a:tcPr marL="45720" marR="45720" anchor="ctr"/>
                </a:tc>
                <a:tc>
                  <a:txBody>
                    <a:bodyPr/>
                    <a:lstStyle/>
                    <a:p>
                      <a:pPr algn="ctr" rtl="0" fontAlgn="ctr"/>
                      <a:r>
                        <a:rPr lang="en-US" sz="1800" u="none" strike="noStrike" dirty="0">
                          <a:effectLst/>
                        </a:rPr>
                        <a:t>Transactional Unit</a:t>
                      </a:r>
                      <a:endParaRPr lang="en-US" sz="1800" b="1" i="0" u="none" strike="noStrike" dirty="0">
                        <a:solidFill>
                          <a:srgbClr val="FFFFFF"/>
                        </a:solidFill>
                        <a:effectLst/>
                        <a:latin typeface="Arial" panose="020B0604020202020204" pitchFamily="34" charset="0"/>
                      </a:endParaRPr>
                    </a:p>
                  </a:txBody>
                  <a:tcPr marL="45720" marR="45720" anchor="ctr"/>
                </a:tc>
                <a:tc>
                  <a:txBody>
                    <a:bodyPr/>
                    <a:lstStyle/>
                    <a:p>
                      <a:pPr algn="ctr" rtl="0" fontAlgn="ctr"/>
                      <a:r>
                        <a:rPr lang="en-US" sz="1800" u="none" strike="noStrike" dirty="0">
                          <a:effectLst/>
                        </a:rPr>
                        <a:t>SSC</a:t>
                      </a:r>
                      <a:endParaRPr lang="en-US" sz="1800" b="1" i="0" u="none" strike="noStrike" dirty="0">
                        <a:solidFill>
                          <a:srgbClr val="FFFFFF"/>
                        </a:solidFill>
                        <a:effectLst/>
                        <a:latin typeface="Arial" panose="020B0604020202020204" pitchFamily="34" charset="0"/>
                      </a:endParaRPr>
                    </a:p>
                  </a:txBody>
                  <a:tcPr marL="45720" marR="45720" anchor="ctr"/>
                </a:tc>
                <a:tc>
                  <a:txBody>
                    <a:bodyPr/>
                    <a:lstStyle/>
                    <a:p>
                      <a:pPr algn="ctr" rtl="0" fontAlgn="ctr"/>
                      <a:r>
                        <a:rPr lang="en-US" sz="1800" u="none" strike="noStrike" dirty="0" smtClean="0">
                          <a:effectLst/>
                        </a:rPr>
                        <a:t>UCPC</a:t>
                      </a:r>
                      <a:endParaRPr lang="en-US" sz="1800" b="1" i="0" u="none" strike="noStrike" dirty="0">
                        <a:solidFill>
                          <a:srgbClr val="FFFFFF"/>
                        </a:solidFill>
                        <a:effectLst/>
                        <a:latin typeface="Calibri" panose="020F0502020204030204" pitchFamily="34" charset="0"/>
                      </a:endParaRPr>
                    </a:p>
                  </a:txBody>
                  <a:tcPr marL="45720" marR="45720" anchor="ctr"/>
                </a:tc>
                <a:extLst>
                  <a:ext uri="{0D108BD9-81ED-4DB2-BD59-A6C34878D82A}">
                    <a16:rowId xmlns:a16="http://schemas.microsoft.com/office/drawing/2014/main" val="4132391634"/>
                  </a:ext>
                </a:extLst>
              </a:tr>
              <a:tr h="1972196">
                <a:tc>
                  <a:txBody>
                    <a:bodyPr/>
                    <a:lstStyle/>
                    <a:p>
                      <a:pPr algn="ctr" rtl="0" fontAlgn="ctr"/>
                      <a:r>
                        <a:rPr lang="en-US" sz="1800" u="none" strike="noStrike" dirty="0">
                          <a:effectLst/>
                        </a:rPr>
                        <a:t>Personal Data Change</a:t>
                      </a:r>
                      <a:endParaRPr lang="en-US" sz="1800" b="0" i="0" u="none" strike="noStrike" dirty="0">
                        <a:solidFill>
                          <a:srgbClr val="000000"/>
                        </a:solidFill>
                        <a:effectLst/>
                        <a:latin typeface="Arial" panose="020B0604020202020204" pitchFamily="34" charset="0"/>
                      </a:endParaRPr>
                    </a:p>
                  </a:txBody>
                  <a:tcPr marL="45720" marR="45720" anchor="ctr"/>
                </a:tc>
                <a:tc>
                  <a:txBody>
                    <a:bodyPr/>
                    <a:lstStyle/>
                    <a:p>
                      <a:pPr algn="l" rtl="0" fontAlgn="ctr"/>
                      <a:r>
                        <a:rPr lang="en-US" sz="1600" u="none" strike="noStrike" dirty="0">
                          <a:effectLst/>
                        </a:rPr>
                        <a:t>Employee Updates: Education Degree/Highest Degree </a:t>
                      </a:r>
                      <a:r>
                        <a:rPr lang="en-US" sz="1600" u="none" strike="noStrike" dirty="0" smtClean="0">
                          <a:effectLst/>
                        </a:rPr>
                        <a:t>Achieved, Licensure/Certification</a:t>
                      </a:r>
                    </a:p>
                    <a:p>
                      <a:pPr algn="l" rtl="0" fontAlgn="ctr"/>
                      <a:endParaRPr lang="en-US" sz="1600" u="none" strike="noStrike" dirty="0" smtClean="0">
                        <a:effectLst/>
                      </a:endParaRPr>
                    </a:p>
                    <a:p>
                      <a:pPr algn="l" rtl="0" fontAlgn="ctr"/>
                      <a:r>
                        <a:rPr lang="en-US" sz="1600" u="none" strike="noStrike" dirty="0" smtClean="0">
                          <a:effectLst/>
                        </a:rPr>
                        <a:t>Legal </a:t>
                      </a:r>
                      <a:r>
                        <a:rPr lang="en-US" sz="1600" u="none" strike="noStrike" dirty="0">
                          <a:effectLst/>
                        </a:rPr>
                        <a:t>Name (verified through SSNVS)</a:t>
                      </a:r>
                      <a:br>
                        <a:rPr lang="en-US" sz="1600" u="none" strike="noStrike" dirty="0">
                          <a:effectLst/>
                        </a:rPr>
                      </a:br>
                      <a:endParaRPr lang="en-US" sz="1600" b="0" i="0" u="none" strike="noStrike" dirty="0">
                        <a:solidFill>
                          <a:srgbClr val="000000"/>
                        </a:solidFill>
                        <a:effectLst/>
                        <a:latin typeface="Arial" panose="020B0604020202020204" pitchFamily="34" charset="0"/>
                      </a:endParaRPr>
                    </a:p>
                  </a:txBody>
                  <a:tcPr marL="45720" marR="45720"/>
                </a:tc>
                <a:tc>
                  <a:txBody>
                    <a:bodyPr/>
                    <a:lstStyle/>
                    <a:p>
                      <a:pPr algn="l" rtl="0" fontAlgn="ctr">
                        <a:buClr>
                          <a:srgbClr val="000000"/>
                        </a:buClr>
                        <a:buSzPts val="1100"/>
                        <a:buFont typeface="+mj-lt"/>
                        <a:buNone/>
                      </a:pPr>
                      <a:r>
                        <a:rPr lang="en-US" sz="1600" b="0" i="0" u="none" strike="noStrike" dirty="0" smtClean="0">
                          <a:solidFill>
                            <a:schemeClr val="tx1"/>
                          </a:solidFill>
                          <a:effectLst/>
                          <a:latin typeface="+mj-lt"/>
                        </a:rPr>
                        <a:t>------</a:t>
                      </a:r>
                      <a:endParaRPr lang="en-US" sz="1600" b="0" i="0" u="none" strike="noStrike" dirty="0">
                        <a:solidFill>
                          <a:schemeClr val="tx1"/>
                        </a:solidFill>
                        <a:effectLst/>
                        <a:latin typeface="+mj-lt"/>
                      </a:endParaRPr>
                    </a:p>
                  </a:txBody>
                  <a:tcPr marL="45720" marR="45720"/>
                </a:tc>
                <a:tc>
                  <a:txBody>
                    <a:bodyPr/>
                    <a:lstStyle/>
                    <a:p>
                      <a:pPr algn="l" rtl="0" fontAlgn="ctr"/>
                      <a:r>
                        <a:rPr lang="en-US" sz="1600" u="none" strike="noStrike" dirty="0">
                          <a:effectLst/>
                        </a:rPr>
                        <a:t>Validation and approval for Education Degree/Highest Degree Achieved, and </a:t>
                      </a:r>
                      <a:r>
                        <a:rPr lang="en-US" sz="1600" u="none" strike="noStrike" dirty="0" smtClean="0">
                          <a:effectLst/>
                        </a:rPr>
                        <a:t>Licensure/Certification</a:t>
                      </a:r>
                      <a:endParaRPr lang="en-US" sz="1600" b="0" i="0" u="none" strike="noStrike" dirty="0">
                        <a:solidFill>
                          <a:srgbClr val="000000"/>
                        </a:solidFill>
                        <a:effectLst/>
                        <a:latin typeface="Arial" panose="020B0604020202020204" pitchFamily="34" charset="0"/>
                      </a:endParaRPr>
                    </a:p>
                  </a:txBody>
                  <a:tcPr marL="45720" marR="45720"/>
                </a:tc>
                <a:tc>
                  <a:txBody>
                    <a:bodyPr/>
                    <a:lstStyle/>
                    <a:p>
                      <a:pPr algn="l" rtl="0" fontAlgn="ctr"/>
                      <a:endParaRPr lang="en-US" sz="1600" u="none" strike="noStrike" dirty="0" smtClean="0">
                        <a:effectLst/>
                      </a:endParaRPr>
                    </a:p>
                    <a:p>
                      <a:pPr algn="l" rtl="0" fontAlgn="ctr"/>
                      <a:endParaRPr lang="en-US" sz="1600" u="none" strike="noStrike" dirty="0" smtClean="0">
                        <a:effectLst/>
                      </a:endParaRPr>
                    </a:p>
                    <a:p>
                      <a:pPr algn="l" rtl="0" fontAlgn="ctr"/>
                      <a:endParaRPr lang="en-US" sz="1600" u="none" strike="noStrike" dirty="0" smtClean="0">
                        <a:effectLst/>
                      </a:endParaRPr>
                    </a:p>
                    <a:p>
                      <a:pPr algn="l" rtl="0" fontAlgn="ctr"/>
                      <a:endParaRPr lang="en-US" sz="1600" u="none" strike="noStrike" dirty="0" smtClean="0">
                        <a:effectLst/>
                      </a:endParaRPr>
                    </a:p>
                    <a:p>
                      <a:pPr algn="l" rtl="0" fontAlgn="ctr"/>
                      <a:endParaRPr lang="en-US" sz="1600" u="none" strike="noStrike" dirty="0" smtClean="0">
                        <a:effectLst/>
                      </a:endParaRPr>
                    </a:p>
                    <a:p>
                      <a:pPr algn="l" rtl="0" fontAlgn="ctr"/>
                      <a:r>
                        <a:rPr lang="en-US" sz="1600" u="none" strike="noStrike" dirty="0" smtClean="0">
                          <a:effectLst/>
                        </a:rPr>
                        <a:t>Legal </a:t>
                      </a:r>
                      <a:r>
                        <a:rPr lang="en-US" sz="1600" u="none" strike="noStrike" dirty="0">
                          <a:effectLst/>
                        </a:rPr>
                        <a:t>Name change is verified through SSNVS </a:t>
                      </a:r>
                      <a:endParaRPr lang="en-US" sz="1600" b="0" i="0" u="none" strike="noStrike" dirty="0">
                        <a:solidFill>
                          <a:srgbClr val="000000"/>
                        </a:solidFill>
                        <a:effectLst/>
                        <a:latin typeface="Arial" panose="020B0604020202020204" pitchFamily="34" charset="0"/>
                      </a:endParaRPr>
                    </a:p>
                  </a:txBody>
                  <a:tcPr marL="45720" marR="45720"/>
                </a:tc>
                <a:extLst>
                  <a:ext uri="{0D108BD9-81ED-4DB2-BD59-A6C34878D82A}">
                    <a16:rowId xmlns:a16="http://schemas.microsoft.com/office/drawing/2014/main" val="178640381"/>
                  </a:ext>
                </a:extLst>
              </a:tr>
            </a:tbl>
          </a:graphicData>
        </a:graphic>
      </p:graphicFrame>
      <p:sp>
        <p:nvSpPr>
          <p:cNvPr id="6" name="Title 1"/>
          <p:cNvSpPr>
            <a:spLocks noGrp="1"/>
          </p:cNvSpPr>
          <p:nvPr>
            <p:ph type="title"/>
          </p:nvPr>
        </p:nvSpPr>
        <p:spPr>
          <a:xfrm>
            <a:off x="333606" y="165371"/>
            <a:ext cx="10641051" cy="685800"/>
          </a:xfrm>
        </p:spPr>
        <p:txBody>
          <a:bodyPr/>
          <a:lstStyle/>
          <a:p>
            <a:r>
              <a:rPr lang="en-US" dirty="0" smtClean="0">
                <a:solidFill>
                  <a:schemeClr val="accent5"/>
                </a:solidFill>
              </a:rPr>
              <a:t>HANDOFF MATRIX</a:t>
            </a:r>
            <a:endParaRPr lang="en-US" dirty="0">
              <a:solidFill>
                <a:schemeClr val="accent5"/>
              </a:solidFill>
            </a:endParaRPr>
          </a:p>
        </p:txBody>
      </p:sp>
      <p:sp>
        <p:nvSpPr>
          <p:cNvPr id="2" name="TextBox 1"/>
          <p:cNvSpPr txBox="1"/>
          <p:nvPr/>
        </p:nvSpPr>
        <p:spPr>
          <a:xfrm>
            <a:off x="333606" y="6329082"/>
            <a:ext cx="6537046" cy="369332"/>
          </a:xfrm>
          <a:prstGeom prst="rect">
            <a:avLst/>
          </a:prstGeom>
          <a:noFill/>
        </p:spPr>
        <p:txBody>
          <a:bodyPr wrap="none" rtlCol="0">
            <a:spAutoFit/>
          </a:bodyPr>
          <a:lstStyle/>
          <a:p>
            <a:r>
              <a:rPr lang="en-US" dirty="0" smtClean="0"/>
              <a:t>* The Central Offices have no responsibilities in this process </a:t>
            </a:r>
            <a:endParaRPr lang="en-US" dirty="0"/>
          </a:p>
        </p:txBody>
      </p:sp>
    </p:spTree>
    <p:extLst>
      <p:ext uri="{BB962C8B-B14F-4D97-AF65-F5344CB8AC3E}">
        <p14:creationId xmlns:p14="http://schemas.microsoft.com/office/powerpoint/2010/main" val="152084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3906460478"/>
              </p:ext>
            </p:extLst>
          </p:nvPr>
        </p:nvGraphicFramePr>
        <p:xfrm>
          <a:off x="333605" y="952938"/>
          <a:ext cx="11501043" cy="4670095"/>
        </p:xfrm>
        <a:graphic>
          <a:graphicData uri="http://schemas.openxmlformats.org/drawingml/2006/table">
            <a:tbl>
              <a:tblPr firstRow="1" firstCol="1" bandRow="1">
                <a:tableStyleId>{5C22544A-7EE6-4342-B048-85BDC9FD1C3A}</a:tableStyleId>
              </a:tblPr>
              <a:tblGrid>
                <a:gridCol w="1343512">
                  <a:extLst>
                    <a:ext uri="{9D8B030D-6E8A-4147-A177-3AD203B41FA5}">
                      <a16:colId xmlns:a16="http://schemas.microsoft.com/office/drawing/2014/main" val="1480886217"/>
                    </a:ext>
                  </a:extLst>
                </a:gridCol>
                <a:gridCol w="2716548">
                  <a:extLst>
                    <a:ext uri="{9D8B030D-6E8A-4147-A177-3AD203B41FA5}">
                      <a16:colId xmlns:a16="http://schemas.microsoft.com/office/drawing/2014/main" val="2537990688"/>
                    </a:ext>
                  </a:extLst>
                </a:gridCol>
                <a:gridCol w="3070882">
                  <a:extLst>
                    <a:ext uri="{9D8B030D-6E8A-4147-A177-3AD203B41FA5}">
                      <a16:colId xmlns:a16="http://schemas.microsoft.com/office/drawing/2014/main" val="989405220"/>
                    </a:ext>
                  </a:extLst>
                </a:gridCol>
                <a:gridCol w="2628618">
                  <a:extLst>
                    <a:ext uri="{9D8B030D-6E8A-4147-A177-3AD203B41FA5}">
                      <a16:colId xmlns:a16="http://schemas.microsoft.com/office/drawing/2014/main" val="2659706505"/>
                    </a:ext>
                  </a:extLst>
                </a:gridCol>
                <a:gridCol w="1741483">
                  <a:extLst>
                    <a:ext uri="{9D8B030D-6E8A-4147-A177-3AD203B41FA5}">
                      <a16:colId xmlns:a16="http://schemas.microsoft.com/office/drawing/2014/main" val="3804761555"/>
                    </a:ext>
                  </a:extLst>
                </a:gridCol>
              </a:tblGrid>
              <a:tr h="454233">
                <a:tc>
                  <a:txBody>
                    <a:bodyPr/>
                    <a:lstStyle/>
                    <a:p>
                      <a:pPr algn="ctr" rtl="0" fontAlgn="ctr"/>
                      <a:r>
                        <a:rPr lang="en-US" sz="1800" u="none" strike="noStrike" dirty="0">
                          <a:effectLst/>
                        </a:rPr>
                        <a:t>Process</a:t>
                      </a:r>
                      <a:endParaRPr lang="en-US" sz="1800" b="1" i="0" u="none" strike="noStrike" dirty="0">
                        <a:solidFill>
                          <a:srgbClr val="FFFFFF"/>
                        </a:solidFill>
                        <a:effectLst/>
                        <a:latin typeface="Arial" panose="020B0604020202020204" pitchFamily="34" charset="0"/>
                      </a:endParaRPr>
                    </a:p>
                  </a:txBody>
                  <a:tcPr marL="45720" marR="45720" anchor="ctr"/>
                </a:tc>
                <a:tc>
                  <a:txBody>
                    <a:bodyPr/>
                    <a:lstStyle/>
                    <a:p>
                      <a:pPr algn="ctr" rtl="0" fontAlgn="ctr"/>
                      <a:r>
                        <a:rPr lang="en-US" sz="1800" u="none" strike="noStrike" dirty="0">
                          <a:effectLst/>
                        </a:rPr>
                        <a:t>Employee Updates</a:t>
                      </a:r>
                      <a:endParaRPr lang="en-US" sz="1800" b="1" i="0" u="none" strike="noStrike" dirty="0">
                        <a:solidFill>
                          <a:srgbClr val="FFFFFF"/>
                        </a:solidFill>
                        <a:effectLst/>
                        <a:latin typeface="Arial" panose="020B0604020202020204" pitchFamily="34" charset="0"/>
                      </a:endParaRPr>
                    </a:p>
                  </a:txBody>
                  <a:tcPr marL="45720" marR="45720" anchor="ctr"/>
                </a:tc>
                <a:tc>
                  <a:txBody>
                    <a:bodyPr/>
                    <a:lstStyle/>
                    <a:p>
                      <a:pPr algn="ctr" rtl="0" fontAlgn="ctr"/>
                      <a:r>
                        <a:rPr lang="en-US" sz="1800" u="none" strike="noStrike" dirty="0">
                          <a:effectLst/>
                        </a:rPr>
                        <a:t>Transactional Unit</a:t>
                      </a:r>
                      <a:endParaRPr lang="en-US" sz="1800" b="1" i="0" u="none" strike="noStrike" dirty="0">
                        <a:solidFill>
                          <a:srgbClr val="FFFFFF"/>
                        </a:solidFill>
                        <a:effectLst/>
                        <a:latin typeface="Arial" panose="020B0604020202020204" pitchFamily="34" charset="0"/>
                      </a:endParaRPr>
                    </a:p>
                  </a:txBody>
                  <a:tcPr marL="45720" marR="45720" anchor="ctr"/>
                </a:tc>
                <a:tc>
                  <a:txBody>
                    <a:bodyPr/>
                    <a:lstStyle/>
                    <a:p>
                      <a:pPr algn="ctr" rtl="0" fontAlgn="ctr"/>
                      <a:r>
                        <a:rPr lang="en-US" sz="1800" u="none" strike="noStrike" dirty="0">
                          <a:effectLst/>
                        </a:rPr>
                        <a:t>SSC</a:t>
                      </a:r>
                      <a:endParaRPr lang="en-US" sz="1800" b="1" i="0" u="none" strike="noStrike" dirty="0">
                        <a:solidFill>
                          <a:srgbClr val="FFFFFF"/>
                        </a:solidFill>
                        <a:effectLst/>
                        <a:latin typeface="Arial" panose="020B0604020202020204" pitchFamily="34" charset="0"/>
                      </a:endParaRPr>
                    </a:p>
                  </a:txBody>
                  <a:tcPr marL="45720" marR="45720" anchor="ctr"/>
                </a:tc>
                <a:tc>
                  <a:txBody>
                    <a:bodyPr/>
                    <a:lstStyle/>
                    <a:p>
                      <a:pPr algn="ctr" rtl="0" fontAlgn="ctr"/>
                      <a:r>
                        <a:rPr lang="en-US" sz="1800" u="none" strike="noStrike" dirty="0">
                          <a:effectLst/>
                        </a:rPr>
                        <a:t>UCPath</a:t>
                      </a:r>
                      <a:endParaRPr lang="en-US" sz="1800" b="1" i="0" u="none" strike="noStrike" dirty="0">
                        <a:solidFill>
                          <a:srgbClr val="FFFFFF"/>
                        </a:solidFill>
                        <a:effectLst/>
                        <a:latin typeface="Calibri" panose="020F0502020204030204" pitchFamily="34" charset="0"/>
                      </a:endParaRPr>
                    </a:p>
                  </a:txBody>
                  <a:tcPr marL="45720" marR="45720" anchor="ctr"/>
                </a:tc>
                <a:extLst>
                  <a:ext uri="{0D108BD9-81ED-4DB2-BD59-A6C34878D82A}">
                    <a16:rowId xmlns:a16="http://schemas.microsoft.com/office/drawing/2014/main" val="4132391634"/>
                  </a:ext>
                </a:extLst>
              </a:tr>
              <a:tr h="1967767">
                <a:tc>
                  <a:txBody>
                    <a:bodyPr/>
                    <a:lstStyle/>
                    <a:p>
                      <a:pPr algn="ctr" rtl="0" fontAlgn="ctr"/>
                      <a:r>
                        <a:rPr lang="en-US" sz="1800" u="none" strike="noStrike" dirty="0">
                          <a:effectLst/>
                        </a:rPr>
                        <a:t>Personal Data Change</a:t>
                      </a:r>
                      <a:endParaRPr lang="en-US" sz="1800" b="0" i="0" u="none" strike="noStrike" dirty="0">
                        <a:solidFill>
                          <a:srgbClr val="000000"/>
                        </a:solidFill>
                        <a:effectLst/>
                        <a:latin typeface="Arial" panose="020B0604020202020204" pitchFamily="34" charset="0"/>
                      </a:endParaRPr>
                    </a:p>
                  </a:txBody>
                  <a:tcPr marL="45720" marR="45720" anchor="ctr"/>
                </a:tc>
                <a:tc>
                  <a:txBody>
                    <a:bodyPr/>
                    <a:lstStyle/>
                    <a:p>
                      <a:pPr algn="l" rtl="0" fontAlgn="ctr"/>
                      <a:r>
                        <a:rPr lang="en-US" sz="1600" u="none" strike="noStrike" dirty="0">
                          <a:effectLst/>
                        </a:rPr>
                        <a:t>Provides information to </a:t>
                      </a:r>
                      <a:endParaRPr lang="en-US" sz="1600" u="none" strike="noStrike" dirty="0" smtClean="0">
                        <a:effectLst/>
                      </a:endParaRPr>
                    </a:p>
                    <a:p>
                      <a:pPr algn="l" rtl="0" fontAlgn="ctr"/>
                      <a:r>
                        <a:rPr lang="en-US" sz="1600" u="none" strike="noStrike" dirty="0" smtClean="0">
                          <a:effectLst/>
                        </a:rPr>
                        <a:t>transactional </a:t>
                      </a:r>
                      <a:r>
                        <a:rPr lang="en-US" sz="1600" u="none" strike="noStrike" dirty="0">
                          <a:effectLst/>
                        </a:rPr>
                        <a:t>unit</a:t>
                      </a:r>
                      <a:endParaRPr lang="en-US" sz="1600" b="0" i="0" u="none" strike="noStrike" dirty="0">
                        <a:solidFill>
                          <a:srgbClr val="000000"/>
                        </a:solidFill>
                        <a:effectLst/>
                        <a:latin typeface="Arial" panose="020B0604020202020204" pitchFamily="34" charset="0"/>
                      </a:endParaRPr>
                    </a:p>
                  </a:txBody>
                  <a:tcPr marL="45720" marR="45720"/>
                </a:tc>
                <a:tc>
                  <a:txBody>
                    <a:bodyPr/>
                    <a:lstStyle/>
                    <a:p>
                      <a:pPr algn="l" rtl="0" fontAlgn="ctr"/>
                      <a:r>
                        <a:rPr lang="en-US" sz="1600" u="none" strike="noStrike" dirty="0">
                          <a:effectLst/>
                        </a:rPr>
                        <a:t>Transactional Updates Information: Email address (personal), Emergency contact, Home and mailing addresses, Disclosure of information, Phone number (personal)</a:t>
                      </a:r>
                      <a:br>
                        <a:rPr lang="en-US" sz="1600" u="none" strike="noStrike" dirty="0">
                          <a:effectLst/>
                        </a:rPr>
                      </a:br>
                      <a:endParaRPr lang="en-US" sz="1600" b="0" i="0" u="none" strike="noStrike" dirty="0">
                        <a:solidFill>
                          <a:srgbClr val="000000"/>
                        </a:solidFill>
                        <a:effectLst/>
                        <a:latin typeface="Arial" panose="020B0604020202020204" pitchFamily="34" charset="0"/>
                      </a:endParaRPr>
                    </a:p>
                  </a:txBody>
                  <a:tcPr marL="45720" marR="45720"/>
                </a:tc>
                <a:tc>
                  <a:txBody>
                    <a:bodyPr/>
                    <a:lstStyle/>
                    <a:p>
                      <a:pPr algn="l" rtl="0" fontAlgn="ctr"/>
                      <a:r>
                        <a:rPr lang="en-US" sz="1600" u="none" strike="noStrike" dirty="0">
                          <a:effectLst/>
                        </a:rPr>
                        <a:t>SSCs review, approve, or deny via </a:t>
                      </a:r>
                      <a:r>
                        <a:rPr lang="en-US" sz="1600" u="none" strike="noStrike" dirty="0" smtClean="0">
                          <a:effectLst/>
                        </a:rPr>
                        <a:t>AWE </a:t>
                      </a:r>
                      <a:endParaRPr lang="en-US" sz="1600" b="0" i="0" u="none" strike="noStrike" dirty="0">
                        <a:solidFill>
                          <a:srgbClr val="000000"/>
                        </a:solidFill>
                        <a:effectLst/>
                        <a:latin typeface="Arial" panose="020B0604020202020204" pitchFamily="34" charset="0"/>
                      </a:endParaRPr>
                    </a:p>
                  </a:txBody>
                  <a:tcPr marL="45720" marR="45720"/>
                </a:tc>
                <a:tc>
                  <a:txBody>
                    <a:bodyPr/>
                    <a:lstStyle/>
                    <a:p>
                      <a:pPr algn="l" rtl="0" fontAlgn="ctr"/>
                      <a:r>
                        <a:rPr lang="en-US" sz="1600" u="none" strike="noStrike" dirty="0" smtClean="0">
                          <a:effectLst/>
                        </a:rPr>
                        <a:t>------</a:t>
                      </a:r>
                      <a:endParaRPr lang="en-US" sz="1600" b="0" i="0" u="none" strike="noStrike" dirty="0">
                        <a:solidFill>
                          <a:srgbClr val="000000"/>
                        </a:solidFill>
                        <a:effectLst/>
                        <a:latin typeface="Arial" panose="020B0604020202020204" pitchFamily="34" charset="0"/>
                      </a:endParaRPr>
                    </a:p>
                  </a:txBody>
                  <a:tcPr marL="45720" marR="45720"/>
                </a:tc>
                <a:extLst>
                  <a:ext uri="{0D108BD9-81ED-4DB2-BD59-A6C34878D82A}">
                    <a16:rowId xmlns:a16="http://schemas.microsoft.com/office/drawing/2014/main" val="2250693756"/>
                  </a:ext>
                </a:extLst>
              </a:tr>
              <a:tr h="2248095">
                <a:tc>
                  <a:txBody>
                    <a:bodyPr/>
                    <a:lstStyle/>
                    <a:p>
                      <a:pPr algn="ctr" rtl="0" fontAlgn="ctr"/>
                      <a:r>
                        <a:rPr lang="en-US" sz="1800" u="none" strike="noStrike" dirty="0">
                          <a:effectLst/>
                        </a:rPr>
                        <a:t>Personal Data Change</a:t>
                      </a:r>
                      <a:endParaRPr lang="en-US" sz="1800" b="0" i="0" u="none" strike="noStrike" dirty="0">
                        <a:solidFill>
                          <a:srgbClr val="000000"/>
                        </a:solidFill>
                        <a:effectLst/>
                        <a:latin typeface="Arial" panose="020B0604020202020204" pitchFamily="34" charset="0"/>
                      </a:endParaRPr>
                    </a:p>
                  </a:txBody>
                  <a:tcPr marL="45720" marR="45720" anchor="ctr"/>
                </a:tc>
                <a:tc>
                  <a:txBody>
                    <a:bodyPr/>
                    <a:lstStyle/>
                    <a:p>
                      <a:pPr algn="l" rtl="0" fontAlgn="ctr"/>
                      <a:r>
                        <a:rPr lang="en-US" sz="1600" u="none" strike="noStrike" dirty="0">
                          <a:effectLst/>
                        </a:rPr>
                        <a:t>Provides information to </a:t>
                      </a:r>
                      <a:endParaRPr lang="en-US" sz="1600" u="none" strike="noStrike" dirty="0" smtClean="0">
                        <a:effectLst/>
                      </a:endParaRPr>
                    </a:p>
                    <a:p>
                      <a:pPr algn="l" rtl="0" fontAlgn="ctr"/>
                      <a:r>
                        <a:rPr lang="en-US" sz="1600" u="none" strike="noStrike" dirty="0" smtClean="0">
                          <a:effectLst/>
                        </a:rPr>
                        <a:t>transactional </a:t>
                      </a:r>
                      <a:r>
                        <a:rPr lang="en-US" sz="1600" u="none" strike="noStrike" dirty="0">
                          <a:effectLst/>
                        </a:rPr>
                        <a:t>unit</a:t>
                      </a:r>
                      <a:endParaRPr lang="en-US" sz="1600" b="0" i="0" u="none" strike="noStrike" dirty="0">
                        <a:solidFill>
                          <a:srgbClr val="000000"/>
                        </a:solidFill>
                        <a:effectLst/>
                        <a:latin typeface="Arial" panose="020B0604020202020204" pitchFamily="34" charset="0"/>
                      </a:endParaRPr>
                    </a:p>
                  </a:txBody>
                  <a:tcPr marL="45720" marR="45720"/>
                </a:tc>
                <a:tc>
                  <a:txBody>
                    <a:bodyPr/>
                    <a:lstStyle/>
                    <a:p>
                      <a:pPr algn="l" rtl="0" fontAlgn="ctr"/>
                      <a:r>
                        <a:rPr lang="en-US" sz="1600" u="none" strike="noStrike" dirty="0">
                          <a:effectLst/>
                        </a:rPr>
                        <a:t>Transactional Updates Information: Education Degree/Highest Degree Achieved, Licensure/Certification, Legal Name (verified through SSNVS)</a:t>
                      </a:r>
                      <a:br>
                        <a:rPr lang="en-US" sz="1600" u="none" strike="noStrike" dirty="0">
                          <a:effectLst/>
                        </a:rPr>
                      </a:br>
                      <a:endParaRPr lang="en-US" sz="1600" b="0" i="0" u="none" strike="noStrike" dirty="0">
                        <a:solidFill>
                          <a:srgbClr val="000000"/>
                        </a:solidFill>
                        <a:effectLst/>
                        <a:latin typeface="Arial" panose="020B0604020202020204" pitchFamily="34" charset="0"/>
                      </a:endParaRPr>
                    </a:p>
                  </a:txBody>
                  <a:tcPr marL="45720" marR="45720"/>
                </a:tc>
                <a:tc>
                  <a:txBody>
                    <a:bodyPr/>
                    <a:lstStyle/>
                    <a:p>
                      <a:pPr algn="l" rtl="0" fontAlgn="ctr"/>
                      <a:r>
                        <a:rPr lang="en-US" sz="1600" u="none" strike="noStrike" dirty="0">
                          <a:effectLst/>
                        </a:rPr>
                        <a:t>Validation and approval for Education Degree/Highest Degree Achieved, and </a:t>
                      </a:r>
                      <a:r>
                        <a:rPr lang="en-US" sz="1600" u="none" strike="noStrike" dirty="0" smtClean="0">
                          <a:effectLst/>
                        </a:rPr>
                        <a:t>Licensure/Certification</a:t>
                      </a:r>
                      <a:endParaRPr lang="en-US" sz="1600" b="0" i="0" u="none" strike="noStrike" dirty="0">
                        <a:solidFill>
                          <a:srgbClr val="000000"/>
                        </a:solidFill>
                        <a:effectLst/>
                        <a:latin typeface="Arial" panose="020B0604020202020204" pitchFamily="34" charset="0"/>
                      </a:endParaRPr>
                    </a:p>
                  </a:txBody>
                  <a:tcPr marL="45720" marR="45720"/>
                </a:tc>
                <a:tc>
                  <a:txBody>
                    <a:bodyPr/>
                    <a:lstStyle/>
                    <a:p>
                      <a:pPr algn="l" rtl="0" fontAlgn="ctr"/>
                      <a:r>
                        <a:rPr lang="en-US" sz="1600" u="none" strike="noStrike" dirty="0">
                          <a:effectLst/>
                        </a:rPr>
                        <a:t>Legal Name change is verified through SSNVS </a:t>
                      </a:r>
                      <a:endParaRPr lang="en-US" sz="1600" b="0" i="0" u="none" strike="noStrike" dirty="0">
                        <a:solidFill>
                          <a:srgbClr val="000000"/>
                        </a:solidFill>
                        <a:effectLst/>
                        <a:latin typeface="Arial" panose="020B0604020202020204" pitchFamily="34" charset="0"/>
                      </a:endParaRPr>
                    </a:p>
                  </a:txBody>
                  <a:tcPr marL="45720" marR="45720"/>
                </a:tc>
                <a:extLst>
                  <a:ext uri="{0D108BD9-81ED-4DB2-BD59-A6C34878D82A}">
                    <a16:rowId xmlns:a16="http://schemas.microsoft.com/office/drawing/2014/main" val="2371774057"/>
                  </a:ext>
                </a:extLst>
              </a:tr>
            </a:tbl>
          </a:graphicData>
        </a:graphic>
      </p:graphicFrame>
      <p:sp>
        <p:nvSpPr>
          <p:cNvPr id="6" name="Title 1"/>
          <p:cNvSpPr>
            <a:spLocks noGrp="1"/>
          </p:cNvSpPr>
          <p:nvPr>
            <p:ph type="title"/>
          </p:nvPr>
        </p:nvSpPr>
        <p:spPr>
          <a:xfrm>
            <a:off x="333605" y="267138"/>
            <a:ext cx="10641051" cy="685800"/>
          </a:xfrm>
        </p:spPr>
        <p:txBody>
          <a:bodyPr/>
          <a:lstStyle/>
          <a:p>
            <a:r>
              <a:rPr lang="en-US" dirty="0" smtClean="0">
                <a:solidFill>
                  <a:schemeClr val="accent5"/>
                </a:solidFill>
              </a:rPr>
              <a:t>HANDOFF MATRIX </a:t>
            </a:r>
            <a:endParaRPr lang="en-US" dirty="0">
              <a:solidFill>
                <a:schemeClr val="accent5"/>
              </a:solidFill>
            </a:endParaRPr>
          </a:p>
        </p:txBody>
      </p:sp>
      <p:sp>
        <p:nvSpPr>
          <p:cNvPr id="4" name="TextBox 3"/>
          <p:cNvSpPr txBox="1"/>
          <p:nvPr/>
        </p:nvSpPr>
        <p:spPr>
          <a:xfrm>
            <a:off x="333606" y="6329082"/>
            <a:ext cx="6537046" cy="369332"/>
          </a:xfrm>
          <a:prstGeom prst="rect">
            <a:avLst/>
          </a:prstGeom>
          <a:noFill/>
        </p:spPr>
        <p:txBody>
          <a:bodyPr wrap="none" rtlCol="0">
            <a:spAutoFit/>
          </a:bodyPr>
          <a:lstStyle/>
          <a:p>
            <a:r>
              <a:rPr lang="en-US" dirty="0" smtClean="0"/>
              <a:t>* The Central Offices have no responsibilities in this process </a:t>
            </a:r>
            <a:endParaRPr lang="en-US" dirty="0"/>
          </a:p>
        </p:txBody>
      </p:sp>
    </p:spTree>
    <p:extLst>
      <p:ext uri="{BB962C8B-B14F-4D97-AF65-F5344CB8AC3E}">
        <p14:creationId xmlns:p14="http://schemas.microsoft.com/office/powerpoint/2010/main" val="2259554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3362" y="199371"/>
            <a:ext cx="9042400" cy="685800"/>
          </a:xfrm>
        </p:spPr>
        <p:txBody>
          <a:bodyPr/>
          <a:lstStyle/>
          <a:p>
            <a:r>
              <a:rPr lang="en-US" dirty="0" smtClean="0">
                <a:solidFill>
                  <a:schemeClr val="accent5"/>
                </a:solidFill>
              </a:rPr>
              <a:t>AWE APPROVAL (</a:t>
            </a:r>
            <a:r>
              <a:rPr lang="en-US" dirty="0">
                <a:solidFill>
                  <a:schemeClr val="accent5"/>
                </a:solidFill>
              </a:rPr>
              <a:t>continued)</a:t>
            </a:r>
            <a:r>
              <a:rPr lang="en-US" dirty="0" smtClean="0">
                <a:solidFill>
                  <a:schemeClr val="accent5"/>
                </a:solidFill>
              </a:rPr>
              <a:t> </a:t>
            </a:r>
            <a:endParaRPr lang="en-US" dirty="0">
              <a:solidFill>
                <a:schemeClr val="accent5"/>
              </a:solidFill>
            </a:endParaRPr>
          </a:p>
        </p:txBody>
      </p:sp>
      <p:sp>
        <p:nvSpPr>
          <p:cNvPr id="3" name="object 4"/>
          <p:cNvSpPr/>
          <p:nvPr/>
        </p:nvSpPr>
        <p:spPr>
          <a:xfrm>
            <a:off x="2717957" y="1287555"/>
            <a:ext cx="6849745" cy="4800600"/>
          </a:xfrm>
          <a:custGeom>
            <a:avLst/>
            <a:gdLst/>
            <a:ahLst/>
            <a:cxnLst/>
            <a:rect l="l" t="t" r="r" b="b"/>
            <a:pathLst>
              <a:path w="6849745" h="4800600">
                <a:moveTo>
                  <a:pt x="4449127" y="0"/>
                </a:moveTo>
                <a:lnTo>
                  <a:pt x="4449127" y="1200150"/>
                </a:lnTo>
                <a:lnTo>
                  <a:pt x="0" y="1200150"/>
                </a:lnTo>
                <a:lnTo>
                  <a:pt x="0" y="3600450"/>
                </a:lnTo>
                <a:lnTo>
                  <a:pt x="4449127" y="3600450"/>
                </a:lnTo>
                <a:lnTo>
                  <a:pt x="4449127" y="4800600"/>
                </a:lnTo>
                <a:lnTo>
                  <a:pt x="6849427" y="2400300"/>
                </a:lnTo>
                <a:lnTo>
                  <a:pt x="4449127" y="0"/>
                </a:lnTo>
                <a:close/>
              </a:path>
            </a:pathLst>
          </a:custGeom>
          <a:solidFill>
            <a:srgbClr val="CCDDF0"/>
          </a:solidFill>
        </p:spPr>
        <p:txBody>
          <a:bodyPr wrap="square" lIns="0" tIns="0" rIns="0" bIns="0" rtlCol="0"/>
          <a:lstStyle/>
          <a:p>
            <a:endParaRPr dirty="0"/>
          </a:p>
        </p:txBody>
      </p:sp>
      <p:sp>
        <p:nvSpPr>
          <p:cNvPr id="4" name="object 5"/>
          <p:cNvSpPr/>
          <p:nvPr/>
        </p:nvSpPr>
        <p:spPr>
          <a:xfrm>
            <a:off x="2745598" y="2987245"/>
            <a:ext cx="3298825" cy="1401445"/>
          </a:xfrm>
          <a:custGeom>
            <a:avLst/>
            <a:gdLst/>
            <a:ahLst/>
            <a:cxnLst/>
            <a:rect l="l" t="t" r="r" b="b"/>
            <a:pathLst>
              <a:path w="3298825" h="1401445">
                <a:moveTo>
                  <a:pt x="3065259" y="0"/>
                </a:moveTo>
                <a:lnTo>
                  <a:pt x="233540" y="0"/>
                </a:lnTo>
                <a:lnTo>
                  <a:pt x="186473" y="4744"/>
                </a:lnTo>
                <a:lnTo>
                  <a:pt x="142635" y="18352"/>
                </a:lnTo>
                <a:lnTo>
                  <a:pt x="102965" y="39884"/>
                </a:lnTo>
                <a:lnTo>
                  <a:pt x="68402" y="68402"/>
                </a:lnTo>
                <a:lnTo>
                  <a:pt x="39884" y="102965"/>
                </a:lnTo>
                <a:lnTo>
                  <a:pt x="18352" y="142635"/>
                </a:lnTo>
                <a:lnTo>
                  <a:pt x="4744" y="186473"/>
                </a:lnTo>
                <a:lnTo>
                  <a:pt x="0" y="233540"/>
                </a:lnTo>
                <a:lnTo>
                  <a:pt x="0" y="1167676"/>
                </a:lnTo>
                <a:lnTo>
                  <a:pt x="4744" y="1214742"/>
                </a:lnTo>
                <a:lnTo>
                  <a:pt x="18352" y="1258580"/>
                </a:lnTo>
                <a:lnTo>
                  <a:pt x="39884" y="1298250"/>
                </a:lnTo>
                <a:lnTo>
                  <a:pt x="68402" y="1332814"/>
                </a:lnTo>
                <a:lnTo>
                  <a:pt x="102965" y="1361331"/>
                </a:lnTo>
                <a:lnTo>
                  <a:pt x="142635" y="1382863"/>
                </a:lnTo>
                <a:lnTo>
                  <a:pt x="186473" y="1396471"/>
                </a:lnTo>
                <a:lnTo>
                  <a:pt x="233540" y="1401216"/>
                </a:lnTo>
                <a:lnTo>
                  <a:pt x="3065259" y="1401216"/>
                </a:lnTo>
                <a:lnTo>
                  <a:pt x="3112325" y="1396471"/>
                </a:lnTo>
                <a:lnTo>
                  <a:pt x="3156163" y="1382863"/>
                </a:lnTo>
                <a:lnTo>
                  <a:pt x="3195834" y="1361331"/>
                </a:lnTo>
                <a:lnTo>
                  <a:pt x="3230397" y="1332814"/>
                </a:lnTo>
                <a:lnTo>
                  <a:pt x="3258914" y="1298250"/>
                </a:lnTo>
                <a:lnTo>
                  <a:pt x="3280446" y="1258580"/>
                </a:lnTo>
                <a:lnTo>
                  <a:pt x="3294054" y="1214742"/>
                </a:lnTo>
                <a:lnTo>
                  <a:pt x="3298799" y="1167676"/>
                </a:lnTo>
                <a:lnTo>
                  <a:pt x="3298799" y="233540"/>
                </a:lnTo>
                <a:lnTo>
                  <a:pt x="3294054" y="186473"/>
                </a:lnTo>
                <a:lnTo>
                  <a:pt x="3280446" y="142635"/>
                </a:lnTo>
                <a:lnTo>
                  <a:pt x="3258914" y="102965"/>
                </a:lnTo>
                <a:lnTo>
                  <a:pt x="3230397" y="68402"/>
                </a:lnTo>
                <a:lnTo>
                  <a:pt x="3195834" y="39884"/>
                </a:lnTo>
                <a:lnTo>
                  <a:pt x="3156163" y="18352"/>
                </a:lnTo>
                <a:lnTo>
                  <a:pt x="3112325" y="4744"/>
                </a:lnTo>
                <a:lnTo>
                  <a:pt x="3065259" y="0"/>
                </a:lnTo>
                <a:close/>
              </a:path>
            </a:pathLst>
          </a:custGeom>
          <a:solidFill>
            <a:srgbClr val="1295D8"/>
          </a:solidFill>
        </p:spPr>
        <p:txBody>
          <a:bodyPr wrap="square" lIns="0" tIns="0" rIns="0" bIns="0" rtlCol="0"/>
          <a:lstStyle/>
          <a:p>
            <a:endParaRPr dirty="0"/>
          </a:p>
        </p:txBody>
      </p:sp>
      <p:sp>
        <p:nvSpPr>
          <p:cNvPr id="5" name="object 6"/>
          <p:cNvSpPr/>
          <p:nvPr/>
        </p:nvSpPr>
        <p:spPr>
          <a:xfrm>
            <a:off x="2745598" y="2987245"/>
            <a:ext cx="3298825" cy="1401445"/>
          </a:xfrm>
          <a:custGeom>
            <a:avLst/>
            <a:gdLst/>
            <a:ahLst/>
            <a:cxnLst/>
            <a:rect l="l" t="t" r="r" b="b"/>
            <a:pathLst>
              <a:path w="3298825" h="1401445">
                <a:moveTo>
                  <a:pt x="0" y="233540"/>
                </a:moveTo>
                <a:lnTo>
                  <a:pt x="4744" y="186473"/>
                </a:lnTo>
                <a:lnTo>
                  <a:pt x="18352" y="142635"/>
                </a:lnTo>
                <a:lnTo>
                  <a:pt x="39884" y="102965"/>
                </a:lnTo>
                <a:lnTo>
                  <a:pt x="68402" y="68402"/>
                </a:lnTo>
                <a:lnTo>
                  <a:pt x="102965" y="39884"/>
                </a:lnTo>
                <a:lnTo>
                  <a:pt x="142635" y="18352"/>
                </a:lnTo>
                <a:lnTo>
                  <a:pt x="186473" y="4744"/>
                </a:lnTo>
                <a:lnTo>
                  <a:pt x="233540" y="0"/>
                </a:lnTo>
                <a:lnTo>
                  <a:pt x="3065259" y="0"/>
                </a:lnTo>
                <a:lnTo>
                  <a:pt x="3112325" y="4744"/>
                </a:lnTo>
                <a:lnTo>
                  <a:pt x="3156163" y="18352"/>
                </a:lnTo>
                <a:lnTo>
                  <a:pt x="3195834" y="39884"/>
                </a:lnTo>
                <a:lnTo>
                  <a:pt x="3230397" y="68402"/>
                </a:lnTo>
                <a:lnTo>
                  <a:pt x="3258914" y="102965"/>
                </a:lnTo>
                <a:lnTo>
                  <a:pt x="3280446" y="142635"/>
                </a:lnTo>
                <a:lnTo>
                  <a:pt x="3294054" y="186473"/>
                </a:lnTo>
                <a:lnTo>
                  <a:pt x="3298799" y="233540"/>
                </a:lnTo>
                <a:lnTo>
                  <a:pt x="3298799" y="1167676"/>
                </a:lnTo>
                <a:lnTo>
                  <a:pt x="3294054" y="1214742"/>
                </a:lnTo>
                <a:lnTo>
                  <a:pt x="3280446" y="1258580"/>
                </a:lnTo>
                <a:lnTo>
                  <a:pt x="3258914" y="1298250"/>
                </a:lnTo>
                <a:lnTo>
                  <a:pt x="3230397" y="1332814"/>
                </a:lnTo>
                <a:lnTo>
                  <a:pt x="3195834" y="1361331"/>
                </a:lnTo>
                <a:lnTo>
                  <a:pt x="3156163" y="1382863"/>
                </a:lnTo>
                <a:lnTo>
                  <a:pt x="3112325" y="1396471"/>
                </a:lnTo>
                <a:lnTo>
                  <a:pt x="3065259" y="1401216"/>
                </a:lnTo>
                <a:lnTo>
                  <a:pt x="233540" y="1401216"/>
                </a:lnTo>
                <a:lnTo>
                  <a:pt x="186473" y="1396471"/>
                </a:lnTo>
                <a:lnTo>
                  <a:pt x="142635" y="1382863"/>
                </a:lnTo>
                <a:lnTo>
                  <a:pt x="102965" y="1361331"/>
                </a:lnTo>
                <a:lnTo>
                  <a:pt x="68402" y="1332814"/>
                </a:lnTo>
                <a:lnTo>
                  <a:pt x="39884" y="1298250"/>
                </a:lnTo>
                <a:lnTo>
                  <a:pt x="18352" y="1258580"/>
                </a:lnTo>
                <a:lnTo>
                  <a:pt x="4744" y="1214742"/>
                </a:lnTo>
                <a:lnTo>
                  <a:pt x="0" y="1167676"/>
                </a:lnTo>
                <a:lnTo>
                  <a:pt x="0" y="233540"/>
                </a:lnTo>
                <a:close/>
              </a:path>
            </a:pathLst>
          </a:custGeom>
          <a:ln w="12700">
            <a:solidFill>
              <a:srgbClr val="FFFFFF"/>
            </a:solidFill>
          </a:ln>
        </p:spPr>
        <p:txBody>
          <a:bodyPr wrap="square" lIns="0" tIns="0" rIns="0" bIns="0" rtlCol="0"/>
          <a:lstStyle/>
          <a:p>
            <a:endParaRPr dirty="0"/>
          </a:p>
        </p:txBody>
      </p:sp>
      <p:sp>
        <p:nvSpPr>
          <p:cNvPr id="6" name="object 7"/>
          <p:cNvSpPr/>
          <p:nvPr/>
        </p:nvSpPr>
        <p:spPr>
          <a:xfrm>
            <a:off x="6240938" y="2994598"/>
            <a:ext cx="3298825" cy="1386840"/>
          </a:xfrm>
          <a:custGeom>
            <a:avLst/>
            <a:gdLst/>
            <a:ahLst/>
            <a:cxnLst/>
            <a:rect l="l" t="t" r="r" b="b"/>
            <a:pathLst>
              <a:path w="3298825" h="1386839">
                <a:moveTo>
                  <a:pt x="3067710" y="0"/>
                </a:moveTo>
                <a:lnTo>
                  <a:pt x="231089" y="0"/>
                </a:lnTo>
                <a:lnTo>
                  <a:pt x="184518" y="4695"/>
                </a:lnTo>
                <a:lnTo>
                  <a:pt x="141140" y="18160"/>
                </a:lnTo>
                <a:lnTo>
                  <a:pt x="101887" y="39467"/>
                </a:lnTo>
                <a:lnTo>
                  <a:pt x="67686" y="67686"/>
                </a:lnTo>
                <a:lnTo>
                  <a:pt x="39467" y="101887"/>
                </a:lnTo>
                <a:lnTo>
                  <a:pt x="18160" y="141140"/>
                </a:lnTo>
                <a:lnTo>
                  <a:pt x="4695" y="184518"/>
                </a:lnTo>
                <a:lnTo>
                  <a:pt x="0" y="231089"/>
                </a:lnTo>
                <a:lnTo>
                  <a:pt x="0" y="1155420"/>
                </a:lnTo>
                <a:lnTo>
                  <a:pt x="4695" y="1201991"/>
                </a:lnTo>
                <a:lnTo>
                  <a:pt x="18160" y="1245368"/>
                </a:lnTo>
                <a:lnTo>
                  <a:pt x="39467" y="1284622"/>
                </a:lnTo>
                <a:lnTo>
                  <a:pt x="67686" y="1318823"/>
                </a:lnTo>
                <a:lnTo>
                  <a:pt x="101887" y="1347042"/>
                </a:lnTo>
                <a:lnTo>
                  <a:pt x="141140" y="1368348"/>
                </a:lnTo>
                <a:lnTo>
                  <a:pt x="184518" y="1381814"/>
                </a:lnTo>
                <a:lnTo>
                  <a:pt x="231089" y="1386509"/>
                </a:lnTo>
                <a:lnTo>
                  <a:pt x="3067710" y="1386509"/>
                </a:lnTo>
                <a:lnTo>
                  <a:pt x="3114285" y="1381814"/>
                </a:lnTo>
                <a:lnTo>
                  <a:pt x="3157664" y="1368348"/>
                </a:lnTo>
                <a:lnTo>
                  <a:pt x="3196918" y="1347042"/>
                </a:lnTo>
                <a:lnTo>
                  <a:pt x="3231118" y="1318823"/>
                </a:lnTo>
                <a:lnTo>
                  <a:pt x="3259335" y="1284622"/>
                </a:lnTo>
                <a:lnTo>
                  <a:pt x="3280640" y="1245368"/>
                </a:lnTo>
                <a:lnTo>
                  <a:pt x="3294105" y="1201991"/>
                </a:lnTo>
                <a:lnTo>
                  <a:pt x="3298799" y="1155420"/>
                </a:lnTo>
                <a:lnTo>
                  <a:pt x="3298799" y="231089"/>
                </a:lnTo>
                <a:lnTo>
                  <a:pt x="3294105" y="184518"/>
                </a:lnTo>
                <a:lnTo>
                  <a:pt x="3280640" y="141140"/>
                </a:lnTo>
                <a:lnTo>
                  <a:pt x="3259335" y="101887"/>
                </a:lnTo>
                <a:lnTo>
                  <a:pt x="3231118" y="67686"/>
                </a:lnTo>
                <a:lnTo>
                  <a:pt x="3196918" y="39467"/>
                </a:lnTo>
                <a:lnTo>
                  <a:pt x="3157664" y="18160"/>
                </a:lnTo>
                <a:lnTo>
                  <a:pt x="3114285" y="4695"/>
                </a:lnTo>
                <a:lnTo>
                  <a:pt x="3067710" y="0"/>
                </a:lnTo>
                <a:close/>
              </a:path>
            </a:pathLst>
          </a:custGeom>
          <a:solidFill>
            <a:srgbClr val="1295D8"/>
          </a:solidFill>
        </p:spPr>
        <p:txBody>
          <a:bodyPr wrap="square" lIns="0" tIns="0" rIns="0" bIns="0" rtlCol="0"/>
          <a:lstStyle/>
          <a:p>
            <a:endParaRPr dirty="0"/>
          </a:p>
        </p:txBody>
      </p:sp>
      <p:sp>
        <p:nvSpPr>
          <p:cNvPr id="7" name="object 8"/>
          <p:cNvSpPr/>
          <p:nvPr/>
        </p:nvSpPr>
        <p:spPr>
          <a:xfrm>
            <a:off x="6240938" y="2994598"/>
            <a:ext cx="3298825" cy="1386840"/>
          </a:xfrm>
          <a:custGeom>
            <a:avLst/>
            <a:gdLst/>
            <a:ahLst/>
            <a:cxnLst/>
            <a:rect l="l" t="t" r="r" b="b"/>
            <a:pathLst>
              <a:path w="3298825" h="1386839">
                <a:moveTo>
                  <a:pt x="0" y="231089"/>
                </a:moveTo>
                <a:lnTo>
                  <a:pt x="4695" y="184518"/>
                </a:lnTo>
                <a:lnTo>
                  <a:pt x="18160" y="141140"/>
                </a:lnTo>
                <a:lnTo>
                  <a:pt x="39467" y="101887"/>
                </a:lnTo>
                <a:lnTo>
                  <a:pt x="67686" y="67686"/>
                </a:lnTo>
                <a:lnTo>
                  <a:pt x="101887" y="39467"/>
                </a:lnTo>
                <a:lnTo>
                  <a:pt x="141140" y="18160"/>
                </a:lnTo>
                <a:lnTo>
                  <a:pt x="184518" y="4695"/>
                </a:lnTo>
                <a:lnTo>
                  <a:pt x="231089" y="0"/>
                </a:lnTo>
                <a:lnTo>
                  <a:pt x="3067710" y="0"/>
                </a:lnTo>
                <a:lnTo>
                  <a:pt x="3114285" y="4695"/>
                </a:lnTo>
                <a:lnTo>
                  <a:pt x="3157664" y="18160"/>
                </a:lnTo>
                <a:lnTo>
                  <a:pt x="3196918" y="39467"/>
                </a:lnTo>
                <a:lnTo>
                  <a:pt x="3231118" y="67686"/>
                </a:lnTo>
                <a:lnTo>
                  <a:pt x="3259335" y="101887"/>
                </a:lnTo>
                <a:lnTo>
                  <a:pt x="3280640" y="141140"/>
                </a:lnTo>
                <a:lnTo>
                  <a:pt x="3294105" y="184518"/>
                </a:lnTo>
                <a:lnTo>
                  <a:pt x="3298799" y="231089"/>
                </a:lnTo>
                <a:lnTo>
                  <a:pt x="3298799" y="1155420"/>
                </a:lnTo>
                <a:lnTo>
                  <a:pt x="3294105" y="1201991"/>
                </a:lnTo>
                <a:lnTo>
                  <a:pt x="3280640" y="1245368"/>
                </a:lnTo>
                <a:lnTo>
                  <a:pt x="3259335" y="1284622"/>
                </a:lnTo>
                <a:lnTo>
                  <a:pt x="3231118" y="1318823"/>
                </a:lnTo>
                <a:lnTo>
                  <a:pt x="3196918" y="1347042"/>
                </a:lnTo>
                <a:lnTo>
                  <a:pt x="3157664" y="1368348"/>
                </a:lnTo>
                <a:lnTo>
                  <a:pt x="3114285" y="1381814"/>
                </a:lnTo>
                <a:lnTo>
                  <a:pt x="3067710" y="1386509"/>
                </a:lnTo>
                <a:lnTo>
                  <a:pt x="231089" y="1386509"/>
                </a:lnTo>
                <a:lnTo>
                  <a:pt x="184518" y="1381814"/>
                </a:lnTo>
                <a:lnTo>
                  <a:pt x="141140" y="1368348"/>
                </a:lnTo>
                <a:lnTo>
                  <a:pt x="101887" y="1347042"/>
                </a:lnTo>
                <a:lnTo>
                  <a:pt x="67686" y="1318823"/>
                </a:lnTo>
                <a:lnTo>
                  <a:pt x="39467" y="1284622"/>
                </a:lnTo>
                <a:lnTo>
                  <a:pt x="18160" y="1245368"/>
                </a:lnTo>
                <a:lnTo>
                  <a:pt x="4695" y="1201991"/>
                </a:lnTo>
                <a:lnTo>
                  <a:pt x="0" y="1155420"/>
                </a:lnTo>
                <a:lnTo>
                  <a:pt x="0" y="231089"/>
                </a:lnTo>
                <a:close/>
              </a:path>
            </a:pathLst>
          </a:custGeom>
          <a:ln w="12700">
            <a:solidFill>
              <a:srgbClr val="FFFFFF"/>
            </a:solidFill>
          </a:ln>
        </p:spPr>
        <p:txBody>
          <a:bodyPr wrap="square" lIns="0" tIns="0" rIns="0" bIns="0" rtlCol="0"/>
          <a:lstStyle/>
          <a:p>
            <a:endParaRPr dirty="0"/>
          </a:p>
        </p:txBody>
      </p:sp>
      <p:sp>
        <p:nvSpPr>
          <p:cNvPr id="8" name="object 9"/>
          <p:cNvSpPr txBox="1"/>
          <p:nvPr/>
        </p:nvSpPr>
        <p:spPr>
          <a:xfrm>
            <a:off x="6529788" y="3213954"/>
            <a:ext cx="2720975" cy="905375"/>
          </a:xfrm>
          <a:prstGeom prst="rect">
            <a:avLst/>
          </a:prstGeom>
        </p:spPr>
        <p:txBody>
          <a:bodyPr vert="horz" wrap="square" lIns="0" tIns="58419" rIns="0" bIns="0" rtlCol="0">
            <a:spAutoFit/>
          </a:bodyPr>
          <a:lstStyle/>
          <a:p>
            <a:pPr marL="70485" marR="5080" indent="-58419" algn="ctr">
              <a:lnSpc>
                <a:spcPts val="2170"/>
              </a:lnSpc>
              <a:spcBef>
                <a:spcPts val="459"/>
              </a:spcBef>
            </a:pPr>
            <a:r>
              <a:rPr lang="en-US" sz="2100" spc="-25" dirty="0">
                <a:solidFill>
                  <a:srgbClr val="FFFFFF"/>
                </a:solidFill>
                <a:cs typeface="Arial"/>
              </a:rPr>
              <a:t>Review and </a:t>
            </a:r>
            <a:r>
              <a:rPr lang="en-US" sz="2100" spc="-10" dirty="0">
                <a:solidFill>
                  <a:srgbClr val="FFFFFF"/>
                </a:solidFill>
                <a:cs typeface="Arial"/>
              </a:rPr>
              <a:t>approve, or deny</a:t>
            </a:r>
            <a:r>
              <a:rPr lang="en-US" sz="2100" spc="-5" dirty="0">
                <a:solidFill>
                  <a:srgbClr val="FFFFFF"/>
                </a:solidFill>
                <a:cs typeface="Arial"/>
              </a:rPr>
              <a:t> Template Transactions</a:t>
            </a:r>
            <a:endParaRPr lang="en-US" sz="2100" dirty="0">
              <a:cs typeface="Arial"/>
            </a:endParaRPr>
          </a:p>
        </p:txBody>
      </p:sp>
      <p:sp>
        <p:nvSpPr>
          <p:cNvPr id="9" name="object 10"/>
          <p:cNvSpPr/>
          <p:nvPr/>
        </p:nvSpPr>
        <p:spPr>
          <a:xfrm>
            <a:off x="3433482" y="2808885"/>
            <a:ext cx="2030002" cy="258445"/>
          </a:xfrm>
          <a:custGeom>
            <a:avLst/>
            <a:gdLst/>
            <a:ahLst/>
            <a:cxnLst/>
            <a:rect l="l" t="t" r="r" b="b"/>
            <a:pathLst>
              <a:path w="1664970" h="258444">
                <a:moveTo>
                  <a:pt x="1621345" y="0"/>
                </a:moveTo>
                <a:lnTo>
                  <a:pt x="43065" y="0"/>
                </a:lnTo>
                <a:lnTo>
                  <a:pt x="26301" y="3383"/>
                </a:lnTo>
                <a:lnTo>
                  <a:pt x="12612" y="12612"/>
                </a:lnTo>
                <a:lnTo>
                  <a:pt x="3383" y="26301"/>
                </a:lnTo>
                <a:lnTo>
                  <a:pt x="0" y="43065"/>
                </a:lnTo>
                <a:lnTo>
                  <a:pt x="0" y="215303"/>
                </a:lnTo>
                <a:lnTo>
                  <a:pt x="3383" y="232067"/>
                </a:lnTo>
                <a:lnTo>
                  <a:pt x="12612" y="245756"/>
                </a:lnTo>
                <a:lnTo>
                  <a:pt x="26301" y="254984"/>
                </a:lnTo>
                <a:lnTo>
                  <a:pt x="43065" y="258368"/>
                </a:lnTo>
                <a:lnTo>
                  <a:pt x="1621345" y="258368"/>
                </a:lnTo>
                <a:lnTo>
                  <a:pt x="1638109" y="254984"/>
                </a:lnTo>
                <a:lnTo>
                  <a:pt x="1651798" y="245756"/>
                </a:lnTo>
                <a:lnTo>
                  <a:pt x="1661027" y="232067"/>
                </a:lnTo>
                <a:lnTo>
                  <a:pt x="1664411" y="215303"/>
                </a:lnTo>
                <a:lnTo>
                  <a:pt x="1664411" y="43065"/>
                </a:lnTo>
                <a:lnTo>
                  <a:pt x="1661027" y="26301"/>
                </a:lnTo>
                <a:lnTo>
                  <a:pt x="1651798" y="12612"/>
                </a:lnTo>
                <a:lnTo>
                  <a:pt x="1638109" y="3383"/>
                </a:lnTo>
                <a:lnTo>
                  <a:pt x="1621345" y="0"/>
                </a:lnTo>
                <a:close/>
              </a:path>
            </a:pathLst>
          </a:custGeom>
          <a:solidFill>
            <a:srgbClr val="FFC000"/>
          </a:solidFill>
        </p:spPr>
        <p:txBody>
          <a:bodyPr wrap="square" lIns="0" tIns="0" rIns="0" bIns="0" rtlCol="0"/>
          <a:lstStyle/>
          <a:p>
            <a:endParaRPr dirty="0"/>
          </a:p>
        </p:txBody>
      </p:sp>
      <p:sp>
        <p:nvSpPr>
          <p:cNvPr id="10" name="object 11"/>
          <p:cNvSpPr txBox="1"/>
          <p:nvPr/>
        </p:nvSpPr>
        <p:spPr>
          <a:xfrm>
            <a:off x="2966513" y="2804488"/>
            <a:ext cx="2884805" cy="913712"/>
          </a:xfrm>
          <a:prstGeom prst="rect">
            <a:avLst/>
          </a:prstGeom>
        </p:spPr>
        <p:txBody>
          <a:bodyPr vert="horz" wrap="square" lIns="0" tIns="48895" rIns="0" bIns="0" rtlCol="0">
            <a:spAutoFit/>
          </a:bodyPr>
          <a:lstStyle/>
          <a:p>
            <a:pPr marL="78740" algn="ctr">
              <a:lnSpc>
                <a:spcPct val="100000"/>
              </a:lnSpc>
              <a:spcBef>
                <a:spcPts val="385"/>
              </a:spcBef>
            </a:pPr>
            <a:r>
              <a:rPr lang="en-US" sz="1200" dirty="0" smtClean="0">
                <a:solidFill>
                  <a:srgbClr val="00778B"/>
                </a:solidFill>
                <a:latin typeface="Arial"/>
                <a:cs typeface="Arial"/>
              </a:rPr>
              <a:t>Transactional Unit Initiator</a:t>
            </a:r>
            <a:endParaRPr sz="1200" dirty="0">
              <a:latin typeface="Arial"/>
              <a:cs typeface="Arial"/>
            </a:endParaRPr>
          </a:p>
          <a:p>
            <a:pPr marL="12700" marR="5080" indent="2540" algn="ctr">
              <a:lnSpc>
                <a:spcPts val="2170"/>
              </a:lnSpc>
              <a:spcBef>
                <a:spcPts val="865"/>
              </a:spcBef>
            </a:pPr>
            <a:r>
              <a:rPr lang="en-US" sz="2100" spc="-5" dirty="0" smtClean="0">
                <a:solidFill>
                  <a:srgbClr val="FFFFFF"/>
                </a:solidFill>
                <a:latin typeface="Arial"/>
                <a:cs typeface="Arial"/>
              </a:rPr>
              <a:t>Initiator submits Template Transaction.</a:t>
            </a:r>
            <a:endParaRPr sz="2100" dirty="0">
              <a:latin typeface="Arial"/>
              <a:cs typeface="Arial"/>
            </a:endParaRPr>
          </a:p>
        </p:txBody>
      </p:sp>
      <p:sp>
        <p:nvSpPr>
          <p:cNvPr id="11" name="object 12"/>
          <p:cNvSpPr/>
          <p:nvPr/>
        </p:nvSpPr>
        <p:spPr>
          <a:xfrm>
            <a:off x="3960163" y="2146097"/>
            <a:ext cx="914399" cy="914399"/>
          </a:xfrm>
          <a:prstGeom prst="rect">
            <a:avLst/>
          </a:prstGeom>
          <a:blipFill>
            <a:blip r:embed="rId3" cstate="print"/>
            <a:stretch>
              <a:fillRect/>
            </a:stretch>
          </a:blipFill>
        </p:spPr>
        <p:txBody>
          <a:bodyPr wrap="square" lIns="0" tIns="0" rIns="0" bIns="0" rtlCol="0"/>
          <a:lstStyle/>
          <a:p>
            <a:endParaRPr dirty="0"/>
          </a:p>
        </p:txBody>
      </p:sp>
      <p:sp>
        <p:nvSpPr>
          <p:cNvPr id="12" name="object 13"/>
          <p:cNvSpPr/>
          <p:nvPr/>
        </p:nvSpPr>
        <p:spPr>
          <a:xfrm>
            <a:off x="7067230" y="2804488"/>
            <a:ext cx="1923555" cy="258445"/>
          </a:xfrm>
          <a:custGeom>
            <a:avLst/>
            <a:gdLst/>
            <a:ahLst/>
            <a:cxnLst/>
            <a:rect l="l" t="t" r="r" b="b"/>
            <a:pathLst>
              <a:path w="1463040" h="258444">
                <a:moveTo>
                  <a:pt x="1419974" y="0"/>
                </a:moveTo>
                <a:lnTo>
                  <a:pt x="43065" y="0"/>
                </a:lnTo>
                <a:lnTo>
                  <a:pt x="26301" y="3383"/>
                </a:lnTo>
                <a:lnTo>
                  <a:pt x="12612" y="12612"/>
                </a:lnTo>
                <a:lnTo>
                  <a:pt x="3383" y="26301"/>
                </a:lnTo>
                <a:lnTo>
                  <a:pt x="0" y="43065"/>
                </a:lnTo>
                <a:lnTo>
                  <a:pt x="0" y="215303"/>
                </a:lnTo>
                <a:lnTo>
                  <a:pt x="3383" y="232067"/>
                </a:lnTo>
                <a:lnTo>
                  <a:pt x="12612" y="245756"/>
                </a:lnTo>
                <a:lnTo>
                  <a:pt x="26301" y="254984"/>
                </a:lnTo>
                <a:lnTo>
                  <a:pt x="43065" y="258368"/>
                </a:lnTo>
                <a:lnTo>
                  <a:pt x="1419974" y="258368"/>
                </a:lnTo>
                <a:lnTo>
                  <a:pt x="1436738" y="254984"/>
                </a:lnTo>
                <a:lnTo>
                  <a:pt x="1450427" y="245756"/>
                </a:lnTo>
                <a:lnTo>
                  <a:pt x="1459656" y="232067"/>
                </a:lnTo>
                <a:lnTo>
                  <a:pt x="1463040" y="215303"/>
                </a:lnTo>
                <a:lnTo>
                  <a:pt x="1463040" y="43065"/>
                </a:lnTo>
                <a:lnTo>
                  <a:pt x="1459656" y="26301"/>
                </a:lnTo>
                <a:lnTo>
                  <a:pt x="1450427" y="12612"/>
                </a:lnTo>
                <a:lnTo>
                  <a:pt x="1436738" y="3383"/>
                </a:lnTo>
                <a:lnTo>
                  <a:pt x="1419974" y="0"/>
                </a:lnTo>
                <a:close/>
              </a:path>
            </a:pathLst>
          </a:custGeom>
          <a:solidFill>
            <a:schemeClr val="accent4">
              <a:lumMod val="20000"/>
              <a:lumOff val="80000"/>
            </a:schemeClr>
          </a:solidFill>
        </p:spPr>
        <p:txBody>
          <a:bodyPr wrap="square" lIns="0" tIns="0" rIns="0" bIns="0" rtlCol="0"/>
          <a:lstStyle/>
          <a:p>
            <a:endParaRPr dirty="0"/>
          </a:p>
        </p:txBody>
      </p:sp>
      <p:sp>
        <p:nvSpPr>
          <p:cNvPr id="13" name="object 14"/>
          <p:cNvSpPr txBox="1"/>
          <p:nvPr/>
        </p:nvSpPr>
        <p:spPr>
          <a:xfrm>
            <a:off x="7189140" y="2824961"/>
            <a:ext cx="1748670" cy="197490"/>
          </a:xfrm>
          <a:prstGeom prst="rect">
            <a:avLst/>
          </a:prstGeom>
        </p:spPr>
        <p:txBody>
          <a:bodyPr vert="horz" wrap="square" lIns="0" tIns="12700" rIns="0" bIns="0" rtlCol="0">
            <a:spAutoFit/>
          </a:bodyPr>
          <a:lstStyle/>
          <a:p>
            <a:pPr marL="12700">
              <a:lnSpc>
                <a:spcPct val="100000"/>
              </a:lnSpc>
              <a:spcBef>
                <a:spcPts val="100"/>
              </a:spcBef>
            </a:pPr>
            <a:r>
              <a:rPr lang="en-US" sz="1200" dirty="0" smtClean="0">
                <a:solidFill>
                  <a:srgbClr val="00778B"/>
                </a:solidFill>
                <a:latin typeface="Arial"/>
                <a:cs typeface="Arial"/>
              </a:rPr>
              <a:t>Shared Services AWE</a:t>
            </a:r>
            <a:endParaRPr sz="1200" dirty="0">
              <a:latin typeface="Arial"/>
              <a:cs typeface="Arial"/>
            </a:endParaRPr>
          </a:p>
        </p:txBody>
      </p:sp>
      <p:sp>
        <p:nvSpPr>
          <p:cNvPr id="14" name="object 15"/>
          <p:cNvSpPr/>
          <p:nvPr/>
        </p:nvSpPr>
        <p:spPr>
          <a:xfrm>
            <a:off x="7744912" y="2148534"/>
            <a:ext cx="914399" cy="914399"/>
          </a:xfrm>
          <a:prstGeom prst="rect">
            <a:avLst/>
          </a:prstGeom>
          <a:blipFill>
            <a:blip r:embed="rId3" cstate="print"/>
            <a:stretch>
              <a:fillRect/>
            </a:stretch>
          </a:blipFill>
        </p:spPr>
        <p:txBody>
          <a:bodyPr wrap="square" lIns="0" tIns="0" rIns="0" bIns="0" rtlCol="0"/>
          <a:lstStyle/>
          <a:p>
            <a:endParaRPr dirty="0"/>
          </a:p>
        </p:txBody>
      </p:sp>
      <p:sp>
        <p:nvSpPr>
          <p:cNvPr id="15" name="object 16"/>
          <p:cNvSpPr/>
          <p:nvPr/>
        </p:nvSpPr>
        <p:spPr>
          <a:xfrm>
            <a:off x="5851318" y="4182202"/>
            <a:ext cx="612775" cy="206375"/>
          </a:xfrm>
          <a:custGeom>
            <a:avLst/>
            <a:gdLst/>
            <a:ahLst/>
            <a:cxnLst/>
            <a:rect l="l" t="t" r="r" b="b"/>
            <a:pathLst>
              <a:path w="612775" h="206375">
                <a:moveTo>
                  <a:pt x="509574" y="0"/>
                </a:moveTo>
                <a:lnTo>
                  <a:pt x="0" y="0"/>
                </a:lnTo>
                <a:lnTo>
                  <a:pt x="0" y="206260"/>
                </a:lnTo>
                <a:lnTo>
                  <a:pt x="509574" y="206260"/>
                </a:lnTo>
                <a:lnTo>
                  <a:pt x="612698" y="103136"/>
                </a:lnTo>
                <a:lnTo>
                  <a:pt x="509574" y="0"/>
                </a:lnTo>
                <a:close/>
              </a:path>
            </a:pathLst>
          </a:custGeom>
          <a:solidFill>
            <a:srgbClr val="FFFFFF"/>
          </a:solidFill>
        </p:spPr>
        <p:txBody>
          <a:bodyPr wrap="square" lIns="0" tIns="0" rIns="0" bIns="0" rtlCol="0"/>
          <a:lstStyle/>
          <a:p>
            <a:endParaRPr dirty="0"/>
          </a:p>
        </p:txBody>
      </p:sp>
      <p:sp>
        <p:nvSpPr>
          <p:cNvPr id="16" name="object 17"/>
          <p:cNvSpPr txBox="1"/>
          <p:nvPr/>
        </p:nvSpPr>
        <p:spPr>
          <a:xfrm>
            <a:off x="5930058" y="4176622"/>
            <a:ext cx="377190" cy="208279"/>
          </a:xfrm>
          <a:prstGeom prst="rect">
            <a:avLst/>
          </a:prstGeom>
        </p:spPr>
        <p:txBody>
          <a:bodyPr vert="horz" wrap="square" lIns="0" tIns="12700" rIns="0" bIns="0" rtlCol="0">
            <a:spAutoFit/>
          </a:bodyPr>
          <a:lstStyle/>
          <a:p>
            <a:pPr marL="12700">
              <a:lnSpc>
                <a:spcPct val="100000"/>
              </a:lnSpc>
              <a:spcBef>
                <a:spcPts val="100"/>
              </a:spcBef>
            </a:pPr>
            <a:r>
              <a:rPr sz="1200" b="1" spc="-40" dirty="0">
                <a:solidFill>
                  <a:srgbClr val="085581"/>
                </a:solidFill>
                <a:latin typeface="Arial"/>
                <a:cs typeface="Arial"/>
              </a:rPr>
              <a:t>A</a:t>
            </a:r>
            <a:r>
              <a:rPr sz="1200" b="1" spc="5" dirty="0">
                <a:solidFill>
                  <a:srgbClr val="085581"/>
                </a:solidFill>
                <a:latin typeface="Arial"/>
                <a:cs typeface="Arial"/>
              </a:rPr>
              <a:t>W</a:t>
            </a:r>
            <a:r>
              <a:rPr sz="1200" b="1" dirty="0">
                <a:solidFill>
                  <a:srgbClr val="085581"/>
                </a:solidFill>
                <a:latin typeface="Arial"/>
                <a:cs typeface="Arial"/>
              </a:rPr>
              <a:t>E</a:t>
            </a:r>
            <a:endParaRPr sz="1200" dirty="0">
              <a:latin typeface="Arial"/>
              <a:cs typeface="Arial"/>
            </a:endParaRPr>
          </a:p>
        </p:txBody>
      </p:sp>
      <p:sp>
        <p:nvSpPr>
          <p:cNvPr id="17" name="object 16"/>
          <p:cNvSpPr/>
          <p:nvPr/>
        </p:nvSpPr>
        <p:spPr>
          <a:xfrm rot="10800000">
            <a:off x="5843666" y="3936764"/>
            <a:ext cx="465440" cy="217814"/>
          </a:xfrm>
          <a:custGeom>
            <a:avLst/>
            <a:gdLst/>
            <a:ahLst/>
            <a:cxnLst/>
            <a:rect l="l" t="t" r="r" b="b"/>
            <a:pathLst>
              <a:path w="612775" h="206375">
                <a:moveTo>
                  <a:pt x="509574" y="0"/>
                </a:moveTo>
                <a:lnTo>
                  <a:pt x="0" y="0"/>
                </a:lnTo>
                <a:lnTo>
                  <a:pt x="0" y="206260"/>
                </a:lnTo>
                <a:lnTo>
                  <a:pt x="509574" y="206260"/>
                </a:lnTo>
                <a:lnTo>
                  <a:pt x="612698" y="103136"/>
                </a:lnTo>
                <a:lnTo>
                  <a:pt x="509574" y="0"/>
                </a:lnTo>
                <a:close/>
              </a:path>
            </a:pathLst>
          </a:custGeom>
          <a:solidFill>
            <a:srgbClr val="FFFFFF"/>
          </a:solidFill>
        </p:spPr>
        <p:txBody>
          <a:bodyPr wrap="square" lIns="0" tIns="0" rIns="0" bIns="0" rtlCol="0"/>
          <a:lstStyle/>
          <a:p>
            <a:endParaRPr dirty="0"/>
          </a:p>
        </p:txBody>
      </p:sp>
      <p:sp>
        <p:nvSpPr>
          <p:cNvPr id="18" name="object 17"/>
          <p:cNvSpPr txBox="1"/>
          <p:nvPr/>
        </p:nvSpPr>
        <p:spPr>
          <a:xfrm>
            <a:off x="5898297" y="3923823"/>
            <a:ext cx="373710" cy="197490"/>
          </a:xfrm>
          <a:prstGeom prst="rect">
            <a:avLst/>
          </a:prstGeom>
        </p:spPr>
        <p:txBody>
          <a:bodyPr vert="horz" wrap="square" lIns="0" tIns="12700" rIns="0" bIns="0" rtlCol="0">
            <a:spAutoFit/>
          </a:bodyPr>
          <a:lstStyle/>
          <a:p>
            <a:pPr marL="12700">
              <a:lnSpc>
                <a:spcPct val="100000"/>
              </a:lnSpc>
              <a:spcBef>
                <a:spcPts val="100"/>
              </a:spcBef>
            </a:pPr>
            <a:r>
              <a:rPr lang="en-US" sz="1200" b="1" spc="-40" dirty="0" smtClean="0">
                <a:solidFill>
                  <a:srgbClr val="085581"/>
                </a:solidFill>
                <a:latin typeface="Arial"/>
                <a:cs typeface="Arial"/>
              </a:rPr>
              <a:t>Deny</a:t>
            </a:r>
            <a:endParaRPr sz="1200" dirty="0">
              <a:latin typeface="Arial"/>
              <a:cs typeface="Arial"/>
            </a:endParaRPr>
          </a:p>
        </p:txBody>
      </p:sp>
    </p:spTree>
    <p:extLst>
      <p:ext uri="{BB962C8B-B14F-4D97-AF65-F5344CB8AC3E}">
        <p14:creationId xmlns:p14="http://schemas.microsoft.com/office/powerpoint/2010/main" val="1300454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08274" y="260240"/>
            <a:ext cx="9042400" cy="685800"/>
          </a:xfrm>
        </p:spPr>
        <p:txBody>
          <a:bodyPr/>
          <a:lstStyle/>
          <a:p>
            <a:r>
              <a:rPr lang="en-US" dirty="0" smtClean="0">
                <a:solidFill>
                  <a:schemeClr val="accent5"/>
                </a:solidFill>
              </a:rPr>
              <a:t>CHECK YOUR UNDERSTANDING</a:t>
            </a:r>
            <a:endParaRPr lang="en-US" sz="2800" dirty="0">
              <a:solidFill>
                <a:schemeClr val="accent5"/>
              </a:solidFill>
            </a:endParaRPr>
          </a:p>
        </p:txBody>
      </p:sp>
      <p:sp>
        <p:nvSpPr>
          <p:cNvPr id="2" name="Rectangle 1"/>
          <p:cNvSpPr/>
          <p:nvPr/>
        </p:nvSpPr>
        <p:spPr>
          <a:xfrm>
            <a:off x="283464" y="1060704"/>
            <a:ext cx="11614246" cy="471998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83464" y="1060704"/>
            <a:ext cx="11614246" cy="471998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8902" y="166493"/>
            <a:ext cx="1038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446" y="1840251"/>
            <a:ext cx="3393163" cy="339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711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TRAINER INTRODUCTION</a:t>
            </a:r>
            <a:endParaRPr lang="en-US" dirty="0">
              <a:solidFill>
                <a:schemeClr val="accent5"/>
              </a:solidFill>
            </a:endParaRPr>
          </a:p>
        </p:txBody>
      </p:sp>
      <p:sp>
        <p:nvSpPr>
          <p:cNvPr id="4" name="TextBox 3"/>
          <p:cNvSpPr txBox="1"/>
          <p:nvPr/>
        </p:nvSpPr>
        <p:spPr>
          <a:xfrm>
            <a:off x="2274745" y="1784965"/>
            <a:ext cx="7606481" cy="2462213"/>
          </a:xfrm>
          <a:prstGeom prst="rect">
            <a:avLst/>
          </a:prstGeom>
          <a:solidFill>
            <a:schemeClr val="accent1">
              <a:lumMod val="20000"/>
              <a:lumOff val="80000"/>
            </a:schemeClr>
          </a:solidFill>
          <a:ln>
            <a:solidFill>
              <a:schemeClr val="tx1"/>
            </a:solidFill>
          </a:ln>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C000">
                    <a:lumMod val="75000"/>
                  </a:srgbClr>
                </a:solidFill>
                <a:effectLst/>
                <a:uLnTx/>
                <a:uFillTx/>
                <a:latin typeface="Calibri" panose="020F0502020204030204"/>
                <a:ea typeface="+mn-ea"/>
                <a:cs typeface="+mn-cs"/>
              </a:rPr>
              <a:t>Shannon Minter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Title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0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UCPath</a:t>
            </a:r>
            <a:r>
              <a:rPr lang="en-US" sz="2000" noProof="0" dirty="0">
                <a:solidFill>
                  <a:prstClr val="black"/>
                </a:solidFill>
                <a:latin typeface="Arial" panose="020B0604020202020204" pitchFamily="34" charset="0"/>
                <a:cs typeface="Arial" panose="020B0604020202020204" pitchFamily="34" charset="0"/>
              </a:rPr>
              <a:t>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Business Support Analyst/Escalation</a:t>
            </a:r>
            <a:r>
              <a:rPr kumimoji="0" lang="en-US" sz="2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Lead</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Department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UCPath Campus Support Center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Year(s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@UC: 2 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Previous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Experience: 14 years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of professional human resources analyst experience, focusing on classification &amp; compensation,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training development,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position management, and recruitment.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2" descr="9049f767-5a26-4c78-a5f6-c433636746e2@pr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37" y="1846522"/>
            <a:ext cx="782509" cy="240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19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2030252" y="1572491"/>
            <a:ext cx="8425028" cy="366702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Voluntary</a:t>
            </a:r>
            <a:r>
              <a:rPr kumimoji="0" lang="en-US" sz="7200" b="1" i="0" u="none" strike="noStrike" kern="1200" cap="none" spc="0" normalizeH="0" noProof="0" dirty="0" smtClean="0">
                <a:ln>
                  <a:noFill/>
                </a:ln>
                <a:solidFill>
                  <a:srgbClr val="F1AB00"/>
                </a:solidFill>
                <a:effectLst/>
                <a:uLnTx/>
                <a:uFillTx/>
                <a:latin typeface="Arial"/>
                <a:ea typeface="+mn-ea"/>
                <a:cs typeface="+mn-cs"/>
              </a:rPr>
              <a:t> Termination</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1347329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PROCESS DEFINITION</a:t>
            </a:r>
            <a:endParaRPr lang="en-US" dirty="0">
              <a:solidFill>
                <a:schemeClr val="accent5"/>
              </a:solidFill>
            </a:endParaRPr>
          </a:p>
        </p:txBody>
      </p:sp>
      <p:sp>
        <p:nvSpPr>
          <p:cNvPr id="4" name="TextBox 3"/>
          <p:cNvSpPr txBox="1"/>
          <p:nvPr/>
        </p:nvSpPr>
        <p:spPr>
          <a:xfrm>
            <a:off x="1461155" y="1052052"/>
            <a:ext cx="9708289" cy="1323439"/>
          </a:xfrm>
          <a:prstGeom prst="rect">
            <a:avLst/>
          </a:prstGeom>
          <a:solidFill>
            <a:schemeClr val="accent1">
              <a:lumMod val="20000"/>
              <a:lumOff val="80000"/>
            </a:schemeClr>
          </a:solidFill>
        </p:spPr>
        <p:txBody>
          <a:bodyPr wrap="square" rtlCol="0">
            <a:spAutoFit/>
          </a:bodyPr>
          <a:lstStyle/>
          <a:p>
            <a:pPr lvl="0"/>
            <a:r>
              <a:rPr lang="en-US" sz="2000" dirty="0"/>
              <a:t>The process of </a:t>
            </a:r>
            <a:r>
              <a:rPr lang="en-US" sz="2000" b="1" dirty="0" smtClean="0"/>
              <a:t>Voluntary Termination </a:t>
            </a:r>
            <a:r>
              <a:rPr lang="en-US" sz="2000" dirty="0"/>
              <a:t>starts with the employee’s decision to resign or </a:t>
            </a:r>
            <a:r>
              <a:rPr lang="en-US" sz="2000" dirty="0" smtClean="0"/>
              <a:t>retire, </a:t>
            </a:r>
            <a:r>
              <a:rPr lang="en-US" sz="2000" dirty="0"/>
              <a:t>and ends with the final payment information being transferred to the UCPath Center Payroll Production team. Voluntary terminations are processed for both staff and academic employees.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60" y="1052052"/>
            <a:ext cx="914324" cy="914324"/>
          </a:xfrm>
          <a:prstGeom prst="rect">
            <a:avLst/>
          </a:prstGeom>
        </p:spPr>
      </p:pic>
      <p:sp>
        <p:nvSpPr>
          <p:cNvPr id="5" name="Rectangle 4"/>
          <p:cNvSpPr/>
          <p:nvPr/>
        </p:nvSpPr>
        <p:spPr>
          <a:xfrm>
            <a:off x="1461155" y="2467227"/>
            <a:ext cx="9708289" cy="1200329"/>
          </a:xfrm>
          <a:prstGeom prst="rect">
            <a:avLst/>
          </a:prstGeom>
        </p:spPr>
        <p:txBody>
          <a:bodyPr wrap="square">
            <a:spAutoFit/>
          </a:bodyPr>
          <a:lstStyle/>
          <a:p>
            <a:pPr marL="285750" lvl="0" indent="-285750">
              <a:buFont typeface="Arial" panose="020B0604020202020204" pitchFamily="34" charset="0"/>
              <a:buChar char="•"/>
            </a:pPr>
            <a:r>
              <a:rPr lang="en-US" dirty="0"/>
              <a:t>There are benefits and payroll implications of voluntary terminations. These are dealt with in separate processes. The process ends with the confirmation that the employee has been separated, all access to systems and facilities has been updated or terminated, and all outstanding university and employee obligations related to compensation are settled.</a:t>
            </a:r>
          </a:p>
        </p:txBody>
      </p:sp>
    </p:spTree>
    <p:extLst>
      <p:ext uri="{BB962C8B-B14F-4D97-AF65-F5344CB8AC3E}">
        <p14:creationId xmlns:p14="http://schemas.microsoft.com/office/powerpoint/2010/main" val="1673933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VOLUNTARY TERMINATION ROADMAP</a:t>
            </a:r>
            <a:endParaRPr lang="en-US" dirty="0">
              <a:solidFill>
                <a:schemeClr val="accent5"/>
              </a:solidFill>
            </a:endParaRPr>
          </a:p>
        </p:txBody>
      </p:sp>
      <p:pic>
        <p:nvPicPr>
          <p:cNvPr id="3" name="Picture 2"/>
          <p:cNvPicPr>
            <a:picLocks noChangeAspect="1"/>
          </p:cNvPicPr>
          <p:nvPr/>
        </p:nvPicPr>
        <p:blipFill>
          <a:blip r:embed="rId3"/>
          <a:stretch>
            <a:fillRect/>
          </a:stretch>
        </p:blipFill>
        <p:spPr>
          <a:xfrm>
            <a:off x="493281" y="1131217"/>
            <a:ext cx="9423292" cy="5013288"/>
          </a:xfrm>
          <a:prstGeom prst="rect">
            <a:avLst/>
          </a:prstGeom>
        </p:spPr>
      </p:pic>
    </p:spTree>
    <p:extLst>
      <p:ext uri="{BB962C8B-B14F-4D97-AF65-F5344CB8AC3E}">
        <p14:creationId xmlns:p14="http://schemas.microsoft.com/office/powerpoint/2010/main" val="734007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5641" y="165371"/>
            <a:ext cx="10641051" cy="685800"/>
          </a:xfrm>
        </p:spPr>
        <p:txBody>
          <a:bodyPr/>
          <a:lstStyle/>
          <a:p>
            <a:r>
              <a:rPr lang="en-US" dirty="0" smtClean="0">
                <a:solidFill>
                  <a:schemeClr val="accent5"/>
                </a:solidFill>
              </a:rPr>
              <a:t>HANDOFF MATRIX</a:t>
            </a:r>
            <a:endParaRPr lang="en-US" dirty="0">
              <a:solidFill>
                <a:schemeClr val="accent5"/>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46667510"/>
              </p:ext>
            </p:extLst>
          </p:nvPr>
        </p:nvGraphicFramePr>
        <p:xfrm>
          <a:off x="869175" y="1020854"/>
          <a:ext cx="8986633" cy="4938168"/>
        </p:xfrm>
        <a:graphic>
          <a:graphicData uri="http://schemas.openxmlformats.org/drawingml/2006/table">
            <a:tbl>
              <a:tblPr firstRow="1" bandRow="1">
                <a:tableStyleId>{5C22544A-7EE6-4342-B048-85BDC9FD1C3A}</a:tableStyleId>
              </a:tblPr>
              <a:tblGrid>
                <a:gridCol w="1353616">
                  <a:extLst>
                    <a:ext uri="{9D8B030D-6E8A-4147-A177-3AD203B41FA5}">
                      <a16:colId xmlns:a16="http://schemas.microsoft.com/office/drawing/2014/main" val="2397040824"/>
                    </a:ext>
                  </a:extLst>
                </a:gridCol>
                <a:gridCol w="1620974">
                  <a:extLst>
                    <a:ext uri="{9D8B030D-6E8A-4147-A177-3AD203B41FA5}">
                      <a16:colId xmlns:a16="http://schemas.microsoft.com/office/drawing/2014/main" val="1781108354"/>
                    </a:ext>
                  </a:extLst>
                </a:gridCol>
                <a:gridCol w="3246942">
                  <a:extLst>
                    <a:ext uri="{9D8B030D-6E8A-4147-A177-3AD203B41FA5}">
                      <a16:colId xmlns:a16="http://schemas.microsoft.com/office/drawing/2014/main" val="2457232917"/>
                    </a:ext>
                  </a:extLst>
                </a:gridCol>
                <a:gridCol w="1790471">
                  <a:extLst>
                    <a:ext uri="{9D8B030D-6E8A-4147-A177-3AD203B41FA5}">
                      <a16:colId xmlns:a16="http://schemas.microsoft.com/office/drawing/2014/main" val="195881439"/>
                    </a:ext>
                  </a:extLst>
                </a:gridCol>
                <a:gridCol w="974630">
                  <a:extLst>
                    <a:ext uri="{9D8B030D-6E8A-4147-A177-3AD203B41FA5}">
                      <a16:colId xmlns:a16="http://schemas.microsoft.com/office/drawing/2014/main" val="3305960728"/>
                    </a:ext>
                  </a:extLst>
                </a:gridCol>
              </a:tblGrid>
              <a:tr h="680399">
                <a:tc>
                  <a:txBody>
                    <a:bodyPr/>
                    <a:lstStyle/>
                    <a:p>
                      <a:pPr algn="ctr" fontAlgn="t"/>
                      <a:r>
                        <a:rPr lang="en-US" sz="1400" b="1" i="0" u="none" strike="noStrike" dirty="0">
                          <a:solidFill>
                            <a:srgbClr val="FFFFFF"/>
                          </a:solidFill>
                          <a:effectLst/>
                          <a:latin typeface="Arial" panose="020B0604020202020204" pitchFamily="34" charset="0"/>
                          <a:cs typeface="Arial" panose="020B0604020202020204" pitchFamily="34" charset="0"/>
                        </a:rPr>
                        <a:t>Process</a:t>
                      </a: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Employee</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Transactional</a:t>
                      </a:r>
                      <a:r>
                        <a:rPr lang="en-US" sz="1400" b="1" i="0" u="none" strike="noStrike" baseline="0" dirty="0" smtClean="0">
                          <a:solidFill>
                            <a:srgbClr val="FFFFFF"/>
                          </a:solidFill>
                          <a:effectLst/>
                          <a:latin typeface="Arial" panose="020B0604020202020204" pitchFamily="34" charset="0"/>
                          <a:cs typeface="Arial" panose="020B0604020202020204" pitchFamily="34" charset="0"/>
                        </a:rPr>
                        <a:t> Unit</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SSC</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UCPC</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4031659597"/>
                  </a:ext>
                </a:extLst>
              </a:tr>
              <a:tr h="793637">
                <a:tc>
                  <a:txBody>
                    <a:bodyPr/>
                    <a:lstStyle/>
                    <a:p>
                      <a:pPr algn="l" fontAlgn="t"/>
                      <a:r>
                        <a:rPr lang="en-US" sz="1200" b="1" i="0" u="none" strike="noStrike" dirty="0" smtClean="0">
                          <a:solidFill>
                            <a:schemeClr val="bg1"/>
                          </a:solidFill>
                          <a:effectLst/>
                          <a:latin typeface="Arial" panose="020B0604020202020204" pitchFamily="34" charset="0"/>
                          <a:cs typeface="Arial" panose="020B0604020202020204" pitchFamily="34" charset="0"/>
                        </a:rPr>
                        <a:t>Offboarding</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solidFill>
                      <a:srgbClr val="5B9BD5"/>
                    </a:solidFill>
                  </a:tcPr>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Provides Resignation</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Received Resignation</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4238093911"/>
                  </a:ext>
                </a:extLst>
              </a:tr>
              <a:tr h="730352">
                <a:tc>
                  <a:txBody>
                    <a:bodyPr/>
                    <a:lstStyle/>
                    <a:p>
                      <a:pPr algn="l" fontAlgn="t"/>
                      <a:r>
                        <a:rPr lang="en-US" sz="1200" b="1" i="0" u="none" strike="noStrike" dirty="0">
                          <a:solidFill>
                            <a:schemeClr val="bg1"/>
                          </a:solidFill>
                          <a:effectLst/>
                          <a:latin typeface="Arial" panose="020B0604020202020204" pitchFamily="34" charset="0"/>
                          <a:cs typeface="Arial" panose="020B0604020202020204" pitchFamily="34" charset="0"/>
                        </a:rPr>
                        <a:t>Offboarding</a:t>
                      </a:r>
                    </a:p>
                  </a:txBody>
                  <a:tcPr marL="45720" marR="45720" anchor="ctr">
                    <a:solidFill>
                      <a:srgbClr val="5B9BD5"/>
                    </a:solidFill>
                  </a:tcPr>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effectLst/>
                          <a:latin typeface="Arial" panose="020B0604020202020204" pitchFamily="34" charset="0"/>
                          <a:cs typeface="Arial" panose="020B0604020202020204" pitchFamily="34" charset="0"/>
                        </a:rPr>
                        <a:t>Process Termination Template including attachments, </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0" u="none" strike="noStrike" baseline="0" dirty="0" smtClean="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effectLst/>
                          <a:latin typeface="Arial" panose="020B0604020202020204" pitchFamily="34" charset="0"/>
                          <a:cs typeface="Arial" panose="020B0604020202020204" pitchFamily="34" charset="0"/>
                        </a:rPr>
                        <a:t>Nee</a:t>
                      </a:r>
                      <a:r>
                        <a:rPr lang="en-US" sz="1200" b="0" i="1" u="none" strike="noStrike" dirty="0" smtClean="0">
                          <a:solidFill>
                            <a:srgbClr val="000000"/>
                          </a:solidFill>
                          <a:effectLst/>
                          <a:latin typeface="Arial" panose="020B0604020202020204" pitchFamily="34" charset="0"/>
                          <a:cs typeface="Arial" panose="020B0604020202020204" pitchFamily="34" charset="0"/>
                        </a:rPr>
                        <a:t>ds</a:t>
                      </a:r>
                      <a:r>
                        <a:rPr lang="en-US" sz="1200" b="0" i="1" u="none" strike="noStrike" baseline="0" dirty="0" smtClean="0">
                          <a:solidFill>
                            <a:srgbClr val="000000"/>
                          </a:solidFill>
                          <a:effectLst/>
                          <a:latin typeface="Arial" panose="020B0604020202020204" pitchFamily="34" charset="0"/>
                          <a:cs typeface="Arial" panose="020B0604020202020204" pitchFamily="34" charset="0"/>
                        </a:rPr>
                        <a:t> to review Smart HR Template page and/or email to verify that it was approved or that it needs to be re-entered / cloned</a:t>
                      </a:r>
                      <a:endParaRPr lang="en-US" sz="1200" b="0" i="0" u="none" strike="noStrike" dirty="0" smtClean="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Review Termination Template</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and attached documents in AWE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645442057"/>
                  </a:ext>
                </a:extLst>
              </a:tr>
              <a:tr h="903812">
                <a:tc>
                  <a:txBody>
                    <a:bodyPr/>
                    <a:lstStyle/>
                    <a:p>
                      <a:pPr algn="l" fontAlgn="t"/>
                      <a:r>
                        <a:rPr lang="en-US" sz="1200" b="1" i="0" u="none" strike="noStrike" dirty="0">
                          <a:solidFill>
                            <a:schemeClr val="bg1"/>
                          </a:solidFill>
                          <a:effectLst/>
                          <a:latin typeface="Arial" panose="020B0604020202020204" pitchFamily="34" charset="0"/>
                          <a:cs typeface="Arial" panose="020B0604020202020204" pitchFamily="34" charset="0"/>
                        </a:rPr>
                        <a:t>Offboarding</a:t>
                      </a:r>
                    </a:p>
                  </a:txBody>
                  <a:tcPr marL="45720" marR="45720" anchor="ctr">
                    <a:solidFill>
                      <a:srgbClr val="5B9BD5"/>
                    </a:solidFill>
                  </a:tcPr>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effectLst/>
                          <a:latin typeface="Arial" panose="020B0604020202020204" pitchFamily="34" charset="0"/>
                          <a:cs typeface="Arial" panose="020B0604020202020204" pitchFamily="34" charset="0"/>
                        </a:rPr>
                        <a:t>Nee</a:t>
                      </a:r>
                      <a:r>
                        <a:rPr lang="en-US" sz="1200" b="0" i="1" u="none" strike="noStrike" dirty="0" smtClean="0">
                          <a:solidFill>
                            <a:srgbClr val="000000"/>
                          </a:solidFill>
                          <a:effectLst/>
                          <a:latin typeface="Arial" panose="020B0604020202020204" pitchFamily="34" charset="0"/>
                          <a:cs typeface="Arial" panose="020B0604020202020204" pitchFamily="34" charset="0"/>
                        </a:rPr>
                        <a:t>ds</a:t>
                      </a:r>
                      <a:r>
                        <a:rPr lang="en-US" sz="1200" b="0" i="1" u="none" strike="noStrike" baseline="0" dirty="0" smtClean="0">
                          <a:solidFill>
                            <a:srgbClr val="000000"/>
                          </a:solidFill>
                          <a:effectLst/>
                          <a:latin typeface="Arial" panose="020B0604020202020204" pitchFamily="34" charset="0"/>
                          <a:cs typeface="Arial" panose="020B0604020202020204" pitchFamily="34" charset="0"/>
                        </a:rPr>
                        <a:t> to review Transaction Status page and/or email to verify that it was approved or that it needs to be re-entered / cloned. </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1" u="none" strike="noStrike" baseline="0" dirty="0" smtClean="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dirty="0" smtClean="0">
                          <a:solidFill>
                            <a:schemeClr val="accent2">
                              <a:lumMod val="75000"/>
                            </a:schemeClr>
                          </a:solidFill>
                        </a:rPr>
                        <a:t>The Transactional Unit initiator contacts the SSC via Zoom, email, or phone, when UCPC cancels a transaction</a:t>
                      </a:r>
                      <a:r>
                        <a:rPr lang="en-US" sz="1200" baseline="0" dirty="0" smtClean="0">
                          <a:solidFill>
                            <a:schemeClr val="accent2">
                              <a:lumMod val="75000"/>
                            </a:schemeClr>
                          </a:solidFill>
                        </a:rPr>
                        <a:t>.</a:t>
                      </a:r>
                      <a:endParaRPr lang="en-US" sz="1200" dirty="0" smtClean="0">
                        <a:solidFill>
                          <a:schemeClr val="accent2">
                            <a:lumMod val="75000"/>
                          </a:schemeClr>
                        </a:solidFill>
                      </a:endParaRPr>
                    </a:p>
                  </a:txBody>
                  <a:tcPr marL="45720" marR="45720"/>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baseline="0" dirty="0" smtClean="0">
                          <a:solidFill>
                            <a:schemeClr val="tx1"/>
                          </a:solidFill>
                          <a:effectLst/>
                          <a:latin typeface="Arial" panose="020B0604020202020204" pitchFamily="34" charset="0"/>
                          <a:cs typeface="Arial" panose="020B0604020202020204" pitchFamily="34" charset="0"/>
                        </a:rPr>
                        <a:t>Reviews locally approved termination template</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616809986"/>
                  </a:ext>
                </a:extLst>
              </a:tr>
              <a:tr h="903812">
                <a:tc>
                  <a:txBody>
                    <a:bodyPr/>
                    <a:lstStyle/>
                    <a:p>
                      <a:pPr algn="l" fontAlgn="t"/>
                      <a:r>
                        <a:rPr lang="en-US" sz="1200" b="1" i="0" u="none" strike="noStrike" dirty="0">
                          <a:solidFill>
                            <a:schemeClr val="bg1"/>
                          </a:solidFill>
                          <a:effectLst/>
                          <a:latin typeface="Arial" panose="020B0604020202020204" pitchFamily="34" charset="0"/>
                          <a:cs typeface="Arial" panose="020B0604020202020204" pitchFamily="34" charset="0"/>
                        </a:rPr>
                        <a:t>Offboarding</a:t>
                      </a:r>
                    </a:p>
                  </a:txBody>
                  <a:tcPr marL="45720" marR="45720" anchor="ctr">
                    <a:solidFill>
                      <a:srgbClr val="5B9BD5"/>
                    </a:solidFill>
                  </a:tcPr>
                </a:tc>
                <a:tc>
                  <a:txBody>
                    <a:bodyPr/>
                    <a:lstStyle/>
                    <a:p>
                      <a:pPr algn="l" fontAlgn="ct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Verify that SSC has processed final pay</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Processes Final Pay Automatically (once termination template</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is approved)</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3020486"/>
                  </a:ext>
                </a:extLst>
              </a:tr>
            </a:tbl>
          </a:graphicData>
        </a:graphic>
      </p:graphicFrame>
    </p:spTree>
    <p:extLst>
      <p:ext uri="{BB962C8B-B14F-4D97-AF65-F5344CB8AC3E}">
        <p14:creationId xmlns:p14="http://schemas.microsoft.com/office/powerpoint/2010/main" val="3458185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AWE APPROVAL</a:t>
            </a:r>
            <a:endParaRPr lang="en-US" dirty="0">
              <a:solidFill>
                <a:schemeClr val="accent5"/>
              </a:solidFill>
            </a:endParaRPr>
          </a:p>
        </p:txBody>
      </p:sp>
      <p:sp>
        <p:nvSpPr>
          <p:cNvPr id="21" name="object 4"/>
          <p:cNvSpPr/>
          <p:nvPr/>
        </p:nvSpPr>
        <p:spPr>
          <a:xfrm>
            <a:off x="224118" y="1039769"/>
            <a:ext cx="11698941" cy="4800600"/>
          </a:xfrm>
          <a:custGeom>
            <a:avLst/>
            <a:gdLst/>
            <a:ahLst/>
            <a:cxnLst/>
            <a:rect l="l" t="t" r="r" b="b"/>
            <a:pathLst>
              <a:path w="6849745" h="4800600">
                <a:moveTo>
                  <a:pt x="4449127" y="0"/>
                </a:moveTo>
                <a:lnTo>
                  <a:pt x="4449127" y="1200150"/>
                </a:lnTo>
                <a:lnTo>
                  <a:pt x="0" y="1200150"/>
                </a:lnTo>
                <a:lnTo>
                  <a:pt x="0" y="3600450"/>
                </a:lnTo>
                <a:lnTo>
                  <a:pt x="4449127" y="3600450"/>
                </a:lnTo>
                <a:lnTo>
                  <a:pt x="4449127" y="4800600"/>
                </a:lnTo>
                <a:lnTo>
                  <a:pt x="6849427" y="2400300"/>
                </a:lnTo>
                <a:lnTo>
                  <a:pt x="4449127" y="0"/>
                </a:lnTo>
                <a:close/>
              </a:path>
            </a:pathLst>
          </a:custGeom>
          <a:solidFill>
            <a:srgbClr val="CCDDF0"/>
          </a:solidFill>
        </p:spPr>
        <p:txBody>
          <a:bodyPr wrap="square" lIns="0" tIns="0" rIns="0" bIns="0" rtlCol="0"/>
          <a:lstStyle/>
          <a:p>
            <a:endParaRPr dirty="0"/>
          </a:p>
        </p:txBody>
      </p:sp>
      <p:sp>
        <p:nvSpPr>
          <p:cNvPr id="22" name="object 5"/>
          <p:cNvSpPr/>
          <p:nvPr/>
        </p:nvSpPr>
        <p:spPr>
          <a:xfrm>
            <a:off x="510788" y="2748603"/>
            <a:ext cx="3298825" cy="1401445"/>
          </a:xfrm>
          <a:custGeom>
            <a:avLst/>
            <a:gdLst/>
            <a:ahLst/>
            <a:cxnLst/>
            <a:rect l="l" t="t" r="r" b="b"/>
            <a:pathLst>
              <a:path w="3298825" h="1401445">
                <a:moveTo>
                  <a:pt x="3065259" y="0"/>
                </a:moveTo>
                <a:lnTo>
                  <a:pt x="233540" y="0"/>
                </a:lnTo>
                <a:lnTo>
                  <a:pt x="186473" y="4744"/>
                </a:lnTo>
                <a:lnTo>
                  <a:pt x="142635" y="18352"/>
                </a:lnTo>
                <a:lnTo>
                  <a:pt x="102965" y="39884"/>
                </a:lnTo>
                <a:lnTo>
                  <a:pt x="68402" y="68402"/>
                </a:lnTo>
                <a:lnTo>
                  <a:pt x="39884" y="102965"/>
                </a:lnTo>
                <a:lnTo>
                  <a:pt x="18352" y="142635"/>
                </a:lnTo>
                <a:lnTo>
                  <a:pt x="4744" y="186473"/>
                </a:lnTo>
                <a:lnTo>
                  <a:pt x="0" y="233540"/>
                </a:lnTo>
                <a:lnTo>
                  <a:pt x="0" y="1167676"/>
                </a:lnTo>
                <a:lnTo>
                  <a:pt x="4744" y="1214742"/>
                </a:lnTo>
                <a:lnTo>
                  <a:pt x="18352" y="1258580"/>
                </a:lnTo>
                <a:lnTo>
                  <a:pt x="39884" y="1298250"/>
                </a:lnTo>
                <a:lnTo>
                  <a:pt x="68402" y="1332814"/>
                </a:lnTo>
                <a:lnTo>
                  <a:pt x="102965" y="1361331"/>
                </a:lnTo>
                <a:lnTo>
                  <a:pt x="142635" y="1382863"/>
                </a:lnTo>
                <a:lnTo>
                  <a:pt x="186473" y="1396471"/>
                </a:lnTo>
                <a:lnTo>
                  <a:pt x="233540" y="1401216"/>
                </a:lnTo>
                <a:lnTo>
                  <a:pt x="3065259" y="1401216"/>
                </a:lnTo>
                <a:lnTo>
                  <a:pt x="3112325" y="1396471"/>
                </a:lnTo>
                <a:lnTo>
                  <a:pt x="3156163" y="1382863"/>
                </a:lnTo>
                <a:lnTo>
                  <a:pt x="3195834" y="1361331"/>
                </a:lnTo>
                <a:lnTo>
                  <a:pt x="3230397" y="1332814"/>
                </a:lnTo>
                <a:lnTo>
                  <a:pt x="3258914" y="1298250"/>
                </a:lnTo>
                <a:lnTo>
                  <a:pt x="3280446" y="1258580"/>
                </a:lnTo>
                <a:lnTo>
                  <a:pt x="3294054" y="1214742"/>
                </a:lnTo>
                <a:lnTo>
                  <a:pt x="3298799" y="1167676"/>
                </a:lnTo>
                <a:lnTo>
                  <a:pt x="3298799" y="233540"/>
                </a:lnTo>
                <a:lnTo>
                  <a:pt x="3294054" y="186473"/>
                </a:lnTo>
                <a:lnTo>
                  <a:pt x="3280446" y="142635"/>
                </a:lnTo>
                <a:lnTo>
                  <a:pt x="3258914" y="102965"/>
                </a:lnTo>
                <a:lnTo>
                  <a:pt x="3230397" y="68402"/>
                </a:lnTo>
                <a:lnTo>
                  <a:pt x="3195834" y="39884"/>
                </a:lnTo>
                <a:lnTo>
                  <a:pt x="3156163" y="18352"/>
                </a:lnTo>
                <a:lnTo>
                  <a:pt x="3112325" y="4744"/>
                </a:lnTo>
                <a:lnTo>
                  <a:pt x="3065259" y="0"/>
                </a:lnTo>
                <a:close/>
              </a:path>
            </a:pathLst>
          </a:custGeom>
          <a:solidFill>
            <a:srgbClr val="1295D8"/>
          </a:solidFill>
        </p:spPr>
        <p:txBody>
          <a:bodyPr wrap="square" lIns="0" tIns="0" rIns="0" bIns="0" rtlCol="0"/>
          <a:lstStyle/>
          <a:p>
            <a:endParaRPr dirty="0"/>
          </a:p>
        </p:txBody>
      </p:sp>
      <p:sp>
        <p:nvSpPr>
          <p:cNvPr id="23" name="object 6"/>
          <p:cNvSpPr/>
          <p:nvPr/>
        </p:nvSpPr>
        <p:spPr>
          <a:xfrm>
            <a:off x="510788" y="2748603"/>
            <a:ext cx="3298825" cy="1401445"/>
          </a:xfrm>
          <a:custGeom>
            <a:avLst/>
            <a:gdLst/>
            <a:ahLst/>
            <a:cxnLst/>
            <a:rect l="l" t="t" r="r" b="b"/>
            <a:pathLst>
              <a:path w="3298825" h="1401445">
                <a:moveTo>
                  <a:pt x="0" y="233540"/>
                </a:moveTo>
                <a:lnTo>
                  <a:pt x="4744" y="186473"/>
                </a:lnTo>
                <a:lnTo>
                  <a:pt x="18352" y="142635"/>
                </a:lnTo>
                <a:lnTo>
                  <a:pt x="39884" y="102965"/>
                </a:lnTo>
                <a:lnTo>
                  <a:pt x="68402" y="68402"/>
                </a:lnTo>
                <a:lnTo>
                  <a:pt x="102965" y="39884"/>
                </a:lnTo>
                <a:lnTo>
                  <a:pt x="142635" y="18352"/>
                </a:lnTo>
                <a:lnTo>
                  <a:pt x="186473" y="4744"/>
                </a:lnTo>
                <a:lnTo>
                  <a:pt x="233540" y="0"/>
                </a:lnTo>
                <a:lnTo>
                  <a:pt x="3065259" y="0"/>
                </a:lnTo>
                <a:lnTo>
                  <a:pt x="3112325" y="4744"/>
                </a:lnTo>
                <a:lnTo>
                  <a:pt x="3156163" y="18352"/>
                </a:lnTo>
                <a:lnTo>
                  <a:pt x="3195834" y="39884"/>
                </a:lnTo>
                <a:lnTo>
                  <a:pt x="3230397" y="68402"/>
                </a:lnTo>
                <a:lnTo>
                  <a:pt x="3258914" y="102965"/>
                </a:lnTo>
                <a:lnTo>
                  <a:pt x="3280446" y="142635"/>
                </a:lnTo>
                <a:lnTo>
                  <a:pt x="3294054" y="186473"/>
                </a:lnTo>
                <a:lnTo>
                  <a:pt x="3298799" y="233540"/>
                </a:lnTo>
                <a:lnTo>
                  <a:pt x="3298799" y="1167676"/>
                </a:lnTo>
                <a:lnTo>
                  <a:pt x="3294054" y="1214742"/>
                </a:lnTo>
                <a:lnTo>
                  <a:pt x="3280446" y="1258580"/>
                </a:lnTo>
                <a:lnTo>
                  <a:pt x="3258914" y="1298250"/>
                </a:lnTo>
                <a:lnTo>
                  <a:pt x="3230397" y="1332814"/>
                </a:lnTo>
                <a:lnTo>
                  <a:pt x="3195834" y="1361331"/>
                </a:lnTo>
                <a:lnTo>
                  <a:pt x="3156163" y="1382863"/>
                </a:lnTo>
                <a:lnTo>
                  <a:pt x="3112325" y="1396471"/>
                </a:lnTo>
                <a:lnTo>
                  <a:pt x="3065259" y="1401216"/>
                </a:lnTo>
                <a:lnTo>
                  <a:pt x="233540" y="1401216"/>
                </a:lnTo>
                <a:lnTo>
                  <a:pt x="186473" y="1396471"/>
                </a:lnTo>
                <a:lnTo>
                  <a:pt x="142635" y="1382863"/>
                </a:lnTo>
                <a:lnTo>
                  <a:pt x="102965" y="1361331"/>
                </a:lnTo>
                <a:lnTo>
                  <a:pt x="68402" y="1332814"/>
                </a:lnTo>
                <a:lnTo>
                  <a:pt x="39884" y="1298250"/>
                </a:lnTo>
                <a:lnTo>
                  <a:pt x="18352" y="1258580"/>
                </a:lnTo>
                <a:lnTo>
                  <a:pt x="4744" y="1214742"/>
                </a:lnTo>
                <a:lnTo>
                  <a:pt x="0" y="1167676"/>
                </a:lnTo>
                <a:lnTo>
                  <a:pt x="0" y="233540"/>
                </a:lnTo>
                <a:close/>
              </a:path>
            </a:pathLst>
          </a:custGeom>
          <a:ln w="12700">
            <a:solidFill>
              <a:srgbClr val="FFFFFF"/>
            </a:solidFill>
          </a:ln>
        </p:spPr>
        <p:txBody>
          <a:bodyPr wrap="square" lIns="0" tIns="0" rIns="0" bIns="0" rtlCol="0"/>
          <a:lstStyle/>
          <a:p>
            <a:endParaRPr dirty="0"/>
          </a:p>
        </p:txBody>
      </p:sp>
      <p:sp>
        <p:nvSpPr>
          <p:cNvPr id="24" name="object 7"/>
          <p:cNvSpPr/>
          <p:nvPr/>
        </p:nvSpPr>
        <p:spPr>
          <a:xfrm>
            <a:off x="4006128" y="2755956"/>
            <a:ext cx="3298825" cy="1386840"/>
          </a:xfrm>
          <a:custGeom>
            <a:avLst/>
            <a:gdLst/>
            <a:ahLst/>
            <a:cxnLst/>
            <a:rect l="l" t="t" r="r" b="b"/>
            <a:pathLst>
              <a:path w="3298825" h="1386839">
                <a:moveTo>
                  <a:pt x="3067710" y="0"/>
                </a:moveTo>
                <a:lnTo>
                  <a:pt x="231089" y="0"/>
                </a:lnTo>
                <a:lnTo>
                  <a:pt x="184518" y="4695"/>
                </a:lnTo>
                <a:lnTo>
                  <a:pt x="141140" y="18160"/>
                </a:lnTo>
                <a:lnTo>
                  <a:pt x="101887" y="39467"/>
                </a:lnTo>
                <a:lnTo>
                  <a:pt x="67686" y="67686"/>
                </a:lnTo>
                <a:lnTo>
                  <a:pt x="39467" y="101887"/>
                </a:lnTo>
                <a:lnTo>
                  <a:pt x="18160" y="141140"/>
                </a:lnTo>
                <a:lnTo>
                  <a:pt x="4695" y="184518"/>
                </a:lnTo>
                <a:lnTo>
                  <a:pt x="0" y="231089"/>
                </a:lnTo>
                <a:lnTo>
                  <a:pt x="0" y="1155420"/>
                </a:lnTo>
                <a:lnTo>
                  <a:pt x="4695" y="1201991"/>
                </a:lnTo>
                <a:lnTo>
                  <a:pt x="18160" y="1245368"/>
                </a:lnTo>
                <a:lnTo>
                  <a:pt x="39467" y="1284622"/>
                </a:lnTo>
                <a:lnTo>
                  <a:pt x="67686" y="1318823"/>
                </a:lnTo>
                <a:lnTo>
                  <a:pt x="101887" y="1347042"/>
                </a:lnTo>
                <a:lnTo>
                  <a:pt x="141140" y="1368348"/>
                </a:lnTo>
                <a:lnTo>
                  <a:pt x="184518" y="1381814"/>
                </a:lnTo>
                <a:lnTo>
                  <a:pt x="231089" y="1386509"/>
                </a:lnTo>
                <a:lnTo>
                  <a:pt x="3067710" y="1386509"/>
                </a:lnTo>
                <a:lnTo>
                  <a:pt x="3114285" y="1381814"/>
                </a:lnTo>
                <a:lnTo>
                  <a:pt x="3157664" y="1368348"/>
                </a:lnTo>
                <a:lnTo>
                  <a:pt x="3196918" y="1347042"/>
                </a:lnTo>
                <a:lnTo>
                  <a:pt x="3231118" y="1318823"/>
                </a:lnTo>
                <a:lnTo>
                  <a:pt x="3259335" y="1284622"/>
                </a:lnTo>
                <a:lnTo>
                  <a:pt x="3280640" y="1245368"/>
                </a:lnTo>
                <a:lnTo>
                  <a:pt x="3294105" y="1201991"/>
                </a:lnTo>
                <a:lnTo>
                  <a:pt x="3298799" y="1155420"/>
                </a:lnTo>
                <a:lnTo>
                  <a:pt x="3298799" y="231089"/>
                </a:lnTo>
                <a:lnTo>
                  <a:pt x="3294105" y="184518"/>
                </a:lnTo>
                <a:lnTo>
                  <a:pt x="3280640" y="141140"/>
                </a:lnTo>
                <a:lnTo>
                  <a:pt x="3259335" y="101887"/>
                </a:lnTo>
                <a:lnTo>
                  <a:pt x="3231118" y="67686"/>
                </a:lnTo>
                <a:lnTo>
                  <a:pt x="3196918" y="39467"/>
                </a:lnTo>
                <a:lnTo>
                  <a:pt x="3157664" y="18160"/>
                </a:lnTo>
                <a:lnTo>
                  <a:pt x="3114285" y="4695"/>
                </a:lnTo>
                <a:lnTo>
                  <a:pt x="3067710" y="0"/>
                </a:lnTo>
                <a:close/>
              </a:path>
            </a:pathLst>
          </a:custGeom>
          <a:solidFill>
            <a:srgbClr val="1295D8"/>
          </a:solidFill>
        </p:spPr>
        <p:txBody>
          <a:bodyPr wrap="square" lIns="0" tIns="0" rIns="0" bIns="0" rtlCol="0"/>
          <a:lstStyle/>
          <a:p>
            <a:endParaRPr dirty="0"/>
          </a:p>
        </p:txBody>
      </p:sp>
      <p:sp>
        <p:nvSpPr>
          <p:cNvPr id="25" name="object 8"/>
          <p:cNvSpPr/>
          <p:nvPr/>
        </p:nvSpPr>
        <p:spPr>
          <a:xfrm>
            <a:off x="4006128" y="2755956"/>
            <a:ext cx="3298825" cy="1386840"/>
          </a:xfrm>
          <a:custGeom>
            <a:avLst/>
            <a:gdLst/>
            <a:ahLst/>
            <a:cxnLst/>
            <a:rect l="l" t="t" r="r" b="b"/>
            <a:pathLst>
              <a:path w="3298825" h="1386839">
                <a:moveTo>
                  <a:pt x="0" y="231089"/>
                </a:moveTo>
                <a:lnTo>
                  <a:pt x="4695" y="184518"/>
                </a:lnTo>
                <a:lnTo>
                  <a:pt x="18160" y="141140"/>
                </a:lnTo>
                <a:lnTo>
                  <a:pt x="39467" y="101887"/>
                </a:lnTo>
                <a:lnTo>
                  <a:pt x="67686" y="67686"/>
                </a:lnTo>
                <a:lnTo>
                  <a:pt x="101887" y="39467"/>
                </a:lnTo>
                <a:lnTo>
                  <a:pt x="141140" y="18160"/>
                </a:lnTo>
                <a:lnTo>
                  <a:pt x="184518" y="4695"/>
                </a:lnTo>
                <a:lnTo>
                  <a:pt x="231089" y="0"/>
                </a:lnTo>
                <a:lnTo>
                  <a:pt x="3067710" y="0"/>
                </a:lnTo>
                <a:lnTo>
                  <a:pt x="3114285" y="4695"/>
                </a:lnTo>
                <a:lnTo>
                  <a:pt x="3157664" y="18160"/>
                </a:lnTo>
                <a:lnTo>
                  <a:pt x="3196918" y="39467"/>
                </a:lnTo>
                <a:lnTo>
                  <a:pt x="3231118" y="67686"/>
                </a:lnTo>
                <a:lnTo>
                  <a:pt x="3259335" y="101887"/>
                </a:lnTo>
                <a:lnTo>
                  <a:pt x="3280640" y="141140"/>
                </a:lnTo>
                <a:lnTo>
                  <a:pt x="3294105" y="184518"/>
                </a:lnTo>
                <a:lnTo>
                  <a:pt x="3298799" y="231089"/>
                </a:lnTo>
                <a:lnTo>
                  <a:pt x="3298799" y="1155420"/>
                </a:lnTo>
                <a:lnTo>
                  <a:pt x="3294105" y="1201991"/>
                </a:lnTo>
                <a:lnTo>
                  <a:pt x="3280640" y="1245368"/>
                </a:lnTo>
                <a:lnTo>
                  <a:pt x="3259335" y="1284622"/>
                </a:lnTo>
                <a:lnTo>
                  <a:pt x="3231118" y="1318823"/>
                </a:lnTo>
                <a:lnTo>
                  <a:pt x="3196918" y="1347042"/>
                </a:lnTo>
                <a:lnTo>
                  <a:pt x="3157664" y="1368348"/>
                </a:lnTo>
                <a:lnTo>
                  <a:pt x="3114285" y="1381814"/>
                </a:lnTo>
                <a:lnTo>
                  <a:pt x="3067710" y="1386509"/>
                </a:lnTo>
                <a:lnTo>
                  <a:pt x="231089" y="1386509"/>
                </a:lnTo>
                <a:lnTo>
                  <a:pt x="184518" y="1381814"/>
                </a:lnTo>
                <a:lnTo>
                  <a:pt x="141140" y="1368348"/>
                </a:lnTo>
                <a:lnTo>
                  <a:pt x="101887" y="1347042"/>
                </a:lnTo>
                <a:lnTo>
                  <a:pt x="67686" y="1318823"/>
                </a:lnTo>
                <a:lnTo>
                  <a:pt x="39467" y="1284622"/>
                </a:lnTo>
                <a:lnTo>
                  <a:pt x="18160" y="1245368"/>
                </a:lnTo>
                <a:lnTo>
                  <a:pt x="4695" y="1201991"/>
                </a:lnTo>
                <a:lnTo>
                  <a:pt x="0" y="1155420"/>
                </a:lnTo>
                <a:lnTo>
                  <a:pt x="0" y="231089"/>
                </a:lnTo>
                <a:close/>
              </a:path>
            </a:pathLst>
          </a:custGeom>
          <a:ln w="12700">
            <a:solidFill>
              <a:srgbClr val="FFFFFF"/>
            </a:solidFill>
          </a:ln>
        </p:spPr>
        <p:txBody>
          <a:bodyPr wrap="square" lIns="0" tIns="0" rIns="0" bIns="0" rtlCol="0"/>
          <a:lstStyle/>
          <a:p>
            <a:endParaRPr dirty="0"/>
          </a:p>
        </p:txBody>
      </p:sp>
      <p:sp>
        <p:nvSpPr>
          <p:cNvPr id="26" name="object 9"/>
          <p:cNvSpPr txBox="1"/>
          <p:nvPr/>
        </p:nvSpPr>
        <p:spPr>
          <a:xfrm>
            <a:off x="4294978" y="2975312"/>
            <a:ext cx="2720975" cy="623247"/>
          </a:xfrm>
          <a:prstGeom prst="rect">
            <a:avLst/>
          </a:prstGeom>
        </p:spPr>
        <p:txBody>
          <a:bodyPr vert="horz" wrap="square" lIns="0" tIns="58419" rIns="0" bIns="0" rtlCol="0">
            <a:spAutoFit/>
          </a:bodyPr>
          <a:lstStyle/>
          <a:p>
            <a:pPr marL="70485" marR="5080" indent="-58419" algn="ctr">
              <a:lnSpc>
                <a:spcPts val="2170"/>
              </a:lnSpc>
              <a:spcBef>
                <a:spcPts val="459"/>
              </a:spcBef>
            </a:pPr>
            <a:r>
              <a:rPr lang="en-US" sz="2100" spc="-25" dirty="0">
                <a:solidFill>
                  <a:srgbClr val="FFFFFF"/>
                </a:solidFill>
                <a:cs typeface="Arial"/>
              </a:rPr>
              <a:t>Review and </a:t>
            </a:r>
            <a:r>
              <a:rPr lang="en-US" sz="2100" spc="-10" dirty="0">
                <a:solidFill>
                  <a:srgbClr val="FFFFFF"/>
                </a:solidFill>
                <a:cs typeface="Arial"/>
              </a:rPr>
              <a:t>approve, or deny</a:t>
            </a:r>
            <a:r>
              <a:rPr lang="en-US" sz="2100" spc="-5" dirty="0">
                <a:solidFill>
                  <a:srgbClr val="FFFFFF"/>
                </a:solidFill>
                <a:cs typeface="Arial"/>
              </a:rPr>
              <a:t> Transactions</a:t>
            </a:r>
            <a:endParaRPr lang="en-US" sz="2100" dirty="0">
              <a:cs typeface="Arial"/>
            </a:endParaRPr>
          </a:p>
        </p:txBody>
      </p:sp>
      <p:sp>
        <p:nvSpPr>
          <p:cNvPr id="27" name="object 10"/>
          <p:cNvSpPr/>
          <p:nvPr/>
        </p:nvSpPr>
        <p:spPr>
          <a:xfrm>
            <a:off x="1218404" y="2570243"/>
            <a:ext cx="2010269" cy="258445"/>
          </a:xfrm>
          <a:custGeom>
            <a:avLst/>
            <a:gdLst/>
            <a:ahLst/>
            <a:cxnLst/>
            <a:rect l="l" t="t" r="r" b="b"/>
            <a:pathLst>
              <a:path w="1664970" h="258444">
                <a:moveTo>
                  <a:pt x="1621345" y="0"/>
                </a:moveTo>
                <a:lnTo>
                  <a:pt x="43065" y="0"/>
                </a:lnTo>
                <a:lnTo>
                  <a:pt x="26301" y="3383"/>
                </a:lnTo>
                <a:lnTo>
                  <a:pt x="12612" y="12612"/>
                </a:lnTo>
                <a:lnTo>
                  <a:pt x="3383" y="26301"/>
                </a:lnTo>
                <a:lnTo>
                  <a:pt x="0" y="43065"/>
                </a:lnTo>
                <a:lnTo>
                  <a:pt x="0" y="215303"/>
                </a:lnTo>
                <a:lnTo>
                  <a:pt x="3383" y="232067"/>
                </a:lnTo>
                <a:lnTo>
                  <a:pt x="12612" y="245756"/>
                </a:lnTo>
                <a:lnTo>
                  <a:pt x="26301" y="254984"/>
                </a:lnTo>
                <a:lnTo>
                  <a:pt x="43065" y="258368"/>
                </a:lnTo>
                <a:lnTo>
                  <a:pt x="1621345" y="258368"/>
                </a:lnTo>
                <a:lnTo>
                  <a:pt x="1638109" y="254984"/>
                </a:lnTo>
                <a:lnTo>
                  <a:pt x="1651798" y="245756"/>
                </a:lnTo>
                <a:lnTo>
                  <a:pt x="1661027" y="232067"/>
                </a:lnTo>
                <a:lnTo>
                  <a:pt x="1664411" y="215303"/>
                </a:lnTo>
                <a:lnTo>
                  <a:pt x="1664411" y="43065"/>
                </a:lnTo>
                <a:lnTo>
                  <a:pt x="1661027" y="26301"/>
                </a:lnTo>
                <a:lnTo>
                  <a:pt x="1651798" y="12612"/>
                </a:lnTo>
                <a:lnTo>
                  <a:pt x="1638109" y="3383"/>
                </a:lnTo>
                <a:lnTo>
                  <a:pt x="1621345" y="0"/>
                </a:lnTo>
                <a:close/>
              </a:path>
            </a:pathLst>
          </a:custGeom>
          <a:solidFill>
            <a:srgbClr val="FFC000"/>
          </a:solidFill>
        </p:spPr>
        <p:txBody>
          <a:bodyPr wrap="square" lIns="0" tIns="0" rIns="0" bIns="0" rtlCol="0"/>
          <a:lstStyle/>
          <a:p>
            <a:endParaRPr dirty="0"/>
          </a:p>
        </p:txBody>
      </p:sp>
      <p:sp>
        <p:nvSpPr>
          <p:cNvPr id="28" name="object 11"/>
          <p:cNvSpPr txBox="1"/>
          <p:nvPr/>
        </p:nvSpPr>
        <p:spPr>
          <a:xfrm>
            <a:off x="718712" y="2561464"/>
            <a:ext cx="2884805" cy="1195840"/>
          </a:xfrm>
          <a:prstGeom prst="rect">
            <a:avLst/>
          </a:prstGeom>
        </p:spPr>
        <p:txBody>
          <a:bodyPr vert="horz" wrap="square" lIns="0" tIns="48895" rIns="0" bIns="0" rtlCol="0">
            <a:spAutoFit/>
          </a:bodyPr>
          <a:lstStyle/>
          <a:p>
            <a:pPr marL="78740" algn="ctr">
              <a:lnSpc>
                <a:spcPct val="100000"/>
              </a:lnSpc>
              <a:spcBef>
                <a:spcPts val="385"/>
              </a:spcBef>
            </a:pPr>
            <a:r>
              <a:rPr lang="en-US" sz="1200" dirty="0" smtClean="0">
                <a:solidFill>
                  <a:srgbClr val="00778B"/>
                </a:solidFill>
                <a:latin typeface="Arial"/>
                <a:cs typeface="Arial"/>
              </a:rPr>
              <a:t>Transactional Unit Initiator</a:t>
            </a:r>
            <a:endParaRPr sz="1200" dirty="0">
              <a:latin typeface="Arial"/>
              <a:cs typeface="Arial"/>
            </a:endParaRPr>
          </a:p>
          <a:p>
            <a:pPr marL="12700" marR="5080" indent="2540" algn="ctr">
              <a:lnSpc>
                <a:spcPts val="2170"/>
              </a:lnSpc>
              <a:spcBef>
                <a:spcPts val="865"/>
              </a:spcBef>
            </a:pPr>
            <a:r>
              <a:rPr lang="en-US" sz="2100" spc="-5" dirty="0" smtClean="0">
                <a:solidFill>
                  <a:srgbClr val="FFFFFF"/>
                </a:solidFill>
                <a:latin typeface="Arial"/>
                <a:cs typeface="Arial"/>
              </a:rPr>
              <a:t>Initiate </a:t>
            </a:r>
            <a:r>
              <a:rPr lang="en-US" sz="2100" spc="-5" dirty="0">
                <a:solidFill>
                  <a:srgbClr val="FFFFFF"/>
                </a:solidFill>
                <a:latin typeface="Arial"/>
                <a:cs typeface="Arial"/>
              </a:rPr>
              <a:t>V</a:t>
            </a:r>
            <a:r>
              <a:rPr lang="en-US" sz="2100" spc="-5" dirty="0" smtClean="0">
                <a:solidFill>
                  <a:srgbClr val="FFFFFF"/>
                </a:solidFill>
                <a:latin typeface="Arial"/>
                <a:cs typeface="Arial"/>
              </a:rPr>
              <a:t>oluntary Offboarding  Transaction </a:t>
            </a:r>
            <a:endParaRPr sz="2100" dirty="0">
              <a:latin typeface="Arial"/>
              <a:cs typeface="Arial"/>
            </a:endParaRPr>
          </a:p>
        </p:txBody>
      </p:sp>
      <p:sp>
        <p:nvSpPr>
          <p:cNvPr id="29" name="object 12"/>
          <p:cNvSpPr/>
          <p:nvPr/>
        </p:nvSpPr>
        <p:spPr>
          <a:xfrm>
            <a:off x="1741770" y="1914209"/>
            <a:ext cx="914399" cy="914399"/>
          </a:xfrm>
          <a:prstGeom prst="rect">
            <a:avLst/>
          </a:prstGeom>
          <a:blipFill>
            <a:blip r:embed="rId3" cstate="print"/>
            <a:stretch>
              <a:fillRect/>
            </a:stretch>
          </a:blipFill>
        </p:spPr>
        <p:txBody>
          <a:bodyPr wrap="square" lIns="0" tIns="0" rIns="0" bIns="0" rtlCol="0"/>
          <a:lstStyle/>
          <a:p>
            <a:endParaRPr dirty="0"/>
          </a:p>
        </p:txBody>
      </p:sp>
      <p:sp>
        <p:nvSpPr>
          <p:cNvPr id="30" name="object 13"/>
          <p:cNvSpPr/>
          <p:nvPr/>
        </p:nvSpPr>
        <p:spPr>
          <a:xfrm>
            <a:off x="4767839" y="2565846"/>
            <a:ext cx="1787599" cy="258445"/>
          </a:xfrm>
          <a:custGeom>
            <a:avLst/>
            <a:gdLst/>
            <a:ahLst/>
            <a:cxnLst/>
            <a:rect l="l" t="t" r="r" b="b"/>
            <a:pathLst>
              <a:path w="1463040" h="258444">
                <a:moveTo>
                  <a:pt x="1419974" y="0"/>
                </a:moveTo>
                <a:lnTo>
                  <a:pt x="43065" y="0"/>
                </a:lnTo>
                <a:lnTo>
                  <a:pt x="26301" y="3383"/>
                </a:lnTo>
                <a:lnTo>
                  <a:pt x="12612" y="12612"/>
                </a:lnTo>
                <a:lnTo>
                  <a:pt x="3383" y="26301"/>
                </a:lnTo>
                <a:lnTo>
                  <a:pt x="0" y="43065"/>
                </a:lnTo>
                <a:lnTo>
                  <a:pt x="0" y="215303"/>
                </a:lnTo>
                <a:lnTo>
                  <a:pt x="3383" y="232067"/>
                </a:lnTo>
                <a:lnTo>
                  <a:pt x="12612" y="245756"/>
                </a:lnTo>
                <a:lnTo>
                  <a:pt x="26301" y="254984"/>
                </a:lnTo>
                <a:lnTo>
                  <a:pt x="43065" y="258368"/>
                </a:lnTo>
                <a:lnTo>
                  <a:pt x="1419974" y="258368"/>
                </a:lnTo>
                <a:lnTo>
                  <a:pt x="1436738" y="254984"/>
                </a:lnTo>
                <a:lnTo>
                  <a:pt x="1450427" y="245756"/>
                </a:lnTo>
                <a:lnTo>
                  <a:pt x="1459656" y="232067"/>
                </a:lnTo>
                <a:lnTo>
                  <a:pt x="1463040" y="215303"/>
                </a:lnTo>
                <a:lnTo>
                  <a:pt x="1463040" y="43065"/>
                </a:lnTo>
                <a:lnTo>
                  <a:pt x="1459656" y="26301"/>
                </a:lnTo>
                <a:lnTo>
                  <a:pt x="1450427" y="12612"/>
                </a:lnTo>
                <a:lnTo>
                  <a:pt x="1436738" y="3383"/>
                </a:lnTo>
                <a:lnTo>
                  <a:pt x="1419974" y="0"/>
                </a:lnTo>
                <a:close/>
              </a:path>
            </a:pathLst>
          </a:custGeom>
          <a:solidFill>
            <a:schemeClr val="accent4">
              <a:lumMod val="20000"/>
              <a:lumOff val="80000"/>
            </a:schemeClr>
          </a:solidFill>
        </p:spPr>
        <p:txBody>
          <a:bodyPr wrap="square" lIns="0" tIns="0" rIns="0" bIns="0" rtlCol="0"/>
          <a:lstStyle/>
          <a:p>
            <a:endParaRPr dirty="0"/>
          </a:p>
        </p:txBody>
      </p:sp>
      <p:sp>
        <p:nvSpPr>
          <p:cNvPr id="31" name="object 14"/>
          <p:cNvSpPr txBox="1"/>
          <p:nvPr/>
        </p:nvSpPr>
        <p:spPr>
          <a:xfrm>
            <a:off x="4855003" y="2586319"/>
            <a:ext cx="1792166" cy="197490"/>
          </a:xfrm>
          <a:prstGeom prst="rect">
            <a:avLst/>
          </a:prstGeom>
        </p:spPr>
        <p:txBody>
          <a:bodyPr vert="horz" wrap="square" lIns="0" tIns="12700" rIns="0" bIns="0" rtlCol="0">
            <a:spAutoFit/>
          </a:bodyPr>
          <a:lstStyle/>
          <a:p>
            <a:pPr marL="12700">
              <a:lnSpc>
                <a:spcPct val="100000"/>
              </a:lnSpc>
              <a:spcBef>
                <a:spcPts val="100"/>
              </a:spcBef>
            </a:pPr>
            <a:r>
              <a:rPr lang="en-US" sz="1200" dirty="0" smtClean="0">
                <a:solidFill>
                  <a:srgbClr val="00778B"/>
                </a:solidFill>
                <a:latin typeface="Arial"/>
                <a:cs typeface="Arial"/>
              </a:rPr>
              <a:t>Shared Services Center</a:t>
            </a:r>
            <a:endParaRPr sz="1200" dirty="0">
              <a:latin typeface="Arial"/>
              <a:cs typeface="Arial"/>
            </a:endParaRPr>
          </a:p>
        </p:txBody>
      </p:sp>
      <p:sp>
        <p:nvSpPr>
          <p:cNvPr id="32" name="object 15"/>
          <p:cNvSpPr/>
          <p:nvPr/>
        </p:nvSpPr>
        <p:spPr>
          <a:xfrm>
            <a:off x="5289540" y="1869410"/>
            <a:ext cx="914399" cy="914399"/>
          </a:xfrm>
          <a:prstGeom prst="rect">
            <a:avLst/>
          </a:prstGeom>
          <a:blipFill>
            <a:blip r:embed="rId3" cstate="print"/>
            <a:stretch>
              <a:fillRect/>
            </a:stretch>
          </a:blipFill>
        </p:spPr>
        <p:txBody>
          <a:bodyPr wrap="square" lIns="0" tIns="0" rIns="0" bIns="0" rtlCol="0"/>
          <a:lstStyle/>
          <a:p>
            <a:endParaRPr dirty="0"/>
          </a:p>
        </p:txBody>
      </p:sp>
      <p:sp>
        <p:nvSpPr>
          <p:cNvPr id="33" name="object 16"/>
          <p:cNvSpPr/>
          <p:nvPr/>
        </p:nvSpPr>
        <p:spPr>
          <a:xfrm>
            <a:off x="3616508" y="3943560"/>
            <a:ext cx="612775" cy="206375"/>
          </a:xfrm>
          <a:custGeom>
            <a:avLst/>
            <a:gdLst/>
            <a:ahLst/>
            <a:cxnLst/>
            <a:rect l="l" t="t" r="r" b="b"/>
            <a:pathLst>
              <a:path w="612775" h="206375">
                <a:moveTo>
                  <a:pt x="509574" y="0"/>
                </a:moveTo>
                <a:lnTo>
                  <a:pt x="0" y="0"/>
                </a:lnTo>
                <a:lnTo>
                  <a:pt x="0" y="206260"/>
                </a:lnTo>
                <a:lnTo>
                  <a:pt x="509574" y="206260"/>
                </a:lnTo>
                <a:lnTo>
                  <a:pt x="612698" y="103136"/>
                </a:lnTo>
                <a:lnTo>
                  <a:pt x="509574" y="0"/>
                </a:lnTo>
                <a:close/>
              </a:path>
            </a:pathLst>
          </a:custGeom>
          <a:solidFill>
            <a:srgbClr val="FFFFFF"/>
          </a:solidFill>
        </p:spPr>
        <p:txBody>
          <a:bodyPr wrap="square" lIns="0" tIns="0" rIns="0" bIns="0" rtlCol="0"/>
          <a:lstStyle/>
          <a:p>
            <a:endParaRPr dirty="0"/>
          </a:p>
        </p:txBody>
      </p:sp>
      <p:sp>
        <p:nvSpPr>
          <p:cNvPr id="34" name="object 17"/>
          <p:cNvSpPr txBox="1"/>
          <p:nvPr/>
        </p:nvSpPr>
        <p:spPr>
          <a:xfrm>
            <a:off x="3695248" y="3937980"/>
            <a:ext cx="377190" cy="208279"/>
          </a:xfrm>
          <a:prstGeom prst="rect">
            <a:avLst/>
          </a:prstGeom>
        </p:spPr>
        <p:txBody>
          <a:bodyPr vert="horz" wrap="square" lIns="0" tIns="12700" rIns="0" bIns="0" rtlCol="0">
            <a:spAutoFit/>
          </a:bodyPr>
          <a:lstStyle/>
          <a:p>
            <a:pPr marL="12700">
              <a:lnSpc>
                <a:spcPct val="100000"/>
              </a:lnSpc>
              <a:spcBef>
                <a:spcPts val="100"/>
              </a:spcBef>
            </a:pPr>
            <a:r>
              <a:rPr sz="1200" b="1" spc="-40" dirty="0">
                <a:solidFill>
                  <a:srgbClr val="085581"/>
                </a:solidFill>
                <a:latin typeface="Arial"/>
                <a:cs typeface="Arial"/>
              </a:rPr>
              <a:t>A</a:t>
            </a:r>
            <a:r>
              <a:rPr sz="1200" b="1" spc="5" dirty="0">
                <a:solidFill>
                  <a:srgbClr val="085581"/>
                </a:solidFill>
                <a:latin typeface="Arial"/>
                <a:cs typeface="Arial"/>
              </a:rPr>
              <a:t>W</a:t>
            </a:r>
            <a:r>
              <a:rPr sz="1200" b="1" dirty="0">
                <a:solidFill>
                  <a:srgbClr val="085581"/>
                </a:solidFill>
                <a:latin typeface="Arial"/>
                <a:cs typeface="Arial"/>
              </a:rPr>
              <a:t>E</a:t>
            </a:r>
            <a:endParaRPr sz="1200" dirty="0">
              <a:latin typeface="Arial"/>
              <a:cs typeface="Arial"/>
            </a:endParaRPr>
          </a:p>
        </p:txBody>
      </p:sp>
      <p:sp>
        <p:nvSpPr>
          <p:cNvPr id="18" name="object 5"/>
          <p:cNvSpPr/>
          <p:nvPr/>
        </p:nvSpPr>
        <p:spPr>
          <a:xfrm>
            <a:off x="7467398" y="2739638"/>
            <a:ext cx="3298825" cy="1401445"/>
          </a:xfrm>
          <a:custGeom>
            <a:avLst/>
            <a:gdLst/>
            <a:ahLst/>
            <a:cxnLst/>
            <a:rect l="l" t="t" r="r" b="b"/>
            <a:pathLst>
              <a:path w="3298825" h="1401445">
                <a:moveTo>
                  <a:pt x="3065259" y="0"/>
                </a:moveTo>
                <a:lnTo>
                  <a:pt x="233540" y="0"/>
                </a:lnTo>
                <a:lnTo>
                  <a:pt x="186473" y="4744"/>
                </a:lnTo>
                <a:lnTo>
                  <a:pt x="142635" y="18352"/>
                </a:lnTo>
                <a:lnTo>
                  <a:pt x="102965" y="39884"/>
                </a:lnTo>
                <a:lnTo>
                  <a:pt x="68402" y="68402"/>
                </a:lnTo>
                <a:lnTo>
                  <a:pt x="39884" y="102965"/>
                </a:lnTo>
                <a:lnTo>
                  <a:pt x="18352" y="142635"/>
                </a:lnTo>
                <a:lnTo>
                  <a:pt x="4744" y="186473"/>
                </a:lnTo>
                <a:lnTo>
                  <a:pt x="0" y="233540"/>
                </a:lnTo>
                <a:lnTo>
                  <a:pt x="0" y="1167676"/>
                </a:lnTo>
                <a:lnTo>
                  <a:pt x="4744" y="1214742"/>
                </a:lnTo>
                <a:lnTo>
                  <a:pt x="18352" y="1258580"/>
                </a:lnTo>
                <a:lnTo>
                  <a:pt x="39884" y="1298250"/>
                </a:lnTo>
                <a:lnTo>
                  <a:pt x="68402" y="1332814"/>
                </a:lnTo>
                <a:lnTo>
                  <a:pt x="102965" y="1361331"/>
                </a:lnTo>
                <a:lnTo>
                  <a:pt x="142635" y="1382863"/>
                </a:lnTo>
                <a:lnTo>
                  <a:pt x="186473" y="1396471"/>
                </a:lnTo>
                <a:lnTo>
                  <a:pt x="233540" y="1401216"/>
                </a:lnTo>
                <a:lnTo>
                  <a:pt x="3065259" y="1401216"/>
                </a:lnTo>
                <a:lnTo>
                  <a:pt x="3112325" y="1396471"/>
                </a:lnTo>
                <a:lnTo>
                  <a:pt x="3156163" y="1382863"/>
                </a:lnTo>
                <a:lnTo>
                  <a:pt x="3195834" y="1361331"/>
                </a:lnTo>
                <a:lnTo>
                  <a:pt x="3230397" y="1332814"/>
                </a:lnTo>
                <a:lnTo>
                  <a:pt x="3258914" y="1298250"/>
                </a:lnTo>
                <a:lnTo>
                  <a:pt x="3280446" y="1258580"/>
                </a:lnTo>
                <a:lnTo>
                  <a:pt x="3294054" y="1214742"/>
                </a:lnTo>
                <a:lnTo>
                  <a:pt x="3298799" y="1167676"/>
                </a:lnTo>
                <a:lnTo>
                  <a:pt x="3298799" y="233540"/>
                </a:lnTo>
                <a:lnTo>
                  <a:pt x="3294054" y="186473"/>
                </a:lnTo>
                <a:lnTo>
                  <a:pt x="3280446" y="142635"/>
                </a:lnTo>
                <a:lnTo>
                  <a:pt x="3258914" y="102965"/>
                </a:lnTo>
                <a:lnTo>
                  <a:pt x="3230397" y="68402"/>
                </a:lnTo>
                <a:lnTo>
                  <a:pt x="3195834" y="39884"/>
                </a:lnTo>
                <a:lnTo>
                  <a:pt x="3156163" y="18352"/>
                </a:lnTo>
                <a:lnTo>
                  <a:pt x="3112325" y="4744"/>
                </a:lnTo>
                <a:lnTo>
                  <a:pt x="3065259" y="0"/>
                </a:lnTo>
                <a:close/>
              </a:path>
            </a:pathLst>
          </a:custGeom>
          <a:solidFill>
            <a:srgbClr val="1295D8"/>
          </a:solidFill>
        </p:spPr>
        <p:txBody>
          <a:bodyPr wrap="square" lIns="0" tIns="0" rIns="0" bIns="0" rtlCol="0"/>
          <a:lstStyle/>
          <a:p>
            <a:endParaRPr dirty="0"/>
          </a:p>
        </p:txBody>
      </p:sp>
      <p:sp>
        <p:nvSpPr>
          <p:cNvPr id="19" name="object 6"/>
          <p:cNvSpPr/>
          <p:nvPr/>
        </p:nvSpPr>
        <p:spPr>
          <a:xfrm>
            <a:off x="7467398" y="2739638"/>
            <a:ext cx="3298825" cy="1401445"/>
          </a:xfrm>
          <a:custGeom>
            <a:avLst/>
            <a:gdLst/>
            <a:ahLst/>
            <a:cxnLst/>
            <a:rect l="l" t="t" r="r" b="b"/>
            <a:pathLst>
              <a:path w="3298825" h="1401445">
                <a:moveTo>
                  <a:pt x="0" y="233540"/>
                </a:moveTo>
                <a:lnTo>
                  <a:pt x="4744" y="186473"/>
                </a:lnTo>
                <a:lnTo>
                  <a:pt x="18352" y="142635"/>
                </a:lnTo>
                <a:lnTo>
                  <a:pt x="39884" y="102965"/>
                </a:lnTo>
                <a:lnTo>
                  <a:pt x="68402" y="68402"/>
                </a:lnTo>
                <a:lnTo>
                  <a:pt x="102965" y="39884"/>
                </a:lnTo>
                <a:lnTo>
                  <a:pt x="142635" y="18352"/>
                </a:lnTo>
                <a:lnTo>
                  <a:pt x="186473" y="4744"/>
                </a:lnTo>
                <a:lnTo>
                  <a:pt x="233540" y="0"/>
                </a:lnTo>
                <a:lnTo>
                  <a:pt x="3065259" y="0"/>
                </a:lnTo>
                <a:lnTo>
                  <a:pt x="3112325" y="4744"/>
                </a:lnTo>
                <a:lnTo>
                  <a:pt x="3156163" y="18352"/>
                </a:lnTo>
                <a:lnTo>
                  <a:pt x="3195834" y="39884"/>
                </a:lnTo>
                <a:lnTo>
                  <a:pt x="3230397" y="68402"/>
                </a:lnTo>
                <a:lnTo>
                  <a:pt x="3258914" y="102965"/>
                </a:lnTo>
                <a:lnTo>
                  <a:pt x="3280446" y="142635"/>
                </a:lnTo>
                <a:lnTo>
                  <a:pt x="3294054" y="186473"/>
                </a:lnTo>
                <a:lnTo>
                  <a:pt x="3298799" y="233540"/>
                </a:lnTo>
                <a:lnTo>
                  <a:pt x="3298799" y="1167676"/>
                </a:lnTo>
                <a:lnTo>
                  <a:pt x="3294054" y="1214742"/>
                </a:lnTo>
                <a:lnTo>
                  <a:pt x="3280446" y="1258580"/>
                </a:lnTo>
                <a:lnTo>
                  <a:pt x="3258914" y="1298250"/>
                </a:lnTo>
                <a:lnTo>
                  <a:pt x="3230397" y="1332814"/>
                </a:lnTo>
                <a:lnTo>
                  <a:pt x="3195834" y="1361331"/>
                </a:lnTo>
                <a:lnTo>
                  <a:pt x="3156163" y="1382863"/>
                </a:lnTo>
                <a:lnTo>
                  <a:pt x="3112325" y="1396471"/>
                </a:lnTo>
                <a:lnTo>
                  <a:pt x="3065259" y="1401216"/>
                </a:lnTo>
                <a:lnTo>
                  <a:pt x="233540" y="1401216"/>
                </a:lnTo>
                <a:lnTo>
                  <a:pt x="186473" y="1396471"/>
                </a:lnTo>
                <a:lnTo>
                  <a:pt x="142635" y="1382863"/>
                </a:lnTo>
                <a:lnTo>
                  <a:pt x="102965" y="1361331"/>
                </a:lnTo>
                <a:lnTo>
                  <a:pt x="68402" y="1332814"/>
                </a:lnTo>
                <a:lnTo>
                  <a:pt x="39884" y="1298250"/>
                </a:lnTo>
                <a:lnTo>
                  <a:pt x="18352" y="1258580"/>
                </a:lnTo>
                <a:lnTo>
                  <a:pt x="4744" y="1214742"/>
                </a:lnTo>
                <a:lnTo>
                  <a:pt x="0" y="1167676"/>
                </a:lnTo>
                <a:lnTo>
                  <a:pt x="0" y="233540"/>
                </a:lnTo>
                <a:close/>
              </a:path>
            </a:pathLst>
          </a:custGeom>
          <a:ln w="12700">
            <a:solidFill>
              <a:srgbClr val="FFFFFF"/>
            </a:solidFill>
          </a:ln>
        </p:spPr>
        <p:txBody>
          <a:bodyPr wrap="square" lIns="0" tIns="0" rIns="0" bIns="0" rtlCol="0"/>
          <a:lstStyle/>
          <a:p>
            <a:endParaRPr dirty="0"/>
          </a:p>
        </p:txBody>
      </p:sp>
      <p:sp>
        <p:nvSpPr>
          <p:cNvPr id="20" name="object 10"/>
          <p:cNvSpPr/>
          <p:nvPr/>
        </p:nvSpPr>
        <p:spPr>
          <a:xfrm>
            <a:off x="8175014" y="2561278"/>
            <a:ext cx="2010269" cy="258445"/>
          </a:xfrm>
          <a:custGeom>
            <a:avLst/>
            <a:gdLst/>
            <a:ahLst/>
            <a:cxnLst/>
            <a:rect l="l" t="t" r="r" b="b"/>
            <a:pathLst>
              <a:path w="1664970" h="258444">
                <a:moveTo>
                  <a:pt x="1621345" y="0"/>
                </a:moveTo>
                <a:lnTo>
                  <a:pt x="43065" y="0"/>
                </a:lnTo>
                <a:lnTo>
                  <a:pt x="26301" y="3383"/>
                </a:lnTo>
                <a:lnTo>
                  <a:pt x="12612" y="12612"/>
                </a:lnTo>
                <a:lnTo>
                  <a:pt x="3383" y="26301"/>
                </a:lnTo>
                <a:lnTo>
                  <a:pt x="0" y="43065"/>
                </a:lnTo>
                <a:lnTo>
                  <a:pt x="0" y="215303"/>
                </a:lnTo>
                <a:lnTo>
                  <a:pt x="3383" y="232067"/>
                </a:lnTo>
                <a:lnTo>
                  <a:pt x="12612" y="245756"/>
                </a:lnTo>
                <a:lnTo>
                  <a:pt x="26301" y="254984"/>
                </a:lnTo>
                <a:lnTo>
                  <a:pt x="43065" y="258368"/>
                </a:lnTo>
                <a:lnTo>
                  <a:pt x="1621345" y="258368"/>
                </a:lnTo>
                <a:lnTo>
                  <a:pt x="1638109" y="254984"/>
                </a:lnTo>
                <a:lnTo>
                  <a:pt x="1651798" y="245756"/>
                </a:lnTo>
                <a:lnTo>
                  <a:pt x="1661027" y="232067"/>
                </a:lnTo>
                <a:lnTo>
                  <a:pt x="1664411" y="215303"/>
                </a:lnTo>
                <a:lnTo>
                  <a:pt x="1664411" y="43065"/>
                </a:lnTo>
                <a:lnTo>
                  <a:pt x="1661027" y="26301"/>
                </a:lnTo>
                <a:lnTo>
                  <a:pt x="1651798" y="12612"/>
                </a:lnTo>
                <a:lnTo>
                  <a:pt x="1638109" y="3383"/>
                </a:lnTo>
                <a:lnTo>
                  <a:pt x="1621345" y="0"/>
                </a:lnTo>
                <a:close/>
              </a:path>
            </a:pathLst>
          </a:custGeom>
          <a:solidFill>
            <a:srgbClr val="FFC000"/>
          </a:solidFill>
        </p:spPr>
        <p:txBody>
          <a:bodyPr wrap="square" lIns="0" tIns="0" rIns="0" bIns="0" rtlCol="0"/>
          <a:lstStyle/>
          <a:p>
            <a:endParaRPr dirty="0"/>
          </a:p>
        </p:txBody>
      </p:sp>
      <p:sp>
        <p:nvSpPr>
          <p:cNvPr id="35" name="object 11"/>
          <p:cNvSpPr txBox="1"/>
          <p:nvPr/>
        </p:nvSpPr>
        <p:spPr>
          <a:xfrm>
            <a:off x="7675322" y="2552499"/>
            <a:ext cx="2884805" cy="1195840"/>
          </a:xfrm>
          <a:prstGeom prst="rect">
            <a:avLst/>
          </a:prstGeom>
        </p:spPr>
        <p:txBody>
          <a:bodyPr vert="horz" wrap="square" lIns="0" tIns="48895" rIns="0" bIns="0" rtlCol="0">
            <a:spAutoFit/>
          </a:bodyPr>
          <a:lstStyle/>
          <a:p>
            <a:pPr marL="78740" algn="ctr">
              <a:lnSpc>
                <a:spcPct val="100000"/>
              </a:lnSpc>
              <a:spcBef>
                <a:spcPts val="385"/>
              </a:spcBef>
            </a:pPr>
            <a:r>
              <a:rPr lang="en-US" sz="1200" dirty="0" smtClean="0">
                <a:solidFill>
                  <a:srgbClr val="00778B"/>
                </a:solidFill>
                <a:latin typeface="Arial"/>
                <a:cs typeface="Arial"/>
              </a:rPr>
              <a:t>UCPC</a:t>
            </a:r>
            <a:endParaRPr sz="1200" dirty="0">
              <a:latin typeface="Arial"/>
              <a:cs typeface="Arial"/>
            </a:endParaRPr>
          </a:p>
          <a:p>
            <a:pPr marL="12700" marR="5080" indent="2540" algn="ctr">
              <a:lnSpc>
                <a:spcPts val="2170"/>
              </a:lnSpc>
              <a:spcBef>
                <a:spcPts val="865"/>
              </a:spcBef>
            </a:pPr>
            <a:r>
              <a:rPr lang="en-US" sz="2100" spc="-5" dirty="0" smtClean="0">
                <a:solidFill>
                  <a:srgbClr val="FFFFFF"/>
                </a:solidFill>
                <a:latin typeface="Arial"/>
                <a:cs typeface="Arial"/>
              </a:rPr>
              <a:t>Receive, review, approve or cancel template transaction </a:t>
            </a:r>
            <a:r>
              <a:rPr lang="en-US" sz="2100" dirty="0" smtClean="0">
                <a:solidFill>
                  <a:srgbClr val="FFFFFF"/>
                </a:solidFill>
                <a:latin typeface="Arial"/>
                <a:cs typeface="Arial"/>
              </a:rPr>
              <a:t> </a:t>
            </a:r>
            <a:endParaRPr sz="2100" dirty="0">
              <a:latin typeface="Arial"/>
              <a:cs typeface="Arial"/>
            </a:endParaRPr>
          </a:p>
        </p:txBody>
      </p:sp>
      <p:sp>
        <p:nvSpPr>
          <p:cNvPr id="36" name="object 12"/>
          <p:cNvSpPr/>
          <p:nvPr/>
        </p:nvSpPr>
        <p:spPr>
          <a:xfrm>
            <a:off x="8698380" y="1905244"/>
            <a:ext cx="914399" cy="914399"/>
          </a:xfrm>
          <a:prstGeom prst="rect">
            <a:avLst/>
          </a:prstGeom>
          <a:blipFill>
            <a:blip r:embed="rId3" cstate="print"/>
            <a:stretch>
              <a:fillRect/>
            </a:stretch>
          </a:blipFill>
        </p:spPr>
        <p:txBody>
          <a:bodyPr wrap="square" lIns="0" tIns="0" rIns="0" bIns="0" rtlCol="0"/>
          <a:lstStyle/>
          <a:p>
            <a:endParaRPr dirty="0"/>
          </a:p>
        </p:txBody>
      </p:sp>
      <p:sp>
        <p:nvSpPr>
          <p:cNvPr id="39" name="object 16"/>
          <p:cNvSpPr/>
          <p:nvPr/>
        </p:nvSpPr>
        <p:spPr>
          <a:xfrm>
            <a:off x="7195080" y="3935478"/>
            <a:ext cx="747649" cy="205605"/>
          </a:xfrm>
          <a:custGeom>
            <a:avLst/>
            <a:gdLst/>
            <a:ahLst/>
            <a:cxnLst/>
            <a:rect l="l" t="t" r="r" b="b"/>
            <a:pathLst>
              <a:path w="612775" h="206375">
                <a:moveTo>
                  <a:pt x="509574" y="0"/>
                </a:moveTo>
                <a:lnTo>
                  <a:pt x="0" y="0"/>
                </a:lnTo>
                <a:lnTo>
                  <a:pt x="0" y="206260"/>
                </a:lnTo>
                <a:lnTo>
                  <a:pt x="509574" y="206260"/>
                </a:lnTo>
                <a:lnTo>
                  <a:pt x="612698" y="103136"/>
                </a:lnTo>
                <a:lnTo>
                  <a:pt x="509574" y="0"/>
                </a:lnTo>
                <a:close/>
              </a:path>
            </a:pathLst>
          </a:custGeom>
          <a:solidFill>
            <a:srgbClr val="FFFFFF"/>
          </a:solidFill>
        </p:spPr>
        <p:txBody>
          <a:bodyPr wrap="square" lIns="0" tIns="0" rIns="0" bIns="0" rtlCol="0"/>
          <a:lstStyle/>
          <a:p>
            <a:endParaRPr dirty="0"/>
          </a:p>
        </p:txBody>
      </p:sp>
      <p:sp>
        <p:nvSpPr>
          <p:cNvPr id="40" name="object 17"/>
          <p:cNvSpPr txBox="1"/>
          <p:nvPr/>
        </p:nvSpPr>
        <p:spPr>
          <a:xfrm>
            <a:off x="7233200" y="3927728"/>
            <a:ext cx="838191" cy="197490"/>
          </a:xfrm>
          <a:prstGeom prst="rect">
            <a:avLst/>
          </a:prstGeom>
        </p:spPr>
        <p:txBody>
          <a:bodyPr vert="horz" wrap="square" lIns="0" tIns="12700" rIns="0" bIns="0" rtlCol="0">
            <a:spAutoFit/>
          </a:bodyPr>
          <a:lstStyle/>
          <a:p>
            <a:pPr marL="12700">
              <a:lnSpc>
                <a:spcPct val="100000"/>
              </a:lnSpc>
              <a:spcBef>
                <a:spcPts val="100"/>
              </a:spcBef>
            </a:pPr>
            <a:r>
              <a:rPr lang="en-US" sz="1200" b="1" spc="-40" dirty="0" smtClean="0">
                <a:solidFill>
                  <a:srgbClr val="085581"/>
                </a:solidFill>
                <a:latin typeface="Arial"/>
                <a:cs typeface="Arial"/>
              </a:rPr>
              <a:t>Approve</a:t>
            </a:r>
            <a:endParaRPr sz="1200" dirty="0">
              <a:latin typeface="Arial"/>
              <a:cs typeface="Arial"/>
            </a:endParaRPr>
          </a:p>
        </p:txBody>
      </p:sp>
      <p:sp>
        <p:nvSpPr>
          <p:cNvPr id="42" name="object 16"/>
          <p:cNvSpPr/>
          <p:nvPr/>
        </p:nvSpPr>
        <p:spPr>
          <a:xfrm rot="10800000">
            <a:off x="6914302" y="3676791"/>
            <a:ext cx="943748" cy="217814"/>
          </a:xfrm>
          <a:custGeom>
            <a:avLst/>
            <a:gdLst/>
            <a:ahLst/>
            <a:cxnLst/>
            <a:rect l="l" t="t" r="r" b="b"/>
            <a:pathLst>
              <a:path w="612775" h="206375">
                <a:moveTo>
                  <a:pt x="509574" y="0"/>
                </a:moveTo>
                <a:lnTo>
                  <a:pt x="0" y="0"/>
                </a:lnTo>
                <a:lnTo>
                  <a:pt x="0" y="206260"/>
                </a:lnTo>
                <a:lnTo>
                  <a:pt x="509574" y="206260"/>
                </a:lnTo>
                <a:lnTo>
                  <a:pt x="612698" y="103136"/>
                </a:lnTo>
                <a:lnTo>
                  <a:pt x="509574" y="0"/>
                </a:lnTo>
                <a:close/>
              </a:path>
            </a:pathLst>
          </a:custGeom>
          <a:solidFill>
            <a:srgbClr val="FFFFFF"/>
          </a:solidFill>
        </p:spPr>
        <p:txBody>
          <a:bodyPr wrap="square" lIns="0" tIns="0" rIns="0" bIns="0" rtlCol="0"/>
          <a:lstStyle/>
          <a:p>
            <a:endParaRPr dirty="0"/>
          </a:p>
        </p:txBody>
      </p:sp>
      <p:sp>
        <p:nvSpPr>
          <p:cNvPr id="41" name="object 17"/>
          <p:cNvSpPr txBox="1"/>
          <p:nvPr/>
        </p:nvSpPr>
        <p:spPr>
          <a:xfrm>
            <a:off x="6968935" y="3673328"/>
            <a:ext cx="1017484" cy="197490"/>
          </a:xfrm>
          <a:prstGeom prst="rect">
            <a:avLst/>
          </a:prstGeom>
        </p:spPr>
        <p:txBody>
          <a:bodyPr vert="horz" wrap="square" lIns="0" tIns="12700" rIns="0" bIns="0" rtlCol="0">
            <a:spAutoFit/>
          </a:bodyPr>
          <a:lstStyle/>
          <a:p>
            <a:pPr marL="12700">
              <a:lnSpc>
                <a:spcPct val="100000"/>
              </a:lnSpc>
              <a:spcBef>
                <a:spcPts val="100"/>
              </a:spcBef>
            </a:pPr>
            <a:r>
              <a:rPr lang="en-US" sz="1200" b="1" spc="-40" dirty="0" smtClean="0">
                <a:solidFill>
                  <a:srgbClr val="085581"/>
                </a:solidFill>
                <a:latin typeface="Arial"/>
                <a:cs typeface="Arial"/>
              </a:rPr>
              <a:t>     Cancel</a:t>
            </a:r>
            <a:endParaRPr sz="1200" dirty="0">
              <a:latin typeface="Arial"/>
              <a:cs typeface="Arial"/>
            </a:endParaRPr>
          </a:p>
        </p:txBody>
      </p:sp>
      <p:sp>
        <p:nvSpPr>
          <p:cNvPr id="43" name="object 16"/>
          <p:cNvSpPr/>
          <p:nvPr/>
        </p:nvSpPr>
        <p:spPr>
          <a:xfrm rot="10800000">
            <a:off x="3229808" y="3685755"/>
            <a:ext cx="943748" cy="217814"/>
          </a:xfrm>
          <a:custGeom>
            <a:avLst/>
            <a:gdLst/>
            <a:ahLst/>
            <a:cxnLst/>
            <a:rect l="l" t="t" r="r" b="b"/>
            <a:pathLst>
              <a:path w="612775" h="206375">
                <a:moveTo>
                  <a:pt x="509574" y="0"/>
                </a:moveTo>
                <a:lnTo>
                  <a:pt x="0" y="0"/>
                </a:lnTo>
                <a:lnTo>
                  <a:pt x="0" y="206260"/>
                </a:lnTo>
                <a:lnTo>
                  <a:pt x="509574" y="206260"/>
                </a:lnTo>
                <a:lnTo>
                  <a:pt x="612698" y="103136"/>
                </a:lnTo>
                <a:lnTo>
                  <a:pt x="509574" y="0"/>
                </a:lnTo>
                <a:close/>
              </a:path>
            </a:pathLst>
          </a:custGeom>
          <a:solidFill>
            <a:srgbClr val="FFFFFF"/>
          </a:solidFill>
        </p:spPr>
        <p:txBody>
          <a:bodyPr wrap="square" lIns="0" tIns="0" rIns="0" bIns="0" rtlCol="0"/>
          <a:lstStyle/>
          <a:p>
            <a:pPr algn="ctr"/>
            <a:endParaRPr dirty="0"/>
          </a:p>
        </p:txBody>
      </p:sp>
      <p:sp>
        <p:nvSpPr>
          <p:cNvPr id="44" name="object 17"/>
          <p:cNvSpPr txBox="1"/>
          <p:nvPr/>
        </p:nvSpPr>
        <p:spPr>
          <a:xfrm>
            <a:off x="3284441" y="3682292"/>
            <a:ext cx="559242" cy="197490"/>
          </a:xfrm>
          <a:prstGeom prst="rect">
            <a:avLst/>
          </a:prstGeom>
        </p:spPr>
        <p:txBody>
          <a:bodyPr vert="horz" wrap="square" lIns="0" tIns="12700" rIns="0" bIns="0" rtlCol="0">
            <a:spAutoFit/>
          </a:bodyPr>
          <a:lstStyle/>
          <a:p>
            <a:pPr marL="12700">
              <a:lnSpc>
                <a:spcPct val="100000"/>
              </a:lnSpc>
              <a:spcBef>
                <a:spcPts val="100"/>
              </a:spcBef>
            </a:pPr>
            <a:r>
              <a:rPr lang="en-US" sz="1200" b="1" spc="-40" dirty="0" smtClean="0">
                <a:solidFill>
                  <a:srgbClr val="085581"/>
                </a:solidFill>
                <a:latin typeface="Arial"/>
                <a:cs typeface="Arial"/>
              </a:rPr>
              <a:t>     Deny</a:t>
            </a:r>
            <a:endParaRPr sz="1200" dirty="0">
              <a:latin typeface="Arial"/>
              <a:cs typeface="Arial"/>
            </a:endParaRPr>
          </a:p>
        </p:txBody>
      </p:sp>
      <p:sp>
        <p:nvSpPr>
          <p:cNvPr id="4" name="TextBox 3"/>
          <p:cNvSpPr txBox="1"/>
          <p:nvPr/>
        </p:nvSpPr>
        <p:spPr>
          <a:xfrm>
            <a:off x="902311" y="4999863"/>
            <a:ext cx="3392667" cy="120032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dirty="0" smtClean="0"/>
              <a:t>Note: Once transaction is approved, SSC will automatically complete final payment for Employee </a:t>
            </a:r>
            <a:endParaRPr lang="en-US" dirty="0"/>
          </a:p>
        </p:txBody>
      </p:sp>
      <p:sp>
        <p:nvSpPr>
          <p:cNvPr id="45" name="Rectangle 44"/>
          <p:cNvSpPr/>
          <p:nvPr/>
        </p:nvSpPr>
        <p:spPr>
          <a:xfrm>
            <a:off x="597835" y="925887"/>
            <a:ext cx="5757810" cy="685059"/>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t>The </a:t>
            </a:r>
            <a:r>
              <a:rPr lang="en-US" dirty="0"/>
              <a:t>Transactional Unit initiator contacts the SSC when </a:t>
            </a:r>
            <a:r>
              <a:rPr lang="en-US" dirty="0" smtClean="0"/>
              <a:t>UCPC </a:t>
            </a:r>
            <a:r>
              <a:rPr lang="en-US" dirty="0"/>
              <a:t>cancels a </a:t>
            </a:r>
            <a:r>
              <a:rPr lang="en-US" dirty="0" smtClean="0"/>
              <a:t>transaction. </a:t>
            </a:r>
            <a:endParaRPr lang="en-US" dirty="0"/>
          </a:p>
        </p:txBody>
      </p:sp>
      <p:sp>
        <p:nvSpPr>
          <p:cNvPr id="37" name="TextBox 36"/>
          <p:cNvSpPr txBox="1"/>
          <p:nvPr/>
        </p:nvSpPr>
        <p:spPr>
          <a:xfrm>
            <a:off x="4377254" y="4999862"/>
            <a:ext cx="3392667" cy="120032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dirty="0" smtClean="0"/>
              <a:t>Note: The Transactional Unit needs to monitor the Transactional Status page and/or email notification. </a:t>
            </a:r>
            <a:endParaRPr lang="en-US" dirty="0"/>
          </a:p>
        </p:txBody>
      </p:sp>
    </p:spTree>
    <p:extLst>
      <p:ext uri="{BB962C8B-B14F-4D97-AF65-F5344CB8AC3E}">
        <p14:creationId xmlns:p14="http://schemas.microsoft.com/office/powerpoint/2010/main" val="3861433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08274" y="260240"/>
            <a:ext cx="9042400" cy="685800"/>
          </a:xfrm>
        </p:spPr>
        <p:txBody>
          <a:bodyPr/>
          <a:lstStyle/>
          <a:p>
            <a:r>
              <a:rPr lang="en-US" dirty="0" smtClean="0">
                <a:solidFill>
                  <a:schemeClr val="accent5"/>
                </a:solidFill>
              </a:rPr>
              <a:t>CHECK YOUR UNDERSTANDING</a:t>
            </a:r>
            <a:endParaRPr lang="en-US" sz="2800" dirty="0">
              <a:solidFill>
                <a:schemeClr val="accent5"/>
              </a:solidFill>
            </a:endParaRPr>
          </a:p>
        </p:txBody>
      </p:sp>
      <p:sp>
        <p:nvSpPr>
          <p:cNvPr id="2" name="Rectangle 1"/>
          <p:cNvSpPr/>
          <p:nvPr/>
        </p:nvSpPr>
        <p:spPr>
          <a:xfrm>
            <a:off x="283464" y="1060704"/>
            <a:ext cx="11614246" cy="471998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83464" y="1060704"/>
            <a:ext cx="11614246" cy="471998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8902" y="166493"/>
            <a:ext cx="1038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446" y="1840251"/>
            <a:ext cx="3393163" cy="339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072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38835"/>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Position</a:t>
            </a:r>
            <a:r>
              <a:rPr kumimoji="0" lang="en-US" sz="7200" b="1" i="0" u="none" strike="noStrike" kern="1200" cap="none" spc="0" normalizeH="0" noProof="0" dirty="0" smtClean="0">
                <a:ln>
                  <a:noFill/>
                </a:ln>
                <a:solidFill>
                  <a:srgbClr val="F1AB00"/>
                </a:solidFill>
                <a:effectLst/>
                <a:uLnTx/>
                <a:uFillTx/>
                <a:latin typeface="Arial"/>
                <a:ea typeface="+mn-ea"/>
                <a:cs typeface="+mn-cs"/>
              </a:rPr>
              <a:t> Control</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565306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PROCESS DEFINITION</a:t>
            </a:r>
            <a:endParaRPr lang="en-US" dirty="0">
              <a:solidFill>
                <a:schemeClr val="accent5"/>
              </a:solidFill>
            </a:endParaRPr>
          </a:p>
        </p:txBody>
      </p:sp>
      <p:sp>
        <p:nvSpPr>
          <p:cNvPr id="4" name="TextBox 3"/>
          <p:cNvSpPr txBox="1"/>
          <p:nvPr/>
        </p:nvSpPr>
        <p:spPr>
          <a:xfrm>
            <a:off x="1640264" y="1120572"/>
            <a:ext cx="9907571" cy="1200329"/>
          </a:xfrm>
          <a:prstGeom prst="rect">
            <a:avLst/>
          </a:prstGeom>
          <a:solidFill>
            <a:schemeClr val="accent1">
              <a:lumMod val="20000"/>
              <a:lumOff val="80000"/>
            </a:schemeClr>
          </a:solidFill>
        </p:spPr>
        <p:txBody>
          <a:bodyPr wrap="square" rtlCol="0">
            <a:spAutoFit/>
          </a:bodyPr>
          <a:lstStyle/>
          <a:p>
            <a:r>
              <a:rPr lang="en-US" dirty="0"/>
              <a:t>UCPath </a:t>
            </a:r>
            <a:r>
              <a:rPr lang="en-US" b="1" dirty="0"/>
              <a:t>Position Data Management </a:t>
            </a:r>
            <a:r>
              <a:rPr lang="en-US" dirty="0"/>
              <a:t>refers to the process of creating and editing </a:t>
            </a:r>
            <a:r>
              <a:rPr lang="en-US" dirty="0" smtClean="0"/>
              <a:t>new and existing position </a:t>
            </a:r>
            <a:r>
              <a:rPr lang="en-US" dirty="0"/>
              <a:t>data within PeopleSoft. Position data includes Business Unit, Department, Location, Establishment ID, Job Code, FLSA Status, Union Code, Reports To, Salary Plan, Salary Grade, FTE, and Standard Hours.  </a:t>
            </a:r>
            <a:endParaRPr lang="en-US"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44" y="1167707"/>
            <a:ext cx="914324" cy="914324"/>
          </a:xfrm>
          <a:prstGeom prst="rect">
            <a:avLst/>
          </a:prstGeom>
        </p:spPr>
      </p:pic>
    </p:spTree>
    <p:extLst>
      <p:ext uri="{BB962C8B-B14F-4D97-AF65-F5344CB8AC3E}">
        <p14:creationId xmlns:p14="http://schemas.microsoft.com/office/powerpoint/2010/main" val="723373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78460" y="293370"/>
            <a:ext cx="9042400" cy="685800"/>
          </a:xfrm>
        </p:spPr>
        <p:txBody>
          <a:bodyPr/>
          <a:lstStyle/>
          <a:p>
            <a:r>
              <a:rPr lang="en-US" dirty="0" smtClean="0">
                <a:solidFill>
                  <a:schemeClr val="accent5"/>
                </a:solidFill>
              </a:rPr>
              <a:t>POSITION CONTROL ROADMAP</a:t>
            </a:r>
            <a:endParaRPr lang="en-US" dirty="0">
              <a:solidFill>
                <a:schemeClr val="accent5"/>
              </a:solidFill>
            </a:endParaRPr>
          </a:p>
        </p:txBody>
      </p:sp>
      <p:pic>
        <p:nvPicPr>
          <p:cNvPr id="2" name="Picture 1"/>
          <p:cNvPicPr>
            <a:picLocks noChangeAspect="1"/>
          </p:cNvPicPr>
          <p:nvPr/>
        </p:nvPicPr>
        <p:blipFill>
          <a:blip r:embed="rId3"/>
          <a:stretch>
            <a:fillRect/>
          </a:stretch>
        </p:blipFill>
        <p:spPr>
          <a:xfrm>
            <a:off x="1138237" y="1033462"/>
            <a:ext cx="9915525" cy="4791075"/>
          </a:xfrm>
          <a:prstGeom prst="rect">
            <a:avLst/>
          </a:prstGeom>
        </p:spPr>
      </p:pic>
    </p:spTree>
    <p:extLst>
      <p:ext uri="{BB962C8B-B14F-4D97-AF65-F5344CB8AC3E}">
        <p14:creationId xmlns:p14="http://schemas.microsoft.com/office/powerpoint/2010/main" val="603001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HANDOFF MATRIX</a:t>
            </a:r>
            <a:endParaRPr lang="en-US" dirty="0">
              <a:solidFill>
                <a:schemeClr val="accent5"/>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444365348"/>
              </p:ext>
            </p:extLst>
          </p:nvPr>
        </p:nvGraphicFramePr>
        <p:xfrm>
          <a:off x="452486" y="1015877"/>
          <a:ext cx="11045542" cy="4968240"/>
        </p:xfrm>
        <a:graphic>
          <a:graphicData uri="http://schemas.openxmlformats.org/drawingml/2006/table">
            <a:tbl>
              <a:tblPr>
                <a:tableStyleId>{5C22544A-7EE6-4342-B048-85BDC9FD1C3A}</a:tableStyleId>
              </a:tblPr>
              <a:tblGrid>
                <a:gridCol w="1120667">
                  <a:extLst>
                    <a:ext uri="{9D8B030D-6E8A-4147-A177-3AD203B41FA5}">
                      <a16:colId xmlns:a16="http://schemas.microsoft.com/office/drawing/2014/main" val="3241133428"/>
                    </a:ext>
                  </a:extLst>
                </a:gridCol>
                <a:gridCol w="1160620">
                  <a:extLst>
                    <a:ext uri="{9D8B030D-6E8A-4147-A177-3AD203B41FA5}">
                      <a16:colId xmlns:a16="http://schemas.microsoft.com/office/drawing/2014/main" val="3390273666"/>
                    </a:ext>
                  </a:extLst>
                </a:gridCol>
                <a:gridCol w="1781921">
                  <a:extLst>
                    <a:ext uri="{9D8B030D-6E8A-4147-A177-3AD203B41FA5}">
                      <a16:colId xmlns:a16="http://schemas.microsoft.com/office/drawing/2014/main" val="219339011"/>
                    </a:ext>
                  </a:extLst>
                </a:gridCol>
                <a:gridCol w="3281791">
                  <a:extLst>
                    <a:ext uri="{9D8B030D-6E8A-4147-A177-3AD203B41FA5}">
                      <a16:colId xmlns:a16="http://schemas.microsoft.com/office/drawing/2014/main" val="3073398679"/>
                    </a:ext>
                  </a:extLst>
                </a:gridCol>
                <a:gridCol w="3700543">
                  <a:extLst>
                    <a:ext uri="{9D8B030D-6E8A-4147-A177-3AD203B41FA5}">
                      <a16:colId xmlns:a16="http://schemas.microsoft.com/office/drawing/2014/main" val="1744141306"/>
                    </a:ext>
                  </a:extLst>
                </a:gridCol>
              </a:tblGrid>
              <a:tr h="311349">
                <a:tc>
                  <a:txBody>
                    <a:bodyPr/>
                    <a:lstStyle/>
                    <a:p>
                      <a:pPr algn="ctr" rtl="0" fontAlgn="ctr"/>
                      <a:r>
                        <a:rPr lang="en-US" sz="1800" b="1" u="none" strike="noStrike" dirty="0" smtClean="0">
                          <a:solidFill>
                            <a:schemeClr val="bg1"/>
                          </a:solidFill>
                          <a:effectLst/>
                          <a:latin typeface="+mn-lt"/>
                        </a:rPr>
                        <a:t>Process</a:t>
                      </a:r>
                      <a:endParaRPr lang="en-US" sz="1800" b="1" i="0" u="none" strike="noStrike" dirty="0">
                        <a:solidFill>
                          <a:schemeClr val="bg1"/>
                        </a:solidFill>
                        <a:effectLst/>
                        <a:latin typeface="+mn-lt"/>
                      </a:endParaRPr>
                    </a:p>
                  </a:txBody>
                  <a:tcPr marL="45720" marR="45720">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5B9BD5"/>
                    </a:solidFill>
                  </a:tcPr>
                </a:tc>
                <a:tc>
                  <a:txBody>
                    <a:bodyPr/>
                    <a:lstStyle/>
                    <a:p>
                      <a:pPr algn="ctr" rtl="0" fontAlgn="ctr"/>
                      <a:r>
                        <a:rPr lang="en-US" sz="1800" b="1" i="0" u="none" strike="noStrike" dirty="0" smtClean="0">
                          <a:solidFill>
                            <a:schemeClr val="bg1"/>
                          </a:solidFill>
                          <a:effectLst/>
                          <a:latin typeface="+mn-lt"/>
                        </a:rPr>
                        <a:t>Position/</a:t>
                      </a:r>
                      <a:r>
                        <a:rPr lang="en-US" sz="1800" b="1" i="0" u="none" strike="noStrike" baseline="0" dirty="0" smtClean="0">
                          <a:solidFill>
                            <a:schemeClr val="bg1"/>
                          </a:solidFill>
                          <a:effectLst/>
                          <a:latin typeface="+mn-lt"/>
                        </a:rPr>
                        <a:t> </a:t>
                      </a:r>
                      <a:r>
                        <a:rPr lang="en-US" sz="1800" b="1" i="0" u="none" strike="noStrike" dirty="0" smtClean="0">
                          <a:solidFill>
                            <a:schemeClr val="bg1"/>
                          </a:solidFill>
                          <a:effectLst/>
                          <a:latin typeface="+mn-lt"/>
                        </a:rPr>
                        <a:t>Funding</a:t>
                      </a:r>
                      <a:endParaRPr lang="en-US" sz="1800" b="1" i="0" u="none" strike="noStrike" dirty="0">
                        <a:solidFill>
                          <a:schemeClr val="bg1"/>
                        </a:solidFill>
                        <a:effectLst/>
                        <a:latin typeface="+mn-lt"/>
                      </a:endParaRPr>
                    </a:p>
                  </a:txBody>
                  <a:tcPr marL="45720" marR="45720">
                    <a:lnT w="12700" cap="flat" cmpd="sng" algn="ctr">
                      <a:noFill/>
                      <a:prstDash val="solid"/>
                      <a:round/>
                      <a:headEnd type="none" w="med" len="med"/>
                      <a:tailEnd type="none" w="med" len="med"/>
                    </a:lnT>
                    <a:solidFill>
                      <a:srgbClr val="5B9BD5"/>
                    </a:solidFill>
                  </a:tcPr>
                </a:tc>
                <a:tc>
                  <a:txBody>
                    <a:bodyPr/>
                    <a:lstStyle/>
                    <a:p>
                      <a:pPr algn="ctr" rtl="0" fontAlgn="ctr"/>
                      <a:r>
                        <a:rPr lang="en-US" sz="1800" b="1" u="none" strike="noStrike" dirty="0">
                          <a:solidFill>
                            <a:schemeClr val="bg1"/>
                          </a:solidFill>
                          <a:effectLst/>
                          <a:latin typeface="+mn-lt"/>
                        </a:rPr>
                        <a:t>Category</a:t>
                      </a:r>
                      <a:endParaRPr lang="en-US" sz="1800" b="1" i="0" u="none" strike="noStrike" dirty="0">
                        <a:solidFill>
                          <a:schemeClr val="bg1"/>
                        </a:solidFill>
                        <a:effectLst/>
                        <a:latin typeface="+mn-lt"/>
                      </a:endParaRPr>
                    </a:p>
                  </a:txBody>
                  <a:tcPr marL="45720" marR="45720">
                    <a:lnT w="12700" cap="flat" cmpd="sng" algn="ctr">
                      <a:noFill/>
                      <a:prstDash val="solid"/>
                      <a:round/>
                      <a:headEnd type="none" w="med" len="med"/>
                      <a:tailEnd type="none" w="med" len="med"/>
                    </a:lnT>
                    <a:solidFill>
                      <a:srgbClr val="5B9BD5"/>
                    </a:solidFill>
                  </a:tcPr>
                </a:tc>
                <a:tc>
                  <a:txBody>
                    <a:bodyPr/>
                    <a:lstStyle/>
                    <a:p>
                      <a:pPr algn="ctr" rtl="0" fontAlgn="ctr"/>
                      <a:r>
                        <a:rPr lang="en-US" sz="1800" b="1" u="none" strike="noStrike" kern="1200" dirty="0">
                          <a:solidFill>
                            <a:schemeClr val="bg1"/>
                          </a:solidFill>
                          <a:effectLst/>
                          <a:latin typeface="+mn-lt"/>
                          <a:ea typeface="+mn-ea"/>
                          <a:cs typeface="+mn-cs"/>
                        </a:rPr>
                        <a:t>Transactional</a:t>
                      </a:r>
                      <a:r>
                        <a:rPr lang="en-US" sz="1800" b="1" u="none" strike="noStrike" dirty="0">
                          <a:solidFill>
                            <a:schemeClr val="bg1"/>
                          </a:solidFill>
                          <a:effectLst/>
                          <a:latin typeface="+mn-lt"/>
                        </a:rPr>
                        <a:t> Unit Responsibility</a:t>
                      </a:r>
                      <a:endParaRPr lang="en-US" sz="1800" b="1" i="0" u="none" strike="noStrike" dirty="0">
                        <a:solidFill>
                          <a:schemeClr val="bg1"/>
                        </a:solidFill>
                        <a:effectLst/>
                        <a:latin typeface="+mn-lt"/>
                      </a:endParaRPr>
                    </a:p>
                  </a:txBody>
                  <a:tcPr marL="45720" marR="45720">
                    <a:lnT w="12700" cap="flat" cmpd="sng" algn="ctr">
                      <a:noFill/>
                      <a:prstDash val="solid"/>
                      <a:round/>
                      <a:headEnd type="none" w="med" len="med"/>
                      <a:tailEnd type="none" w="med" len="med"/>
                    </a:lnT>
                    <a:solidFill>
                      <a:srgbClr val="5B9BD5"/>
                    </a:solidFill>
                  </a:tcPr>
                </a:tc>
                <a:tc>
                  <a:txBody>
                    <a:bodyPr/>
                    <a:lstStyle/>
                    <a:p>
                      <a:pPr algn="ctr" rtl="0" fontAlgn="ctr"/>
                      <a:r>
                        <a:rPr lang="en-US" sz="1800" b="1" u="none" strike="noStrike" dirty="0" smtClean="0">
                          <a:solidFill>
                            <a:schemeClr val="bg1"/>
                          </a:solidFill>
                          <a:effectLst/>
                          <a:latin typeface="+mn-lt"/>
                        </a:rPr>
                        <a:t>SSC/Central</a:t>
                      </a:r>
                      <a:r>
                        <a:rPr lang="en-US" sz="1800" b="1" u="none" strike="noStrike" baseline="0" dirty="0" smtClean="0">
                          <a:solidFill>
                            <a:schemeClr val="bg1"/>
                          </a:solidFill>
                          <a:effectLst/>
                          <a:latin typeface="+mn-lt"/>
                        </a:rPr>
                        <a:t> Office </a:t>
                      </a:r>
                      <a:r>
                        <a:rPr lang="en-US" sz="1800" b="1" u="none" strike="noStrike" dirty="0" smtClean="0">
                          <a:solidFill>
                            <a:schemeClr val="bg1"/>
                          </a:solidFill>
                          <a:effectLst/>
                          <a:latin typeface="+mn-lt"/>
                        </a:rPr>
                        <a:t>Responsibility</a:t>
                      </a:r>
                      <a:endParaRPr lang="en-US" sz="1800" b="1" i="0" u="none" strike="noStrike" dirty="0">
                        <a:solidFill>
                          <a:schemeClr val="bg1"/>
                        </a:solidFill>
                        <a:effectLst/>
                        <a:latin typeface="+mn-lt"/>
                      </a:endParaRPr>
                    </a:p>
                  </a:txBody>
                  <a:tcPr marL="45720" marR="45720">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5B9BD5"/>
                    </a:solidFill>
                  </a:tcPr>
                </a:tc>
                <a:extLst>
                  <a:ext uri="{0D108BD9-81ED-4DB2-BD59-A6C34878D82A}">
                    <a16:rowId xmlns:a16="http://schemas.microsoft.com/office/drawing/2014/main" val="725351572"/>
                  </a:ext>
                </a:extLst>
              </a:tr>
              <a:tr h="942818">
                <a:tc>
                  <a:txBody>
                    <a:bodyPr/>
                    <a:lstStyle/>
                    <a:p>
                      <a:pPr algn="ctr" rtl="0" fontAlgn="ctr"/>
                      <a:r>
                        <a:rPr lang="en-US" sz="1800" b="1" u="none" strike="noStrike" dirty="0">
                          <a:solidFill>
                            <a:schemeClr val="bg1"/>
                          </a:solidFill>
                          <a:effectLst/>
                          <a:latin typeface="+mn-lt"/>
                        </a:rPr>
                        <a:t>Position Control</a:t>
                      </a:r>
                      <a:endParaRPr lang="en-US" sz="1800" b="1" i="0" u="none" strike="noStrike" dirty="0">
                        <a:solidFill>
                          <a:schemeClr val="bg1"/>
                        </a:solidFill>
                        <a:effectLst/>
                        <a:latin typeface="+mn-lt"/>
                      </a:endParaRPr>
                    </a:p>
                  </a:txBody>
                  <a:tcPr marL="45720" marR="45720">
                    <a:lnL w="12700" cap="flat" cmpd="sng" algn="ctr">
                      <a:noFill/>
                      <a:prstDash val="solid"/>
                      <a:round/>
                      <a:headEnd type="none" w="med" len="med"/>
                      <a:tailEnd type="none" w="med" len="med"/>
                    </a:lnL>
                    <a:solidFill>
                      <a:srgbClr val="5B9BD5"/>
                    </a:solidFill>
                  </a:tcPr>
                </a:tc>
                <a:tc>
                  <a:txBody>
                    <a:bodyPr/>
                    <a:lstStyle/>
                    <a:p>
                      <a:pPr algn="l" rtl="0" fontAlgn="ctr"/>
                      <a:r>
                        <a:rPr lang="en-US" sz="1600" b="0" i="0" u="none" strike="noStrike" dirty="0" smtClean="0">
                          <a:solidFill>
                            <a:srgbClr val="000000"/>
                          </a:solidFill>
                          <a:effectLst/>
                          <a:latin typeface="+mn-lt"/>
                        </a:rPr>
                        <a:t>Position </a:t>
                      </a:r>
                      <a:endParaRPr lang="en-US" sz="1600" b="0" i="0" u="none" strike="noStrike" dirty="0">
                        <a:solidFill>
                          <a:srgbClr val="000000"/>
                        </a:solidFill>
                        <a:effectLst/>
                        <a:latin typeface="+mn-lt"/>
                      </a:endParaRPr>
                    </a:p>
                  </a:txBody>
                  <a:tcPr marL="45720" marR="45720"/>
                </a:tc>
                <a:tc>
                  <a:txBody>
                    <a:bodyPr/>
                    <a:lstStyle/>
                    <a:p>
                      <a:pPr algn="l" rtl="0" fontAlgn="ctr"/>
                      <a:r>
                        <a:rPr lang="en-US" sz="1600" b="0" i="0" u="none" strike="noStrike" dirty="0">
                          <a:solidFill>
                            <a:srgbClr val="000000"/>
                          </a:solidFill>
                          <a:effectLst/>
                          <a:latin typeface="+mn-lt"/>
                        </a:rPr>
                        <a:t>New position request or updating vacant positon </a:t>
                      </a:r>
                    </a:p>
                  </a:txBody>
                  <a:tcPr marL="45720" marR="45720"/>
                </a:tc>
                <a:tc>
                  <a:txBody>
                    <a:bodyPr/>
                    <a:lstStyle/>
                    <a:p>
                      <a:pPr algn="l" rtl="0" fontAlgn="ctr">
                        <a:buClr>
                          <a:srgbClr val="000000"/>
                        </a:buClr>
                        <a:buSzPts val="1100"/>
                        <a:buFont typeface="Calibri" panose="020F0502020204030204" pitchFamily="34" charset="0"/>
                        <a:buNone/>
                      </a:pPr>
                      <a:r>
                        <a:rPr lang="en-US" sz="1600" b="0" i="0" u="none" strike="noStrike" dirty="0" smtClean="0">
                          <a:solidFill>
                            <a:srgbClr val="000000"/>
                          </a:solidFill>
                          <a:effectLst/>
                          <a:latin typeface="+mn-lt"/>
                        </a:rPr>
                        <a:t>Updating vacant or creating new position</a:t>
                      </a:r>
                      <a:r>
                        <a:rPr lang="en-US" sz="1600" b="0" i="0" u="none" strike="noStrike" baseline="0" dirty="0" smtClean="0">
                          <a:solidFill>
                            <a:srgbClr val="000000"/>
                          </a:solidFill>
                          <a:effectLst/>
                          <a:latin typeface="+mn-lt"/>
                        </a:rPr>
                        <a:t> via POSITION CONTROL page </a:t>
                      </a:r>
                      <a:endParaRPr lang="en-US" sz="1600" b="0" i="0" u="none" strike="noStrike" dirty="0">
                        <a:solidFill>
                          <a:srgbClr val="000000"/>
                        </a:solidFill>
                        <a:effectLst/>
                        <a:latin typeface="+mn-lt"/>
                      </a:endParaRPr>
                    </a:p>
                  </a:txBody>
                  <a:tcPr marL="45720" marR="45720"/>
                </a:tc>
                <a:tc>
                  <a:txBody>
                    <a:bodyPr/>
                    <a:lstStyle/>
                    <a:p>
                      <a:pPr marL="0" marR="0" lvl="0" indent="0" algn="l" defTabSz="914400" rtl="0" eaLnBrk="1" fontAlgn="ctr" latinLnBrk="0" hangingPunct="1">
                        <a:lnSpc>
                          <a:spcPct val="100000"/>
                        </a:lnSpc>
                        <a:spcBef>
                          <a:spcPts val="0"/>
                        </a:spcBef>
                        <a:spcAft>
                          <a:spcPts val="0"/>
                        </a:spcAft>
                        <a:buClr>
                          <a:srgbClr val="000000"/>
                        </a:buClr>
                        <a:buSzPts val="1100"/>
                        <a:buFont typeface="Calibri" panose="020F0502020204030204" pitchFamily="34" charset="0"/>
                        <a:buNone/>
                        <a:tabLst/>
                        <a:defRPr/>
                      </a:pPr>
                      <a:r>
                        <a:rPr lang="en-US" sz="1600" b="0" i="0" u="none" strike="noStrike" dirty="0" smtClean="0">
                          <a:solidFill>
                            <a:srgbClr val="000000"/>
                          </a:solidFill>
                          <a:effectLst/>
                          <a:latin typeface="+mn-lt"/>
                        </a:rPr>
                        <a:t>In </a:t>
                      </a:r>
                      <a:r>
                        <a:rPr lang="en-US" sz="1600" b="0" i="0" u="none" strike="noStrike" dirty="0" smtClean="0">
                          <a:solidFill>
                            <a:schemeClr val="tx1"/>
                          </a:solidFill>
                          <a:effectLst/>
                          <a:latin typeface="+mn-lt"/>
                        </a:rPr>
                        <a:t>Phase 1, SSCs </a:t>
                      </a:r>
                      <a:r>
                        <a:rPr lang="en-US" sz="1600" b="0" i="0" u="none" strike="noStrike" spc="-25" dirty="0" smtClean="0">
                          <a:solidFill>
                            <a:schemeClr val="tx1"/>
                          </a:solidFill>
                          <a:effectLst/>
                          <a:latin typeface="+mn-lt"/>
                          <a:cs typeface="Arial"/>
                        </a:rPr>
                        <a:t>r</a:t>
                      </a:r>
                      <a:r>
                        <a:rPr lang="en-US" sz="1600" spc="-25" dirty="0" smtClean="0">
                          <a:solidFill>
                            <a:schemeClr val="tx1"/>
                          </a:solidFill>
                          <a:latin typeface="+mn-lt"/>
                          <a:cs typeface="Arial"/>
                        </a:rPr>
                        <a:t>eview</a:t>
                      </a:r>
                      <a:r>
                        <a:rPr lang="en-US" sz="1600" spc="-25" baseline="0" dirty="0" smtClean="0">
                          <a:solidFill>
                            <a:schemeClr val="tx1"/>
                          </a:solidFill>
                          <a:latin typeface="+mn-lt"/>
                          <a:cs typeface="Arial"/>
                        </a:rPr>
                        <a:t> and </a:t>
                      </a:r>
                      <a:r>
                        <a:rPr lang="en-US" sz="1600" spc="-10" dirty="0" smtClean="0">
                          <a:solidFill>
                            <a:schemeClr val="tx1"/>
                          </a:solidFill>
                          <a:latin typeface="+mn-lt"/>
                          <a:cs typeface="Arial"/>
                        </a:rPr>
                        <a:t>approve</a:t>
                      </a:r>
                      <a:r>
                        <a:rPr lang="en-US" sz="1600" spc="-10" baseline="0" dirty="0" smtClean="0">
                          <a:solidFill>
                            <a:schemeClr val="tx1"/>
                          </a:solidFill>
                          <a:latin typeface="+mn-lt"/>
                          <a:cs typeface="Arial"/>
                        </a:rPr>
                        <a:t> </a:t>
                      </a:r>
                      <a:r>
                        <a:rPr lang="en-US" sz="1600" spc="-10" dirty="0" smtClean="0">
                          <a:solidFill>
                            <a:schemeClr val="tx1"/>
                          </a:solidFill>
                          <a:latin typeface="+mn-lt"/>
                          <a:cs typeface="Arial"/>
                        </a:rPr>
                        <a:t>or deny</a:t>
                      </a:r>
                      <a:r>
                        <a:rPr lang="en-US" sz="1600" b="0" i="0" u="none" strike="noStrike" dirty="0" smtClean="0">
                          <a:solidFill>
                            <a:schemeClr val="tx1"/>
                          </a:solidFill>
                          <a:effectLst/>
                          <a:latin typeface="+mn-lt"/>
                        </a:rPr>
                        <a:t> positions via AWE </a:t>
                      </a:r>
                      <a:endParaRPr lang="en-US" sz="1600" b="0" i="0" u="none" strike="noStrike" dirty="0">
                        <a:solidFill>
                          <a:schemeClr val="tx1"/>
                        </a:solidFill>
                        <a:effectLst/>
                        <a:latin typeface="+mn-lt"/>
                      </a:endParaRPr>
                    </a:p>
                  </a:txBody>
                  <a:tcPr marL="45720" marR="45720">
                    <a:lnR w="12700" cap="flat" cmpd="sng" algn="ctr">
                      <a:noFill/>
                      <a:prstDash val="solid"/>
                      <a:round/>
                      <a:headEnd type="none" w="med" len="med"/>
                      <a:tailEnd type="none" w="med" len="med"/>
                    </a:lnR>
                  </a:tcPr>
                </a:tc>
                <a:extLst>
                  <a:ext uri="{0D108BD9-81ED-4DB2-BD59-A6C34878D82A}">
                    <a16:rowId xmlns:a16="http://schemas.microsoft.com/office/drawing/2014/main" val="632656525"/>
                  </a:ext>
                </a:extLst>
              </a:tr>
              <a:tr h="471818">
                <a:tc>
                  <a:txBody>
                    <a:bodyPr/>
                    <a:lstStyle/>
                    <a:p>
                      <a:pPr algn="ctr" rtl="0" fontAlgn="ctr"/>
                      <a:r>
                        <a:rPr lang="en-US" sz="1800" b="1" u="none" strike="noStrike" dirty="0">
                          <a:solidFill>
                            <a:schemeClr val="bg1"/>
                          </a:solidFill>
                          <a:effectLst/>
                          <a:latin typeface="+mn-lt"/>
                        </a:rPr>
                        <a:t>Position Control</a:t>
                      </a:r>
                      <a:endParaRPr lang="en-US" sz="1800" b="1" i="0" u="none" strike="noStrike" dirty="0">
                        <a:solidFill>
                          <a:schemeClr val="bg1"/>
                        </a:solidFill>
                        <a:effectLst/>
                        <a:latin typeface="+mn-lt"/>
                      </a:endParaRPr>
                    </a:p>
                  </a:txBody>
                  <a:tcPr marL="45720" marR="45720">
                    <a:lnL w="12700" cap="flat" cmpd="sng" algn="ctr">
                      <a:noFill/>
                      <a:prstDash val="solid"/>
                      <a:round/>
                      <a:headEnd type="none" w="med" len="med"/>
                      <a:tailEnd type="none" w="med" len="med"/>
                    </a:lnL>
                    <a:solidFill>
                      <a:srgbClr val="5B9BD5"/>
                    </a:solidFill>
                  </a:tcPr>
                </a:tc>
                <a:tc>
                  <a:txBody>
                    <a:bodyPr/>
                    <a:lstStyle/>
                    <a:p>
                      <a:pPr algn="l" rtl="0" fontAlgn="ctr"/>
                      <a:r>
                        <a:rPr lang="en-US" sz="1600" b="0" i="0" u="none" strike="noStrike" dirty="0" smtClean="0">
                          <a:solidFill>
                            <a:srgbClr val="000000"/>
                          </a:solidFill>
                          <a:effectLst/>
                          <a:latin typeface="+mn-lt"/>
                        </a:rPr>
                        <a:t>Funding</a:t>
                      </a:r>
                      <a:endParaRPr lang="en-US" sz="1600" b="0" i="0" u="none" strike="noStrike" dirty="0">
                        <a:solidFill>
                          <a:srgbClr val="000000"/>
                        </a:solidFill>
                        <a:effectLst/>
                        <a:latin typeface="+mn-lt"/>
                      </a:endParaRPr>
                    </a:p>
                  </a:txBody>
                  <a:tcPr marL="45720" marR="45720"/>
                </a:tc>
                <a:tc>
                  <a:txBody>
                    <a:bodyPr/>
                    <a:lstStyle/>
                    <a:p>
                      <a:pPr algn="l" rtl="0" fontAlgn="ctr"/>
                      <a:r>
                        <a:rPr lang="en-US" sz="1600" u="none" strike="noStrike" dirty="0">
                          <a:effectLst/>
                          <a:latin typeface="+mn-lt"/>
                        </a:rPr>
                        <a:t>Updating </a:t>
                      </a:r>
                      <a:r>
                        <a:rPr lang="en-US" sz="1600" b="1" u="none" strike="noStrike" dirty="0" smtClean="0">
                          <a:effectLst/>
                          <a:latin typeface="+mn-lt"/>
                        </a:rPr>
                        <a:t>Simple</a:t>
                      </a:r>
                      <a:r>
                        <a:rPr lang="en-US" sz="1600" u="none" strike="noStrike" baseline="0" dirty="0" smtClean="0">
                          <a:effectLst/>
                          <a:latin typeface="+mn-lt"/>
                        </a:rPr>
                        <a:t> </a:t>
                      </a:r>
                      <a:r>
                        <a:rPr lang="en-US" sz="1600" u="none" strike="noStrike" dirty="0" smtClean="0">
                          <a:effectLst/>
                          <a:latin typeface="+mn-lt"/>
                        </a:rPr>
                        <a:t>FAU</a:t>
                      </a:r>
                      <a:endParaRPr lang="en-US" sz="1600" b="0" i="0" u="none" strike="noStrike" dirty="0">
                        <a:solidFill>
                          <a:srgbClr val="000000"/>
                        </a:solidFill>
                        <a:effectLst/>
                        <a:latin typeface="+mn-lt"/>
                      </a:endParaRPr>
                    </a:p>
                  </a:txBody>
                  <a:tcPr marL="45720" marR="45720"/>
                </a:tc>
                <a:tc>
                  <a:txBody>
                    <a:bodyPr/>
                    <a:lstStyle/>
                    <a:p>
                      <a:pPr algn="l" rtl="0" fontAlgn="ctr"/>
                      <a:r>
                        <a:rPr lang="fr-FR" sz="1600" u="none" strike="noStrike" dirty="0">
                          <a:effectLst/>
                          <a:latin typeface="+mn-lt"/>
                        </a:rPr>
                        <a:t>Update position FAU in FAU </a:t>
                      </a:r>
                      <a:r>
                        <a:rPr lang="fr-FR" sz="1600" u="none" strike="noStrike" dirty="0" err="1" smtClean="0">
                          <a:effectLst/>
                          <a:latin typeface="+mn-lt"/>
                        </a:rPr>
                        <a:t>tool</a:t>
                      </a:r>
                      <a:endParaRPr lang="fr-FR" sz="1600" b="0" i="0" u="none" strike="noStrike" dirty="0">
                        <a:solidFill>
                          <a:srgbClr val="000000"/>
                        </a:solidFill>
                        <a:effectLst/>
                        <a:latin typeface="+mn-lt"/>
                      </a:endParaRPr>
                    </a:p>
                  </a:txBody>
                  <a:tcPr marL="45720" marR="45720"/>
                </a:tc>
                <a:tc>
                  <a:txBody>
                    <a:bodyPr/>
                    <a:lstStyle/>
                    <a:p>
                      <a:pPr algn="l" rtl="0" fontAlgn="ctr"/>
                      <a:r>
                        <a:rPr lang="en-US" sz="1600" u="none" strike="noStrike" dirty="0">
                          <a:effectLst/>
                          <a:latin typeface="+mn-lt"/>
                        </a:rPr>
                        <a:t>none</a:t>
                      </a:r>
                      <a:endParaRPr lang="en-US" sz="1600" b="0" i="0" u="none" strike="noStrike" dirty="0">
                        <a:solidFill>
                          <a:srgbClr val="000000"/>
                        </a:solidFill>
                        <a:effectLst/>
                        <a:latin typeface="+mn-lt"/>
                      </a:endParaRPr>
                    </a:p>
                  </a:txBody>
                  <a:tcPr marL="45720" marR="45720">
                    <a:lnR w="12700" cap="flat" cmpd="sng" algn="ctr">
                      <a:noFill/>
                      <a:prstDash val="solid"/>
                      <a:round/>
                      <a:headEnd type="none" w="med" len="med"/>
                      <a:tailEnd type="none" w="med" len="med"/>
                    </a:lnR>
                  </a:tcPr>
                </a:tc>
                <a:extLst>
                  <a:ext uri="{0D108BD9-81ED-4DB2-BD59-A6C34878D82A}">
                    <a16:rowId xmlns:a16="http://schemas.microsoft.com/office/drawing/2014/main" val="3656610419"/>
                  </a:ext>
                </a:extLst>
              </a:tr>
              <a:tr h="937104">
                <a:tc>
                  <a:txBody>
                    <a:bodyPr/>
                    <a:lstStyle/>
                    <a:p>
                      <a:pPr algn="ctr" rtl="0" fontAlgn="ctr"/>
                      <a:r>
                        <a:rPr lang="en-US" sz="1800" b="1" u="none" strike="noStrike" dirty="0">
                          <a:solidFill>
                            <a:schemeClr val="bg1"/>
                          </a:solidFill>
                          <a:effectLst/>
                          <a:latin typeface="+mn-lt"/>
                        </a:rPr>
                        <a:t>Position Control</a:t>
                      </a:r>
                      <a:endParaRPr lang="en-US" sz="1800" b="1" i="0" u="none" strike="noStrike" dirty="0">
                        <a:solidFill>
                          <a:schemeClr val="bg1"/>
                        </a:solidFill>
                        <a:effectLst/>
                        <a:latin typeface="+mn-lt"/>
                      </a:endParaRPr>
                    </a:p>
                  </a:txBody>
                  <a:tcPr marL="45720" marR="45720">
                    <a:lnL w="12700" cap="flat" cmpd="sng" algn="ctr">
                      <a:noFill/>
                      <a:prstDash val="solid"/>
                      <a:round/>
                      <a:headEnd type="none" w="med" len="med"/>
                      <a:tailEnd type="none" w="med" len="med"/>
                    </a:lnL>
                    <a:solidFill>
                      <a:srgbClr val="5B9BD5"/>
                    </a:solidFill>
                  </a:tcPr>
                </a:tc>
                <a:tc>
                  <a:txBody>
                    <a:bodyPr/>
                    <a:lstStyle/>
                    <a:p>
                      <a:pPr algn="l" rtl="0" fontAlgn="ctr"/>
                      <a:r>
                        <a:rPr lang="en-US" sz="1600" b="0" i="0" u="none" strike="noStrike" dirty="0" smtClean="0">
                          <a:solidFill>
                            <a:srgbClr val="000000"/>
                          </a:solidFill>
                          <a:effectLst/>
                          <a:latin typeface="+mn-lt"/>
                        </a:rPr>
                        <a:t>Funding</a:t>
                      </a:r>
                      <a:endParaRPr lang="en-US" sz="1600" b="0" i="0" u="none" strike="noStrike" dirty="0">
                        <a:solidFill>
                          <a:srgbClr val="000000"/>
                        </a:solidFill>
                        <a:effectLst/>
                        <a:latin typeface="+mn-lt"/>
                      </a:endParaRPr>
                    </a:p>
                  </a:txBody>
                  <a:tcPr marL="45720" marR="45720"/>
                </a:tc>
                <a:tc>
                  <a:txBody>
                    <a:bodyPr/>
                    <a:lstStyle/>
                    <a:p>
                      <a:pPr algn="l" rtl="0" fontAlgn="ctr"/>
                      <a:r>
                        <a:rPr lang="en-US" sz="1600" u="none" strike="noStrike" dirty="0" smtClean="0">
                          <a:effectLst/>
                          <a:latin typeface="+mn-lt"/>
                        </a:rPr>
                        <a:t>Funding</a:t>
                      </a:r>
                      <a:r>
                        <a:rPr lang="en-US" sz="1600" u="none" strike="noStrike" baseline="0" dirty="0" smtClean="0">
                          <a:effectLst/>
                          <a:latin typeface="+mn-lt"/>
                        </a:rPr>
                        <a:t> for </a:t>
                      </a:r>
                      <a:r>
                        <a:rPr lang="en-US" sz="1600" u="none" strike="noStrike" dirty="0" smtClean="0">
                          <a:effectLst/>
                          <a:latin typeface="+mn-lt"/>
                        </a:rPr>
                        <a:t>Positions </a:t>
                      </a:r>
                      <a:r>
                        <a:rPr lang="en-US" sz="1600" u="none" strike="noStrike" dirty="0">
                          <a:effectLst/>
                          <a:latin typeface="+mn-lt"/>
                        </a:rPr>
                        <a:t>with </a:t>
                      </a:r>
                      <a:r>
                        <a:rPr lang="en-US" sz="1600" b="1" u="none" strike="noStrike" dirty="0">
                          <a:effectLst/>
                          <a:latin typeface="+mn-lt"/>
                        </a:rPr>
                        <a:t>Complex</a:t>
                      </a:r>
                      <a:r>
                        <a:rPr lang="en-US" sz="1600" u="none" strike="noStrike" dirty="0">
                          <a:effectLst/>
                          <a:latin typeface="+mn-lt"/>
                        </a:rPr>
                        <a:t> </a:t>
                      </a:r>
                      <a:r>
                        <a:rPr lang="en-US" sz="1600" u="none" strike="noStrike" dirty="0" smtClean="0">
                          <a:effectLst/>
                          <a:latin typeface="+mn-lt"/>
                        </a:rPr>
                        <a:t>FAUs, HCOMP, Salary Cap  </a:t>
                      </a:r>
                      <a:endParaRPr lang="en-US" sz="1600" b="0" i="0" u="none" strike="noStrike" dirty="0">
                        <a:solidFill>
                          <a:srgbClr val="000000"/>
                        </a:solidFill>
                        <a:effectLst/>
                        <a:latin typeface="+mn-lt"/>
                      </a:endParaRPr>
                    </a:p>
                  </a:txBody>
                  <a:tcPr marL="45720" marR="45720"/>
                </a:tc>
                <a:tc>
                  <a:txBody>
                    <a:bodyPr/>
                    <a:lstStyle/>
                    <a:p>
                      <a:pPr marL="0" marR="0" lvl="0" indent="0" algn="l" defTabSz="914400" rtl="0" eaLnBrk="1" fontAlgn="ctr" latinLnBrk="0" hangingPunct="1">
                        <a:lnSpc>
                          <a:spcPct val="100000"/>
                        </a:lnSpc>
                        <a:spcBef>
                          <a:spcPts val="0"/>
                        </a:spcBef>
                        <a:spcAft>
                          <a:spcPts val="0"/>
                        </a:spcAft>
                        <a:buClrTx/>
                        <a:buSzTx/>
                        <a:buFont typeface="+mj-lt"/>
                        <a:buNone/>
                        <a:tabLst/>
                        <a:defRPr/>
                      </a:pPr>
                      <a:r>
                        <a:rPr lang="en-US" sz="1600" u="none" strike="noStrike" dirty="0">
                          <a:effectLst/>
                          <a:latin typeface="+mn-lt"/>
                        </a:rPr>
                        <a:t>Submit request for </a:t>
                      </a:r>
                      <a:r>
                        <a:rPr lang="en-US" sz="1600" u="none" strike="noStrike" dirty="0" smtClean="0">
                          <a:effectLst/>
                          <a:latin typeface="+mn-lt"/>
                        </a:rPr>
                        <a:t>complex</a:t>
                      </a:r>
                      <a:r>
                        <a:rPr lang="en-US" sz="1600" u="none" strike="noStrike" baseline="0" dirty="0" smtClean="0">
                          <a:effectLst/>
                          <a:latin typeface="+mn-lt"/>
                        </a:rPr>
                        <a:t> funding for </a:t>
                      </a:r>
                      <a:r>
                        <a:rPr lang="en-US" sz="1600" u="none" strike="noStrike" dirty="0" smtClean="0">
                          <a:effectLst/>
                          <a:latin typeface="+mn-lt"/>
                        </a:rPr>
                        <a:t>positions</a:t>
                      </a:r>
                      <a:r>
                        <a:rPr lang="en-US" sz="1600" u="none" strike="noStrike" baseline="0" dirty="0" smtClean="0">
                          <a:effectLst/>
                          <a:latin typeface="+mn-lt"/>
                        </a:rPr>
                        <a:t> via ServiceLink using the FAU Change request form or SnapShap (HARVEST/CHASS ONLY)</a:t>
                      </a:r>
                      <a:r>
                        <a:rPr lang="en-US" sz="1600" dirty="0" smtClean="0"/>
                        <a:t> </a:t>
                      </a:r>
                    </a:p>
                    <a:p>
                      <a:pPr marL="0" marR="0" lvl="0" indent="0" algn="l" defTabSz="914400" rtl="0" eaLnBrk="1" fontAlgn="ctr" latinLnBrk="0" hangingPunct="1">
                        <a:lnSpc>
                          <a:spcPct val="100000"/>
                        </a:lnSpc>
                        <a:spcBef>
                          <a:spcPts val="0"/>
                        </a:spcBef>
                        <a:spcAft>
                          <a:spcPts val="0"/>
                        </a:spcAft>
                        <a:buClrTx/>
                        <a:buSzTx/>
                        <a:buFont typeface="+mj-lt"/>
                        <a:buNone/>
                        <a:tabLst/>
                        <a:defRPr/>
                      </a:pPr>
                      <a:r>
                        <a:rPr lang="en-US" sz="1600" dirty="0" smtClean="0"/>
                        <a:t>Note: This is a temporary solution for the complex FAU </a:t>
                      </a:r>
                      <a:endParaRPr lang="en-US" sz="1600" u="none" strike="noStrike" baseline="0" dirty="0" smtClean="0">
                        <a:effectLst/>
                        <a:latin typeface="+mn-lt"/>
                      </a:endParaRPr>
                    </a:p>
                  </a:txBody>
                  <a:tcPr marL="45720" marR="45720"/>
                </a:tc>
                <a:tc>
                  <a:txBody>
                    <a:bodyPr/>
                    <a:lstStyle/>
                    <a:p>
                      <a:pPr marL="0" indent="0" algn="l" rtl="0" fontAlgn="ctr">
                        <a:buNone/>
                      </a:pPr>
                      <a:r>
                        <a:rPr lang="en-US" sz="1600" u="none" strike="noStrike" baseline="0" dirty="0" smtClean="0">
                          <a:effectLst/>
                          <a:latin typeface="+mn-lt"/>
                        </a:rPr>
                        <a:t>SSC fulfills the request </a:t>
                      </a:r>
                      <a:endParaRPr lang="en-US" sz="1600" u="none" strike="noStrike" dirty="0" smtClean="0">
                        <a:effectLst/>
                        <a:latin typeface="+mn-lt"/>
                      </a:endParaRPr>
                    </a:p>
                  </a:txBody>
                  <a:tcPr marL="45720" marR="45720">
                    <a:lnR w="12700" cap="flat" cmpd="sng" algn="ctr">
                      <a:noFill/>
                      <a:prstDash val="solid"/>
                      <a:round/>
                      <a:headEnd type="none" w="med" len="med"/>
                      <a:tailEnd type="none" w="med" len="med"/>
                    </a:lnR>
                  </a:tcPr>
                </a:tc>
                <a:extLst>
                  <a:ext uri="{0D108BD9-81ED-4DB2-BD59-A6C34878D82A}">
                    <a16:rowId xmlns:a16="http://schemas.microsoft.com/office/drawing/2014/main" val="1134652894"/>
                  </a:ext>
                </a:extLst>
              </a:tr>
              <a:tr h="704461">
                <a:tc>
                  <a:txBody>
                    <a:bodyPr/>
                    <a:lstStyle/>
                    <a:p>
                      <a:pPr algn="ctr" rtl="0" fontAlgn="ctr"/>
                      <a:r>
                        <a:rPr lang="en-US" sz="1800" b="1" u="none" strike="noStrike" dirty="0">
                          <a:solidFill>
                            <a:schemeClr val="bg1"/>
                          </a:solidFill>
                          <a:effectLst/>
                          <a:latin typeface="+mn-lt"/>
                        </a:rPr>
                        <a:t>Position Control</a:t>
                      </a:r>
                      <a:endParaRPr lang="en-US" sz="1800" b="1" i="0" u="none" strike="noStrike" dirty="0">
                        <a:solidFill>
                          <a:schemeClr val="bg1"/>
                        </a:solidFill>
                        <a:effectLst/>
                        <a:latin typeface="+mn-lt"/>
                      </a:endParaRPr>
                    </a:p>
                  </a:txBody>
                  <a:tcPr marL="45720" marR="45720">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5B9BD5"/>
                    </a:solidFill>
                  </a:tcPr>
                </a:tc>
                <a:tc>
                  <a:txBody>
                    <a:bodyPr/>
                    <a:lstStyle/>
                    <a:p>
                      <a:pPr algn="l" rtl="0" fontAlgn="ctr"/>
                      <a:r>
                        <a:rPr lang="en-US" sz="1600" b="0" i="0" u="none" strike="noStrike" dirty="0" smtClean="0">
                          <a:solidFill>
                            <a:srgbClr val="000000"/>
                          </a:solidFill>
                          <a:effectLst/>
                          <a:latin typeface="+mn-lt"/>
                        </a:rPr>
                        <a:t>Position </a:t>
                      </a:r>
                      <a:endParaRPr lang="en-US" sz="1600" b="0" i="0" u="none" strike="noStrike" dirty="0">
                        <a:solidFill>
                          <a:srgbClr val="000000"/>
                        </a:solidFill>
                        <a:effectLst/>
                        <a:latin typeface="+mn-lt"/>
                      </a:endParaRPr>
                    </a:p>
                  </a:txBody>
                  <a:tcPr marL="45720" marR="45720">
                    <a:lnB w="12700" cap="flat" cmpd="sng" algn="ctr">
                      <a:noFill/>
                      <a:prstDash val="solid"/>
                      <a:round/>
                      <a:headEnd type="none" w="med" len="med"/>
                      <a:tailEnd type="none" w="med" len="med"/>
                    </a:lnB>
                  </a:tcPr>
                </a:tc>
                <a:tc>
                  <a:txBody>
                    <a:bodyPr/>
                    <a:lstStyle/>
                    <a:p>
                      <a:pPr algn="l" rtl="0" fontAlgn="ctr"/>
                      <a:r>
                        <a:rPr lang="en-US" sz="1600" u="none" strike="noStrike" dirty="0">
                          <a:effectLst/>
                          <a:latin typeface="+mn-lt"/>
                        </a:rPr>
                        <a:t>Updating a Multi-Headcount Position </a:t>
                      </a:r>
                      <a:endParaRPr lang="en-US" sz="1600" b="0" i="0" u="none" strike="noStrike" dirty="0">
                        <a:solidFill>
                          <a:srgbClr val="000000"/>
                        </a:solidFill>
                        <a:effectLst/>
                        <a:latin typeface="+mn-lt"/>
                      </a:endParaRPr>
                    </a:p>
                  </a:txBody>
                  <a:tcPr marL="45720" marR="45720">
                    <a:lnB w="12700" cap="flat" cmpd="sng" algn="ctr">
                      <a:no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u="none" strike="noStrike" dirty="0">
                          <a:effectLst/>
                          <a:latin typeface="+mn-lt"/>
                        </a:rPr>
                        <a:t>Submit request </a:t>
                      </a:r>
                      <a:r>
                        <a:rPr lang="en-US" sz="1600" u="none" strike="noStrike" dirty="0" smtClean="0">
                          <a:effectLst/>
                          <a:latin typeface="+mn-lt"/>
                        </a:rPr>
                        <a:t>to revise position </a:t>
                      </a:r>
                      <a:r>
                        <a:rPr lang="en-US" sz="1600" u="none" strike="noStrike" baseline="0" dirty="0" smtClean="0">
                          <a:effectLst/>
                          <a:latin typeface="+mn-lt"/>
                        </a:rPr>
                        <a:t>via the ServiceLink Update Position form </a:t>
                      </a:r>
                      <a:endParaRPr lang="en-US" sz="1600" b="0" i="0" u="none" strike="noStrike" dirty="0">
                        <a:solidFill>
                          <a:srgbClr val="000000"/>
                        </a:solidFill>
                        <a:effectLst/>
                        <a:latin typeface="+mn-lt"/>
                      </a:endParaRPr>
                    </a:p>
                  </a:txBody>
                  <a:tcPr marL="45720" marR="45720">
                    <a:lnB w="12700" cap="flat" cmpd="sng" algn="ctr">
                      <a:noFill/>
                      <a:prstDash val="solid"/>
                      <a:round/>
                      <a:headEnd type="none" w="med" len="med"/>
                      <a:tailEnd type="none" w="med" len="med"/>
                    </a:lnB>
                  </a:tcPr>
                </a:tc>
                <a:tc>
                  <a:txBody>
                    <a:bodyPr/>
                    <a:lstStyle/>
                    <a:p>
                      <a:pPr marL="168275" indent="-168275" algn="l" rtl="0" fontAlgn="ctr">
                        <a:buFont typeface="Arial" panose="020B0604020202020204" pitchFamily="34" charset="0"/>
                        <a:buChar char="•"/>
                      </a:pPr>
                      <a:r>
                        <a:rPr lang="en-US" sz="1600" u="none" strike="noStrike" dirty="0">
                          <a:effectLst/>
                          <a:latin typeface="+mn-lt"/>
                        </a:rPr>
                        <a:t>SSC Position Control </a:t>
                      </a:r>
                      <a:r>
                        <a:rPr lang="en-US" sz="1600" u="none" strike="noStrike" dirty="0" smtClean="0">
                          <a:effectLst/>
                          <a:latin typeface="+mn-lt"/>
                        </a:rPr>
                        <a:t>Administrator </a:t>
                      </a:r>
                      <a:r>
                        <a:rPr lang="en-US" sz="1600" u="none" strike="noStrike" dirty="0">
                          <a:effectLst/>
                          <a:latin typeface="+mn-lt"/>
                        </a:rPr>
                        <a:t>will update </a:t>
                      </a:r>
                      <a:r>
                        <a:rPr lang="en-US" sz="1600" u="none" strike="noStrike" dirty="0" smtClean="0">
                          <a:effectLst/>
                          <a:latin typeface="+mn-lt"/>
                        </a:rPr>
                        <a:t>position</a:t>
                      </a:r>
                    </a:p>
                    <a:p>
                      <a:pPr marL="168275" indent="-168275" algn="l" rtl="0" fontAlgn="ctr">
                        <a:buFont typeface="Arial" panose="020B0604020202020204" pitchFamily="34" charset="0"/>
                        <a:buChar char="•"/>
                      </a:pPr>
                      <a:r>
                        <a:rPr lang="en-US" sz="1600" u="none" strike="noStrike" dirty="0" smtClean="0">
                          <a:effectLst/>
                          <a:latin typeface="+mn-lt"/>
                        </a:rPr>
                        <a:t>Updates ServiceLink</a:t>
                      </a:r>
                      <a:r>
                        <a:rPr lang="en-US" sz="1600" u="none" strike="noStrike" baseline="0" dirty="0" smtClean="0">
                          <a:effectLst/>
                          <a:latin typeface="+mn-lt"/>
                        </a:rPr>
                        <a:t> or SnapShot tool</a:t>
                      </a:r>
                      <a:r>
                        <a:rPr lang="en-US" sz="1600" u="none" strike="noStrike" dirty="0" smtClean="0">
                          <a:effectLst/>
                          <a:latin typeface="+mn-lt"/>
                        </a:rPr>
                        <a:t>  </a:t>
                      </a:r>
                      <a:endParaRPr lang="en-US" sz="1600" b="0" i="0" u="none" strike="noStrike" dirty="0">
                        <a:solidFill>
                          <a:srgbClr val="000000"/>
                        </a:solidFill>
                        <a:effectLst/>
                        <a:latin typeface="+mn-lt"/>
                      </a:endParaRPr>
                    </a:p>
                  </a:txBody>
                  <a:tcPr marL="45720" marR="4572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3244723231"/>
                  </a:ext>
                </a:extLst>
              </a:tr>
            </a:tbl>
          </a:graphicData>
        </a:graphic>
      </p:graphicFrame>
    </p:spTree>
    <p:extLst>
      <p:ext uri="{BB962C8B-B14F-4D97-AF65-F5344CB8AC3E}">
        <p14:creationId xmlns:p14="http://schemas.microsoft.com/office/powerpoint/2010/main" val="863100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TRAINER INTRODUCTION</a:t>
            </a:r>
            <a:endParaRPr lang="en-US" dirty="0">
              <a:solidFill>
                <a:schemeClr val="accent5"/>
              </a:solidFill>
            </a:endParaRPr>
          </a:p>
        </p:txBody>
      </p:sp>
      <p:sp>
        <p:nvSpPr>
          <p:cNvPr id="5" name="TextBox 4"/>
          <p:cNvSpPr txBox="1"/>
          <p:nvPr/>
        </p:nvSpPr>
        <p:spPr>
          <a:xfrm>
            <a:off x="2789095" y="2337953"/>
            <a:ext cx="7606481" cy="2154436"/>
          </a:xfrm>
          <a:prstGeom prst="rect">
            <a:avLst/>
          </a:prstGeom>
          <a:solidFill>
            <a:schemeClr val="accent1">
              <a:lumMod val="20000"/>
              <a:lumOff val="80000"/>
            </a:schemeClr>
          </a:solidFill>
          <a:ln>
            <a:solidFill>
              <a:schemeClr val="tx1"/>
            </a:solidFill>
          </a:ln>
        </p:spPr>
        <p:txBody>
          <a:bodyPr wrap="square" rtlCol="0" anchor="b">
            <a:spAutoFit/>
          </a:bodyPr>
          <a:lstStyle/>
          <a:p>
            <a:pPr marR="0" lvl="0" indent="0" fontAlgn="auto">
              <a:lnSpc>
                <a:spcPct val="100000"/>
              </a:lnSpc>
              <a:spcBef>
                <a:spcPts val="0"/>
              </a:spcBef>
              <a:spcAft>
                <a:spcPts val="0"/>
              </a:spcAft>
              <a:buClrTx/>
              <a:buSzTx/>
              <a:buFontTx/>
              <a:buNone/>
              <a:tabLst/>
              <a:defRPr/>
            </a:pPr>
            <a:r>
              <a:rPr lang="en-US" sz="2400" b="1" dirty="0" smtClean="0">
                <a:solidFill>
                  <a:schemeClr val="accent4">
                    <a:lumMod val="75000"/>
                  </a:schemeClr>
                </a:solidFill>
              </a:rPr>
              <a:t>LaKesha Welch</a:t>
            </a:r>
          </a:p>
          <a:p>
            <a:pPr lvl="0">
              <a:defRPr/>
            </a:pPr>
            <a:endParaRPr lang="en-US" sz="1000" b="1" dirty="0">
              <a:solidFill>
                <a:schemeClr val="accent4">
                  <a:lumMod val="75000"/>
                </a:schemeClr>
              </a:solidFill>
            </a:endParaRPr>
          </a:p>
          <a:p>
            <a:pPr lvl="0">
              <a:defRPr/>
            </a:pPr>
            <a:r>
              <a:rPr lang="en-US" sz="2000" dirty="0" smtClean="0"/>
              <a:t>Title</a:t>
            </a:r>
            <a:r>
              <a:rPr lang="en-US" sz="2000" dirty="0"/>
              <a:t>: </a:t>
            </a:r>
            <a:r>
              <a:rPr lang="en-US" sz="2000" dirty="0" err="1" smtClean="0"/>
              <a:t>UCPath</a:t>
            </a:r>
            <a:r>
              <a:rPr lang="en-US" sz="2000" dirty="0"/>
              <a:t> </a:t>
            </a:r>
            <a:r>
              <a:rPr lang="en-US" sz="2000" dirty="0" smtClean="0"/>
              <a:t>Business Support Analyst/CSC Team Lead</a:t>
            </a:r>
            <a:endParaRPr lang="en-US" sz="2000" dirty="0"/>
          </a:p>
          <a:p>
            <a:pPr marR="0" lvl="0" indent="0" fontAlgn="auto">
              <a:lnSpc>
                <a:spcPct val="100000"/>
              </a:lnSpc>
              <a:spcBef>
                <a:spcPts val="0"/>
              </a:spcBef>
              <a:spcAft>
                <a:spcPts val="0"/>
              </a:spcAft>
              <a:buClrTx/>
              <a:buSzTx/>
              <a:buFontTx/>
              <a:buNone/>
              <a:tabLst/>
              <a:defRPr/>
            </a:pPr>
            <a:r>
              <a:rPr lang="en-US" sz="2000" dirty="0" smtClean="0"/>
              <a:t>Department</a:t>
            </a:r>
            <a:r>
              <a:rPr lang="en-US" sz="2000" dirty="0"/>
              <a:t>: UCPath Campus Support Center</a:t>
            </a:r>
          </a:p>
          <a:p>
            <a:pPr marR="0" lvl="0" indent="0" fontAlgn="auto">
              <a:lnSpc>
                <a:spcPct val="100000"/>
              </a:lnSpc>
              <a:spcBef>
                <a:spcPts val="0"/>
              </a:spcBef>
              <a:spcAft>
                <a:spcPts val="0"/>
              </a:spcAft>
              <a:buClrTx/>
              <a:buSzTx/>
              <a:buFontTx/>
              <a:buNone/>
              <a:tabLst/>
              <a:defRPr/>
            </a:pPr>
            <a:r>
              <a:rPr lang="en-US" sz="2000" dirty="0" smtClean="0"/>
              <a:t>Year(s</a:t>
            </a:r>
            <a:r>
              <a:rPr lang="en-US" sz="2000" dirty="0"/>
              <a:t>) @UC: </a:t>
            </a:r>
            <a:r>
              <a:rPr lang="en-US" sz="2000" dirty="0" smtClean="0"/>
              <a:t>5 </a:t>
            </a:r>
            <a:r>
              <a:rPr lang="en-US" sz="2000" dirty="0"/>
              <a:t>1/2</a:t>
            </a:r>
          </a:p>
          <a:p>
            <a:pPr marR="0" lvl="0" indent="0" fontAlgn="auto">
              <a:lnSpc>
                <a:spcPct val="100000"/>
              </a:lnSpc>
              <a:spcBef>
                <a:spcPts val="0"/>
              </a:spcBef>
              <a:spcAft>
                <a:spcPts val="0"/>
              </a:spcAft>
              <a:buClrTx/>
              <a:buSzTx/>
              <a:buFontTx/>
              <a:buNone/>
              <a:tabLst/>
              <a:defRPr/>
            </a:pPr>
            <a:r>
              <a:rPr lang="en-US" sz="2000" dirty="0" smtClean="0"/>
              <a:t>Previous </a:t>
            </a:r>
            <a:r>
              <a:rPr lang="en-US" sz="2000" dirty="0"/>
              <a:t>Experience: </a:t>
            </a:r>
            <a:r>
              <a:rPr lang="en-US" sz="2000" dirty="0" smtClean="0"/>
              <a:t>15 </a:t>
            </a:r>
            <a:r>
              <a:rPr lang="en-US" sz="2000" dirty="0"/>
              <a:t>years </a:t>
            </a:r>
            <a:r>
              <a:rPr lang="en-US" sz="2000" dirty="0" smtClean="0"/>
              <a:t>Lead Business analyst/Functional Analyst support </a:t>
            </a:r>
            <a:endParaRPr lang="en-US" sz="20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7897"/>
          <a:stretch/>
        </p:blipFill>
        <p:spPr>
          <a:xfrm>
            <a:off x="956168" y="2281287"/>
            <a:ext cx="1527691" cy="2211101"/>
          </a:xfrm>
          <a:prstGeom prst="rect">
            <a:avLst/>
          </a:prstGeom>
        </p:spPr>
      </p:pic>
    </p:spTree>
    <p:extLst>
      <p:ext uri="{BB962C8B-B14F-4D97-AF65-F5344CB8AC3E}">
        <p14:creationId xmlns:p14="http://schemas.microsoft.com/office/powerpoint/2010/main" val="33892986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AWE APPROVAL</a:t>
            </a:r>
            <a:endParaRPr lang="en-US" dirty="0">
              <a:solidFill>
                <a:schemeClr val="accent5"/>
              </a:solidFill>
            </a:endParaRPr>
          </a:p>
        </p:txBody>
      </p:sp>
      <p:sp>
        <p:nvSpPr>
          <p:cNvPr id="19" name="object 4"/>
          <p:cNvSpPr/>
          <p:nvPr/>
        </p:nvSpPr>
        <p:spPr>
          <a:xfrm>
            <a:off x="378460" y="979170"/>
            <a:ext cx="11698941" cy="4800600"/>
          </a:xfrm>
          <a:custGeom>
            <a:avLst/>
            <a:gdLst/>
            <a:ahLst/>
            <a:cxnLst/>
            <a:rect l="l" t="t" r="r" b="b"/>
            <a:pathLst>
              <a:path w="6849745" h="4800600">
                <a:moveTo>
                  <a:pt x="4449127" y="0"/>
                </a:moveTo>
                <a:lnTo>
                  <a:pt x="4449127" y="1200150"/>
                </a:lnTo>
                <a:lnTo>
                  <a:pt x="0" y="1200150"/>
                </a:lnTo>
                <a:lnTo>
                  <a:pt x="0" y="3600450"/>
                </a:lnTo>
                <a:lnTo>
                  <a:pt x="4449127" y="3600450"/>
                </a:lnTo>
                <a:lnTo>
                  <a:pt x="4449127" y="4800600"/>
                </a:lnTo>
                <a:lnTo>
                  <a:pt x="6849427" y="2400300"/>
                </a:lnTo>
                <a:lnTo>
                  <a:pt x="4449127" y="0"/>
                </a:lnTo>
                <a:close/>
              </a:path>
            </a:pathLst>
          </a:custGeom>
          <a:solidFill>
            <a:srgbClr val="CCDDF0"/>
          </a:solidFill>
        </p:spPr>
        <p:txBody>
          <a:bodyPr wrap="square" lIns="0" tIns="0" rIns="0" bIns="0" rtlCol="0"/>
          <a:lstStyle/>
          <a:p>
            <a:endParaRPr dirty="0"/>
          </a:p>
        </p:txBody>
      </p:sp>
      <p:sp>
        <p:nvSpPr>
          <p:cNvPr id="20" name="object 5"/>
          <p:cNvSpPr/>
          <p:nvPr/>
        </p:nvSpPr>
        <p:spPr>
          <a:xfrm>
            <a:off x="665130" y="2688004"/>
            <a:ext cx="3298825" cy="1401445"/>
          </a:xfrm>
          <a:custGeom>
            <a:avLst/>
            <a:gdLst/>
            <a:ahLst/>
            <a:cxnLst/>
            <a:rect l="l" t="t" r="r" b="b"/>
            <a:pathLst>
              <a:path w="3298825" h="1401445">
                <a:moveTo>
                  <a:pt x="3065259" y="0"/>
                </a:moveTo>
                <a:lnTo>
                  <a:pt x="233540" y="0"/>
                </a:lnTo>
                <a:lnTo>
                  <a:pt x="186473" y="4744"/>
                </a:lnTo>
                <a:lnTo>
                  <a:pt x="142635" y="18352"/>
                </a:lnTo>
                <a:lnTo>
                  <a:pt x="102965" y="39884"/>
                </a:lnTo>
                <a:lnTo>
                  <a:pt x="68402" y="68402"/>
                </a:lnTo>
                <a:lnTo>
                  <a:pt x="39884" y="102965"/>
                </a:lnTo>
                <a:lnTo>
                  <a:pt x="18352" y="142635"/>
                </a:lnTo>
                <a:lnTo>
                  <a:pt x="4744" y="186473"/>
                </a:lnTo>
                <a:lnTo>
                  <a:pt x="0" y="233540"/>
                </a:lnTo>
                <a:lnTo>
                  <a:pt x="0" y="1167676"/>
                </a:lnTo>
                <a:lnTo>
                  <a:pt x="4744" y="1214742"/>
                </a:lnTo>
                <a:lnTo>
                  <a:pt x="18352" y="1258580"/>
                </a:lnTo>
                <a:lnTo>
                  <a:pt x="39884" y="1298250"/>
                </a:lnTo>
                <a:lnTo>
                  <a:pt x="68402" y="1332814"/>
                </a:lnTo>
                <a:lnTo>
                  <a:pt x="102965" y="1361331"/>
                </a:lnTo>
                <a:lnTo>
                  <a:pt x="142635" y="1382863"/>
                </a:lnTo>
                <a:lnTo>
                  <a:pt x="186473" y="1396471"/>
                </a:lnTo>
                <a:lnTo>
                  <a:pt x="233540" y="1401216"/>
                </a:lnTo>
                <a:lnTo>
                  <a:pt x="3065259" y="1401216"/>
                </a:lnTo>
                <a:lnTo>
                  <a:pt x="3112325" y="1396471"/>
                </a:lnTo>
                <a:lnTo>
                  <a:pt x="3156163" y="1382863"/>
                </a:lnTo>
                <a:lnTo>
                  <a:pt x="3195834" y="1361331"/>
                </a:lnTo>
                <a:lnTo>
                  <a:pt x="3230397" y="1332814"/>
                </a:lnTo>
                <a:lnTo>
                  <a:pt x="3258914" y="1298250"/>
                </a:lnTo>
                <a:lnTo>
                  <a:pt x="3280446" y="1258580"/>
                </a:lnTo>
                <a:lnTo>
                  <a:pt x="3294054" y="1214742"/>
                </a:lnTo>
                <a:lnTo>
                  <a:pt x="3298799" y="1167676"/>
                </a:lnTo>
                <a:lnTo>
                  <a:pt x="3298799" y="233540"/>
                </a:lnTo>
                <a:lnTo>
                  <a:pt x="3294054" y="186473"/>
                </a:lnTo>
                <a:lnTo>
                  <a:pt x="3280446" y="142635"/>
                </a:lnTo>
                <a:lnTo>
                  <a:pt x="3258914" y="102965"/>
                </a:lnTo>
                <a:lnTo>
                  <a:pt x="3230397" y="68402"/>
                </a:lnTo>
                <a:lnTo>
                  <a:pt x="3195834" y="39884"/>
                </a:lnTo>
                <a:lnTo>
                  <a:pt x="3156163" y="18352"/>
                </a:lnTo>
                <a:lnTo>
                  <a:pt x="3112325" y="4744"/>
                </a:lnTo>
                <a:lnTo>
                  <a:pt x="3065259" y="0"/>
                </a:lnTo>
                <a:close/>
              </a:path>
            </a:pathLst>
          </a:custGeom>
          <a:solidFill>
            <a:srgbClr val="1295D8"/>
          </a:solidFill>
        </p:spPr>
        <p:txBody>
          <a:bodyPr wrap="square" lIns="0" tIns="0" rIns="0" bIns="0" rtlCol="0"/>
          <a:lstStyle/>
          <a:p>
            <a:endParaRPr dirty="0"/>
          </a:p>
        </p:txBody>
      </p:sp>
      <p:sp>
        <p:nvSpPr>
          <p:cNvPr id="21" name="object 6"/>
          <p:cNvSpPr/>
          <p:nvPr/>
        </p:nvSpPr>
        <p:spPr>
          <a:xfrm>
            <a:off x="665130" y="2688004"/>
            <a:ext cx="3298825" cy="1401445"/>
          </a:xfrm>
          <a:custGeom>
            <a:avLst/>
            <a:gdLst/>
            <a:ahLst/>
            <a:cxnLst/>
            <a:rect l="l" t="t" r="r" b="b"/>
            <a:pathLst>
              <a:path w="3298825" h="1401445">
                <a:moveTo>
                  <a:pt x="0" y="233540"/>
                </a:moveTo>
                <a:lnTo>
                  <a:pt x="4744" y="186473"/>
                </a:lnTo>
                <a:lnTo>
                  <a:pt x="18352" y="142635"/>
                </a:lnTo>
                <a:lnTo>
                  <a:pt x="39884" y="102965"/>
                </a:lnTo>
                <a:lnTo>
                  <a:pt x="68402" y="68402"/>
                </a:lnTo>
                <a:lnTo>
                  <a:pt x="102965" y="39884"/>
                </a:lnTo>
                <a:lnTo>
                  <a:pt x="142635" y="18352"/>
                </a:lnTo>
                <a:lnTo>
                  <a:pt x="186473" y="4744"/>
                </a:lnTo>
                <a:lnTo>
                  <a:pt x="233540" y="0"/>
                </a:lnTo>
                <a:lnTo>
                  <a:pt x="3065259" y="0"/>
                </a:lnTo>
                <a:lnTo>
                  <a:pt x="3112325" y="4744"/>
                </a:lnTo>
                <a:lnTo>
                  <a:pt x="3156163" y="18352"/>
                </a:lnTo>
                <a:lnTo>
                  <a:pt x="3195834" y="39884"/>
                </a:lnTo>
                <a:lnTo>
                  <a:pt x="3230397" y="68402"/>
                </a:lnTo>
                <a:lnTo>
                  <a:pt x="3258914" y="102965"/>
                </a:lnTo>
                <a:lnTo>
                  <a:pt x="3280446" y="142635"/>
                </a:lnTo>
                <a:lnTo>
                  <a:pt x="3294054" y="186473"/>
                </a:lnTo>
                <a:lnTo>
                  <a:pt x="3298799" y="233540"/>
                </a:lnTo>
                <a:lnTo>
                  <a:pt x="3298799" y="1167676"/>
                </a:lnTo>
                <a:lnTo>
                  <a:pt x="3294054" y="1214742"/>
                </a:lnTo>
                <a:lnTo>
                  <a:pt x="3280446" y="1258580"/>
                </a:lnTo>
                <a:lnTo>
                  <a:pt x="3258914" y="1298250"/>
                </a:lnTo>
                <a:lnTo>
                  <a:pt x="3230397" y="1332814"/>
                </a:lnTo>
                <a:lnTo>
                  <a:pt x="3195834" y="1361331"/>
                </a:lnTo>
                <a:lnTo>
                  <a:pt x="3156163" y="1382863"/>
                </a:lnTo>
                <a:lnTo>
                  <a:pt x="3112325" y="1396471"/>
                </a:lnTo>
                <a:lnTo>
                  <a:pt x="3065259" y="1401216"/>
                </a:lnTo>
                <a:lnTo>
                  <a:pt x="233540" y="1401216"/>
                </a:lnTo>
                <a:lnTo>
                  <a:pt x="186473" y="1396471"/>
                </a:lnTo>
                <a:lnTo>
                  <a:pt x="142635" y="1382863"/>
                </a:lnTo>
                <a:lnTo>
                  <a:pt x="102965" y="1361331"/>
                </a:lnTo>
                <a:lnTo>
                  <a:pt x="68402" y="1332814"/>
                </a:lnTo>
                <a:lnTo>
                  <a:pt x="39884" y="1298250"/>
                </a:lnTo>
                <a:lnTo>
                  <a:pt x="18352" y="1258580"/>
                </a:lnTo>
                <a:lnTo>
                  <a:pt x="4744" y="1214742"/>
                </a:lnTo>
                <a:lnTo>
                  <a:pt x="0" y="1167676"/>
                </a:lnTo>
                <a:lnTo>
                  <a:pt x="0" y="233540"/>
                </a:lnTo>
                <a:close/>
              </a:path>
            </a:pathLst>
          </a:custGeom>
          <a:ln w="12700">
            <a:solidFill>
              <a:srgbClr val="FFFFFF"/>
            </a:solidFill>
          </a:ln>
        </p:spPr>
        <p:txBody>
          <a:bodyPr wrap="square" lIns="0" tIns="0" rIns="0" bIns="0" rtlCol="0"/>
          <a:lstStyle/>
          <a:p>
            <a:endParaRPr dirty="0"/>
          </a:p>
        </p:txBody>
      </p:sp>
      <p:sp>
        <p:nvSpPr>
          <p:cNvPr id="22" name="object 7"/>
          <p:cNvSpPr/>
          <p:nvPr/>
        </p:nvSpPr>
        <p:spPr>
          <a:xfrm>
            <a:off x="4160470" y="2695357"/>
            <a:ext cx="3298825" cy="1386840"/>
          </a:xfrm>
          <a:custGeom>
            <a:avLst/>
            <a:gdLst/>
            <a:ahLst/>
            <a:cxnLst/>
            <a:rect l="l" t="t" r="r" b="b"/>
            <a:pathLst>
              <a:path w="3298825" h="1386839">
                <a:moveTo>
                  <a:pt x="3067710" y="0"/>
                </a:moveTo>
                <a:lnTo>
                  <a:pt x="231089" y="0"/>
                </a:lnTo>
                <a:lnTo>
                  <a:pt x="184518" y="4695"/>
                </a:lnTo>
                <a:lnTo>
                  <a:pt x="141140" y="18160"/>
                </a:lnTo>
                <a:lnTo>
                  <a:pt x="101887" y="39467"/>
                </a:lnTo>
                <a:lnTo>
                  <a:pt x="67686" y="67686"/>
                </a:lnTo>
                <a:lnTo>
                  <a:pt x="39467" y="101887"/>
                </a:lnTo>
                <a:lnTo>
                  <a:pt x="18160" y="141140"/>
                </a:lnTo>
                <a:lnTo>
                  <a:pt x="4695" y="184518"/>
                </a:lnTo>
                <a:lnTo>
                  <a:pt x="0" y="231089"/>
                </a:lnTo>
                <a:lnTo>
                  <a:pt x="0" y="1155420"/>
                </a:lnTo>
                <a:lnTo>
                  <a:pt x="4695" y="1201991"/>
                </a:lnTo>
                <a:lnTo>
                  <a:pt x="18160" y="1245368"/>
                </a:lnTo>
                <a:lnTo>
                  <a:pt x="39467" y="1284622"/>
                </a:lnTo>
                <a:lnTo>
                  <a:pt x="67686" y="1318823"/>
                </a:lnTo>
                <a:lnTo>
                  <a:pt x="101887" y="1347042"/>
                </a:lnTo>
                <a:lnTo>
                  <a:pt x="141140" y="1368348"/>
                </a:lnTo>
                <a:lnTo>
                  <a:pt x="184518" y="1381814"/>
                </a:lnTo>
                <a:lnTo>
                  <a:pt x="231089" y="1386509"/>
                </a:lnTo>
                <a:lnTo>
                  <a:pt x="3067710" y="1386509"/>
                </a:lnTo>
                <a:lnTo>
                  <a:pt x="3114285" y="1381814"/>
                </a:lnTo>
                <a:lnTo>
                  <a:pt x="3157664" y="1368348"/>
                </a:lnTo>
                <a:lnTo>
                  <a:pt x="3196918" y="1347042"/>
                </a:lnTo>
                <a:lnTo>
                  <a:pt x="3231118" y="1318823"/>
                </a:lnTo>
                <a:lnTo>
                  <a:pt x="3259335" y="1284622"/>
                </a:lnTo>
                <a:lnTo>
                  <a:pt x="3280640" y="1245368"/>
                </a:lnTo>
                <a:lnTo>
                  <a:pt x="3294105" y="1201991"/>
                </a:lnTo>
                <a:lnTo>
                  <a:pt x="3298799" y="1155420"/>
                </a:lnTo>
                <a:lnTo>
                  <a:pt x="3298799" y="231089"/>
                </a:lnTo>
                <a:lnTo>
                  <a:pt x="3294105" y="184518"/>
                </a:lnTo>
                <a:lnTo>
                  <a:pt x="3280640" y="141140"/>
                </a:lnTo>
                <a:lnTo>
                  <a:pt x="3259335" y="101887"/>
                </a:lnTo>
                <a:lnTo>
                  <a:pt x="3231118" y="67686"/>
                </a:lnTo>
                <a:lnTo>
                  <a:pt x="3196918" y="39467"/>
                </a:lnTo>
                <a:lnTo>
                  <a:pt x="3157664" y="18160"/>
                </a:lnTo>
                <a:lnTo>
                  <a:pt x="3114285" y="4695"/>
                </a:lnTo>
                <a:lnTo>
                  <a:pt x="3067710" y="0"/>
                </a:lnTo>
                <a:close/>
              </a:path>
            </a:pathLst>
          </a:custGeom>
          <a:solidFill>
            <a:srgbClr val="1295D8"/>
          </a:solidFill>
        </p:spPr>
        <p:txBody>
          <a:bodyPr wrap="square" lIns="0" tIns="0" rIns="0" bIns="0" rtlCol="0"/>
          <a:lstStyle/>
          <a:p>
            <a:endParaRPr dirty="0"/>
          </a:p>
        </p:txBody>
      </p:sp>
      <p:sp>
        <p:nvSpPr>
          <p:cNvPr id="23" name="object 8"/>
          <p:cNvSpPr/>
          <p:nvPr/>
        </p:nvSpPr>
        <p:spPr>
          <a:xfrm>
            <a:off x="4160470" y="2695357"/>
            <a:ext cx="3298825" cy="1386840"/>
          </a:xfrm>
          <a:custGeom>
            <a:avLst/>
            <a:gdLst/>
            <a:ahLst/>
            <a:cxnLst/>
            <a:rect l="l" t="t" r="r" b="b"/>
            <a:pathLst>
              <a:path w="3298825" h="1386839">
                <a:moveTo>
                  <a:pt x="0" y="231089"/>
                </a:moveTo>
                <a:lnTo>
                  <a:pt x="4695" y="184518"/>
                </a:lnTo>
                <a:lnTo>
                  <a:pt x="18160" y="141140"/>
                </a:lnTo>
                <a:lnTo>
                  <a:pt x="39467" y="101887"/>
                </a:lnTo>
                <a:lnTo>
                  <a:pt x="67686" y="67686"/>
                </a:lnTo>
                <a:lnTo>
                  <a:pt x="101887" y="39467"/>
                </a:lnTo>
                <a:lnTo>
                  <a:pt x="141140" y="18160"/>
                </a:lnTo>
                <a:lnTo>
                  <a:pt x="184518" y="4695"/>
                </a:lnTo>
                <a:lnTo>
                  <a:pt x="231089" y="0"/>
                </a:lnTo>
                <a:lnTo>
                  <a:pt x="3067710" y="0"/>
                </a:lnTo>
                <a:lnTo>
                  <a:pt x="3114285" y="4695"/>
                </a:lnTo>
                <a:lnTo>
                  <a:pt x="3157664" y="18160"/>
                </a:lnTo>
                <a:lnTo>
                  <a:pt x="3196918" y="39467"/>
                </a:lnTo>
                <a:lnTo>
                  <a:pt x="3231118" y="67686"/>
                </a:lnTo>
                <a:lnTo>
                  <a:pt x="3259335" y="101887"/>
                </a:lnTo>
                <a:lnTo>
                  <a:pt x="3280640" y="141140"/>
                </a:lnTo>
                <a:lnTo>
                  <a:pt x="3294105" y="184518"/>
                </a:lnTo>
                <a:lnTo>
                  <a:pt x="3298799" y="231089"/>
                </a:lnTo>
                <a:lnTo>
                  <a:pt x="3298799" y="1155420"/>
                </a:lnTo>
                <a:lnTo>
                  <a:pt x="3294105" y="1201991"/>
                </a:lnTo>
                <a:lnTo>
                  <a:pt x="3280640" y="1245368"/>
                </a:lnTo>
                <a:lnTo>
                  <a:pt x="3259335" y="1284622"/>
                </a:lnTo>
                <a:lnTo>
                  <a:pt x="3231118" y="1318823"/>
                </a:lnTo>
                <a:lnTo>
                  <a:pt x="3196918" y="1347042"/>
                </a:lnTo>
                <a:lnTo>
                  <a:pt x="3157664" y="1368348"/>
                </a:lnTo>
                <a:lnTo>
                  <a:pt x="3114285" y="1381814"/>
                </a:lnTo>
                <a:lnTo>
                  <a:pt x="3067710" y="1386509"/>
                </a:lnTo>
                <a:lnTo>
                  <a:pt x="231089" y="1386509"/>
                </a:lnTo>
                <a:lnTo>
                  <a:pt x="184518" y="1381814"/>
                </a:lnTo>
                <a:lnTo>
                  <a:pt x="141140" y="1368348"/>
                </a:lnTo>
                <a:lnTo>
                  <a:pt x="101887" y="1347042"/>
                </a:lnTo>
                <a:lnTo>
                  <a:pt x="67686" y="1318823"/>
                </a:lnTo>
                <a:lnTo>
                  <a:pt x="39467" y="1284622"/>
                </a:lnTo>
                <a:lnTo>
                  <a:pt x="18160" y="1245368"/>
                </a:lnTo>
                <a:lnTo>
                  <a:pt x="4695" y="1201991"/>
                </a:lnTo>
                <a:lnTo>
                  <a:pt x="0" y="1155420"/>
                </a:lnTo>
                <a:lnTo>
                  <a:pt x="0" y="231089"/>
                </a:lnTo>
                <a:close/>
              </a:path>
            </a:pathLst>
          </a:custGeom>
          <a:ln w="12700">
            <a:solidFill>
              <a:srgbClr val="FFFFFF"/>
            </a:solidFill>
          </a:ln>
        </p:spPr>
        <p:txBody>
          <a:bodyPr wrap="square" lIns="0" tIns="0" rIns="0" bIns="0" rtlCol="0"/>
          <a:lstStyle/>
          <a:p>
            <a:endParaRPr dirty="0"/>
          </a:p>
        </p:txBody>
      </p:sp>
      <p:sp>
        <p:nvSpPr>
          <p:cNvPr id="24" name="object 9"/>
          <p:cNvSpPr txBox="1"/>
          <p:nvPr/>
        </p:nvSpPr>
        <p:spPr>
          <a:xfrm>
            <a:off x="4336826" y="2830568"/>
            <a:ext cx="3009975" cy="905375"/>
          </a:xfrm>
          <a:prstGeom prst="rect">
            <a:avLst/>
          </a:prstGeom>
        </p:spPr>
        <p:txBody>
          <a:bodyPr vert="horz" wrap="square" lIns="0" tIns="58419" rIns="0" bIns="0" rtlCol="0">
            <a:spAutoFit/>
          </a:bodyPr>
          <a:lstStyle/>
          <a:p>
            <a:pPr marL="70485" marR="5080" indent="-58419">
              <a:lnSpc>
                <a:spcPts val="2170"/>
              </a:lnSpc>
              <a:spcBef>
                <a:spcPts val="459"/>
              </a:spcBef>
            </a:pPr>
            <a:r>
              <a:rPr sz="2100" spc="-25" dirty="0" smtClean="0">
                <a:solidFill>
                  <a:srgbClr val="FFFFFF"/>
                </a:solidFill>
                <a:latin typeface="Arial"/>
                <a:cs typeface="Arial"/>
              </a:rPr>
              <a:t>Revie</a:t>
            </a:r>
            <a:r>
              <a:rPr lang="en-US" sz="2100" spc="-25" dirty="0" smtClean="0">
                <a:solidFill>
                  <a:srgbClr val="FFFFFF"/>
                </a:solidFill>
                <a:latin typeface="Arial"/>
                <a:cs typeface="Arial"/>
              </a:rPr>
              <a:t>w and </a:t>
            </a:r>
            <a:r>
              <a:rPr sz="2100" spc="-10" dirty="0" smtClean="0">
                <a:solidFill>
                  <a:srgbClr val="FFFFFF"/>
                </a:solidFill>
                <a:latin typeface="Arial"/>
                <a:cs typeface="Arial"/>
              </a:rPr>
              <a:t>approve</a:t>
            </a:r>
            <a:r>
              <a:rPr sz="2100" spc="-10" dirty="0">
                <a:solidFill>
                  <a:srgbClr val="FFFFFF"/>
                </a:solidFill>
                <a:latin typeface="Arial"/>
                <a:cs typeface="Arial"/>
              </a:rPr>
              <a:t>, </a:t>
            </a:r>
            <a:r>
              <a:rPr lang="en-US" sz="2100" spc="-10" dirty="0" smtClean="0">
                <a:solidFill>
                  <a:srgbClr val="FFFFFF"/>
                </a:solidFill>
                <a:latin typeface="Arial"/>
                <a:cs typeface="Arial"/>
              </a:rPr>
              <a:t>or deny </a:t>
            </a:r>
            <a:r>
              <a:rPr lang="en-US" sz="2100" spc="-5" dirty="0" smtClean="0">
                <a:solidFill>
                  <a:srgbClr val="FFFFFF"/>
                </a:solidFill>
                <a:latin typeface="Arial"/>
                <a:cs typeface="Arial"/>
              </a:rPr>
              <a:t>Transaction for Position Request </a:t>
            </a:r>
            <a:endParaRPr sz="2100" dirty="0">
              <a:latin typeface="Arial"/>
              <a:cs typeface="Arial"/>
            </a:endParaRPr>
          </a:p>
        </p:txBody>
      </p:sp>
      <p:sp>
        <p:nvSpPr>
          <p:cNvPr id="25" name="object 10"/>
          <p:cNvSpPr/>
          <p:nvPr/>
        </p:nvSpPr>
        <p:spPr>
          <a:xfrm>
            <a:off x="1372746" y="2509644"/>
            <a:ext cx="2010269" cy="258445"/>
          </a:xfrm>
          <a:custGeom>
            <a:avLst/>
            <a:gdLst/>
            <a:ahLst/>
            <a:cxnLst/>
            <a:rect l="l" t="t" r="r" b="b"/>
            <a:pathLst>
              <a:path w="1664970" h="258444">
                <a:moveTo>
                  <a:pt x="1621345" y="0"/>
                </a:moveTo>
                <a:lnTo>
                  <a:pt x="43065" y="0"/>
                </a:lnTo>
                <a:lnTo>
                  <a:pt x="26301" y="3383"/>
                </a:lnTo>
                <a:lnTo>
                  <a:pt x="12612" y="12612"/>
                </a:lnTo>
                <a:lnTo>
                  <a:pt x="3383" y="26301"/>
                </a:lnTo>
                <a:lnTo>
                  <a:pt x="0" y="43065"/>
                </a:lnTo>
                <a:lnTo>
                  <a:pt x="0" y="215303"/>
                </a:lnTo>
                <a:lnTo>
                  <a:pt x="3383" y="232067"/>
                </a:lnTo>
                <a:lnTo>
                  <a:pt x="12612" y="245756"/>
                </a:lnTo>
                <a:lnTo>
                  <a:pt x="26301" y="254984"/>
                </a:lnTo>
                <a:lnTo>
                  <a:pt x="43065" y="258368"/>
                </a:lnTo>
                <a:lnTo>
                  <a:pt x="1621345" y="258368"/>
                </a:lnTo>
                <a:lnTo>
                  <a:pt x="1638109" y="254984"/>
                </a:lnTo>
                <a:lnTo>
                  <a:pt x="1651798" y="245756"/>
                </a:lnTo>
                <a:lnTo>
                  <a:pt x="1661027" y="232067"/>
                </a:lnTo>
                <a:lnTo>
                  <a:pt x="1664411" y="215303"/>
                </a:lnTo>
                <a:lnTo>
                  <a:pt x="1664411" y="43065"/>
                </a:lnTo>
                <a:lnTo>
                  <a:pt x="1661027" y="26301"/>
                </a:lnTo>
                <a:lnTo>
                  <a:pt x="1651798" y="12612"/>
                </a:lnTo>
                <a:lnTo>
                  <a:pt x="1638109" y="3383"/>
                </a:lnTo>
                <a:lnTo>
                  <a:pt x="1621345" y="0"/>
                </a:lnTo>
                <a:close/>
              </a:path>
            </a:pathLst>
          </a:custGeom>
          <a:solidFill>
            <a:srgbClr val="FFC000"/>
          </a:solidFill>
        </p:spPr>
        <p:txBody>
          <a:bodyPr wrap="square" lIns="0" tIns="0" rIns="0" bIns="0" rtlCol="0"/>
          <a:lstStyle/>
          <a:p>
            <a:endParaRPr dirty="0"/>
          </a:p>
        </p:txBody>
      </p:sp>
      <p:sp>
        <p:nvSpPr>
          <p:cNvPr id="26" name="object 11"/>
          <p:cNvSpPr txBox="1"/>
          <p:nvPr/>
        </p:nvSpPr>
        <p:spPr>
          <a:xfrm>
            <a:off x="873054" y="2500865"/>
            <a:ext cx="2884805" cy="913712"/>
          </a:xfrm>
          <a:prstGeom prst="rect">
            <a:avLst/>
          </a:prstGeom>
        </p:spPr>
        <p:txBody>
          <a:bodyPr vert="horz" wrap="square" lIns="0" tIns="48895" rIns="0" bIns="0" rtlCol="0">
            <a:spAutoFit/>
          </a:bodyPr>
          <a:lstStyle/>
          <a:p>
            <a:pPr marL="78740" algn="ctr">
              <a:lnSpc>
                <a:spcPct val="100000"/>
              </a:lnSpc>
              <a:spcBef>
                <a:spcPts val="385"/>
              </a:spcBef>
            </a:pPr>
            <a:r>
              <a:rPr lang="en-US" sz="1200" dirty="0" smtClean="0">
                <a:solidFill>
                  <a:srgbClr val="00778B"/>
                </a:solidFill>
                <a:latin typeface="Arial"/>
                <a:cs typeface="Arial"/>
              </a:rPr>
              <a:t>Transactional Unit Initiator</a:t>
            </a:r>
            <a:endParaRPr sz="1200" dirty="0">
              <a:latin typeface="Arial"/>
              <a:cs typeface="Arial"/>
            </a:endParaRPr>
          </a:p>
          <a:p>
            <a:pPr marL="12700" marR="5080" indent="2540" algn="ctr">
              <a:lnSpc>
                <a:spcPts val="2170"/>
              </a:lnSpc>
              <a:spcBef>
                <a:spcPts val="865"/>
              </a:spcBef>
            </a:pPr>
            <a:r>
              <a:rPr lang="en-US" sz="2100" spc="-5" dirty="0" smtClean="0">
                <a:solidFill>
                  <a:srgbClr val="FFFFFF"/>
                </a:solidFill>
                <a:latin typeface="Arial"/>
                <a:cs typeface="Arial"/>
              </a:rPr>
              <a:t>Initiate Position Control request </a:t>
            </a:r>
            <a:endParaRPr sz="2100" dirty="0">
              <a:latin typeface="Arial"/>
              <a:cs typeface="Arial"/>
            </a:endParaRPr>
          </a:p>
        </p:txBody>
      </p:sp>
      <p:sp>
        <p:nvSpPr>
          <p:cNvPr id="27" name="object 12"/>
          <p:cNvSpPr/>
          <p:nvPr/>
        </p:nvSpPr>
        <p:spPr>
          <a:xfrm>
            <a:off x="1896112" y="1853610"/>
            <a:ext cx="914399" cy="914399"/>
          </a:xfrm>
          <a:prstGeom prst="rect">
            <a:avLst/>
          </a:prstGeom>
          <a:blipFill>
            <a:blip r:embed="rId3" cstate="print"/>
            <a:stretch>
              <a:fillRect/>
            </a:stretch>
          </a:blipFill>
        </p:spPr>
        <p:txBody>
          <a:bodyPr wrap="square" lIns="0" tIns="0" rIns="0" bIns="0" rtlCol="0"/>
          <a:lstStyle/>
          <a:p>
            <a:endParaRPr dirty="0"/>
          </a:p>
        </p:txBody>
      </p:sp>
      <p:sp>
        <p:nvSpPr>
          <p:cNvPr id="28" name="object 13"/>
          <p:cNvSpPr/>
          <p:nvPr/>
        </p:nvSpPr>
        <p:spPr>
          <a:xfrm>
            <a:off x="4922181" y="2505247"/>
            <a:ext cx="1787599" cy="258445"/>
          </a:xfrm>
          <a:custGeom>
            <a:avLst/>
            <a:gdLst/>
            <a:ahLst/>
            <a:cxnLst/>
            <a:rect l="l" t="t" r="r" b="b"/>
            <a:pathLst>
              <a:path w="1463040" h="258444">
                <a:moveTo>
                  <a:pt x="1419974" y="0"/>
                </a:moveTo>
                <a:lnTo>
                  <a:pt x="43065" y="0"/>
                </a:lnTo>
                <a:lnTo>
                  <a:pt x="26301" y="3383"/>
                </a:lnTo>
                <a:lnTo>
                  <a:pt x="12612" y="12612"/>
                </a:lnTo>
                <a:lnTo>
                  <a:pt x="3383" y="26301"/>
                </a:lnTo>
                <a:lnTo>
                  <a:pt x="0" y="43065"/>
                </a:lnTo>
                <a:lnTo>
                  <a:pt x="0" y="215303"/>
                </a:lnTo>
                <a:lnTo>
                  <a:pt x="3383" y="232067"/>
                </a:lnTo>
                <a:lnTo>
                  <a:pt x="12612" y="245756"/>
                </a:lnTo>
                <a:lnTo>
                  <a:pt x="26301" y="254984"/>
                </a:lnTo>
                <a:lnTo>
                  <a:pt x="43065" y="258368"/>
                </a:lnTo>
                <a:lnTo>
                  <a:pt x="1419974" y="258368"/>
                </a:lnTo>
                <a:lnTo>
                  <a:pt x="1436738" y="254984"/>
                </a:lnTo>
                <a:lnTo>
                  <a:pt x="1450427" y="245756"/>
                </a:lnTo>
                <a:lnTo>
                  <a:pt x="1459656" y="232067"/>
                </a:lnTo>
                <a:lnTo>
                  <a:pt x="1463040" y="215303"/>
                </a:lnTo>
                <a:lnTo>
                  <a:pt x="1463040" y="43065"/>
                </a:lnTo>
                <a:lnTo>
                  <a:pt x="1459656" y="26301"/>
                </a:lnTo>
                <a:lnTo>
                  <a:pt x="1450427" y="12612"/>
                </a:lnTo>
                <a:lnTo>
                  <a:pt x="1436738" y="3383"/>
                </a:lnTo>
                <a:lnTo>
                  <a:pt x="1419974" y="0"/>
                </a:lnTo>
                <a:close/>
              </a:path>
            </a:pathLst>
          </a:custGeom>
          <a:solidFill>
            <a:schemeClr val="accent4">
              <a:lumMod val="20000"/>
              <a:lumOff val="80000"/>
            </a:schemeClr>
          </a:solidFill>
        </p:spPr>
        <p:txBody>
          <a:bodyPr wrap="square" lIns="0" tIns="0" rIns="0" bIns="0" rtlCol="0"/>
          <a:lstStyle/>
          <a:p>
            <a:endParaRPr dirty="0"/>
          </a:p>
        </p:txBody>
      </p:sp>
      <p:sp>
        <p:nvSpPr>
          <p:cNvPr id="29" name="object 14"/>
          <p:cNvSpPr txBox="1"/>
          <p:nvPr/>
        </p:nvSpPr>
        <p:spPr>
          <a:xfrm>
            <a:off x="5009345" y="2525720"/>
            <a:ext cx="1792166" cy="197490"/>
          </a:xfrm>
          <a:prstGeom prst="rect">
            <a:avLst/>
          </a:prstGeom>
        </p:spPr>
        <p:txBody>
          <a:bodyPr vert="horz" wrap="square" lIns="0" tIns="12700" rIns="0" bIns="0" rtlCol="0">
            <a:spAutoFit/>
          </a:bodyPr>
          <a:lstStyle/>
          <a:p>
            <a:pPr marL="12700">
              <a:lnSpc>
                <a:spcPct val="100000"/>
              </a:lnSpc>
              <a:spcBef>
                <a:spcPts val="100"/>
              </a:spcBef>
            </a:pPr>
            <a:r>
              <a:rPr lang="en-US" sz="1200" dirty="0" smtClean="0">
                <a:solidFill>
                  <a:srgbClr val="00778B"/>
                </a:solidFill>
                <a:latin typeface="Arial"/>
                <a:cs typeface="Arial"/>
              </a:rPr>
              <a:t>Shared Services Center</a:t>
            </a:r>
            <a:endParaRPr sz="1200" dirty="0">
              <a:latin typeface="Arial"/>
              <a:cs typeface="Arial"/>
            </a:endParaRPr>
          </a:p>
        </p:txBody>
      </p:sp>
      <p:sp>
        <p:nvSpPr>
          <p:cNvPr id="30" name="object 15"/>
          <p:cNvSpPr/>
          <p:nvPr/>
        </p:nvSpPr>
        <p:spPr>
          <a:xfrm>
            <a:off x="5443882" y="1808811"/>
            <a:ext cx="914399" cy="914399"/>
          </a:xfrm>
          <a:prstGeom prst="rect">
            <a:avLst/>
          </a:prstGeom>
          <a:blipFill>
            <a:blip r:embed="rId3" cstate="print"/>
            <a:stretch>
              <a:fillRect/>
            </a:stretch>
          </a:blipFill>
        </p:spPr>
        <p:txBody>
          <a:bodyPr wrap="square" lIns="0" tIns="0" rIns="0" bIns="0" rtlCol="0"/>
          <a:lstStyle/>
          <a:p>
            <a:endParaRPr dirty="0"/>
          </a:p>
        </p:txBody>
      </p:sp>
      <p:sp>
        <p:nvSpPr>
          <p:cNvPr id="31" name="object 16"/>
          <p:cNvSpPr/>
          <p:nvPr/>
        </p:nvSpPr>
        <p:spPr>
          <a:xfrm>
            <a:off x="3770850" y="3882961"/>
            <a:ext cx="612775" cy="206375"/>
          </a:xfrm>
          <a:custGeom>
            <a:avLst/>
            <a:gdLst/>
            <a:ahLst/>
            <a:cxnLst/>
            <a:rect l="l" t="t" r="r" b="b"/>
            <a:pathLst>
              <a:path w="612775" h="206375">
                <a:moveTo>
                  <a:pt x="509574" y="0"/>
                </a:moveTo>
                <a:lnTo>
                  <a:pt x="0" y="0"/>
                </a:lnTo>
                <a:lnTo>
                  <a:pt x="0" y="206260"/>
                </a:lnTo>
                <a:lnTo>
                  <a:pt x="509574" y="206260"/>
                </a:lnTo>
                <a:lnTo>
                  <a:pt x="612698" y="103136"/>
                </a:lnTo>
                <a:lnTo>
                  <a:pt x="509574" y="0"/>
                </a:lnTo>
                <a:close/>
              </a:path>
            </a:pathLst>
          </a:custGeom>
          <a:solidFill>
            <a:srgbClr val="FFFFFF"/>
          </a:solidFill>
        </p:spPr>
        <p:txBody>
          <a:bodyPr wrap="square" lIns="0" tIns="0" rIns="0" bIns="0" rtlCol="0"/>
          <a:lstStyle/>
          <a:p>
            <a:endParaRPr dirty="0"/>
          </a:p>
        </p:txBody>
      </p:sp>
      <p:sp>
        <p:nvSpPr>
          <p:cNvPr id="32" name="object 17"/>
          <p:cNvSpPr txBox="1"/>
          <p:nvPr/>
        </p:nvSpPr>
        <p:spPr>
          <a:xfrm>
            <a:off x="3849590" y="3877381"/>
            <a:ext cx="377190" cy="208279"/>
          </a:xfrm>
          <a:prstGeom prst="rect">
            <a:avLst/>
          </a:prstGeom>
        </p:spPr>
        <p:txBody>
          <a:bodyPr vert="horz" wrap="square" lIns="0" tIns="12700" rIns="0" bIns="0" rtlCol="0">
            <a:spAutoFit/>
          </a:bodyPr>
          <a:lstStyle/>
          <a:p>
            <a:pPr marL="12700">
              <a:lnSpc>
                <a:spcPct val="100000"/>
              </a:lnSpc>
              <a:spcBef>
                <a:spcPts val="100"/>
              </a:spcBef>
            </a:pPr>
            <a:r>
              <a:rPr sz="1200" b="1" spc="-40" dirty="0">
                <a:solidFill>
                  <a:srgbClr val="085581"/>
                </a:solidFill>
                <a:latin typeface="Arial"/>
                <a:cs typeface="Arial"/>
              </a:rPr>
              <a:t>A</a:t>
            </a:r>
            <a:r>
              <a:rPr sz="1200" b="1" spc="5" dirty="0">
                <a:solidFill>
                  <a:srgbClr val="085581"/>
                </a:solidFill>
                <a:latin typeface="Arial"/>
                <a:cs typeface="Arial"/>
              </a:rPr>
              <a:t>W</a:t>
            </a:r>
            <a:r>
              <a:rPr sz="1200" b="1" dirty="0">
                <a:solidFill>
                  <a:srgbClr val="085581"/>
                </a:solidFill>
                <a:latin typeface="Arial"/>
                <a:cs typeface="Arial"/>
              </a:rPr>
              <a:t>E</a:t>
            </a:r>
            <a:endParaRPr sz="1200" dirty="0">
              <a:latin typeface="Arial"/>
              <a:cs typeface="Arial"/>
            </a:endParaRPr>
          </a:p>
        </p:txBody>
      </p:sp>
      <p:sp>
        <p:nvSpPr>
          <p:cNvPr id="33" name="object 5"/>
          <p:cNvSpPr/>
          <p:nvPr/>
        </p:nvSpPr>
        <p:spPr>
          <a:xfrm>
            <a:off x="7621740" y="2679039"/>
            <a:ext cx="3298825" cy="1401445"/>
          </a:xfrm>
          <a:custGeom>
            <a:avLst/>
            <a:gdLst/>
            <a:ahLst/>
            <a:cxnLst/>
            <a:rect l="l" t="t" r="r" b="b"/>
            <a:pathLst>
              <a:path w="3298825" h="1401445">
                <a:moveTo>
                  <a:pt x="3065259" y="0"/>
                </a:moveTo>
                <a:lnTo>
                  <a:pt x="233540" y="0"/>
                </a:lnTo>
                <a:lnTo>
                  <a:pt x="186473" y="4744"/>
                </a:lnTo>
                <a:lnTo>
                  <a:pt x="142635" y="18352"/>
                </a:lnTo>
                <a:lnTo>
                  <a:pt x="102965" y="39884"/>
                </a:lnTo>
                <a:lnTo>
                  <a:pt x="68402" y="68402"/>
                </a:lnTo>
                <a:lnTo>
                  <a:pt x="39884" y="102965"/>
                </a:lnTo>
                <a:lnTo>
                  <a:pt x="18352" y="142635"/>
                </a:lnTo>
                <a:lnTo>
                  <a:pt x="4744" y="186473"/>
                </a:lnTo>
                <a:lnTo>
                  <a:pt x="0" y="233540"/>
                </a:lnTo>
                <a:lnTo>
                  <a:pt x="0" y="1167676"/>
                </a:lnTo>
                <a:lnTo>
                  <a:pt x="4744" y="1214742"/>
                </a:lnTo>
                <a:lnTo>
                  <a:pt x="18352" y="1258580"/>
                </a:lnTo>
                <a:lnTo>
                  <a:pt x="39884" y="1298250"/>
                </a:lnTo>
                <a:lnTo>
                  <a:pt x="68402" y="1332814"/>
                </a:lnTo>
                <a:lnTo>
                  <a:pt x="102965" y="1361331"/>
                </a:lnTo>
                <a:lnTo>
                  <a:pt x="142635" y="1382863"/>
                </a:lnTo>
                <a:lnTo>
                  <a:pt x="186473" y="1396471"/>
                </a:lnTo>
                <a:lnTo>
                  <a:pt x="233540" y="1401216"/>
                </a:lnTo>
                <a:lnTo>
                  <a:pt x="3065259" y="1401216"/>
                </a:lnTo>
                <a:lnTo>
                  <a:pt x="3112325" y="1396471"/>
                </a:lnTo>
                <a:lnTo>
                  <a:pt x="3156163" y="1382863"/>
                </a:lnTo>
                <a:lnTo>
                  <a:pt x="3195834" y="1361331"/>
                </a:lnTo>
                <a:lnTo>
                  <a:pt x="3230397" y="1332814"/>
                </a:lnTo>
                <a:lnTo>
                  <a:pt x="3258914" y="1298250"/>
                </a:lnTo>
                <a:lnTo>
                  <a:pt x="3280446" y="1258580"/>
                </a:lnTo>
                <a:lnTo>
                  <a:pt x="3294054" y="1214742"/>
                </a:lnTo>
                <a:lnTo>
                  <a:pt x="3298799" y="1167676"/>
                </a:lnTo>
                <a:lnTo>
                  <a:pt x="3298799" y="233540"/>
                </a:lnTo>
                <a:lnTo>
                  <a:pt x="3294054" y="186473"/>
                </a:lnTo>
                <a:lnTo>
                  <a:pt x="3280446" y="142635"/>
                </a:lnTo>
                <a:lnTo>
                  <a:pt x="3258914" y="102965"/>
                </a:lnTo>
                <a:lnTo>
                  <a:pt x="3230397" y="68402"/>
                </a:lnTo>
                <a:lnTo>
                  <a:pt x="3195834" y="39884"/>
                </a:lnTo>
                <a:lnTo>
                  <a:pt x="3156163" y="18352"/>
                </a:lnTo>
                <a:lnTo>
                  <a:pt x="3112325" y="4744"/>
                </a:lnTo>
                <a:lnTo>
                  <a:pt x="3065259" y="0"/>
                </a:lnTo>
                <a:close/>
              </a:path>
            </a:pathLst>
          </a:custGeom>
          <a:solidFill>
            <a:srgbClr val="1295D8"/>
          </a:solidFill>
        </p:spPr>
        <p:txBody>
          <a:bodyPr wrap="square" lIns="0" tIns="0" rIns="0" bIns="0" rtlCol="0"/>
          <a:lstStyle/>
          <a:p>
            <a:endParaRPr dirty="0"/>
          </a:p>
        </p:txBody>
      </p:sp>
      <p:sp>
        <p:nvSpPr>
          <p:cNvPr id="34" name="object 6"/>
          <p:cNvSpPr/>
          <p:nvPr/>
        </p:nvSpPr>
        <p:spPr>
          <a:xfrm>
            <a:off x="7621740" y="2679039"/>
            <a:ext cx="3298825" cy="1401445"/>
          </a:xfrm>
          <a:custGeom>
            <a:avLst/>
            <a:gdLst/>
            <a:ahLst/>
            <a:cxnLst/>
            <a:rect l="l" t="t" r="r" b="b"/>
            <a:pathLst>
              <a:path w="3298825" h="1401445">
                <a:moveTo>
                  <a:pt x="0" y="233540"/>
                </a:moveTo>
                <a:lnTo>
                  <a:pt x="4744" y="186473"/>
                </a:lnTo>
                <a:lnTo>
                  <a:pt x="18352" y="142635"/>
                </a:lnTo>
                <a:lnTo>
                  <a:pt x="39884" y="102965"/>
                </a:lnTo>
                <a:lnTo>
                  <a:pt x="68402" y="68402"/>
                </a:lnTo>
                <a:lnTo>
                  <a:pt x="102965" y="39884"/>
                </a:lnTo>
                <a:lnTo>
                  <a:pt x="142635" y="18352"/>
                </a:lnTo>
                <a:lnTo>
                  <a:pt x="186473" y="4744"/>
                </a:lnTo>
                <a:lnTo>
                  <a:pt x="233540" y="0"/>
                </a:lnTo>
                <a:lnTo>
                  <a:pt x="3065259" y="0"/>
                </a:lnTo>
                <a:lnTo>
                  <a:pt x="3112325" y="4744"/>
                </a:lnTo>
                <a:lnTo>
                  <a:pt x="3156163" y="18352"/>
                </a:lnTo>
                <a:lnTo>
                  <a:pt x="3195834" y="39884"/>
                </a:lnTo>
                <a:lnTo>
                  <a:pt x="3230397" y="68402"/>
                </a:lnTo>
                <a:lnTo>
                  <a:pt x="3258914" y="102965"/>
                </a:lnTo>
                <a:lnTo>
                  <a:pt x="3280446" y="142635"/>
                </a:lnTo>
                <a:lnTo>
                  <a:pt x="3294054" y="186473"/>
                </a:lnTo>
                <a:lnTo>
                  <a:pt x="3298799" y="233540"/>
                </a:lnTo>
                <a:lnTo>
                  <a:pt x="3298799" y="1167676"/>
                </a:lnTo>
                <a:lnTo>
                  <a:pt x="3294054" y="1214742"/>
                </a:lnTo>
                <a:lnTo>
                  <a:pt x="3280446" y="1258580"/>
                </a:lnTo>
                <a:lnTo>
                  <a:pt x="3258914" y="1298250"/>
                </a:lnTo>
                <a:lnTo>
                  <a:pt x="3230397" y="1332814"/>
                </a:lnTo>
                <a:lnTo>
                  <a:pt x="3195834" y="1361331"/>
                </a:lnTo>
                <a:lnTo>
                  <a:pt x="3156163" y="1382863"/>
                </a:lnTo>
                <a:lnTo>
                  <a:pt x="3112325" y="1396471"/>
                </a:lnTo>
                <a:lnTo>
                  <a:pt x="3065259" y="1401216"/>
                </a:lnTo>
                <a:lnTo>
                  <a:pt x="233540" y="1401216"/>
                </a:lnTo>
                <a:lnTo>
                  <a:pt x="186473" y="1396471"/>
                </a:lnTo>
                <a:lnTo>
                  <a:pt x="142635" y="1382863"/>
                </a:lnTo>
                <a:lnTo>
                  <a:pt x="102965" y="1361331"/>
                </a:lnTo>
                <a:lnTo>
                  <a:pt x="68402" y="1332814"/>
                </a:lnTo>
                <a:lnTo>
                  <a:pt x="39884" y="1298250"/>
                </a:lnTo>
                <a:lnTo>
                  <a:pt x="18352" y="1258580"/>
                </a:lnTo>
                <a:lnTo>
                  <a:pt x="4744" y="1214742"/>
                </a:lnTo>
                <a:lnTo>
                  <a:pt x="0" y="1167676"/>
                </a:lnTo>
                <a:lnTo>
                  <a:pt x="0" y="233540"/>
                </a:lnTo>
                <a:close/>
              </a:path>
            </a:pathLst>
          </a:custGeom>
          <a:ln w="12700">
            <a:solidFill>
              <a:srgbClr val="FFFFFF"/>
            </a:solidFill>
          </a:ln>
        </p:spPr>
        <p:txBody>
          <a:bodyPr wrap="square" lIns="0" tIns="0" rIns="0" bIns="0" rtlCol="0"/>
          <a:lstStyle/>
          <a:p>
            <a:endParaRPr dirty="0"/>
          </a:p>
        </p:txBody>
      </p:sp>
      <p:sp>
        <p:nvSpPr>
          <p:cNvPr id="35" name="object 10"/>
          <p:cNvSpPr/>
          <p:nvPr/>
        </p:nvSpPr>
        <p:spPr>
          <a:xfrm>
            <a:off x="8329356" y="2500679"/>
            <a:ext cx="2010269" cy="258445"/>
          </a:xfrm>
          <a:custGeom>
            <a:avLst/>
            <a:gdLst/>
            <a:ahLst/>
            <a:cxnLst/>
            <a:rect l="l" t="t" r="r" b="b"/>
            <a:pathLst>
              <a:path w="1664970" h="258444">
                <a:moveTo>
                  <a:pt x="1621345" y="0"/>
                </a:moveTo>
                <a:lnTo>
                  <a:pt x="43065" y="0"/>
                </a:lnTo>
                <a:lnTo>
                  <a:pt x="26301" y="3383"/>
                </a:lnTo>
                <a:lnTo>
                  <a:pt x="12612" y="12612"/>
                </a:lnTo>
                <a:lnTo>
                  <a:pt x="3383" y="26301"/>
                </a:lnTo>
                <a:lnTo>
                  <a:pt x="0" y="43065"/>
                </a:lnTo>
                <a:lnTo>
                  <a:pt x="0" y="215303"/>
                </a:lnTo>
                <a:lnTo>
                  <a:pt x="3383" y="232067"/>
                </a:lnTo>
                <a:lnTo>
                  <a:pt x="12612" y="245756"/>
                </a:lnTo>
                <a:lnTo>
                  <a:pt x="26301" y="254984"/>
                </a:lnTo>
                <a:lnTo>
                  <a:pt x="43065" y="258368"/>
                </a:lnTo>
                <a:lnTo>
                  <a:pt x="1621345" y="258368"/>
                </a:lnTo>
                <a:lnTo>
                  <a:pt x="1638109" y="254984"/>
                </a:lnTo>
                <a:lnTo>
                  <a:pt x="1651798" y="245756"/>
                </a:lnTo>
                <a:lnTo>
                  <a:pt x="1661027" y="232067"/>
                </a:lnTo>
                <a:lnTo>
                  <a:pt x="1664411" y="215303"/>
                </a:lnTo>
                <a:lnTo>
                  <a:pt x="1664411" y="43065"/>
                </a:lnTo>
                <a:lnTo>
                  <a:pt x="1661027" y="26301"/>
                </a:lnTo>
                <a:lnTo>
                  <a:pt x="1651798" y="12612"/>
                </a:lnTo>
                <a:lnTo>
                  <a:pt x="1638109" y="3383"/>
                </a:lnTo>
                <a:lnTo>
                  <a:pt x="1621345" y="0"/>
                </a:lnTo>
                <a:close/>
              </a:path>
            </a:pathLst>
          </a:custGeom>
          <a:solidFill>
            <a:srgbClr val="FFC000"/>
          </a:solidFill>
        </p:spPr>
        <p:txBody>
          <a:bodyPr wrap="square" lIns="0" tIns="0" rIns="0" bIns="0" rtlCol="0"/>
          <a:lstStyle/>
          <a:p>
            <a:endParaRPr dirty="0"/>
          </a:p>
        </p:txBody>
      </p:sp>
      <p:sp>
        <p:nvSpPr>
          <p:cNvPr id="36" name="object 11"/>
          <p:cNvSpPr txBox="1"/>
          <p:nvPr/>
        </p:nvSpPr>
        <p:spPr>
          <a:xfrm>
            <a:off x="7829664" y="2491900"/>
            <a:ext cx="2884805" cy="913712"/>
          </a:xfrm>
          <a:prstGeom prst="rect">
            <a:avLst/>
          </a:prstGeom>
        </p:spPr>
        <p:txBody>
          <a:bodyPr vert="horz" wrap="square" lIns="0" tIns="48895" rIns="0" bIns="0" rtlCol="0">
            <a:spAutoFit/>
          </a:bodyPr>
          <a:lstStyle/>
          <a:p>
            <a:pPr marL="78740" algn="ctr">
              <a:lnSpc>
                <a:spcPct val="100000"/>
              </a:lnSpc>
              <a:spcBef>
                <a:spcPts val="385"/>
              </a:spcBef>
            </a:pPr>
            <a:r>
              <a:rPr lang="en-US" sz="1200" dirty="0" smtClean="0">
                <a:solidFill>
                  <a:srgbClr val="00778B"/>
                </a:solidFill>
                <a:latin typeface="Arial"/>
                <a:cs typeface="Arial"/>
              </a:rPr>
              <a:t>Transactional Unit Initiator</a:t>
            </a:r>
            <a:endParaRPr sz="1200" dirty="0">
              <a:latin typeface="Arial"/>
              <a:cs typeface="Arial"/>
            </a:endParaRPr>
          </a:p>
          <a:p>
            <a:pPr marL="12700" marR="5080" indent="2540" algn="ctr">
              <a:lnSpc>
                <a:spcPts val="2170"/>
              </a:lnSpc>
              <a:spcBef>
                <a:spcPts val="865"/>
              </a:spcBef>
            </a:pPr>
            <a:r>
              <a:rPr lang="en-US" sz="2100" spc="-5" dirty="0" smtClean="0">
                <a:solidFill>
                  <a:srgbClr val="FFFFFF"/>
                </a:solidFill>
                <a:latin typeface="Arial"/>
                <a:cs typeface="Arial"/>
              </a:rPr>
              <a:t>Update Position Funding using </a:t>
            </a:r>
            <a:r>
              <a:rPr lang="en-US" sz="2100" spc="-5" dirty="0">
                <a:solidFill>
                  <a:srgbClr val="FFFFFF"/>
                </a:solidFill>
                <a:latin typeface="Arial"/>
                <a:cs typeface="Arial"/>
              </a:rPr>
              <a:t>F</a:t>
            </a:r>
            <a:r>
              <a:rPr lang="en-US" sz="2100" spc="-5" dirty="0" smtClean="0">
                <a:solidFill>
                  <a:srgbClr val="FFFFFF"/>
                </a:solidFill>
                <a:latin typeface="Arial"/>
                <a:cs typeface="Arial"/>
              </a:rPr>
              <a:t>AU tool </a:t>
            </a:r>
            <a:r>
              <a:rPr lang="en-US" sz="2100" dirty="0" smtClean="0">
                <a:solidFill>
                  <a:srgbClr val="FFFFFF"/>
                </a:solidFill>
                <a:latin typeface="Arial"/>
                <a:cs typeface="Arial"/>
              </a:rPr>
              <a:t> </a:t>
            </a:r>
            <a:endParaRPr sz="2100" dirty="0">
              <a:latin typeface="Arial"/>
              <a:cs typeface="Arial"/>
            </a:endParaRPr>
          </a:p>
        </p:txBody>
      </p:sp>
      <p:sp>
        <p:nvSpPr>
          <p:cNvPr id="37" name="object 12"/>
          <p:cNvSpPr/>
          <p:nvPr/>
        </p:nvSpPr>
        <p:spPr>
          <a:xfrm>
            <a:off x="9009806" y="1844725"/>
            <a:ext cx="914399" cy="914399"/>
          </a:xfrm>
          <a:prstGeom prst="rect">
            <a:avLst/>
          </a:prstGeom>
          <a:blipFill>
            <a:blip r:embed="rId3" cstate="print"/>
            <a:stretch>
              <a:fillRect/>
            </a:stretch>
          </a:blipFill>
        </p:spPr>
        <p:txBody>
          <a:bodyPr wrap="square" lIns="0" tIns="0" rIns="0" bIns="0" rtlCol="0"/>
          <a:lstStyle/>
          <a:p>
            <a:endParaRPr dirty="0"/>
          </a:p>
        </p:txBody>
      </p:sp>
      <p:sp>
        <p:nvSpPr>
          <p:cNvPr id="38" name="object 16"/>
          <p:cNvSpPr/>
          <p:nvPr/>
        </p:nvSpPr>
        <p:spPr>
          <a:xfrm>
            <a:off x="7349422" y="3874879"/>
            <a:ext cx="747649" cy="205605"/>
          </a:xfrm>
          <a:custGeom>
            <a:avLst/>
            <a:gdLst/>
            <a:ahLst/>
            <a:cxnLst/>
            <a:rect l="l" t="t" r="r" b="b"/>
            <a:pathLst>
              <a:path w="612775" h="206375">
                <a:moveTo>
                  <a:pt x="509574" y="0"/>
                </a:moveTo>
                <a:lnTo>
                  <a:pt x="0" y="0"/>
                </a:lnTo>
                <a:lnTo>
                  <a:pt x="0" y="206260"/>
                </a:lnTo>
                <a:lnTo>
                  <a:pt x="509574" y="206260"/>
                </a:lnTo>
                <a:lnTo>
                  <a:pt x="612698" y="103136"/>
                </a:lnTo>
                <a:lnTo>
                  <a:pt x="509574" y="0"/>
                </a:lnTo>
                <a:close/>
              </a:path>
            </a:pathLst>
          </a:custGeom>
          <a:solidFill>
            <a:srgbClr val="FFFFFF"/>
          </a:solidFill>
        </p:spPr>
        <p:txBody>
          <a:bodyPr wrap="square" lIns="0" tIns="0" rIns="0" bIns="0" rtlCol="0"/>
          <a:lstStyle/>
          <a:p>
            <a:endParaRPr dirty="0"/>
          </a:p>
        </p:txBody>
      </p:sp>
      <p:sp>
        <p:nvSpPr>
          <p:cNvPr id="39" name="object 17"/>
          <p:cNvSpPr txBox="1"/>
          <p:nvPr/>
        </p:nvSpPr>
        <p:spPr>
          <a:xfrm>
            <a:off x="7387542" y="3867129"/>
            <a:ext cx="838191" cy="197490"/>
          </a:xfrm>
          <a:prstGeom prst="rect">
            <a:avLst/>
          </a:prstGeom>
        </p:spPr>
        <p:txBody>
          <a:bodyPr vert="horz" wrap="square" lIns="0" tIns="12700" rIns="0" bIns="0" rtlCol="0">
            <a:spAutoFit/>
          </a:bodyPr>
          <a:lstStyle/>
          <a:p>
            <a:pPr marL="12700">
              <a:lnSpc>
                <a:spcPct val="100000"/>
              </a:lnSpc>
              <a:spcBef>
                <a:spcPts val="100"/>
              </a:spcBef>
            </a:pPr>
            <a:r>
              <a:rPr lang="en-US" sz="1200" b="1" spc="-40" dirty="0" smtClean="0">
                <a:solidFill>
                  <a:srgbClr val="085581"/>
                </a:solidFill>
                <a:latin typeface="Arial"/>
                <a:cs typeface="Arial"/>
              </a:rPr>
              <a:t>Approve</a:t>
            </a:r>
            <a:endParaRPr sz="1200" dirty="0">
              <a:latin typeface="Arial"/>
              <a:cs typeface="Arial"/>
            </a:endParaRPr>
          </a:p>
        </p:txBody>
      </p:sp>
      <p:sp>
        <p:nvSpPr>
          <p:cNvPr id="42" name="object 16"/>
          <p:cNvSpPr/>
          <p:nvPr/>
        </p:nvSpPr>
        <p:spPr>
          <a:xfrm rot="10800000">
            <a:off x="3653092" y="3634121"/>
            <a:ext cx="579805" cy="217814"/>
          </a:xfrm>
          <a:custGeom>
            <a:avLst/>
            <a:gdLst/>
            <a:ahLst/>
            <a:cxnLst/>
            <a:rect l="l" t="t" r="r" b="b"/>
            <a:pathLst>
              <a:path w="612775" h="206375">
                <a:moveTo>
                  <a:pt x="509574" y="0"/>
                </a:moveTo>
                <a:lnTo>
                  <a:pt x="0" y="0"/>
                </a:lnTo>
                <a:lnTo>
                  <a:pt x="0" y="206260"/>
                </a:lnTo>
                <a:lnTo>
                  <a:pt x="509574" y="206260"/>
                </a:lnTo>
                <a:lnTo>
                  <a:pt x="612698" y="103136"/>
                </a:lnTo>
                <a:lnTo>
                  <a:pt x="509574" y="0"/>
                </a:lnTo>
                <a:close/>
              </a:path>
            </a:pathLst>
          </a:custGeom>
          <a:solidFill>
            <a:srgbClr val="FFFFFF"/>
          </a:solidFill>
        </p:spPr>
        <p:txBody>
          <a:bodyPr wrap="square" lIns="0" tIns="0" rIns="0" bIns="0" rtlCol="0"/>
          <a:lstStyle/>
          <a:p>
            <a:endParaRPr dirty="0"/>
          </a:p>
        </p:txBody>
      </p:sp>
      <p:sp>
        <p:nvSpPr>
          <p:cNvPr id="43" name="object 17"/>
          <p:cNvSpPr txBox="1"/>
          <p:nvPr/>
        </p:nvSpPr>
        <p:spPr>
          <a:xfrm>
            <a:off x="3779445" y="3621693"/>
            <a:ext cx="462417" cy="197490"/>
          </a:xfrm>
          <a:prstGeom prst="rect">
            <a:avLst/>
          </a:prstGeom>
        </p:spPr>
        <p:txBody>
          <a:bodyPr vert="horz" wrap="square" lIns="0" tIns="12700" rIns="0" bIns="0" rtlCol="0">
            <a:spAutoFit/>
          </a:bodyPr>
          <a:lstStyle/>
          <a:p>
            <a:pPr marL="12700">
              <a:lnSpc>
                <a:spcPct val="100000"/>
              </a:lnSpc>
              <a:spcBef>
                <a:spcPts val="100"/>
              </a:spcBef>
            </a:pPr>
            <a:r>
              <a:rPr lang="en-US" sz="1200" b="1" spc="-40" dirty="0" smtClean="0">
                <a:solidFill>
                  <a:srgbClr val="085581"/>
                </a:solidFill>
                <a:latin typeface="Arial"/>
                <a:cs typeface="Arial"/>
              </a:rPr>
              <a:t>Deny</a:t>
            </a:r>
            <a:endParaRPr sz="1200" dirty="0">
              <a:latin typeface="Arial"/>
              <a:cs typeface="Arial"/>
            </a:endParaRPr>
          </a:p>
        </p:txBody>
      </p:sp>
    </p:spTree>
    <p:extLst>
      <p:ext uri="{BB962C8B-B14F-4D97-AF65-F5344CB8AC3E}">
        <p14:creationId xmlns:p14="http://schemas.microsoft.com/office/powerpoint/2010/main" val="37123377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08274" y="260240"/>
            <a:ext cx="9042400" cy="685800"/>
          </a:xfrm>
        </p:spPr>
        <p:txBody>
          <a:bodyPr/>
          <a:lstStyle/>
          <a:p>
            <a:r>
              <a:rPr lang="en-US" dirty="0" smtClean="0">
                <a:solidFill>
                  <a:schemeClr val="accent5"/>
                </a:solidFill>
              </a:rPr>
              <a:t>CHECK YOUR UNDERSTANDING</a:t>
            </a:r>
            <a:endParaRPr lang="en-US" sz="2800" dirty="0">
              <a:solidFill>
                <a:schemeClr val="accent5"/>
              </a:solidFill>
            </a:endParaRPr>
          </a:p>
        </p:txBody>
      </p:sp>
      <p:sp>
        <p:nvSpPr>
          <p:cNvPr id="2" name="Rectangle 1"/>
          <p:cNvSpPr/>
          <p:nvPr/>
        </p:nvSpPr>
        <p:spPr>
          <a:xfrm>
            <a:off x="283464" y="1060704"/>
            <a:ext cx="11614246" cy="471998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83464" y="1060704"/>
            <a:ext cx="11614246" cy="471998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8902" y="166493"/>
            <a:ext cx="1038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446" y="1840251"/>
            <a:ext cx="3393163" cy="339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0487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38835"/>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Person</a:t>
            </a:r>
            <a:r>
              <a:rPr lang="en-US" sz="7200" b="1" dirty="0">
                <a:solidFill>
                  <a:srgbClr val="F1AB00"/>
                </a:solidFill>
                <a:latin typeface="Arial"/>
              </a:rPr>
              <a:t> </a:t>
            </a:r>
            <a:r>
              <a:rPr lang="en-US" sz="7200" b="1" dirty="0" smtClean="0">
                <a:solidFill>
                  <a:srgbClr val="F1AB00"/>
                </a:solidFill>
                <a:latin typeface="Arial"/>
              </a:rPr>
              <a:t>of Interest</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2099424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PROCESS DEFINITION</a:t>
            </a:r>
            <a:endParaRPr lang="en-US" dirty="0">
              <a:solidFill>
                <a:schemeClr val="accent5"/>
              </a:solidFill>
            </a:endParaRPr>
          </a:p>
        </p:txBody>
      </p:sp>
      <p:sp>
        <p:nvSpPr>
          <p:cNvPr id="4" name="TextBox 3"/>
          <p:cNvSpPr txBox="1"/>
          <p:nvPr/>
        </p:nvSpPr>
        <p:spPr>
          <a:xfrm>
            <a:off x="1442301" y="1052052"/>
            <a:ext cx="9727144" cy="1015663"/>
          </a:xfrm>
          <a:prstGeom prst="rect">
            <a:avLst/>
          </a:prstGeom>
          <a:solidFill>
            <a:schemeClr val="accent1">
              <a:lumMod val="20000"/>
              <a:lumOff val="80000"/>
            </a:schemeClr>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2000" dirty="0" smtClean="0">
                <a:solidFill>
                  <a:prstClr val="black"/>
                </a:solidFill>
                <a:cs typeface="Arial"/>
              </a:rPr>
              <a:t>A </a:t>
            </a:r>
            <a:r>
              <a:rPr lang="en-US" sz="2000" b="1" spc="-5" dirty="0" smtClean="0">
                <a:solidFill>
                  <a:prstClr val="black"/>
                </a:solidFill>
                <a:cs typeface="Arial"/>
              </a:rPr>
              <a:t>Person </a:t>
            </a:r>
            <a:r>
              <a:rPr lang="en-US" sz="2000" b="1" spc="-5" dirty="0">
                <a:solidFill>
                  <a:prstClr val="black"/>
                </a:solidFill>
                <a:cs typeface="Arial"/>
              </a:rPr>
              <a:t>of </a:t>
            </a:r>
            <a:r>
              <a:rPr lang="en-US" sz="2000" b="1" spc="-5" dirty="0" smtClean="0">
                <a:solidFill>
                  <a:prstClr val="black"/>
                </a:solidFill>
                <a:cs typeface="Arial"/>
              </a:rPr>
              <a:t>Interest</a:t>
            </a:r>
            <a:r>
              <a:rPr lang="en-US" sz="2000" spc="-5" dirty="0" smtClean="0">
                <a:solidFill>
                  <a:prstClr val="black"/>
                </a:solidFill>
                <a:cs typeface="Arial"/>
              </a:rPr>
              <a:t> </a:t>
            </a:r>
            <a:r>
              <a:rPr lang="en-US" sz="2000" spc="-5" dirty="0">
                <a:solidFill>
                  <a:prstClr val="black"/>
                </a:solidFill>
                <a:cs typeface="Arial"/>
              </a:rPr>
              <a:t>(POI) is someone who is tracked </a:t>
            </a:r>
            <a:r>
              <a:rPr lang="en-US" sz="2000" spc="-10" dirty="0" smtClean="0">
                <a:solidFill>
                  <a:prstClr val="black"/>
                </a:solidFill>
                <a:cs typeface="Arial"/>
              </a:rPr>
              <a:t>by </a:t>
            </a:r>
            <a:r>
              <a:rPr lang="en-US" sz="2000" spc="-5" dirty="0">
                <a:solidFill>
                  <a:prstClr val="black"/>
                </a:solidFill>
                <a:cs typeface="Arial"/>
              </a:rPr>
              <a:t>Locations for various reasons, such as a potential hire </a:t>
            </a:r>
            <a:r>
              <a:rPr lang="en-US" sz="2000" spc="-10" dirty="0">
                <a:solidFill>
                  <a:prstClr val="black"/>
                </a:solidFill>
                <a:cs typeface="Arial"/>
              </a:rPr>
              <a:t>or </a:t>
            </a:r>
            <a:r>
              <a:rPr lang="en-US" sz="2000" spc="-5" dirty="0" smtClean="0">
                <a:solidFill>
                  <a:prstClr val="black"/>
                </a:solidFill>
                <a:cs typeface="Arial"/>
              </a:rPr>
              <a:t>potential </a:t>
            </a:r>
            <a:r>
              <a:rPr lang="en-US" sz="2000" spc="-5" dirty="0">
                <a:solidFill>
                  <a:prstClr val="black"/>
                </a:solidFill>
                <a:cs typeface="Arial"/>
              </a:rPr>
              <a:t>external</a:t>
            </a:r>
            <a:r>
              <a:rPr lang="en-US" sz="2000" spc="30" dirty="0">
                <a:solidFill>
                  <a:prstClr val="black"/>
                </a:solidFill>
                <a:cs typeface="Arial"/>
              </a:rPr>
              <a:t> </a:t>
            </a:r>
            <a:r>
              <a:rPr lang="en-US" sz="2000" spc="-5" dirty="0">
                <a:solidFill>
                  <a:prstClr val="black"/>
                </a:solidFill>
                <a:cs typeface="Arial"/>
              </a:rPr>
              <a:t>resource</a:t>
            </a:r>
            <a:r>
              <a:rPr lang="en-US" sz="2000" spc="-5" dirty="0">
                <a:solidFill>
                  <a:srgbClr val="7C7E7F"/>
                </a:solidFill>
                <a:cs typeface="Arial"/>
              </a:rPr>
              <a:t>. </a:t>
            </a:r>
            <a:r>
              <a:rPr lang="en-US" sz="2000" spc="-5" dirty="0">
                <a:solidFill>
                  <a:prstClr val="black"/>
                </a:solidFill>
                <a:cs typeface="Arial"/>
              </a:rPr>
              <a:t>Locations are responsible for adding and maintaining </a:t>
            </a:r>
            <a:r>
              <a:rPr lang="en-US" sz="2000" spc="-5" dirty="0" smtClean="0">
                <a:solidFill>
                  <a:prstClr val="black"/>
                </a:solidFill>
                <a:cs typeface="Arial"/>
              </a:rPr>
              <a:t>POI </a:t>
            </a:r>
            <a:r>
              <a:rPr lang="en-US" sz="2000" spc="-5" dirty="0">
                <a:solidFill>
                  <a:prstClr val="black"/>
                </a:solidFill>
                <a:cs typeface="Arial"/>
              </a:rPr>
              <a:t>records in</a:t>
            </a:r>
            <a:r>
              <a:rPr lang="en-US" sz="2000" spc="5" dirty="0">
                <a:solidFill>
                  <a:prstClr val="black"/>
                </a:solidFill>
                <a:cs typeface="Arial"/>
              </a:rPr>
              <a:t> </a:t>
            </a:r>
            <a:r>
              <a:rPr lang="en-US" sz="2000" spc="-5" dirty="0" smtClean="0">
                <a:solidFill>
                  <a:prstClr val="black"/>
                </a:solidFill>
                <a:cs typeface="Arial"/>
              </a:rPr>
              <a:t>UCPath.</a:t>
            </a:r>
            <a:endParaRPr kumimoji="0" lang="en-US" sz="2000" b="0" i="0" u="none" strike="noStrike" kern="1200" cap="none" spc="0" normalizeH="0" baseline="0" noProof="0" dirty="0" smtClean="0">
              <a:ln>
                <a:noFill/>
              </a:ln>
              <a:solidFill>
                <a:prstClr val="black"/>
              </a:solidFill>
              <a:effectLst/>
              <a:uLnTx/>
              <a:uFillTx/>
              <a:latin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60" y="1052052"/>
            <a:ext cx="914324" cy="914324"/>
          </a:xfrm>
          <a:prstGeom prst="rect">
            <a:avLst/>
          </a:prstGeom>
        </p:spPr>
      </p:pic>
      <p:pic>
        <p:nvPicPr>
          <p:cNvPr id="5" name="Picture 4"/>
          <p:cNvPicPr>
            <a:picLocks noChangeAspect="1"/>
          </p:cNvPicPr>
          <p:nvPr/>
        </p:nvPicPr>
        <p:blipFill rotWithShape="1">
          <a:blip r:embed="rId4"/>
          <a:srcRect l="2464" t="9946"/>
          <a:stretch/>
        </p:blipFill>
        <p:spPr>
          <a:xfrm>
            <a:off x="1806897" y="2179228"/>
            <a:ext cx="7906549" cy="4079723"/>
          </a:xfrm>
          <a:prstGeom prst="rect">
            <a:avLst/>
          </a:prstGeom>
        </p:spPr>
      </p:pic>
    </p:spTree>
    <p:extLst>
      <p:ext uri="{BB962C8B-B14F-4D97-AF65-F5344CB8AC3E}">
        <p14:creationId xmlns:p14="http://schemas.microsoft.com/office/powerpoint/2010/main" val="8610410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78460" y="293370"/>
            <a:ext cx="10066802" cy="685800"/>
          </a:xfrm>
        </p:spPr>
        <p:txBody>
          <a:bodyPr/>
          <a:lstStyle/>
          <a:p>
            <a:r>
              <a:rPr lang="en-US" dirty="0" smtClean="0">
                <a:solidFill>
                  <a:schemeClr val="accent5"/>
                </a:solidFill>
              </a:rPr>
              <a:t>PERSON OF INTEREST ROADMAP</a:t>
            </a:r>
            <a:endParaRPr lang="en-US" dirty="0">
              <a:solidFill>
                <a:schemeClr val="accent5"/>
              </a:solidFill>
            </a:endParaRPr>
          </a:p>
        </p:txBody>
      </p:sp>
      <p:pic>
        <p:nvPicPr>
          <p:cNvPr id="2" name="Picture 1"/>
          <p:cNvPicPr>
            <a:picLocks noChangeAspect="1"/>
          </p:cNvPicPr>
          <p:nvPr/>
        </p:nvPicPr>
        <p:blipFill>
          <a:blip r:embed="rId3"/>
          <a:stretch>
            <a:fillRect/>
          </a:stretch>
        </p:blipFill>
        <p:spPr>
          <a:xfrm>
            <a:off x="210263" y="979170"/>
            <a:ext cx="9691618" cy="5216425"/>
          </a:xfrm>
          <a:prstGeom prst="rect">
            <a:avLst/>
          </a:prstGeom>
        </p:spPr>
      </p:pic>
    </p:spTree>
    <p:extLst>
      <p:ext uri="{BB962C8B-B14F-4D97-AF65-F5344CB8AC3E}">
        <p14:creationId xmlns:p14="http://schemas.microsoft.com/office/powerpoint/2010/main" val="5078274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5641" y="165371"/>
            <a:ext cx="10641051" cy="685800"/>
          </a:xfrm>
        </p:spPr>
        <p:txBody>
          <a:bodyPr/>
          <a:lstStyle/>
          <a:p>
            <a:r>
              <a:rPr lang="en-US" dirty="0" smtClean="0">
                <a:solidFill>
                  <a:schemeClr val="accent5"/>
                </a:solidFill>
              </a:rPr>
              <a:t>HANDOFF MATRIX</a:t>
            </a:r>
            <a:endParaRPr lang="en-US" dirty="0">
              <a:solidFill>
                <a:schemeClr val="accent5"/>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386807449"/>
              </p:ext>
            </p:extLst>
          </p:nvPr>
        </p:nvGraphicFramePr>
        <p:xfrm>
          <a:off x="869175" y="1020854"/>
          <a:ext cx="7571526" cy="3485716"/>
        </p:xfrm>
        <a:graphic>
          <a:graphicData uri="http://schemas.openxmlformats.org/drawingml/2006/table">
            <a:tbl>
              <a:tblPr firstRow="1" bandRow="1">
                <a:tableStyleId>{5C22544A-7EE6-4342-B048-85BDC9FD1C3A}</a:tableStyleId>
              </a:tblPr>
              <a:tblGrid>
                <a:gridCol w="1384866">
                  <a:extLst>
                    <a:ext uri="{9D8B030D-6E8A-4147-A177-3AD203B41FA5}">
                      <a16:colId xmlns:a16="http://schemas.microsoft.com/office/drawing/2014/main" val="2397040824"/>
                    </a:ext>
                  </a:extLst>
                </a:gridCol>
                <a:gridCol w="3357723">
                  <a:extLst>
                    <a:ext uri="{9D8B030D-6E8A-4147-A177-3AD203B41FA5}">
                      <a16:colId xmlns:a16="http://schemas.microsoft.com/office/drawing/2014/main" val="2457232917"/>
                    </a:ext>
                  </a:extLst>
                </a:gridCol>
                <a:gridCol w="1831807">
                  <a:extLst>
                    <a:ext uri="{9D8B030D-6E8A-4147-A177-3AD203B41FA5}">
                      <a16:colId xmlns:a16="http://schemas.microsoft.com/office/drawing/2014/main" val="195881439"/>
                    </a:ext>
                  </a:extLst>
                </a:gridCol>
                <a:gridCol w="997130">
                  <a:extLst>
                    <a:ext uri="{9D8B030D-6E8A-4147-A177-3AD203B41FA5}">
                      <a16:colId xmlns:a16="http://schemas.microsoft.com/office/drawing/2014/main" val="1393386769"/>
                    </a:ext>
                  </a:extLst>
                </a:gridCol>
              </a:tblGrid>
              <a:tr h="680399">
                <a:tc>
                  <a:txBody>
                    <a:bodyPr/>
                    <a:lstStyle/>
                    <a:p>
                      <a:pPr algn="ctr" fontAlgn="t"/>
                      <a:r>
                        <a:rPr lang="en-US" sz="1400" b="1" i="0" u="none" strike="noStrike" dirty="0">
                          <a:solidFill>
                            <a:srgbClr val="FFFFFF"/>
                          </a:solidFill>
                          <a:effectLst/>
                          <a:latin typeface="Arial" panose="020B0604020202020204" pitchFamily="34" charset="0"/>
                          <a:cs typeface="Arial" panose="020B0604020202020204" pitchFamily="34" charset="0"/>
                        </a:rPr>
                        <a:t>Process</a:t>
                      </a: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Transactional</a:t>
                      </a:r>
                      <a:r>
                        <a:rPr lang="en-US" sz="1400" b="1" i="0" u="none" strike="noStrike" baseline="0" dirty="0" smtClean="0">
                          <a:solidFill>
                            <a:srgbClr val="FFFFFF"/>
                          </a:solidFill>
                          <a:effectLst/>
                          <a:latin typeface="Arial" panose="020B0604020202020204" pitchFamily="34" charset="0"/>
                          <a:cs typeface="Arial" panose="020B0604020202020204" pitchFamily="34" charset="0"/>
                        </a:rPr>
                        <a:t> Unit</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SSC</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Central</a:t>
                      </a:r>
                      <a:r>
                        <a:rPr lang="en-US" sz="1400" b="1" i="0" u="none" strike="noStrike" baseline="0" dirty="0" smtClean="0">
                          <a:solidFill>
                            <a:srgbClr val="FFFFFF"/>
                          </a:solidFill>
                          <a:effectLst/>
                          <a:latin typeface="Arial" panose="020B0604020202020204" pitchFamily="34" charset="0"/>
                          <a:cs typeface="Arial" panose="020B0604020202020204" pitchFamily="34" charset="0"/>
                        </a:rPr>
                        <a:t> Office</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4031659597"/>
                  </a:ext>
                </a:extLst>
              </a:tr>
              <a:tr h="793637">
                <a:tc>
                  <a:txBody>
                    <a:bodyPr/>
                    <a:lstStyle/>
                    <a:p>
                      <a:pPr algn="l" fontAlgn="t"/>
                      <a:r>
                        <a:rPr lang="en-US" sz="1200" b="1" i="0" u="none" strike="noStrike" dirty="0" smtClean="0">
                          <a:solidFill>
                            <a:schemeClr val="bg1"/>
                          </a:solidFill>
                          <a:effectLst/>
                          <a:latin typeface="Arial" panose="020B0604020202020204" pitchFamily="34" charset="0"/>
                          <a:cs typeface="Arial" panose="020B0604020202020204" pitchFamily="34" charset="0"/>
                        </a:rPr>
                        <a:t>POI</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solidFill>
                      <a:srgbClr val="5B9BD5"/>
                    </a:solidFill>
                  </a:tcPr>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Determine the need for Person</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of Interest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4238093911"/>
                  </a:ext>
                </a:extLst>
              </a:tr>
              <a:tr h="73035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POI</a:t>
                      </a:r>
                      <a:endPar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45720" marR="45720" anchor="ctr">
                    <a:solidFill>
                      <a:srgbClr val="5B9BD5"/>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effectLst/>
                          <a:latin typeface="Arial" panose="020B0604020202020204" pitchFamily="34" charset="0"/>
                          <a:cs typeface="Arial" panose="020B0604020202020204" pitchFamily="34" charset="0"/>
                        </a:rPr>
                        <a:t>Enter information on “Add POI” page</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0" u="none" strike="noStrike" baseline="0" dirty="0" smtClean="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effectLst/>
                          <a:latin typeface="Arial" panose="020B0604020202020204" pitchFamily="34" charset="0"/>
                          <a:cs typeface="Arial" panose="020B0604020202020204" pitchFamily="34" charset="0"/>
                        </a:rPr>
                        <a:t>Nee</a:t>
                      </a:r>
                      <a:r>
                        <a:rPr lang="en-US" sz="1200" b="0" i="1" u="none" strike="noStrike" dirty="0" smtClean="0">
                          <a:solidFill>
                            <a:srgbClr val="000000"/>
                          </a:solidFill>
                          <a:effectLst/>
                          <a:latin typeface="Arial" panose="020B0604020202020204" pitchFamily="34" charset="0"/>
                          <a:cs typeface="Arial" panose="020B0604020202020204" pitchFamily="34" charset="0"/>
                        </a:rPr>
                        <a:t>ds</a:t>
                      </a:r>
                      <a:r>
                        <a:rPr lang="en-US" sz="1200" b="0" i="1" u="none" strike="noStrike" baseline="0" dirty="0" smtClean="0">
                          <a:solidFill>
                            <a:srgbClr val="000000"/>
                          </a:solidFill>
                          <a:effectLst/>
                          <a:latin typeface="Arial" panose="020B0604020202020204" pitchFamily="34" charset="0"/>
                          <a:cs typeface="Arial" panose="020B0604020202020204" pitchFamily="34" charset="0"/>
                        </a:rPr>
                        <a:t> to review POI page and/or email to verify that it was approved/denied by SSC that it needs to be re-entered</a:t>
                      </a:r>
                      <a:endParaRPr lang="en-US" sz="1200" b="0" i="0" u="none" strike="noStrike" dirty="0" smtClean="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Review</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and approve/deny</a:t>
                      </a:r>
                      <a:r>
                        <a:rPr lang="en-US" sz="1200" b="0" i="0" u="none" strike="noStrike" dirty="0" smtClean="0">
                          <a:solidFill>
                            <a:srgbClr val="000000"/>
                          </a:solidFill>
                          <a:effectLst/>
                          <a:latin typeface="Arial" panose="020B0604020202020204" pitchFamily="34" charset="0"/>
                          <a:cs typeface="Arial" panose="020B0604020202020204" pitchFamily="34" charset="0"/>
                        </a:rPr>
                        <a:t> </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POI page AWE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645442057"/>
                  </a:ext>
                </a:extLst>
              </a:tr>
              <a:tr h="90381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POI</a:t>
                      </a:r>
                      <a:endPar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45720" marR="45720" anchor="ctr">
                    <a:solidFill>
                      <a:srgbClr val="5B9BD5"/>
                    </a:solidFill>
                  </a:tcPr>
                </a:tc>
                <a:tc>
                  <a:txBody>
                    <a:bodyPr/>
                    <a:lstStyle/>
                    <a:p>
                      <a:pPr marL="0" marR="0" indent="0" algn="l">
                        <a:spcBef>
                          <a:spcPts val="0"/>
                        </a:spcBef>
                        <a:spcAft>
                          <a:spcPts val="0"/>
                        </a:spcAft>
                        <a:buFont typeface="+mj-lt"/>
                        <a:buNone/>
                      </a:pPr>
                      <a:r>
                        <a:rPr lang="en-US" sz="1200" dirty="0" smtClean="0">
                          <a:effectLst/>
                          <a:latin typeface="+mn-lt"/>
                          <a:ea typeface="Calibri" panose="020F0502020204030204" pitchFamily="34" charset="0"/>
                          <a:cs typeface="Times New Roman" panose="02020603050405020304" pitchFamily="18" charset="0"/>
                        </a:rPr>
                        <a:t>Pilot Unit should reach out to central office for any questions regarding policy prior to processing</a:t>
                      </a:r>
                      <a:r>
                        <a:rPr lang="en-US" sz="1200" baseline="0" dirty="0" smtClean="0">
                          <a:effectLst/>
                          <a:latin typeface="+mn-lt"/>
                          <a:ea typeface="Calibri" panose="020F0502020204030204" pitchFamily="34" charset="0"/>
                          <a:cs typeface="Times New Roman" panose="02020603050405020304" pitchFamily="18" charset="0"/>
                        </a:rPr>
                        <a:t> POI transactions.</a:t>
                      </a:r>
                      <a:endParaRPr lang="en-US" sz="1200" dirty="0">
                        <a:effectLst/>
                        <a:latin typeface="+mn-lt"/>
                        <a:ea typeface="Calibri" panose="020F0502020204030204" pitchFamily="34" charset="0"/>
                        <a:cs typeface="Times New Roman" panose="02020603050405020304" pitchFamily="18" charset="0"/>
                      </a:endParaRPr>
                    </a:p>
                  </a:txBody>
                  <a:tcPr marL="45720" marR="45720"/>
                </a:tc>
                <a:tc>
                  <a:txBody>
                    <a:bodyPr/>
                    <a:lstStyle/>
                    <a:p>
                      <a:pPr marL="0" marR="0" indent="0" algn="l">
                        <a:spcBef>
                          <a:spcPts val="0"/>
                        </a:spcBef>
                        <a:spcAft>
                          <a:spcPts val="0"/>
                        </a:spcAft>
                        <a:buFont typeface="+mj-lt"/>
                        <a:buNone/>
                      </a:pPr>
                      <a:r>
                        <a:rPr lang="en-US" sz="1200" dirty="0" smtClean="0">
                          <a:effectLst/>
                          <a:latin typeface="+mn-lt"/>
                          <a:ea typeface="Calibri" panose="020F0502020204030204" pitchFamily="34" charset="0"/>
                          <a:cs typeface="Times New Roman" panose="02020603050405020304" pitchFamily="18" charset="0"/>
                        </a:rPr>
                        <a:t>SSCs should reach out to central office for any questions regarding policy prior to approving POI</a:t>
                      </a:r>
                      <a:r>
                        <a:rPr lang="en-US" sz="1200" baseline="0" dirty="0" smtClean="0">
                          <a:effectLst/>
                          <a:latin typeface="+mn-lt"/>
                          <a:ea typeface="Calibri" panose="020F0502020204030204" pitchFamily="34" charset="0"/>
                          <a:cs typeface="Times New Roman" panose="02020603050405020304" pitchFamily="18" charset="0"/>
                        </a:rPr>
                        <a:t> transactions.</a:t>
                      </a:r>
                      <a:endParaRPr lang="en-US" sz="1200" dirty="0">
                        <a:effectLst/>
                        <a:latin typeface="+mn-lt"/>
                        <a:ea typeface="Calibri" panose="020F0502020204030204" pitchFamily="34" charset="0"/>
                        <a:cs typeface="Times New Roman" panose="02020603050405020304" pitchFamily="18"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dirty="0" smtClean="0">
                          <a:effectLst/>
                          <a:latin typeface="+mn-lt"/>
                          <a:ea typeface="Calibri" panose="020F0502020204030204" pitchFamily="34" charset="0"/>
                          <a:cs typeface="Times New Roman" panose="02020603050405020304" pitchFamily="18" charset="0"/>
                        </a:rPr>
                        <a:t>Respond to any policy questions </a:t>
                      </a:r>
                    </a:p>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3020486"/>
                  </a:ext>
                </a:extLst>
              </a:tr>
            </a:tbl>
          </a:graphicData>
        </a:graphic>
      </p:graphicFrame>
    </p:spTree>
    <p:extLst>
      <p:ext uri="{BB962C8B-B14F-4D97-AF65-F5344CB8AC3E}">
        <p14:creationId xmlns:p14="http://schemas.microsoft.com/office/powerpoint/2010/main" val="18965248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AWE APPROVAL</a:t>
            </a:r>
            <a:endParaRPr lang="en-US" dirty="0">
              <a:solidFill>
                <a:schemeClr val="accent5"/>
              </a:solidFill>
            </a:endParaRPr>
          </a:p>
        </p:txBody>
      </p:sp>
      <p:sp>
        <p:nvSpPr>
          <p:cNvPr id="3" name="object 4"/>
          <p:cNvSpPr/>
          <p:nvPr/>
        </p:nvSpPr>
        <p:spPr>
          <a:xfrm>
            <a:off x="224118" y="1736456"/>
            <a:ext cx="11698941" cy="4800600"/>
          </a:xfrm>
          <a:custGeom>
            <a:avLst/>
            <a:gdLst/>
            <a:ahLst/>
            <a:cxnLst/>
            <a:rect l="l" t="t" r="r" b="b"/>
            <a:pathLst>
              <a:path w="6849745" h="4800600">
                <a:moveTo>
                  <a:pt x="4449127" y="0"/>
                </a:moveTo>
                <a:lnTo>
                  <a:pt x="4449127" y="1200150"/>
                </a:lnTo>
                <a:lnTo>
                  <a:pt x="0" y="1200150"/>
                </a:lnTo>
                <a:lnTo>
                  <a:pt x="0" y="3600450"/>
                </a:lnTo>
                <a:lnTo>
                  <a:pt x="4449127" y="3600450"/>
                </a:lnTo>
                <a:lnTo>
                  <a:pt x="4449127" y="4800600"/>
                </a:lnTo>
                <a:lnTo>
                  <a:pt x="6849427" y="2400300"/>
                </a:lnTo>
                <a:lnTo>
                  <a:pt x="4449127" y="0"/>
                </a:lnTo>
                <a:close/>
              </a:path>
            </a:pathLst>
          </a:custGeom>
          <a:solidFill>
            <a:srgbClr val="CCDDF0"/>
          </a:solidFill>
        </p:spPr>
        <p:txBody>
          <a:bodyPr wrap="square" lIns="0" tIns="0" rIns="0" bIns="0" rtlCol="0"/>
          <a:lstStyle/>
          <a:p>
            <a:endParaRPr dirty="0"/>
          </a:p>
        </p:txBody>
      </p:sp>
      <p:sp>
        <p:nvSpPr>
          <p:cNvPr id="4" name="object 5"/>
          <p:cNvSpPr/>
          <p:nvPr/>
        </p:nvSpPr>
        <p:spPr>
          <a:xfrm>
            <a:off x="510788" y="3445290"/>
            <a:ext cx="3298825" cy="1401445"/>
          </a:xfrm>
          <a:custGeom>
            <a:avLst/>
            <a:gdLst/>
            <a:ahLst/>
            <a:cxnLst/>
            <a:rect l="l" t="t" r="r" b="b"/>
            <a:pathLst>
              <a:path w="3298825" h="1401445">
                <a:moveTo>
                  <a:pt x="3065259" y="0"/>
                </a:moveTo>
                <a:lnTo>
                  <a:pt x="233540" y="0"/>
                </a:lnTo>
                <a:lnTo>
                  <a:pt x="186473" y="4744"/>
                </a:lnTo>
                <a:lnTo>
                  <a:pt x="142635" y="18352"/>
                </a:lnTo>
                <a:lnTo>
                  <a:pt x="102965" y="39884"/>
                </a:lnTo>
                <a:lnTo>
                  <a:pt x="68402" y="68402"/>
                </a:lnTo>
                <a:lnTo>
                  <a:pt x="39884" y="102965"/>
                </a:lnTo>
                <a:lnTo>
                  <a:pt x="18352" y="142635"/>
                </a:lnTo>
                <a:lnTo>
                  <a:pt x="4744" y="186473"/>
                </a:lnTo>
                <a:lnTo>
                  <a:pt x="0" y="233540"/>
                </a:lnTo>
                <a:lnTo>
                  <a:pt x="0" y="1167676"/>
                </a:lnTo>
                <a:lnTo>
                  <a:pt x="4744" y="1214742"/>
                </a:lnTo>
                <a:lnTo>
                  <a:pt x="18352" y="1258580"/>
                </a:lnTo>
                <a:lnTo>
                  <a:pt x="39884" y="1298250"/>
                </a:lnTo>
                <a:lnTo>
                  <a:pt x="68402" y="1332814"/>
                </a:lnTo>
                <a:lnTo>
                  <a:pt x="102965" y="1361331"/>
                </a:lnTo>
                <a:lnTo>
                  <a:pt x="142635" y="1382863"/>
                </a:lnTo>
                <a:lnTo>
                  <a:pt x="186473" y="1396471"/>
                </a:lnTo>
                <a:lnTo>
                  <a:pt x="233540" y="1401216"/>
                </a:lnTo>
                <a:lnTo>
                  <a:pt x="3065259" y="1401216"/>
                </a:lnTo>
                <a:lnTo>
                  <a:pt x="3112325" y="1396471"/>
                </a:lnTo>
                <a:lnTo>
                  <a:pt x="3156163" y="1382863"/>
                </a:lnTo>
                <a:lnTo>
                  <a:pt x="3195834" y="1361331"/>
                </a:lnTo>
                <a:lnTo>
                  <a:pt x="3230397" y="1332814"/>
                </a:lnTo>
                <a:lnTo>
                  <a:pt x="3258914" y="1298250"/>
                </a:lnTo>
                <a:lnTo>
                  <a:pt x="3280446" y="1258580"/>
                </a:lnTo>
                <a:lnTo>
                  <a:pt x="3294054" y="1214742"/>
                </a:lnTo>
                <a:lnTo>
                  <a:pt x="3298799" y="1167676"/>
                </a:lnTo>
                <a:lnTo>
                  <a:pt x="3298799" y="233540"/>
                </a:lnTo>
                <a:lnTo>
                  <a:pt x="3294054" y="186473"/>
                </a:lnTo>
                <a:lnTo>
                  <a:pt x="3280446" y="142635"/>
                </a:lnTo>
                <a:lnTo>
                  <a:pt x="3258914" y="102965"/>
                </a:lnTo>
                <a:lnTo>
                  <a:pt x="3230397" y="68402"/>
                </a:lnTo>
                <a:lnTo>
                  <a:pt x="3195834" y="39884"/>
                </a:lnTo>
                <a:lnTo>
                  <a:pt x="3156163" y="18352"/>
                </a:lnTo>
                <a:lnTo>
                  <a:pt x="3112325" y="4744"/>
                </a:lnTo>
                <a:lnTo>
                  <a:pt x="3065259" y="0"/>
                </a:lnTo>
                <a:close/>
              </a:path>
            </a:pathLst>
          </a:custGeom>
          <a:solidFill>
            <a:srgbClr val="1295D8"/>
          </a:solidFill>
        </p:spPr>
        <p:txBody>
          <a:bodyPr wrap="square" lIns="0" tIns="0" rIns="0" bIns="0" rtlCol="0"/>
          <a:lstStyle/>
          <a:p>
            <a:endParaRPr dirty="0"/>
          </a:p>
        </p:txBody>
      </p:sp>
      <p:sp>
        <p:nvSpPr>
          <p:cNvPr id="5" name="object 6"/>
          <p:cNvSpPr/>
          <p:nvPr/>
        </p:nvSpPr>
        <p:spPr>
          <a:xfrm>
            <a:off x="510788" y="3445290"/>
            <a:ext cx="3298825" cy="1401445"/>
          </a:xfrm>
          <a:custGeom>
            <a:avLst/>
            <a:gdLst/>
            <a:ahLst/>
            <a:cxnLst/>
            <a:rect l="l" t="t" r="r" b="b"/>
            <a:pathLst>
              <a:path w="3298825" h="1401445">
                <a:moveTo>
                  <a:pt x="0" y="233540"/>
                </a:moveTo>
                <a:lnTo>
                  <a:pt x="4744" y="186473"/>
                </a:lnTo>
                <a:lnTo>
                  <a:pt x="18352" y="142635"/>
                </a:lnTo>
                <a:lnTo>
                  <a:pt x="39884" y="102965"/>
                </a:lnTo>
                <a:lnTo>
                  <a:pt x="68402" y="68402"/>
                </a:lnTo>
                <a:lnTo>
                  <a:pt x="102965" y="39884"/>
                </a:lnTo>
                <a:lnTo>
                  <a:pt x="142635" y="18352"/>
                </a:lnTo>
                <a:lnTo>
                  <a:pt x="186473" y="4744"/>
                </a:lnTo>
                <a:lnTo>
                  <a:pt x="233540" y="0"/>
                </a:lnTo>
                <a:lnTo>
                  <a:pt x="3065259" y="0"/>
                </a:lnTo>
                <a:lnTo>
                  <a:pt x="3112325" y="4744"/>
                </a:lnTo>
                <a:lnTo>
                  <a:pt x="3156163" y="18352"/>
                </a:lnTo>
                <a:lnTo>
                  <a:pt x="3195834" y="39884"/>
                </a:lnTo>
                <a:lnTo>
                  <a:pt x="3230397" y="68402"/>
                </a:lnTo>
                <a:lnTo>
                  <a:pt x="3258914" y="102965"/>
                </a:lnTo>
                <a:lnTo>
                  <a:pt x="3280446" y="142635"/>
                </a:lnTo>
                <a:lnTo>
                  <a:pt x="3294054" y="186473"/>
                </a:lnTo>
                <a:lnTo>
                  <a:pt x="3298799" y="233540"/>
                </a:lnTo>
                <a:lnTo>
                  <a:pt x="3298799" y="1167676"/>
                </a:lnTo>
                <a:lnTo>
                  <a:pt x="3294054" y="1214742"/>
                </a:lnTo>
                <a:lnTo>
                  <a:pt x="3280446" y="1258580"/>
                </a:lnTo>
                <a:lnTo>
                  <a:pt x="3258914" y="1298250"/>
                </a:lnTo>
                <a:lnTo>
                  <a:pt x="3230397" y="1332814"/>
                </a:lnTo>
                <a:lnTo>
                  <a:pt x="3195834" y="1361331"/>
                </a:lnTo>
                <a:lnTo>
                  <a:pt x="3156163" y="1382863"/>
                </a:lnTo>
                <a:lnTo>
                  <a:pt x="3112325" y="1396471"/>
                </a:lnTo>
                <a:lnTo>
                  <a:pt x="3065259" y="1401216"/>
                </a:lnTo>
                <a:lnTo>
                  <a:pt x="233540" y="1401216"/>
                </a:lnTo>
                <a:lnTo>
                  <a:pt x="186473" y="1396471"/>
                </a:lnTo>
                <a:lnTo>
                  <a:pt x="142635" y="1382863"/>
                </a:lnTo>
                <a:lnTo>
                  <a:pt x="102965" y="1361331"/>
                </a:lnTo>
                <a:lnTo>
                  <a:pt x="68402" y="1332814"/>
                </a:lnTo>
                <a:lnTo>
                  <a:pt x="39884" y="1298250"/>
                </a:lnTo>
                <a:lnTo>
                  <a:pt x="18352" y="1258580"/>
                </a:lnTo>
                <a:lnTo>
                  <a:pt x="4744" y="1214742"/>
                </a:lnTo>
                <a:lnTo>
                  <a:pt x="0" y="1167676"/>
                </a:lnTo>
                <a:lnTo>
                  <a:pt x="0" y="233540"/>
                </a:lnTo>
                <a:close/>
              </a:path>
            </a:pathLst>
          </a:custGeom>
          <a:ln w="12700">
            <a:solidFill>
              <a:srgbClr val="FFFFFF"/>
            </a:solidFill>
          </a:ln>
        </p:spPr>
        <p:txBody>
          <a:bodyPr wrap="square" lIns="0" tIns="0" rIns="0" bIns="0" rtlCol="0"/>
          <a:lstStyle/>
          <a:p>
            <a:endParaRPr dirty="0"/>
          </a:p>
        </p:txBody>
      </p:sp>
      <p:sp>
        <p:nvSpPr>
          <p:cNvPr id="6" name="object 7"/>
          <p:cNvSpPr/>
          <p:nvPr/>
        </p:nvSpPr>
        <p:spPr>
          <a:xfrm>
            <a:off x="4006128" y="3452643"/>
            <a:ext cx="3298825" cy="1386840"/>
          </a:xfrm>
          <a:custGeom>
            <a:avLst/>
            <a:gdLst/>
            <a:ahLst/>
            <a:cxnLst/>
            <a:rect l="l" t="t" r="r" b="b"/>
            <a:pathLst>
              <a:path w="3298825" h="1386839">
                <a:moveTo>
                  <a:pt x="3067710" y="0"/>
                </a:moveTo>
                <a:lnTo>
                  <a:pt x="231089" y="0"/>
                </a:lnTo>
                <a:lnTo>
                  <a:pt x="184518" y="4695"/>
                </a:lnTo>
                <a:lnTo>
                  <a:pt x="141140" y="18160"/>
                </a:lnTo>
                <a:lnTo>
                  <a:pt x="101887" y="39467"/>
                </a:lnTo>
                <a:lnTo>
                  <a:pt x="67686" y="67686"/>
                </a:lnTo>
                <a:lnTo>
                  <a:pt x="39467" y="101887"/>
                </a:lnTo>
                <a:lnTo>
                  <a:pt x="18160" y="141140"/>
                </a:lnTo>
                <a:lnTo>
                  <a:pt x="4695" y="184518"/>
                </a:lnTo>
                <a:lnTo>
                  <a:pt x="0" y="231089"/>
                </a:lnTo>
                <a:lnTo>
                  <a:pt x="0" y="1155420"/>
                </a:lnTo>
                <a:lnTo>
                  <a:pt x="4695" y="1201991"/>
                </a:lnTo>
                <a:lnTo>
                  <a:pt x="18160" y="1245368"/>
                </a:lnTo>
                <a:lnTo>
                  <a:pt x="39467" y="1284622"/>
                </a:lnTo>
                <a:lnTo>
                  <a:pt x="67686" y="1318823"/>
                </a:lnTo>
                <a:lnTo>
                  <a:pt x="101887" y="1347042"/>
                </a:lnTo>
                <a:lnTo>
                  <a:pt x="141140" y="1368348"/>
                </a:lnTo>
                <a:lnTo>
                  <a:pt x="184518" y="1381814"/>
                </a:lnTo>
                <a:lnTo>
                  <a:pt x="231089" y="1386509"/>
                </a:lnTo>
                <a:lnTo>
                  <a:pt x="3067710" y="1386509"/>
                </a:lnTo>
                <a:lnTo>
                  <a:pt x="3114285" y="1381814"/>
                </a:lnTo>
                <a:lnTo>
                  <a:pt x="3157664" y="1368348"/>
                </a:lnTo>
                <a:lnTo>
                  <a:pt x="3196918" y="1347042"/>
                </a:lnTo>
                <a:lnTo>
                  <a:pt x="3231118" y="1318823"/>
                </a:lnTo>
                <a:lnTo>
                  <a:pt x="3259335" y="1284622"/>
                </a:lnTo>
                <a:lnTo>
                  <a:pt x="3280640" y="1245368"/>
                </a:lnTo>
                <a:lnTo>
                  <a:pt x="3294105" y="1201991"/>
                </a:lnTo>
                <a:lnTo>
                  <a:pt x="3298799" y="1155420"/>
                </a:lnTo>
                <a:lnTo>
                  <a:pt x="3298799" y="231089"/>
                </a:lnTo>
                <a:lnTo>
                  <a:pt x="3294105" y="184518"/>
                </a:lnTo>
                <a:lnTo>
                  <a:pt x="3280640" y="141140"/>
                </a:lnTo>
                <a:lnTo>
                  <a:pt x="3259335" y="101887"/>
                </a:lnTo>
                <a:lnTo>
                  <a:pt x="3231118" y="67686"/>
                </a:lnTo>
                <a:lnTo>
                  <a:pt x="3196918" y="39467"/>
                </a:lnTo>
                <a:lnTo>
                  <a:pt x="3157664" y="18160"/>
                </a:lnTo>
                <a:lnTo>
                  <a:pt x="3114285" y="4695"/>
                </a:lnTo>
                <a:lnTo>
                  <a:pt x="3067710" y="0"/>
                </a:lnTo>
                <a:close/>
              </a:path>
            </a:pathLst>
          </a:custGeom>
          <a:solidFill>
            <a:srgbClr val="1295D8"/>
          </a:solidFill>
        </p:spPr>
        <p:txBody>
          <a:bodyPr wrap="square" lIns="0" tIns="0" rIns="0" bIns="0" rtlCol="0"/>
          <a:lstStyle/>
          <a:p>
            <a:endParaRPr dirty="0"/>
          </a:p>
        </p:txBody>
      </p:sp>
      <p:sp>
        <p:nvSpPr>
          <p:cNvPr id="7" name="object 8"/>
          <p:cNvSpPr/>
          <p:nvPr/>
        </p:nvSpPr>
        <p:spPr>
          <a:xfrm>
            <a:off x="4006128" y="3452643"/>
            <a:ext cx="3298825" cy="1386840"/>
          </a:xfrm>
          <a:custGeom>
            <a:avLst/>
            <a:gdLst/>
            <a:ahLst/>
            <a:cxnLst/>
            <a:rect l="l" t="t" r="r" b="b"/>
            <a:pathLst>
              <a:path w="3298825" h="1386839">
                <a:moveTo>
                  <a:pt x="0" y="231089"/>
                </a:moveTo>
                <a:lnTo>
                  <a:pt x="4695" y="184518"/>
                </a:lnTo>
                <a:lnTo>
                  <a:pt x="18160" y="141140"/>
                </a:lnTo>
                <a:lnTo>
                  <a:pt x="39467" y="101887"/>
                </a:lnTo>
                <a:lnTo>
                  <a:pt x="67686" y="67686"/>
                </a:lnTo>
                <a:lnTo>
                  <a:pt x="101887" y="39467"/>
                </a:lnTo>
                <a:lnTo>
                  <a:pt x="141140" y="18160"/>
                </a:lnTo>
                <a:lnTo>
                  <a:pt x="184518" y="4695"/>
                </a:lnTo>
                <a:lnTo>
                  <a:pt x="231089" y="0"/>
                </a:lnTo>
                <a:lnTo>
                  <a:pt x="3067710" y="0"/>
                </a:lnTo>
                <a:lnTo>
                  <a:pt x="3114285" y="4695"/>
                </a:lnTo>
                <a:lnTo>
                  <a:pt x="3157664" y="18160"/>
                </a:lnTo>
                <a:lnTo>
                  <a:pt x="3196918" y="39467"/>
                </a:lnTo>
                <a:lnTo>
                  <a:pt x="3231118" y="67686"/>
                </a:lnTo>
                <a:lnTo>
                  <a:pt x="3259335" y="101887"/>
                </a:lnTo>
                <a:lnTo>
                  <a:pt x="3280640" y="141140"/>
                </a:lnTo>
                <a:lnTo>
                  <a:pt x="3294105" y="184518"/>
                </a:lnTo>
                <a:lnTo>
                  <a:pt x="3298799" y="231089"/>
                </a:lnTo>
                <a:lnTo>
                  <a:pt x="3298799" y="1155420"/>
                </a:lnTo>
                <a:lnTo>
                  <a:pt x="3294105" y="1201991"/>
                </a:lnTo>
                <a:lnTo>
                  <a:pt x="3280640" y="1245368"/>
                </a:lnTo>
                <a:lnTo>
                  <a:pt x="3259335" y="1284622"/>
                </a:lnTo>
                <a:lnTo>
                  <a:pt x="3231118" y="1318823"/>
                </a:lnTo>
                <a:lnTo>
                  <a:pt x="3196918" y="1347042"/>
                </a:lnTo>
                <a:lnTo>
                  <a:pt x="3157664" y="1368348"/>
                </a:lnTo>
                <a:lnTo>
                  <a:pt x="3114285" y="1381814"/>
                </a:lnTo>
                <a:lnTo>
                  <a:pt x="3067710" y="1386509"/>
                </a:lnTo>
                <a:lnTo>
                  <a:pt x="231089" y="1386509"/>
                </a:lnTo>
                <a:lnTo>
                  <a:pt x="184518" y="1381814"/>
                </a:lnTo>
                <a:lnTo>
                  <a:pt x="141140" y="1368348"/>
                </a:lnTo>
                <a:lnTo>
                  <a:pt x="101887" y="1347042"/>
                </a:lnTo>
                <a:lnTo>
                  <a:pt x="67686" y="1318823"/>
                </a:lnTo>
                <a:lnTo>
                  <a:pt x="39467" y="1284622"/>
                </a:lnTo>
                <a:lnTo>
                  <a:pt x="18160" y="1245368"/>
                </a:lnTo>
                <a:lnTo>
                  <a:pt x="4695" y="1201991"/>
                </a:lnTo>
                <a:lnTo>
                  <a:pt x="0" y="1155420"/>
                </a:lnTo>
                <a:lnTo>
                  <a:pt x="0" y="231089"/>
                </a:lnTo>
                <a:close/>
              </a:path>
            </a:pathLst>
          </a:custGeom>
          <a:ln w="12700">
            <a:solidFill>
              <a:srgbClr val="FFFFFF"/>
            </a:solidFill>
          </a:ln>
        </p:spPr>
        <p:txBody>
          <a:bodyPr wrap="square" lIns="0" tIns="0" rIns="0" bIns="0" rtlCol="0"/>
          <a:lstStyle/>
          <a:p>
            <a:endParaRPr dirty="0"/>
          </a:p>
        </p:txBody>
      </p:sp>
      <p:sp>
        <p:nvSpPr>
          <p:cNvPr id="8" name="object 9"/>
          <p:cNvSpPr txBox="1"/>
          <p:nvPr/>
        </p:nvSpPr>
        <p:spPr>
          <a:xfrm>
            <a:off x="4294978" y="3671999"/>
            <a:ext cx="2720975" cy="623247"/>
          </a:xfrm>
          <a:prstGeom prst="rect">
            <a:avLst/>
          </a:prstGeom>
        </p:spPr>
        <p:txBody>
          <a:bodyPr vert="horz" wrap="square" lIns="0" tIns="58419" rIns="0" bIns="0" rtlCol="0">
            <a:spAutoFit/>
          </a:bodyPr>
          <a:lstStyle/>
          <a:p>
            <a:pPr marL="70485" marR="5080" indent="-58419" algn="ctr">
              <a:lnSpc>
                <a:spcPts val="2170"/>
              </a:lnSpc>
              <a:spcBef>
                <a:spcPts val="459"/>
              </a:spcBef>
            </a:pPr>
            <a:r>
              <a:rPr lang="en-US" sz="2100" spc="-25" dirty="0">
                <a:solidFill>
                  <a:srgbClr val="FFFFFF"/>
                </a:solidFill>
                <a:cs typeface="Arial"/>
              </a:rPr>
              <a:t>Review and </a:t>
            </a:r>
            <a:r>
              <a:rPr lang="en-US" sz="2100" spc="-10" dirty="0">
                <a:solidFill>
                  <a:srgbClr val="FFFFFF"/>
                </a:solidFill>
                <a:cs typeface="Arial"/>
              </a:rPr>
              <a:t>approve, or deny</a:t>
            </a:r>
            <a:r>
              <a:rPr lang="en-US" sz="2100" spc="-5" dirty="0">
                <a:solidFill>
                  <a:srgbClr val="FFFFFF"/>
                </a:solidFill>
                <a:cs typeface="Arial"/>
              </a:rPr>
              <a:t> </a:t>
            </a:r>
            <a:r>
              <a:rPr lang="en-US" sz="2100" spc="-5" dirty="0" smtClean="0">
                <a:solidFill>
                  <a:srgbClr val="FFFFFF"/>
                </a:solidFill>
                <a:cs typeface="Arial"/>
              </a:rPr>
              <a:t>Transactions</a:t>
            </a:r>
            <a:endParaRPr lang="en-US" sz="2100" dirty="0">
              <a:cs typeface="Arial"/>
            </a:endParaRPr>
          </a:p>
        </p:txBody>
      </p:sp>
      <p:sp>
        <p:nvSpPr>
          <p:cNvPr id="9" name="object 10"/>
          <p:cNvSpPr/>
          <p:nvPr/>
        </p:nvSpPr>
        <p:spPr>
          <a:xfrm>
            <a:off x="1218404" y="3266930"/>
            <a:ext cx="2010269" cy="258445"/>
          </a:xfrm>
          <a:custGeom>
            <a:avLst/>
            <a:gdLst/>
            <a:ahLst/>
            <a:cxnLst/>
            <a:rect l="l" t="t" r="r" b="b"/>
            <a:pathLst>
              <a:path w="1664970" h="258444">
                <a:moveTo>
                  <a:pt x="1621345" y="0"/>
                </a:moveTo>
                <a:lnTo>
                  <a:pt x="43065" y="0"/>
                </a:lnTo>
                <a:lnTo>
                  <a:pt x="26301" y="3383"/>
                </a:lnTo>
                <a:lnTo>
                  <a:pt x="12612" y="12612"/>
                </a:lnTo>
                <a:lnTo>
                  <a:pt x="3383" y="26301"/>
                </a:lnTo>
                <a:lnTo>
                  <a:pt x="0" y="43065"/>
                </a:lnTo>
                <a:lnTo>
                  <a:pt x="0" y="215303"/>
                </a:lnTo>
                <a:lnTo>
                  <a:pt x="3383" y="232067"/>
                </a:lnTo>
                <a:lnTo>
                  <a:pt x="12612" y="245756"/>
                </a:lnTo>
                <a:lnTo>
                  <a:pt x="26301" y="254984"/>
                </a:lnTo>
                <a:lnTo>
                  <a:pt x="43065" y="258368"/>
                </a:lnTo>
                <a:lnTo>
                  <a:pt x="1621345" y="258368"/>
                </a:lnTo>
                <a:lnTo>
                  <a:pt x="1638109" y="254984"/>
                </a:lnTo>
                <a:lnTo>
                  <a:pt x="1651798" y="245756"/>
                </a:lnTo>
                <a:lnTo>
                  <a:pt x="1661027" y="232067"/>
                </a:lnTo>
                <a:lnTo>
                  <a:pt x="1664411" y="215303"/>
                </a:lnTo>
                <a:lnTo>
                  <a:pt x="1664411" y="43065"/>
                </a:lnTo>
                <a:lnTo>
                  <a:pt x="1661027" y="26301"/>
                </a:lnTo>
                <a:lnTo>
                  <a:pt x="1651798" y="12612"/>
                </a:lnTo>
                <a:lnTo>
                  <a:pt x="1638109" y="3383"/>
                </a:lnTo>
                <a:lnTo>
                  <a:pt x="1621345" y="0"/>
                </a:lnTo>
                <a:close/>
              </a:path>
            </a:pathLst>
          </a:custGeom>
          <a:solidFill>
            <a:srgbClr val="FFC000"/>
          </a:solidFill>
        </p:spPr>
        <p:txBody>
          <a:bodyPr wrap="square" lIns="0" tIns="0" rIns="0" bIns="0" rtlCol="0"/>
          <a:lstStyle/>
          <a:p>
            <a:endParaRPr dirty="0"/>
          </a:p>
        </p:txBody>
      </p:sp>
      <p:sp>
        <p:nvSpPr>
          <p:cNvPr id="10" name="object 11"/>
          <p:cNvSpPr txBox="1"/>
          <p:nvPr/>
        </p:nvSpPr>
        <p:spPr>
          <a:xfrm>
            <a:off x="718712" y="3258151"/>
            <a:ext cx="2884805" cy="1477969"/>
          </a:xfrm>
          <a:prstGeom prst="rect">
            <a:avLst/>
          </a:prstGeom>
        </p:spPr>
        <p:txBody>
          <a:bodyPr vert="horz" wrap="square" lIns="0" tIns="48895" rIns="0" bIns="0" rtlCol="0">
            <a:spAutoFit/>
          </a:bodyPr>
          <a:lstStyle/>
          <a:p>
            <a:pPr marL="78740" algn="ctr">
              <a:lnSpc>
                <a:spcPct val="100000"/>
              </a:lnSpc>
              <a:spcBef>
                <a:spcPts val="385"/>
              </a:spcBef>
            </a:pPr>
            <a:r>
              <a:rPr lang="en-US" sz="1200" dirty="0" smtClean="0">
                <a:solidFill>
                  <a:srgbClr val="00778B"/>
                </a:solidFill>
                <a:latin typeface="Arial"/>
                <a:cs typeface="Arial"/>
              </a:rPr>
              <a:t>Transactional Unit Initiator</a:t>
            </a:r>
            <a:endParaRPr sz="1200" dirty="0">
              <a:latin typeface="Arial"/>
              <a:cs typeface="Arial"/>
            </a:endParaRPr>
          </a:p>
          <a:p>
            <a:pPr marL="12700" marR="5080" indent="2540" algn="ctr">
              <a:lnSpc>
                <a:spcPts val="2170"/>
              </a:lnSpc>
              <a:spcBef>
                <a:spcPts val="865"/>
              </a:spcBef>
            </a:pPr>
            <a:r>
              <a:rPr lang="en-US" sz="2100" spc="-5" dirty="0">
                <a:solidFill>
                  <a:srgbClr val="FFFFFF"/>
                </a:solidFill>
                <a:cs typeface="Arial"/>
              </a:rPr>
              <a:t>Determine </a:t>
            </a:r>
            <a:r>
              <a:rPr lang="en-US" sz="2100" dirty="0">
                <a:solidFill>
                  <a:srgbClr val="FFFFFF"/>
                </a:solidFill>
                <a:cs typeface="Arial"/>
              </a:rPr>
              <a:t>if </a:t>
            </a:r>
            <a:r>
              <a:rPr lang="en-US" sz="2100" spc="-5" dirty="0">
                <a:solidFill>
                  <a:srgbClr val="FFFFFF"/>
                </a:solidFill>
                <a:cs typeface="Arial"/>
              </a:rPr>
              <a:t>person </a:t>
            </a:r>
            <a:r>
              <a:rPr lang="en-US" sz="2100" spc="-5" dirty="0" smtClean="0">
                <a:solidFill>
                  <a:srgbClr val="FFFFFF"/>
                </a:solidFill>
                <a:cs typeface="Arial"/>
              </a:rPr>
              <a:t>is in  </a:t>
            </a:r>
            <a:r>
              <a:rPr lang="en-US" sz="2100" spc="-5" dirty="0">
                <a:solidFill>
                  <a:srgbClr val="FFFFFF"/>
                </a:solidFill>
                <a:cs typeface="Arial"/>
              </a:rPr>
              <a:t>UCPath, then  enter/update POI or</a:t>
            </a:r>
            <a:r>
              <a:rPr lang="en-US" sz="2100" spc="-30" dirty="0">
                <a:solidFill>
                  <a:srgbClr val="FFFFFF"/>
                </a:solidFill>
                <a:cs typeface="Arial"/>
              </a:rPr>
              <a:t> </a:t>
            </a:r>
            <a:r>
              <a:rPr lang="en-US" sz="2100" spc="-10" dirty="0">
                <a:solidFill>
                  <a:srgbClr val="FFFFFF"/>
                </a:solidFill>
                <a:cs typeface="Arial"/>
              </a:rPr>
              <a:t>add  </a:t>
            </a:r>
            <a:r>
              <a:rPr lang="en-US" sz="2100" spc="-5" dirty="0">
                <a:solidFill>
                  <a:srgbClr val="FFFFFF"/>
                </a:solidFill>
                <a:cs typeface="Arial"/>
              </a:rPr>
              <a:t>new POI</a:t>
            </a:r>
            <a:r>
              <a:rPr lang="en-US" sz="2100" spc="-15" dirty="0">
                <a:solidFill>
                  <a:srgbClr val="FFFFFF"/>
                </a:solidFill>
                <a:cs typeface="Arial"/>
              </a:rPr>
              <a:t> </a:t>
            </a:r>
            <a:r>
              <a:rPr lang="en-US" sz="2100" spc="-5" dirty="0">
                <a:solidFill>
                  <a:srgbClr val="FFFFFF"/>
                </a:solidFill>
                <a:cs typeface="Arial"/>
              </a:rPr>
              <a:t>relationship</a:t>
            </a:r>
            <a:endParaRPr lang="en-US" sz="2100" dirty="0">
              <a:cs typeface="Arial"/>
            </a:endParaRPr>
          </a:p>
        </p:txBody>
      </p:sp>
      <p:sp>
        <p:nvSpPr>
          <p:cNvPr id="11" name="object 12"/>
          <p:cNvSpPr/>
          <p:nvPr/>
        </p:nvSpPr>
        <p:spPr>
          <a:xfrm>
            <a:off x="1741770" y="2610896"/>
            <a:ext cx="914399" cy="914399"/>
          </a:xfrm>
          <a:prstGeom prst="rect">
            <a:avLst/>
          </a:prstGeom>
          <a:blipFill>
            <a:blip r:embed="rId3" cstate="print"/>
            <a:stretch>
              <a:fillRect/>
            </a:stretch>
          </a:blipFill>
        </p:spPr>
        <p:txBody>
          <a:bodyPr wrap="square" lIns="0" tIns="0" rIns="0" bIns="0" rtlCol="0"/>
          <a:lstStyle/>
          <a:p>
            <a:endParaRPr dirty="0"/>
          </a:p>
        </p:txBody>
      </p:sp>
      <p:sp>
        <p:nvSpPr>
          <p:cNvPr id="12" name="object 13"/>
          <p:cNvSpPr/>
          <p:nvPr/>
        </p:nvSpPr>
        <p:spPr>
          <a:xfrm>
            <a:off x="4767839" y="3262533"/>
            <a:ext cx="1787599" cy="258445"/>
          </a:xfrm>
          <a:custGeom>
            <a:avLst/>
            <a:gdLst/>
            <a:ahLst/>
            <a:cxnLst/>
            <a:rect l="l" t="t" r="r" b="b"/>
            <a:pathLst>
              <a:path w="1463040" h="258444">
                <a:moveTo>
                  <a:pt x="1419974" y="0"/>
                </a:moveTo>
                <a:lnTo>
                  <a:pt x="43065" y="0"/>
                </a:lnTo>
                <a:lnTo>
                  <a:pt x="26301" y="3383"/>
                </a:lnTo>
                <a:lnTo>
                  <a:pt x="12612" y="12612"/>
                </a:lnTo>
                <a:lnTo>
                  <a:pt x="3383" y="26301"/>
                </a:lnTo>
                <a:lnTo>
                  <a:pt x="0" y="43065"/>
                </a:lnTo>
                <a:lnTo>
                  <a:pt x="0" y="215303"/>
                </a:lnTo>
                <a:lnTo>
                  <a:pt x="3383" y="232067"/>
                </a:lnTo>
                <a:lnTo>
                  <a:pt x="12612" y="245756"/>
                </a:lnTo>
                <a:lnTo>
                  <a:pt x="26301" y="254984"/>
                </a:lnTo>
                <a:lnTo>
                  <a:pt x="43065" y="258368"/>
                </a:lnTo>
                <a:lnTo>
                  <a:pt x="1419974" y="258368"/>
                </a:lnTo>
                <a:lnTo>
                  <a:pt x="1436738" y="254984"/>
                </a:lnTo>
                <a:lnTo>
                  <a:pt x="1450427" y="245756"/>
                </a:lnTo>
                <a:lnTo>
                  <a:pt x="1459656" y="232067"/>
                </a:lnTo>
                <a:lnTo>
                  <a:pt x="1463040" y="215303"/>
                </a:lnTo>
                <a:lnTo>
                  <a:pt x="1463040" y="43065"/>
                </a:lnTo>
                <a:lnTo>
                  <a:pt x="1459656" y="26301"/>
                </a:lnTo>
                <a:lnTo>
                  <a:pt x="1450427" y="12612"/>
                </a:lnTo>
                <a:lnTo>
                  <a:pt x="1436738" y="3383"/>
                </a:lnTo>
                <a:lnTo>
                  <a:pt x="1419974" y="0"/>
                </a:lnTo>
                <a:close/>
              </a:path>
            </a:pathLst>
          </a:custGeom>
          <a:solidFill>
            <a:schemeClr val="accent4">
              <a:lumMod val="20000"/>
              <a:lumOff val="80000"/>
            </a:schemeClr>
          </a:solidFill>
        </p:spPr>
        <p:txBody>
          <a:bodyPr wrap="square" lIns="0" tIns="0" rIns="0" bIns="0" rtlCol="0"/>
          <a:lstStyle/>
          <a:p>
            <a:endParaRPr dirty="0"/>
          </a:p>
        </p:txBody>
      </p:sp>
      <p:sp>
        <p:nvSpPr>
          <p:cNvPr id="13" name="object 14"/>
          <p:cNvSpPr txBox="1"/>
          <p:nvPr/>
        </p:nvSpPr>
        <p:spPr>
          <a:xfrm>
            <a:off x="4855003" y="3283006"/>
            <a:ext cx="1792166" cy="197490"/>
          </a:xfrm>
          <a:prstGeom prst="rect">
            <a:avLst/>
          </a:prstGeom>
        </p:spPr>
        <p:txBody>
          <a:bodyPr vert="horz" wrap="square" lIns="0" tIns="12700" rIns="0" bIns="0" rtlCol="0">
            <a:spAutoFit/>
          </a:bodyPr>
          <a:lstStyle/>
          <a:p>
            <a:pPr marL="12700">
              <a:lnSpc>
                <a:spcPct val="100000"/>
              </a:lnSpc>
              <a:spcBef>
                <a:spcPts val="100"/>
              </a:spcBef>
            </a:pPr>
            <a:r>
              <a:rPr lang="en-US" sz="1200" dirty="0" smtClean="0">
                <a:solidFill>
                  <a:srgbClr val="00778B"/>
                </a:solidFill>
                <a:latin typeface="Arial"/>
                <a:cs typeface="Arial"/>
              </a:rPr>
              <a:t>Shared Services Center</a:t>
            </a:r>
            <a:endParaRPr sz="1200" dirty="0">
              <a:latin typeface="Arial"/>
              <a:cs typeface="Arial"/>
            </a:endParaRPr>
          </a:p>
        </p:txBody>
      </p:sp>
      <p:sp>
        <p:nvSpPr>
          <p:cNvPr id="14" name="object 15"/>
          <p:cNvSpPr/>
          <p:nvPr/>
        </p:nvSpPr>
        <p:spPr>
          <a:xfrm>
            <a:off x="5289540" y="2566097"/>
            <a:ext cx="914399" cy="914399"/>
          </a:xfrm>
          <a:prstGeom prst="rect">
            <a:avLst/>
          </a:prstGeom>
          <a:blipFill>
            <a:blip r:embed="rId3" cstate="print"/>
            <a:stretch>
              <a:fillRect/>
            </a:stretch>
          </a:blipFill>
        </p:spPr>
        <p:txBody>
          <a:bodyPr wrap="square" lIns="0" tIns="0" rIns="0" bIns="0" rtlCol="0"/>
          <a:lstStyle/>
          <a:p>
            <a:endParaRPr dirty="0"/>
          </a:p>
        </p:txBody>
      </p:sp>
      <p:sp>
        <p:nvSpPr>
          <p:cNvPr id="15" name="object 16"/>
          <p:cNvSpPr/>
          <p:nvPr/>
        </p:nvSpPr>
        <p:spPr>
          <a:xfrm>
            <a:off x="3616508" y="4640247"/>
            <a:ext cx="612775" cy="206375"/>
          </a:xfrm>
          <a:custGeom>
            <a:avLst/>
            <a:gdLst/>
            <a:ahLst/>
            <a:cxnLst/>
            <a:rect l="l" t="t" r="r" b="b"/>
            <a:pathLst>
              <a:path w="612775" h="206375">
                <a:moveTo>
                  <a:pt x="509574" y="0"/>
                </a:moveTo>
                <a:lnTo>
                  <a:pt x="0" y="0"/>
                </a:lnTo>
                <a:lnTo>
                  <a:pt x="0" y="206260"/>
                </a:lnTo>
                <a:lnTo>
                  <a:pt x="509574" y="206260"/>
                </a:lnTo>
                <a:lnTo>
                  <a:pt x="612698" y="103136"/>
                </a:lnTo>
                <a:lnTo>
                  <a:pt x="509574" y="0"/>
                </a:lnTo>
                <a:close/>
              </a:path>
            </a:pathLst>
          </a:custGeom>
          <a:solidFill>
            <a:srgbClr val="FFFFFF"/>
          </a:solidFill>
        </p:spPr>
        <p:txBody>
          <a:bodyPr wrap="square" lIns="0" tIns="0" rIns="0" bIns="0" rtlCol="0"/>
          <a:lstStyle/>
          <a:p>
            <a:endParaRPr dirty="0"/>
          </a:p>
        </p:txBody>
      </p:sp>
      <p:sp>
        <p:nvSpPr>
          <p:cNvPr id="16" name="object 17"/>
          <p:cNvSpPr txBox="1"/>
          <p:nvPr/>
        </p:nvSpPr>
        <p:spPr>
          <a:xfrm>
            <a:off x="3695248" y="4634667"/>
            <a:ext cx="377190" cy="208279"/>
          </a:xfrm>
          <a:prstGeom prst="rect">
            <a:avLst/>
          </a:prstGeom>
        </p:spPr>
        <p:txBody>
          <a:bodyPr vert="horz" wrap="square" lIns="0" tIns="12700" rIns="0" bIns="0" rtlCol="0">
            <a:spAutoFit/>
          </a:bodyPr>
          <a:lstStyle/>
          <a:p>
            <a:pPr marL="12700">
              <a:lnSpc>
                <a:spcPct val="100000"/>
              </a:lnSpc>
              <a:spcBef>
                <a:spcPts val="100"/>
              </a:spcBef>
            </a:pPr>
            <a:r>
              <a:rPr sz="1200" b="1" spc="-40" dirty="0">
                <a:solidFill>
                  <a:srgbClr val="085581"/>
                </a:solidFill>
                <a:latin typeface="Arial"/>
                <a:cs typeface="Arial"/>
              </a:rPr>
              <a:t>A</a:t>
            </a:r>
            <a:r>
              <a:rPr sz="1200" b="1" spc="5" dirty="0">
                <a:solidFill>
                  <a:srgbClr val="085581"/>
                </a:solidFill>
                <a:latin typeface="Arial"/>
                <a:cs typeface="Arial"/>
              </a:rPr>
              <a:t>W</a:t>
            </a:r>
            <a:r>
              <a:rPr sz="1200" b="1" dirty="0">
                <a:solidFill>
                  <a:srgbClr val="085581"/>
                </a:solidFill>
                <a:latin typeface="Arial"/>
                <a:cs typeface="Arial"/>
              </a:rPr>
              <a:t>E</a:t>
            </a:r>
            <a:endParaRPr sz="1200" dirty="0">
              <a:latin typeface="Arial"/>
              <a:cs typeface="Arial"/>
            </a:endParaRPr>
          </a:p>
        </p:txBody>
      </p:sp>
      <p:sp>
        <p:nvSpPr>
          <p:cNvPr id="17" name="object 5"/>
          <p:cNvSpPr/>
          <p:nvPr/>
        </p:nvSpPr>
        <p:spPr>
          <a:xfrm>
            <a:off x="7467398" y="3436325"/>
            <a:ext cx="3298825" cy="1401445"/>
          </a:xfrm>
          <a:custGeom>
            <a:avLst/>
            <a:gdLst/>
            <a:ahLst/>
            <a:cxnLst/>
            <a:rect l="l" t="t" r="r" b="b"/>
            <a:pathLst>
              <a:path w="3298825" h="1401445">
                <a:moveTo>
                  <a:pt x="3065259" y="0"/>
                </a:moveTo>
                <a:lnTo>
                  <a:pt x="233540" y="0"/>
                </a:lnTo>
                <a:lnTo>
                  <a:pt x="186473" y="4744"/>
                </a:lnTo>
                <a:lnTo>
                  <a:pt x="142635" y="18352"/>
                </a:lnTo>
                <a:lnTo>
                  <a:pt x="102965" y="39884"/>
                </a:lnTo>
                <a:lnTo>
                  <a:pt x="68402" y="68402"/>
                </a:lnTo>
                <a:lnTo>
                  <a:pt x="39884" y="102965"/>
                </a:lnTo>
                <a:lnTo>
                  <a:pt x="18352" y="142635"/>
                </a:lnTo>
                <a:lnTo>
                  <a:pt x="4744" y="186473"/>
                </a:lnTo>
                <a:lnTo>
                  <a:pt x="0" y="233540"/>
                </a:lnTo>
                <a:lnTo>
                  <a:pt x="0" y="1167676"/>
                </a:lnTo>
                <a:lnTo>
                  <a:pt x="4744" y="1214742"/>
                </a:lnTo>
                <a:lnTo>
                  <a:pt x="18352" y="1258580"/>
                </a:lnTo>
                <a:lnTo>
                  <a:pt x="39884" y="1298250"/>
                </a:lnTo>
                <a:lnTo>
                  <a:pt x="68402" y="1332814"/>
                </a:lnTo>
                <a:lnTo>
                  <a:pt x="102965" y="1361331"/>
                </a:lnTo>
                <a:lnTo>
                  <a:pt x="142635" y="1382863"/>
                </a:lnTo>
                <a:lnTo>
                  <a:pt x="186473" y="1396471"/>
                </a:lnTo>
                <a:lnTo>
                  <a:pt x="233540" y="1401216"/>
                </a:lnTo>
                <a:lnTo>
                  <a:pt x="3065259" y="1401216"/>
                </a:lnTo>
                <a:lnTo>
                  <a:pt x="3112325" y="1396471"/>
                </a:lnTo>
                <a:lnTo>
                  <a:pt x="3156163" y="1382863"/>
                </a:lnTo>
                <a:lnTo>
                  <a:pt x="3195834" y="1361331"/>
                </a:lnTo>
                <a:lnTo>
                  <a:pt x="3230397" y="1332814"/>
                </a:lnTo>
                <a:lnTo>
                  <a:pt x="3258914" y="1298250"/>
                </a:lnTo>
                <a:lnTo>
                  <a:pt x="3280446" y="1258580"/>
                </a:lnTo>
                <a:lnTo>
                  <a:pt x="3294054" y="1214742"/>
                </a:lnTo>
                <a:lnTo>
                  <a:pt x="3298799" y="1167676"/>
                </a:lnTo>
                <a:lnTo>
                  <a:pt x="3298799" y="233540"/>
                </a:lnTo>
                <a:lnTo>
                  <a:pt x="3294054" y="186473"/>
                </a:lnTo>
                <a:lnTo>
                  <a:pt x="3280446" y="142635"/>
                </a:lnTo>
                <a:lnTo>
                  <a:pt x="3258914" y="102965"/>
                </a:lnTo>
                <a:lnTo>
                  <a:pt x="3230397" y="68402"/>
                </a:lnTo>
                <a:lnTo>
                  <a:pt x="3195834" y="39884"/>
                </a:lnTo>
                <a:lnTo>
                  <a:pt x="3156163" y="18352"/>
                </a:lnTo>
                <a:lnTo>
                  <a:pt x="3112325" y="4744"/>
                </a:lnTo>
                <a:lnTo>
                  <a:pt x="3065259" y="0"/>
                </a:lnTo>
                <a:close/>
              </a:path>
            </a:pathLst>
          </a:custGeom>
          <a:solidFill>
            <a:srgbClr val="1295D8"/>
          </a:solidFill>
        </p:spPr>
        <p:txBody>
          <a:bodyPr wrap="square" lIns="0" tIns="0" rIns="0" bIns="0" rtlCol="0"/>
          <a:lstStyle/>
          <a:p>
            <a:endParaRPr dirty="0"/>
          </a:p>
        </p:txBody>
      </p:sp>
      <p:sp>
        <p:nvSpPr>
          <p:cNvPr id="18" name="object 6"/>
          <p:cNvSpPr/>
          <p:nvPr/>
        </p:nvSpPr>
        <p:spPr>
          <a:xfrm>
            <a:off x="7467398" y="3436325"/>
            <a:ext cx="3298825" cy="1401445"/>
          </a:xfrm>
          <a:custGeom>
            <a:avLst/>
            <a:gdLst/>
            <a:ahLst/>
            <a:cxnLst/>
            <a:rect l="l" t="t" r="r" b="b"/>
            <a:pathLst>
              <a:path w="3298825" h="1401445">
                <a:moveTo>
                  <a:pt x="0" y="233540"/>
                </a:moveTo>
                <a:lnTo>
                  <a:pt x="4744" y="186473"/>
                </a:lnTo>
                <a:lnTo>
                  <a:pt x="18352" y="142635"/>
                </a:lnTo>
                <a:lnTo>
                  <a:pt x="39884" y="102965"/>
                </a:lnTo>
                <a:lnTo>
                  <a:pt x="68402" y="68402"/>
                </a:lnTo>
                <a:lnTo>
                  <a:pt x="102965" y="39884"/>
                </a:lnTo>
                <a:lnTo>
                  <a:pt x="142635" y="18352"/>
                </a:lnTo>
                <a:lnTo>
                  <a:pt x="186473" y="4744"/>
                </a:lnTo>
                <a:lnTo>
                  <a:pt x="233540" y="0"/>
                </a:lnTo>
                <a:lnTo>
                  <a:pt x="3065259" y="0"/>
                </a:lnTo>
                <a:lnTo>
                  <a:pt x="3112325" y="4744"/>
                </a:lnTo>
                <a:lnTo>
                  <a:pt x="3156163" y="18352"/>
                </a:lnTo>
                <a:lnTo>
                  <a:pt x="3195834" y="39884"/>
                </a:lnTo>
                <a:lnTo>
                  <a:pt x="3230397" y="68402"/>
                </a:lnTo>
                <a:lnTo>
                  <a:pt x="3258914" y="102965"/>
                </a:lnTo>
                <a:lnTo>
                  <a:pt x="3280446" y="142635"/>
                </a:lnTo>
                <a:lnTo>
                  <a:pt x="3294054" y="186473"/>
                </a:lnTo>
                <a:lnTo>
                  <a:pt x="3298799" y="233540"/>
                </a:lnTo>
                <a:lnTo>
                  <a:pt x="3298799" y="1167676"/>
                </a:lnTo>
                <a:lnTo>
                  <a:pt x="3294054" y="1214742"/>
                </a:lnTo>
                <a:lnTo>
                  <a:pt x="3280446" y="1258580"/>
                </a:lnTo>
                <a:lnTo>
                  <a:pt x="3258914" y="1298250"/>
                </a:lnTo>
                <a:lnTo>
                  <a:pt x="3230397" y="1332814"/>
                </a:lnTo>
                <a:lnTo>
                  <a:pt x="3195834" y="1361331"/>
                </a:lnTo>
                <a:lnTo>
                  <a:pt x="3156163" y="1382863"/>
                </a:lnTo>
                <a:lnTo>
                  <a:pt x="3112325" y="1396471"/>
                </a:lnTo>
                <a:lnTo>
                  <a:pt x="3065259" y="1401216"/>
                </a:lnTo>
                <a:lnTo>
                  <a:pt x="233540" y="1401216"/>
                </a:lnTo>
                <a:lnTo>
                  <a:pt x="186473" y="1396471"/>
                </a:lnTo>
                <a:lnTo>
                  <a:pt x="142635" y="1382863"/>
                </a:lnTo>
                <a:lnTo>
                  <a:pt x="102965" y="1361331"/>
                </a:lnTo>
                <a:lnTo>
                  <a:pt x="68402" y="1332814"/>
                </a:lnTo>
                <a:lnTo>
                  <a:pt x="39884" y="1298250"/>
                </a:lnTo>
                <a:lnTo>
                  <a:pt x="18352" y="1258580"/>
                </a:lnTo>
                <a:lnTo>
                  <a:pt x="4744" y="1214742"/>
                </a:lnTo>
                <a:lnTo>
                  <a:pt x="0" y="1167676"/>
                </a:lnTo>
                <a:lnTo>
                  <a:pt x="0" y="233540"/>
                </a:lnTo>
                <a:close/>
              </a:path>
            </a:pathLst>
          </a:custGeom>
          <a:ln w="12700">
            <a:solidFill>
              <a:srgbClr val="FFFFFF"/>
            </a:solidFill>
          </a:ln>
        </p:spPr>
        <p:txBody>
          <a:bodyPr wrap="square" lIns="0" tIns="0" rIns="0" bIns="0" rtlCol="0"/>
          <a:lstStyle/>
          <a:p>
            <a:endParaRPr dirty="0"/>
          </a:p>
        </p:txBody>
      </p:sp>
      <p:sp>
        <p:nvSpPr>
          <p:cNvPr id="19" name="object 10"/>
          <p:cNvSpPr/>
          <p:nvPr/>
        </p:nvSpPr>
        <p:spPr>
          <a:xfrm>
            <a:off x="8175014" y="3257965"/>
            <a:ext cx="2010269" cy="258445"/>
          </a:xfrm>
          <a:custGeom>
            <a:avLst/>
            <a:gdLst/>
            <a:ahLst/>
            <a:cxnLst/>
            <a:rect l="l" t="t" r="r" b="b"/>
            <a:pathLst>
              <a:path w="1664970" h="258444">
                <a:moveTo>
                  <a:pt x="1621345" y="0"/>
                </a:moveTo>
                <a:lnTo>
                  <a:pt x="43065" y="0"/>
                </a:lnTo>
                <a:lnTo>
                  <a:pt x="26301" y="3383"/>
                </a:lnTo>
                <a:lnTo>
                  <a:pt x="12612" y="12612"/>
                </a:lnTo>
                <a:lnTo>
                  <a:pt x="3383" y="26301"/>
                </a:lnTo>
                <a:lnTo>
                  <a:pt x="0" y="43065"/>
                </a:lnTo>
                <a:lnTo>
                  <a:pt x="0" y="215303"/>
                </a:lnTo>
                <a:lnTo>
                  <a:pt x="3383" y="232067"/>
                </a:lnTo>
                <a:lnTo>
                  <a:pt x="12612" y="245756"/>
                </a:lnTo>
                <a:lnTo>
                  <a:pt x="26301" y="254984"/>
                </a:lnTo>
                <a:lnTo>
                  <a:pt x="43065" y="258368"/>
                </a:lnTo>
                <a:lnTo>
                  <a:pt x="1621345" y="258368"/>
                </a:lnTo>
                <a:lnTo>
                  <a:pt x="1638109" y="254984"/>
                </a:lnTo>
                <a:lnTo>
                  <a:pt x="1651798" y="245756"/>
                </a:lnTo>
                <a:lnTo>
                  <a:pt x="1661027" y="232067"/>
                </a:lnTo>
                <a:lnTo>
                  <a:pt x="1664411" y="215303"/>
                </a:lnTo>
                <a:lnTo>
                  <a:pt x="1664411" y="43065"/>
                </a:lnTo>
                <a:lnTo>
                  <a:pt x="1661027" y="26301"/>
                </a:lnTo>
                <a:lnTo>
                  <a:pt x="1651798" y="12612"/>
                </a:lnTo>
                <a:lnTo>
                  <a:pt x="1638109" y="3383"/>
                </a:lnTo>
                <a:lnTo>
                  <a:pt x="1621345" y="0"/>
                </a:lnTo>
                <a:close/>
              </a:path>
            </a:pathLst>
          </a:custGeom>
          <a:solidFill>
            <a:srgbClr val="FFC000"/>
          </a:solidFill>
        </p:spPr>
        <p:txBody>
          <a:bodyPr wrap="square" lIns="0" tIns="0" rIns="0" bIns="0" rtlCol="0"/>
          <a:lstStyle/>
          <a:p>
            <a:endParaRPr dirty="0"/>
          </a:p>
        </p:txBody>
      </p:sp>
      <p:sp>
        <p:nvSpPr>
          <p:cNvPr id="20" name="object 11"/>
          <p:cNvSpPr txBox="1"/>
          <p:nvPr/>
        </p:nvSpPr>
        <p:spPr>
          <a:xfrm>
            <a:off x="7675322" y="3249186"/>
            <a:ext cx="2884805" cy="1195840"/>
          </a:xfrm>
          <a:prstGeom prst="rect">
            <a:avLst/>
          </a:prstGeom>
        </p:spPr>
        <p:txBody>
          <a:bodyPr vert="horz" wrap="square" lIns="0" tIns="48895" rIns="0" bIns="0" rtlCol="0">
            <a:spAutoFit/>
          </a:bodyPr>
          <a:lstStyle/>
          <a:p>
            <a:pPr marL="78740" algn="ctr">
              <a:lnSpc>
                <a:spcPct val="100000"/>
              </a:lnSpc>
              <a:spcBef>
                <a:spcPts val="385"/>
              </a:spcBef>
            </a:pPr>
            <a:r>
              <a:rPr lang="en-US" sz="1200" dirty="0" smtClean="0">
                <a:solidFill>
                  <a:srgbClr val="00778B"/>
                </a:solidFill>
                <a:latin typeface="Arial"/>
                <a:cs typeface="Arial"/>
              </a:rPr>
              <a:t>UCPC</a:t>
            </a:r>
            <a:endParaRPr sz="1200" dirty="0">
              <a:latin typeface="Arial"/>
              <a:cs typeface="Arial"/>
            </a:endParaRPr>
          </a:p>
          <a:p>
            <a:pPr marL="12700" marR="5080" indent="2540" algn="ctr">
              <a:lnSpc>
                <a:spcPts val="2170"/>
              </a:lnSpc>
              <a:spcBef>
                <a:spcPts val="865"/>
              </a:spcBef>
            </a:pPr>
            <a:r>
              <a:rPr lang="en-US" sz="2100" spc="-5" dirty="0" smtClean="0">
                <a:solidFill>
                  <a:srgbClr val="FFFFFF"/>
                </a:solidFill>
                <a:latin typeface="Arial"/>
                <a:cs typeface="Arial"/>
              </a:rPr>
              <a:t>Receive, review, approve or cancel Transaction </a:t>
            </a:r>
            <a:r>
              <a:rPr lang="en-US" sz="2100" dirty="0" smtClean="0">
                <a:solidFill>
                  <a:srgbClr val="FFFFFF"/>
                </a:solidFill>
                <a:latin typeface="Arial"/>
                <a:cs typeface="Arial"/>
              </a:rPr>
              <a:t> </a:t>
            </a:r>
            <a:endParaRPr sz="2100" dirty="0">
              <a:latin typeface="Arial"/>
              <a:cs typeface="Arial"/>
            </a:endParaRPr>
          </a:p>
        </p:txBody>
      </p:sp>
      <p:sp>
        <p:nvSpPr>
          <p:cNvPr id="21" name="object 12"/>
          <p:cNvSpPr/>
          <p:nvPr/>
        </p:nvSpPr>
        <p:spPr>
          <a:xfrm>
            <a:off x="8698380" y="2601931"/>
            <a:ext cx="914399" cy="914399"/>
          </a:xfrm>
          <a:prstGeom prst="rect">
            <a:avLst/>
          </a:prstGeom>
          <a:blipFill>
            <a:blip r:embed="rId3" cstate="print"/>
            <a:stretch>
              <a:fillRect/>
            </a:stretch>
          </a:blipFill>
        </p:spPr>
        <p:txBody>
          <a:bodyPr wrap="square" lIns="0" tIns="0" rIns="0" bIns="0" rtlCol="0"/>
          <a:lstStyle/>
          <a:p>
            <a:endParaRPr dirty="0"/>
          </a:p>
        </p:txBody>
      </p:sp>
      <p:sp>
        <p:nvSpPr>
          <p:cNvPr id="22" name="object 16"/>
          <p:cNvSpPr/>
          <p:nvPr/>
        </p:nvSpPr>
        <p:spPr>
          <a:xfrm>
            <a:off x="7195080" y="4632165"/>
            <a:ext cx="747649" cy="205605"/>
          </a:xfrm>
          <a:custGeom>
            <a:avLst/>
            <a:gdLst/>
            <a:ahLst/>
            <a:cxnLst/>
            <a:rect l="l" t="t" r="r" b="b"/>
            <a:pathLst>
              <a:path w="612775" h="206375">
                <a:moveTo>
                  <a:pt x="509574" y="0"/>
                </a:moveTo>
                <a:lnTo>
                  <a:pt x="0" y="0"/>
                </a:lnTo>
                <a:lnTo>
                  <a:pt x="0" y="206260"/>
                </a:lnTo>
                <a:lnTo>
                  <a:pt x="509574" y="206260"/>
                </a:lnTo>
                <a:lnTo>
                  <a:pt x="612698" y="103136"/>
                </a:lnTo>
                <a:lnTo>
                  <a:pt x="509574" y="0"/>
                </a:lnTo>
                <a:close/>
              </a:path>
            </a:pathLst>
          </a:custGeom>
          <a:solidFill>
            <a:srgbClr val="FFFFFF"/>
          </a:solidFill>
        </p:spPr>
        <p:txBody>
          <a:bodyPr wrap="square" lIns="0" tIns="0" rIns="0" bIns="0" rtlCol="0"/>
          <a:lstStyle/>
          <a:p>
            <a:endParaRPr dirty="0"/>
          </a:p>
        </p:txBody>
      </p:sp>
      <p:sp>
        <p:nvSpPr>
          <p:cNvPr id="23" name="object 17"/>
          <p:cNvSpPr txBox="1"/>
          <p:nvPr/>
        </p:nvSpPr>
        <p:spPr>
          <a:xfrm>
            <a:off x="7233200" y="4624415"/>
            <a:ext cx="838191" cy="197490"/>
          </a:xfrm>
          <a:prstGeom prst="rect">
            <a:avLst/>
          </a:prstGeom>
        </p:spPr>
        <p:txBody>
          <a:bodyPr vert="horz" wrap="square" lIns="0" tIns="12700" rIns="0" bIns="0" rtlCol="0">
            <a:spAutoFit/>
          </a:bodyPr>
          <a:lstStyle/>
          <a:p>
            <a:pPr marL="12700">
              <a:lnSpc>
                <a:spcPct val="100000"/>
              </a:lnSpc>
              <a:spcBef>
                <a:spcPts val="100"/>
              </a:spcBef>
            </a:pPr>
            <a:r>
              <a:rPr lang="en-US" sz="1200" b="1" spc="-40" dirty="0" smtClean="0">
                <a:solidFill>
                  <a:srgbClr val="085581"/>
                </a:solidFill>
                <a:latin typeface="Arial"/>
                <a:cs typeface="Arial"/>
              </a:rPr>
              <a:t>Approve</a:t>
            </a:r>
            <a:endParaRPr sz="1200" dirty="0">
              <a:latin typeface="Arial"/>
              <a:cs typeface="Arial"/>
            </a:endParaRPr>
          </a:p>
        </p:txBody>
      </p:sp>
      <p:sp>
        <p:nvSpPr>
          <p:cNvPr id="24" name="object 16"/>
          <p:cNvSpPr/>
          <p:nvPr/>
        </p:nvSpPr>
        <p:spPr>
          <a:xfrm rot="10800000">
            <a:off x="7138832" y="4400515"/>
            <a:ext cx="679572" cy="217814"/>
          </a:xfrm>
          <a:custGeom>
            <a:avLst/>
            <a:gdLst/>
            <a:ahLst/>
            <a:cxnLst/>
            <a:rect l="l" t="t" r="r" b="b"/>
            <a:pathLst>
              <a:path w="612775" h="206375">
                <a:moveTo>
                  <a:pt x="509574" y="0"/>
                </a:moveTo>
                <a:lnTo>
                  <a:pt x="0" y="0"/>
                </a:lnTo>
                <a:lnTo>
                  <a:pt x="0" y="206260"/>
                </a:lnTo>
                <a:lnTo>
                  <a:pt x="509574" y="206260"/>
                </a:lnTo>
                <a:lnTo>
                  <a:pt x="612698" y="103136"/>
                </a:lnTo>
                <a:lnTo>
                  <a:pt x="509574" y="0"/>
                </a:lnTo>
                <a:close/>
              </a:path>
            </a:pathLst>
          </a:custGeom>
          <a:solidFill>
            <a:srgbClr val="FFFFFF"/>
          </a:solidFill>
        </p:spPr>
        <p:txBody>
          <a:bodyPr wrap="square" lIns="0" tIns="0" rIns="0" bIns="0" rtlCol="0"/>
          <a:lstStyle/>
          <a:p>
            <a:endParaRPr dirty="0"/>
          </a:p>
        </p:txBody>
      </p:sp>
      <p:sp>
        <p:nvSpPr>
          <p:cNvPr id="25" name="object 17"/>
          <p:cNvSpPr txBox="1"/>
          <p:nvPr/>
        </p:nvSpPr>
        <p:spPr>
          <a:xfrm>
            <a:off x="7229497" y="4404796"/>
            <a:ext cx="543942" cy="197490"/>
          </a:xfrm>
          <a:prstGeom prst="rect">
            <a:avLst/>
          </a:prstGeom>
        </p:spPr>
        <p:txBody>
          <a:bodyPr vert="horz" wrap="square" lIns="0" tIns="12700" rIns="0" bIns="0" rtlCol="0">
            <a:spAutoFit/>
          </a:bodyPr>
          <a:lstStyle/>
          <a:p>
            <a:pPr marL="12700">
              <a:lnSpc>
                <a:spcPct val="100000"/>
              </a:lnSpc>
              <a:spcBef>
                <a:spcPts val="100"/>
              </a:spcBef>
            </a:pPr>
            <a:r>
              <a:rPr lang="en-US" sz="1200" b="1" spc="-40" dirty="0" smtClean="0">
                <a:solidFill>
                  <a:srgbClr val="085581"/>
                </a:solidFill>
                <a:latin typeface="Arial"/>
                <a:cs typeface="Arial"/>
              </a:rPr>
              <a:t>Cancel</a:t>
            </a:r>
            <a:endParaRPr sz="1200" dirty="0">
              <a:latin typeface="Arial"/>
              <a:cs typeface="Arial"/>
            </a:endParaRPr>
          </a:p>
        </p:txBody>
      </p:sp>
      <p:sp>
        <p:nvSpPr>
          <p:cNvPr id="26" name="object 16"/>
          <p:cNvSpPr/>
          <p:nvPr/>
        </p:nvSpPr>
        <p:spPr>
          <a:xfrm rot="10800000">
            <a:off x="3665242" y="4382442"/>
            <a:ext cx="465440" cy="217814"/>
          </a:xfrm>
          <a:custGeom>
            <a:avLst/>
            <a:gdLst/>
            <a:ahLst/>
            <a:cxnLst/>
            <a:rect l="l" t="t" r="r" b="b"/>
            <a:pathLst>
              <a:path w="612775" h="206375">
                <a:moveTo>
                  <a:pt x="509574" y="0"/>
                </a:moveTo>
                <a:lnTo>
                  <a:pt x="0" y="0"/>
                </a:lnTo>
                <a:lnTo>
                  <a:pt x="0" y="206260"/>
                </a:lnTo>
                <a:lnTo>
                  <a:pt x="509574" y="206260"/>
                </a:lnTo>
                <a:lnTo>
                  <a:pt x="612698" y="103136"/>
                </a:lnTo>
                <a:lnTo>
                  <a:pt x="509574" y="0"/>
                </a:lnTo>
                <a:close/>
              </a:path>
            </a:pathLst>
          </a:custGeom>
          <a:solidFill>
            <a:srgbClr val="FFFFFF"/>
          </a:solidFill>
        </p:spPr>
        <p:txBody>
          <a:bodyPr wrap="square" lIns="0" tIns="0" rIns="0" bIns="0" rtlCol="0"/>
          <a:lstStyle/>
          <a:p>
            <a:endParaRPr dirty="0"/>
          </a:p>
        </p:txBody>
      </p:sp>
      <p:sp>
        <p:nvSpPr>
          <p:cNvPr id="27" name="object 17"/>
          <p:cNvSpPr txBox="1"/>
          <p:nvPr/>
        </p:nvSpPr>
        <p:spPr>
          <a:xfrm>
            <a:off x="3719873" y="4396396"/>
            <a:ext cx="373710" cy="197490"/>
          </a:xfrm>
          <a:prstGeom prst="rect">
            <a:avLst/>
          </a:prstGeom>
        </p:spPr>
        <p:txBody>
          <a:bodyPr vert="horz" wrap="square" lIns="0" tIns="12700" rIns="0" bIns="0" rtlCol="0">
            <a:spAutoFit/>
          </a:bodyPr>
          <a:lstStyle/>
          <a:p>
            <a:pPr marL="12700">
              <a:lnSpc>
                <a:spcPct val="100000"/>
              </a:lnSpc>
              <a:spcBef>
                <a:spcPts val="100"/>
              </a:spcBef>
            </a:pPr>
            <a:r>
              <a:rPr lang="en-US" sz="1200" b="1" spc="-40" dirty="0" smtClean="0">
                <a:solidFill>
                  <a:srgbClr val="085581"/>
                </a:solidFill>
                <a:latin typeface="Arial"/>
                <a:cs typeface="Arial"/>
              </a:rPr>
              <a:t>Deny</a:t>
            </a:r>
            <a:endParaRPr sz="1200" dirty="0">
              <a:latin typeface="Arial"/>
              <a:cs typeface="Arial"/>
            </a:endParaRPr>
          </a:p>
        </p:txBody>
      </p:sp>
      <p:sp>
        <p:nvSpPr>
          <p:cNvPr id="29" name="TextBox 28"/>
          <p:cNvSpPr txBox="1"/>
          <p:nvPr/>
        </p:nvSpPr>
        <p:spPr>
          <a:xfrm>
            <a:off x="393074" y="799360"/>
            <a:ext cx="10707329" cy="1118961"/>
          </a:xfrm>
          <a:prstGeom prst="rect">
            <a:avLst/>
          </a:prstGeom>
          <a:noFill/>
        </p:spPr>
        <p:txBody>
          <a:bodyPr wrap="square" rtlCol="0">
            <a:spAutoFit/>
          </a:bodyPr>
          <a:lstStyle/>
          <a:p>
            <a:pPr marL="355600" marR="5080" indent="-342900">
              <a:lnSpc>
                <a:spcPts val="2590"/>
              </a:lnSpc>
              <a:spcBef>
                <a:spcPts val="425"/>
              </a:spcBef>
              <a:buClr>
                <a:schemeClr val="tx1"/>
              </a:buClr>
              <a:buFont typeface="Arial" panose="020B0604020202020204" pitchFamily="34" charset="0"/>
              <a:buChar char="•"/>
              <a:tabLst>
                <a:tab pos="241300" algn="l"/>
              </a:tabLst>
            </a:pPr>
            <a:r>
              <a:rPr lang="en-US" sz="2000" spc="-5" dirty="0" smtClean="0">
                <a:cs typeface="Arial"/>
              </a:rPr>
              <a:t>The </a:t>
            </a:r>
            <a:r>
              <a:rPr lang="en-US" sz="2000" spc="-5" dirty="0">
                <a:cs typeface="Arial"/>
              </a:rPr>
              <a:t>approval workflow routing appears after the </a:t>
            </a:r>
            <a:r>
              <a:rPr lang="en-US" sz="2000" b="1" spc="-5" dirty="0">
                <a:cs typeface="Arial"/>
              </a:rPr>
              <a:t>POI </a:t>
            </a:r>
            <a:r>
              <a:rPr lang="en-US" sz="2000" b="1" spc="-5" dirty="0" smtClean="0">
                <a:cs typeface="Arial"/>
              </a:rPr>
              <a:t>Initiator </a:t>
            </a:r>
            <a:r>
              <a:rPr lang="en-US" sz="2000" spc="-5" dirty="0">
                <a:cs typeface="Arial"/>
              </a:rPr>
              <a:t>successfully submits the new person of interest.  </a:t>
            </a:r>
            <a:endParaRPr lang="en-US" sz="2000" dirty="0">
              <a:cs typeface="Arial"/>
            </a:endParaRPr>
          </a:p>
          <a:p>
            <a:pPr marL="355600" marR="5080" indent="-342900">
              <a:lnSpc>
                <a:spcPts val="2590"/>
              </a:lnSpc>
              <a:spcBef>
                <a:spcPts val="425"/>
              </a:spcBef>
              <a:buClr>
                <a:schemeClr val="tx1"/>
              </a:buClr>
              <a:buFont typeface="Arial" panose="020B0604020202020204" pitchFamily="34" charset="0"/>
              <a:buChar char="•"/>
              <a:tabLst>
                <a:tab pos="241300" algn="l"/>
              </a:tabLst>
            </a:pPr>
            <a:r>
              <a:rPr lang="en-US" sz="2000" spc="-5" dirty="0" smtClean="0">
                <a:cs typeface="Arial"/>
              </a:rPr>
              <a:t>UCPath </a:t>
            </a:r>
            <a:r>
              <a:rPr lang="en-US" sz="2000" spc="-5" dirty="0">
                <a:cs typeface="Arial"/>
              </a:rPr>
              <a:t>assigns the </a:t>
            </a:r>
            <a:r>
              <a:rPr lang="en-US" sz="2000" b="1" spc="-5" dirty="0">
                <a:cs typeface="Arial"/>
              </a:rPr>
              <a:t>Person </a:t>
            </a:r>
            <a:r>
              <a:rPr lang="en-US" sz="2000" b="1" dirty="0">
                <a:cs typeface="Arial"/>
              </a:rPr>
              <a:t>ID </a:t>
            </a:r>
            <a:r>
              <a:rPr lang="en-US" sz="2000" spc="-5" dirty="0">
                <a:cs typeface="Arial"/>
              </a:rPr>
              <a:t>and creates the </a:t>
            </a:r>
            <a:r>
              <a:rPr lang="en-US" sz="2000" spc="-5" dirty="0" smtClean="0">
                <a:cs typeface="Arial"/>
              </a:rPr>
              <a:t>POI </a:t>
            </a:r>
            <a:r>
              <a:rPr lang="en-US" sz="2000" spc="-5" dirty="0">
                <a:cs typeface="Arial"/>
              </a:rPr>
              <a:t>record when the request is</a:t>
            </a:r>
            <a:r>
              <a:rPr lang="en-US" sz="2000" spc="35" dirty="0">
                <a:cs typeface="Arial"/>
              </a:rPr>
              <a:t> </a:t>
            </a:r>
            <a:r>
              <a:rPr lang="en-US" sz="2000" spc="-5" dirty="0">
                <a:cs typeface="Arial"/>
              </a:rPr>
              <a:t>approved</a:t>
            </a:r>
            <a:r>
              <a:rPr lang="en-US" sz="2000" spc="-5" dirty="0" smtClean="0">
                <a:cs typeface="Arial"/>
              </a:rPr>
              <a:t>.</a:t>
            </a:r>
            <a:endParaRPr lang="en-US" sz="2000" dirty="0">
              <a:cs typeface="Arial"/>
            </a:endParaRPr>
          </a:p>
        </p:txBody>
      </p:sp>
    </p:spTree>
    <p:extLst>
      <p:ext uri="{BB962C8B-B14F-4D97-AF65-F5344CB8AC3E}">
        <p14:creationId xmlns:p14="http://schemas.microsoft.com/office/powerpoint/2010/main" val="1331986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08274" y="260240"/>
            <a:ext cx="9042400" cy="685800"/>
          </a:xfrm>
        </p:spPr>
        <p:txBody>
          <a:bodyPr/>
          <a:lstStyle/>
          <a:p>
            <a:r>
              <a:rPr lang="en-US" dirty="0" smtClean="0">
                <a:solidFill>
                  <a:schemeClr val="accent5"/>
                </a:solidFill>
              </a:rPr>
              <a:t>CHECK YOUR UNDERSTANDING</a:t>
            </a:r>
            <a:endParaRPr lang="en-US" sz="2800" dirty="0">
              <a:solidFill>
                <a:schemeClr val="accent5"/>
              </a:solidFill>
            </a:endParaRPr>
          </a:p>
        </p:txBody>
      </p:sp>
      <p:sp>
        <p:nvSpPr>
          <p:cNvPr id="2" name="Rectangle 1"/>
          <p:cNvSpPr/>
          <p:nvPr/>
        </p:nvSpPr>
        <p:spPr>
          <a:xfrm>
            <a:off x="283464" y="1060704"/>
            <a:ext cx="11614246" cy="471998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83464" y="1060704"/>
            <a:ext cx="11614246" cy="471998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8902" y="166493"/>
            <a:ext cx="1038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446" y="1840251"/>
            <a:ext cx="3393163" cy="339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023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38835"/>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Contingent</a:t>
            </a:r>
            <a:r>
              <a:rPr kumimoji="0" lang="en-US" sz="7200" b="1" i="0" u="none" strike="noStrike" kern="1200" cap="none" spc="0" normalizeH="0" noProof="0" dirty="0" smtClean="0">
                <a:ln>
                  <a:noFill/>
                </a:ln>
                <a:solidFill>
                  <a:srgbClr val="F1AB00"/>
                </a:solidFill>
                <a:effectLst/>
                <a:uLnTx/>
                <a:uFillTx/>
                <a:latin typeface="Arial"/>
                <a:ea typeface="+mn-ea"/>
                <a:cs typeface="+mn-cs"/>
              </a:rPr>
              <a:t> Worker</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1582167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PROCESS DEFINITION</a:t>
            </a:r>
            <a:endParaRPr lang="en-US" dirty="0">
              <a:solidFill>
                <a:schemeClr val="accent5"/>
              </a:solidFill>
            </a:endParaRPr>
          </a:p>
        </p:txBody>
      </p:sp>
      <p:sp>
        <p:nvSpPr>
          <p:cNvPr id="4" name="TextBox 3"/>
          <p:cNvSpPr txBox="1"/>
          <p:nvPr/>
        </p:nvSpPr>
        <p:spPr>
          <a:xfrm>
            <a:off x="1498862" y="1052052"/>
            <a:ext cx="9670583" cy="1323439"/>
          </a:xfrm>
          <a:prstGeom prst="rect">
            <a:avLst/>
          </a:prstGeom>
          <a:solidFill>
            <a:schemeClr val="accent1">
              <a:lumMod val="20000"/>
              <a:lumOff val="80000"/>
            </a:schemeClr>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2000" b="1" dirty="0" smtClean="0"/>
              <a:t>Contingent </a:t>
            </a:r>
            <a:r>
              <a:rPr lang="en-US" sz="2000" b="1" dirty="0"/>
              <a:t>Workers </a:t>
            </a:r>
            <a:r>
              <a:rPr lang="en-US" sz="2000" dirty="0"/>
              <a:t>are defined as individuals engaged by the University of California on a non-permanent basis to complete a specific function or task who do NOT have an employee relationship with UCR and do NOT receive remuneration through UCPath. </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60" y="1052052"/>
            <a:ext cx="914324" cy="914324"/>
          </a:xfrm>
          <a:prstGeom prst="rect">
            <a:avLst/>
          </a:prstGeom>
        </p:spPr>
      </p:pic>
      <p:sp>
        <p:nvSpPr>
          <p:cNvPr id="5" name="Rectangle 4"/>
          <p:cNvSpPr/>
          <p:nvPr/>
        </p:nvSpPr>
        <p:spPr>
          <a:xfrm>
            <a:off x="1407736" y="2432053"/>
            <a:ext cx="9752282" cy="1200329"/>
          </a:xfrm>
          <a:prstGeom prst="rect">
            <a:avLst/>
          </a:prstGeom>
        </p:spPr>
        <p:txBody>
          <a:bodyPr wrap="square">
            <a:spAutoFit/>
          </a:bodyPr>
          <a:lstStyle/>
          <a:p>
            <a:pPr marL="285750" lvl="0" indent="-285750">
              <a:buFont typeface="Arial" panose="020B0604020202020204" pitchFamily="34" charset="0"/>
              <a:buChar char="•"/>
              <a:defRPr/>
            </a:pPr>
            <a:r>
              <a:rPr lang="en-US" dirty="0"/>
              <a:t>An example of a contingent worker is a volunteer, since </a:t>
            </a:r>
            <a:r>
              <a:rPr lang="en-US" dirty="0" smtClean="0"/>
              <a:t>they </a:t>
            </a:r>
            <a:r>
              <a:rPr lang="en-US" dirty="0"/>
              <a:t>are not paid, but also agency workers who perform work for UCR, but are paid through their agency</a:t>
            </a:r>
            <a:r>
              <a:rPr lang="en-US" dirty="0" smtClean="0"/>
              <a:t>. </a:t>
            </a:r>
            <a:r>
              <a:rPr lang="en-US" dirty="0"/>
              <a:t>As such, </a:t>
            </a:r>
            <a:r>
              <a:rPr lang="en-US" u="sng" dirty="0"/>
              <a:t>all</a:t>
            </a:r>
            <a:r>
              <a:rPr lang="en-US" b="1" u="sng" dirty="0"/>
              <a:t> </a:t>
            </a:r>
            <a:r>
              <a:rPr lang="en-US" u="sng" dirty="0"/>
              <a:t>contingent workers, including temporary agency workers MUST be entered in UCPath for tracking purposes</a:t>
            </a:r>
            <a:r>
              <a:rPr lang="en-US" dirty="0"/>
              <a:t>.</a:t>
            </a:r>
            <a:r>
              <a:rPr lang="en-US" b="1" dirty="0"/>
              <a:t> </a:t>
            </a:r>
            <a:endParaRPr lang="en-US" dirty="0">
              <a:solidFill>
                <a:prstClr val="black"/>
              </a:solidFill>
            </a:endParaRPr>
          </a:p>
        </p:txBody>
      </p:sp>
    </p:spTree>
    <p:extLst>
      <p:ext uri="{BB962C8B-B14F-4D97-AF65-F5344CB8AC3E}">
        <p14:creationId xmlns:p14="http://schemas.microsoft.com/office/powerpoint/2010/main" val="1051702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5097" y="311675"/>
            <a:ext cx="10641051" cy="685800"/>
          </a:xfrm>
        </p:spPr>
        <p:txBody>
          <a:bodyPr/>
          <a:lstStyle/>
          <a:p>
            <a:r>
              <a:rPr lang="en-US" dirty="0" smtClean="0">
                <a:solidFill>
                  <a:schemeClr val="accent5"/>
                </a:solidFill>
              </a:rPr>
              <a:t>HOUSEKEEPING</a:t>
            </a:r>
            <a:endParaRPr lang="en-US" dirty="0">
              <a:solidFill>
                <a:schemeClr val="accent5"/>
              </a:solidFill>
            </a:endParaRPr>
          </a:p>
        </p:txBody>
      </p:sp>
      <p:pic>
        <p:nvPicPr>
          <p:cNvPr id="3" name="Picture 2"/>
          <p:cNvPicPr>
            <a:picLocks noChangeAspect="1"/>
          </p:cNvPicPr>
          <p:nvPr/>
        </p:nvPicPr>
        <p:blipFill>
          <a:blip r:embed="rId3"/>
          <a:stretch>
            <a:fillRect/>
          </a:stretch>
        </p:blipFill>
        <p:spPr>
          <a:xfrm>
            <a:off x="1304761" y="1847054"/>
            <a:ext cx="9496425" cy="3676650"/>
          </a:xfrm>
          <a:prstGeom prst="rect">
            <a:avLst/>
          </a:prstGeom>
        </p:spPr>
      </p:pic>
    </p:spTree>
    <p:extLst>
      <p:ext uri="{BB962C8B-B14F-4D97-AF65-F5344CB8AC3E}">
        <p14:creationId xmlns:p14="http://schemas.microsoft.com/office/powerpoint/2010/main" val="33707048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78460" y="293370"/>
            <a:ext cx="9042400" cy="685800"/>
          </a:xfrm>
        </p:spPr>
        <p:txBody>
          <a:bodyPr/>
          <a:lstStyle/>
          <a:p>
            <a:r>
              <a:rPr lang="en-US" dirty="0" smtClean="0">
                <a:solidFill>
                  <a:schemeClr val="accent5"/>
                </a:solidFill>
              </a:rPr>
              <a:t>CONTINGENT WORKER ROADMAP</a:t>
            </a:r>
            <a:endParaRPr lang="en-US" dirty="0">
              <a:solidFill>
                <a:schemeClr val="accent5"/>
              </a:solidFill>
            </a:endParaRPr>
          </a:p>
        </p:txBody>
      </p:sp>
      <p:sp>
        <p:nvSpPr>
          <p:cNvPr id="4" name="TextBox 3"/>
          <p:cNvSpPr txBox="1"/>
          <p:nvPr/>
        </p:nvSpPr>
        <p:spPr>
          <a:xfrm>
            <a:off x="548640" y="6357104"/>
            <a:ext cx="8109912" cy="369332"/>
          </a:xfrm>
          <a:prstGeom prst="rect">
            <a:avLst/>
          </a:prstGeom>
          <a:noFill/>
        </p:spPr>
        <p:txBody>
          <a:bodyPr wrap="none" rtlCol="0">
            <a:spAutoFit/>
          </a:bodyPr>
          <a:lstStyle/>
          <a:p>
            <a:r>
              <a:rPr lang="en-US" dirty="0" smtClean="0"/>
              <a:t>Note: CWR signs hard copy patent acknowledgement form during onboarding</a:t>
            </a:r>
            <a:endParaRPr lang="en-US" dirty="0"/>
          </a:p>
        </p:txBody>
      </p:sp>
      <p:pic>
        <p:nvPicPr>
          <p:cNvPr id="7" name="Picture 6"/>
          <p:cNvPicPr>
            <a:picLocks noChangeAspect="1"/>
          </p:cNvPicPr>
          <p:nvPr/>
        </p:nvPicPr>
        <p:blipFill>
          <a:blip r:embed="rId3"/>
          <a:stretch>
            <a:fillRect/>
          </a:stretch>
        </p:blipFill>
        <p:spPr>
          <a:xfrm>
            <a:off x="378461" y="909378"/>
            <a:ext cx="9489439" cy="5374909"/>
          </a:xfrm>
          <a:prstGeom prst="rect">
            <a:avLst/>
          </a:prstGeom>
        </p:spPr>
      </p:pic>
    </p:spTree>
    <p:extLst>
      <p:ext uri="{BB962C8B-B14F-4D97-AF65-F5344CB8AC3E}">
        <p14:creationId xmlns:p14="http://schemas.microsoft.com/office/powerpoint/2010/main" val="42077774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5641" y="165371"/>
            <a:ext cx="10641051" cy="685800"/>
          </a:xfrm>
        </p:spPr>
        <p:txBody>
          <a:bodyPr/>
          <a:lstStyle/>
          <a:p>
            <a:r>
              <a:rPr lang="en-US" dirty="0" smtClean="0">
                <a:solidFill>
                  <a:schemeClr val="accent5"/>
                </a:solidFill>
              </a:rPr>
              <a:t>HANDOFF MATRIX</a:t>
            </a:r>
            <a:endParaRPr lang="en-US" dirty="0">
              <a:solidFill>
                <a:schemeClr val="accent5"/>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897880370"/>
              </p:ext>
            </p:extLst>
          </p:nvPr>
        </p:nvGraphicFramePr>
        <p:xfrm>
          <a:off x="869175" y="1020854"/>
          <a:ext cx="10191233" cy="5252399"/>
        </p:xfrm>
        <a:graphic>
          <a:graphicData uri="http://schemas.openxmlformats.org/drawingml/2006/table">
            <a:tbl>
              <a:tblPr firstRow="1" bandRow="1">
                <a:tableStyleId>{5C22544A-7EE6-4342-B048-85BDC9FD1C3A}</a:tableStyleId>
              </a:tblPr>
              <a:tblGrid>
                <a:gridCol w="1384866">
                  <a:extLst>
                    <a:ext uri="{9D8B030D-6E8A-4147-A177-3AD203B41FA5}">
                      <a16:colId xmlns:a16="http://schemas.microsoft.com/office/drawing/2014/main" val="2397040824"/>
                    </a:ext>
                  </a:extLst>
                </a:gridCol>
                <a:gridCol w="1622577">
                  <a:extLst>
                    <a:ext uri="{9D8B030D-6E8A-4147-A177-3AD203B41FA5}">
                      <a16:colId xmlns:a16="http://schemas.microsoft.com/office/drawing/2014/main" val="1781108354"/>
                    </a:ext>
                  </a:extLst>
                </a:gridCol>
                <a:gridCol w="3357723">
                  <a:extLst>
                    <a:ext uri="{9D8B030D-6E8A-4147-A177-3AD203B41FA5}">
                      <a16:colId xmlns:a16="http://schemas.microsoft.com/office/drawing/2014/main" val="2457232917"/>
                    </a:ext>
                  </a:extLst>
                </a:gridCol>
                <a:gridCol w="1831807">
                  <a:extLst>
                    <a:ext uri="{9D8B030D-6E8A-4147-A177-3AD203B41FA5}">
                      <a16:colId xmlns:a16="http://schemas.microsoft.com/office/drawing/2014/main" val="195881439"/>
                    </a:ext>
                  </a:extLst>
                </a:gridCol>
                <a:gridCol w="997130">
                  <a:extLst>
                    <a:ext uri="{9D8B030D-6E8A-4147-A177-3AD203B41FA5}">
                      <a16:colId xmlns:a16="http://schemas.microsoft.com/office/drawing/2014/main" val="3305960728"/>
                    </a:ext>
                  </a:extLst>
                </a:gridCol>
                <a:gridCol w="997130">
                  <a:extLst>
                    <a:ext uri="{9D8B030D-6E8A-4147-A177-3AD203B41FA5}">
                      <a16:colId xmlns:a16="http://schemas.microsoft.com/office/drawing/2014/main" val="1393386769"/>
                    </a:ext>
                  </a:extLst>
                </a:gridCol>
              </a:tblGrid>
              <a:tr h="680399">
                <a:tc>
                  <a:txBody>
                    <a:bodyPr/>
                    <a:lstStyle/>
                    <a:p>
                      <a:pPr algn="ctr" fontAlgn="t"/>
                      <a:r>
                        <a:rPr lang="en-US" sz="1400" b="1" i="0" u="none" strike="noStrike" dirty="0">
                          <a:solidFill>
                            <a:srgbClr val="FFFFFF"/>
                          </a:solidFill>
                          <a:effectLst/>
                          <a:latin typeface="Arial" panose="020B0604020202020204" pitchFamily="34" charset="0"/>
                          <a:cs typeface="Arial" panose="020B0604020202020204" pitchFamily="34" charset="0"/>
                        </a:rPr>
                        <a:t>Process</a:t>
                      </a: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Employee</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Transactional</a:t>
                      </a:r>
                      <a:r>
                        <a:rPr lang="en-US" sz="1400" b="1" i="0" u="none" strike="noStrike" baseline="0" dirty="0" smtClean="0">
                          <a:solidFill>
                            <a:srgbClr val="FFFFFF"/>
                          </a:solidFill>
                          <a:effectLst/>
                          <a:latin typeface="Arial" panose="020B0604020202020204" pitchFamily="34" charset="0"/>
                          <a:cs typeface="Arial" panose="020B0604020202020204" pitchFamily="34" charset="0"/>
                        </a:rPr>
                        <a:t> Unit</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SSC</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UCPC</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Central</a:t>
                      </a:r>
                      <a:r>
                        <a:rPr lang="en-US" sz="1400" b="1" i="0" u="none" strike="noStrike" baseline="0" dirty="0" smtClean="0">
                          <a:solidFill>
                            <a:srgbClr val="FFFFFF"/>
                          </a:solidFill>
                          <a:effectLst/>
                          <a:latin typeface="Arial" panose="020B0604020202020204" pitchFamily="34" charset="0"/>
                          <a:cs typeface="Arial" panose="020B0604020202020204" pitchFamily="34" charset="0"/>
                        </a:rPr>
                        <a:t> Office</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4031659597"/>
                  </a:ext>
                </a:extLst>
              </a:tr>
              <a:tr h="793637">
                <a:tc>
                  <a:txBody>
                    <a:bodyPr/>
                    <a:lstStyle/>
                    <a:p>
                      <a:pPr algn="l" fontAlgn="t"/>
                      <a:r>
                        <a:rPr lang="en-US" sz="1200" b="1" i="0" u="none" strike="noStrike" dirty="0" smtClean="0">
                          <a:solidFill>
                            <a:schemeClr val="bg1"/>
                          </a:solidFill>
                          <a:effectLst/>
                          <a:latin typeface="Arial" panose="020B0604020202020204" pitchFamily="34" charset="0"/>
                          <a:cs typeface="Arial" panose="020B0604020202020204" pitchFamily="34" charset="0"/>
                        </a:rPr>
                        <a:t>CWR</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solidFill>
                      <a:srgbClr val="5B9BD5"/>
                    </a:solidFill>
                  </a:tcPr>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Provides</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signed appointment letter, personal data form and patent.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Receives</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employee paperwork</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4238093911"/>
                  </a:ext>
                </a:extLst>
              </a:tr>
              <a:tr h="730352">
                <a:tc>
                  <a:txBody>
                    <a:bodyPr/>
                    <a:lstStyle/>
                    <a:p>
                      <a:pPr algn="l" fontAlgn="t"/>
                      <a:r>
                        <a:rPr lang="en-US" sz="1200" b="1" i="0" u="none" strike="noStrike" dirty="0" smtClean="0">
                          <a:solidFill>
                            <a:schemeClr val="bg1"/>
                          </a:solidFill>
                          <a:effectLst/>
                          <a:latin typeface="Arial" panose="020B0604020202020204" pitchFamily="34" charset="0"/>
                          <a:cs typeface="Arial" panose="020B0604020202020204" pitchFamily="34" charset="0"/>
                        </a:rPr>
                        <a:t>CWR</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solidFill>
                      <a:srgbClr val="5B9BD5"/>
                    </a:solidFill>
                  </a:tcPr>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effectLst/>
                          <a:latin typeface="Arial" panose="020B0604020202020204" pitchFamily="34" charset="0"/>
                          <a:cs typeface="Arial" panose="020B0604020202020204" pitchFamily="34" charset="0"/>
                        </a:rPr>
                        <a:t>Process Smart HR Template for CWR, including attachments, </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0" u="none" strike="noStrike" baseline="0" dirty="0" smtClean="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effectLst/>
                          <a:latin typeface="Arial" panose="020B0604020202020204" pitchFamily="34" charset="0"/>
                          <a:cs typeface="Arial" panose="020B0604020202020204" pitchFamily="34" charset="0"/>
                        </a:rPr>
                        <a:t>Nee</a:t>
                      </a:r>
                      <a:r>
                        <a:rPr lang="en-US" sz="1200" b="0" i="1" u="none" strike="noStrike" dirty="0" smtClean="0">
                          <a:solidFill>
                            <a:srgbClr val="000000"/>
                          </a:solidFill>
                          <a:effectLst/>
                          <a:latin typeface="Arial" panose="020B0604020202020204" pitchFamily="34" charset="0"/>
                          <a:cs typeface="Arial" panose="020B0604020202020204" pitchFamily="34" charset="0"/>
                        </a:rPr>
                        <a:t>ds</a:t>
                      </a:r>
                      <a:r>
                        <a:rPr lang="en-US" sz="1200" b="0" i="1" u="none" strike="noStrike" baseline="0" dirty="0" smtClean="0">
                          <a:solidFill>
                            <a:srgbClr val="000000"/>
                          </a:solidFill>
                          <a:effectLst/>
                          <a:latin typeface="Arial" panose="020B0604020202020204" pitchFamily="34" charset="0"/>
                          <a:cs typeface="Arial" panose="020B0604020202020204" pitchFamily="34" charset="0"/>
                        </a:rPr>
                        <a:t> to review Smart HR Template page and/or email to verify that it was approved/denied by SSC that it needs to be re-entered / cloned.</a:t>
                      </a:r>
                      <a:endParaRPr lang="en-US" sz="1200" b="0" i="0" u="none" strike="noStrike" dirty="0" smtClean="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Review</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and approve/deny</a:t>
                      </a:r>
                      <a:r>
                        <a:rPr lang="en-US" sz="1200" b="0" i="0" u="none" strike="noStrike" dirty="0" smtClean="0">
                          <a:solidFill>
                            <a:srgbClr val="000000"/>
                          </a:solidFill>
                          <a:effectLst/>
                          <a:latin typeface="Arial" panose="020B0604020202020204" pitchFamily="34" charset="0"/>
                          <a:cs typeface="Arial" panose="020B0604020202020204" pitchFamily="34" charset="0"/>
                        </a:rPr>
                        <a:t> </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Smart HR Template for CWR and attached documents in AWE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645442057"/>
                  </a:ext>
                </a:extLst>
              </a:tr>
              <a:tr h="903812">
                <a:tc>
                  <a:txBody>
                    <a:bodyPr/>
                    <a:lstStyle/>
                    <a:p>
                      <a:pPr algn="l" fontAlgn="t"/>
                      <a:r>
                        <a:rPr lang="en-US" sz="1200" b="1" i="0" u="none" strike="noStrike" dirty="0" smtClean="0">
                          <a:solidFill>
                            <a:schemeClr val="bg1"/>
                          </a:solidFill>
                          <a:effectLst/>
                          <a:latin typeface="Arial" panose="020B0604020202020204" pitchFamily="34" charset="0"/>
                          <a:cs typeface="Arial" panose="020B0604020202020204" pitchFamily="34" charset="0"/>
                        </a:rPr>
                        <a:t>CWR</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solidFill>
                      <a:srgbClr val="5B9BD5"/>
                    </a:solidFill>
                  </a:tcPr>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effectLst/>
                          <a:latin typeface="Arial" panose="020B0604020202020204" pitchFamily="34" charset="0"/>
                          <a:cs typeface="Arial" panose="020B0604020202020204" pitchFamily="34" charset="0"/>
                        </a:rPr>
                        <a:t>Nee</a:t>
                      </a:r>
                      <a:r>
                        <a:rPr lang="en-US" sz="1200" b="0" i="1" u="none" strike="noStrike" dirty="0" smtClean="0">
                          <a:solidFill>
                            <a:srgbClr val="000000"/>
                          </a:solidFill>
                          <a:effectLst/>
                          <a:latin typeface="Arial" panose="020B0604020202020204" pitchFamily="34" charset="0"/>
                          <a:cs typeface="Arial" panose="020B0604020202020204" pitchFamily="34" charset="0"/>
                        </a:rPr>
                        <a:t>ds</a:t>
                      </a:r>
                      <a:r>
                        <a:rPr lang="en-US" sz="1200" b="0" i="1" u="none" strike="noStrike" baseline="0" dirty="0" smtClean="0">
                          <a:solidFill>
                            <a:srgbClr val="000000"/>
                          </a:solidFill>
                          <a:effectLst/>
                          <a:latin typeface="Arial" panose="020B0604020202020204" pitchFamily="34" charset="0"/>
                          <a:cs typeface="Arial" panose="020B0604020202020204" pitchFamily="34" charset="0"/>
                        </a:rPr>
                        <a:t> to review Transaction Status page and/or email to verify that it was approved/denied by UCPC that it needs to be re-entered / cloned. </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1" u="none" strike="noStrike" baseline="0" dirty="0" smtClean="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dirty="0" smtClean="0">
                          <a:solidFill>
                            <a:schemeClr val="accent2">
                              <a:lumMod val="75000"/>
                            </a:schemeClr>
                          </a:solidFill>
                        </a:rPr>
                        <a:t>The Transactional Unit initiator contacts the SSC via Zoom, email, or phone, when UCPC cancels a transaction</a:t>
                      </a:r>
                      <a:r>
                        <a:rPr lang="en-US" sz="1200" baseline="0" dirty="0" smtClean="0">
                          <a:solidFill>
                            <a:schemeClr val="accent2">
                              <a:lumMod val="75000"/>
                            </a:schemeClr>
                          </a:solidFill>
                        </a:rPr>
                        <a:t>.</a:t>
                      </a:r>
                      <a:endParaRPr lang="en-US" sz="1200" dirty="0" smtClean="0">
                        <a:solidFill>
                          <a:schemeClr val="accent2">
                            <a:lumMod val="75000"/>
                          </a:schemeClr>
                        </a:solidFill>
                      </a:endParaRPr>
                    </a:p>
                  </a:txBody>
                  <a:tcPr marL="45720" marR="45720"/>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baseline="0" dirty="0" smtClean="0">
                          <a:solidFill>
                            <a:schemeClr val="tx1"/>
                          </a:solidFill>
                          <a:effectLst/>
                          <a:latin typeface="Arial" panose="020B0604020202020204" pitchFamily="34" charset="0"/>
                          <a:cs typeface="Arial" panose="020B0604020202020204" pitchFamily="34" charset="0"/>
                        </a:rPr>
                        <a:t>Reviews locally approved CWR template</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616809986"/>
                  </a:ext>
                </a:extLst>
              </a:tr>
              <a:tr h="903812">
                <a:tc>
                  <a:txBody>
                    <a:bodyPr/>
                    <a:lstStyle/>
                    <a:p>
                      <a:pPr algn="l" fontAlgn="t"/>
                      <a:r>
                        <a:rPr lang="en-US" sz="1200" b="1" i="0" u="none" strike="noStrike" dirty="0" smtClean="0">
                          <a:solidFill>
                            <a:schemeClr val="bg1"/>
                          </a:solidFill>
                          <a:effectLst/>
                          <a:latin typeface="Arial" panose="020B0604020202020204" pitchFamily="34" charset="0"/>
                          <a:cs typeface="Arial" panose="020B0604020202020204" pitchFamily="34" charset="0"/>
                        </a:rPr>
                        <a:t>CWR</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solidFill>
                      <a:srgbClr val="5B9BD5"/>
                    </a:solidFill>
                  </a:tcPr>
                </a:tc>
                <a:tc>
                  <a:txBody>
                    <a:bodyPr/>
                    <a:lstStyle/>
                    <a:p>
                      <a:pPr algn="l" fontAlgn="ct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indent="0" algn="l">
                        <a:spcBef>
                          <a:spcPts val="0"/>
                        </a:spcBef>
                        <a:spcAft>
                          <a:spcPts val="0"/>
                        </a:spcAft>
                        <a:buFont typeface="+mj-lt"/>
                        <a:buNone/>
                      </a:pPr>
                      <a:r>
                        <a:rPr lang="en-US" sz="1200" dirty="0" smtClean="0">
                          <a:effectLst/>
                          <a:latin typeface="+mn-lt"/>
                          <a:ea typeface="Calibri" panose="020F0502020204030204" pitchFamily="34" charset="0"/>
                          <a:cs typeface="Times New Roman" panose="02020603050405020304" pitchFamily="18" charset="0"/>
                        </a:rPr>
                        <a:t>Pilot Unit should reach out to central office for any questions regarding policy prior to processing</a:t>
                      </a:r>
                      <a:r>
                        <a:rPr lang="en-US" sz="1200" baseline="0" dirty="0" smtClean="0">
                          <a:effectLst/>
                          <a:latin typeface="+mn-lt"/>
                          <a:ea typeface="Calibri" panose="020F0502020204030204" pitchFamily="34" charset="0"/>
                          <a:cs typeface="Times New Roman" panose="02020603050405020304" pitchFamily="18" charset="0"/>
                        </a:rPr>
                        <a:t> template</a:t>
                      </a:r>
                      <a:endParaRPr lang="en-US" sz="1200" dirty="0">
                        <a:effectLst/>
                        <a:latin typeface="+mn-lt"/>
                        <a:ea typeface="Calibri" panose="020F0502020204030204" pitchFamily="34" charset="0"/>
                        <a:cs typeface="Times New Roman" panose="02020603050405020304" pitchFamily="18" charset="0"/>
                      </a:endParaRPr>
                    </a:p>
                  </a:txBody>
                  <a:tcPr marL="45720" marR="45720"/>
                </a:tc>
                <a:tc>
                  <a:txBody>
                    <a:bodyPr/>
                    <a:lstStyle/>
                    <a:p>
                      <a:pPr marL="0" marR="0" indent="0" algn="l">
                        <a:spcBef>
                          <a:spcPts val="0"/>
                        </a:spcBef>
                        <a:spcAft>
                          <a:spcPts val="0"/>
                        </a:spcAft>
                        <a:buFont typeface="+mj-lt"/>
                        <a:buNone/>
                      </a:pPr>
                      <a:r>
                        <a:rPr lang="en-US" sz="1200" dirty="0" smtClean="0">
                          <a:effectLst/>
                          <a:latin typeface="+mn-lt"/>
                          <a:ea typeface="Calibri" panose="020F0502020204030204" pitchFamily="34" charset="0"/>
                          <a:cs typeface="Times New Roman" panose="02020603050405020304" pitchFamily="18" charset="0"/>
                        </a:rPr>
                        <a:t>SSCs should reach out to central office for any questions regarding policy prior to approving template </a:t>
                      </a:r>
                      <a:endParaRPr lang="en-US" sz="1200" dirty="0">
                        <a:effectLst/>
                        <a:latin typeface="+mn-lt"/>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dirty="0" smtClean="0">
                          <a:effectLst/>
                          <a:latin typeface="+mn-lt"/>
                          <a:ea typeface="Calibri" panose="020F0502020204030204" pitchFamily="34" charset="0"/>
                          <a:cs typeface="Times New Roman" panose="02020603050405020304" pitchFamily="18" charset="0"/>
                        </a:rPr>
                        <a:t>Respond to any policy questions </a:t>
                      </a:r>
                    </a:p>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3020486"/>
                  </a:ext>
                </a:extLst>
              </a:tr>
            </a:tbl>
          </a:graphicData>
        </a:graphic>
      </p:graphicFrame>
    </p:spTree>
    <p:extLst>
      <p:ext uri="{BB962C8B-B14F-4D97-AF65-F5344CB8AC3E}">
        <p14:creationId xmlns:p14="http://schemas.microsoft.com/office/powerpoint/2010/main" val="28619879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HANDOFF MATRIX</a:t>
            </a:r>
            <a:endParaRPr lang="en-US" dirty="0">
              <a:solidFill>
                <a:schemeClr val="accent5"/>
              </a:solidFill>
            </a:endParaRPr>
          </a:p>
        </p:txBody>
      </p:sp>
      <p:graphicFrame>
        <p:nvGraphicFramePr>
          <p:cNvPr id="29" name="Table 28"/>
          <p:cNvGraphicFramePr>
            <a:graphicFrameLocks noGrp="1"/>
          </p:cNvGraphicFramePr>
          <p:nvPr>
            <p:extLst>
              <p:ext uri="{D42A27DB-BD31-4B8C-83A1-F6EECF244321}">
                <p14:modId xmlns:p14="http://schemas.microsoft.com/office/powerpoint/2010/main" val="3498342646"/>
              </p:ext>
            </p:extLst>
          </p:nvPr>
        </p:nvGraphicFramePr>
        <p:xfrm>
          <a:off x="238944" y="851171"/>
          <a:ext cx="11531116" cy="4429094"/>
        </p:xfrm>
        <a:graphic>
          <a:graphicData uri="http://schemas.openxmlformats.org/drawingml/2006/table">
            <a:tbl>
              <a:tblPr firstRow="1" firstCol="1" bandRow="1">
                <a:tableStyleId>{5C22544A-7EE6-4342-B048-85BDC9FD1C3A}</a:tableStyleId>
              </a:tblPr>
              <a:tblGrid>
                <a:gridCol w="1264844">
                  <a:extLst>
                    <a:ext uri="{9D8B030D-6E8A-4147-A177-3AD203B41FA5}">
                      <a16:colId xmlns:a16="http://schemas.microsoft.com/office/drawing/2014/main" val="2172190739"/>
                    </a:ext>
                  </a:extLst>
                </a:gridCol>
                <a:gridCol w="1345325">
                  <a:extLst>
                    <a:ext uri="{9D8B030D-6E8A-4147-A177-3AD203B41FA5}">
                      <a16:colId xmlns:a16="http://schemas.microsoft.com/office/drawing/2014/main" val="2479379262"/>
                    </a:ext>
                  </a:extLst>
                </a:gridCol>
                <a:gridCol w="1986455">
                  <a:extLst>
                    <a:ext uri="{9D8B030D-6E8A-4147-A177-3AD203B41FA5}">
                      <a16:colId xmlns:a16="http://schemas.microsoft.com/office/drawing/2014/main" val="1417277441"/>
                    </a:ext>
                  </a:extLst>
                </a:gridCol>
                <a:gridCol w="2446659">
                  <a:extLst>
                    <a:ext uri="{9D8B030D-6E8A-4147-A177-3AD203B41FA5}">
                      <a16:colId xmlns:a16="http://schemas.microsoft.com/office/drawing/2014/main" val="2677117077"/>
                    </a:ext>
                  </a:extLst>
                </a:gridCol>
                <a:gridCol w="2770583">
                  <a:extLst>
                    <a:ext uri="{9D8B030D-6E8A-4147-A177-3AD203B41FA5}">
                      <a16:colId xmlns:a16="http://schemas.microsoft.com/office/drawing/2014/main" val="3799908444"/>
                    </a:ext>
                  </a:extLst>
                </a:gridCol>
                <a:gridCol w="1717250">
                  <a:extLst>
                    <a:ext uri="{9D8B030D-6E8A-4147-A177-3AD203B41FA5}">
                      <a16:colId xmlns:a16="http://schemas.microsoft.com/office/drawing/2014/main" val="2918506664"/>
                    </a:ext>
                  </a:extLst>
                </a:gridCol>
              </a:tblGrid>
              <a:tr h="680054">
                <a:tc>
                  <a:txBody>
                    <a:bodyPr/>
                    <a:lstStyle/>
                    <a:p>
                      <a:pPr marL="0" marR="0" algn="ctr">
                        <a:spcBef>
                          <a:spcPts val="0"/>
                        </a:spcBef>
                        <a:spcAft>
                          <a:spcPts val="0"/>
                        </a:spcAft>
                      </a:pPr>
                      <a:r>
                        <a:rPr lang="en-US" sz="1800" b="1" dirty="0" smtClean="0">
                          <a:solidFill>
                            <a:schemeClr val="bg1"/>
                          </a:solidFill>
                          <a:effectLst/>
                          <a:latin typeface="+mj-lt"/>
                          <a:ea typeface="Calibri" panose="020F0502020204030204" pitchFamily="34" charset="0"/>
                          <a:cs typeface="Times New Roman" panose="02020603050405020304" pitchFamily="18" charset="0"/>
                        </a:rPr>
                        <a:t>Process</a:t>
                      </a:r>
                      <a:endParaRPr lang="en-US" sz="1800" b="1" dirty="0">
                        <a:solidFill>
                          <a:schemeClr val="bg1"/>
                        </a:solidFill>
                        <a:effectLst/>
                        <a:latin typeface="+mj-lt"/>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0"/>
                        </a:spcBef>
                        <a:spcAft>
                          <a:spcPts val="0"/>
                        </a:spcAft>
                      </a:pPr>
                      <a:r>
                        <a:rPr lang="en-US" sz="1800" b="1" dirty="0" smtClean="0">
                          <a:solidFill>
                            <a:schemeClr val="bg1"/>
                          </a:solidFill>
                          <a:effectLst/>
                          <a:latin typeface="+mn-lt"/>
                          <a:ea typeface="+mn-ea"/>
                          <a:cs typeface="+mn-cs"/>
                        </a:rPr>
                        <a:t>Category</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0"/>
                        </a:spcBef>
                        <a:spcAft>
                          <a:spcPts val="0"/>
                        </a:spcAft>
                      </a:pPr>
                      <a:r>
                        <a:rPr lang="en-US" sz="1800" dirty="0" smtClean="0">
                          <a:effectLst/>
                          <a:latin typeface="+mn-lt"/>
                          <a:ea typeface="+mn-ea"/>
                          <a:cs typeface="+mn-cs"/>
                        </a:rPr>
                        <a:t>CWR Responsibility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0"/>
                        </a:spcBef>
                        <a:spcAft>
                          <a:spcPts val="0"/>
                        </a:spcAft>
                      </a:pPr>
                      <a:r>
                        <a:rPr lang="en-US" sz="1800" dirty="0" smtClean="0">
                          <a:effectLst/>
                          <a:latin typeface="+mn-lt"/>
                          <a:ea typeface="+mn-ea"/>
                          <a:cs typeface="+mn-cs"/>
                        </a:rPr>
                        <a:t>Transactional</a:t>
                      </a:r>
                      <a:r>
                        <a:rPr lang="en-US" sz="1800" baseline="0" dirty="0" smtClean="0">
                          <a:effectLst/>
                          <a:latin typeface="+mn-lt"/>
                          <a:ea typeface="+mn-ea"/>
                          <a:cs typeface="+mn-cs"/>
                        </a:rPr>
                        <a:t> Unit Responsibility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0"/>
                        </a:spcBef>
                        <a:spcAft>
                          <a:spcPts val="0"/>
                        </a:spcAft>
                      </a:pPr>
                      <a:r>
                        <a:rPr lang="en-US" sz="1800" dirty="0" smtClean="0">
                          <a:effectLst/>
                        </a:rPr>
                        <a:t>SSC</a:t>
                      </a:r>
                      <a:r>
                        <a:rPr lang="en-US" sz="1800" baseline="0" dirty="0" smtClean="0">
                          <a:effectLst/>
                        </a:rPr>
                        <a:t> Responsibility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Central</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Office Responsibility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303754651"/>
                  </a:ext>
                </a:extLst>
              </a:tr>
              <a:tr h="2448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chemeClr val="bg1"/>
                          </a:solidFill>
                          <a:effectLst/>
                          <a:uLnTx/>
                          <a:uFillTx/>
                          <a:latin typeface="+mn-lt"/>
                          <a:ea typeface="Calibri" panose="020F0502020204030204" pitchFamily="34" charset="0"/>
                          <a:cs typeface="Times New Roman" panose="02020603050405020304" pitchFamily="18" charset="0"/>
                        </a:rPr>
                        <a:t>CWR</a:t>
                      </a:r>
                      <a:endParaRPr kumimoji="0" lang="en-US" sz="1800" b="1" i="0" u="none" strike="noStrike" kern="1200" cap="none" spc="0" normalizeH="0" baseline="0" noProof="0" dirty="0">
                        <a:ln>
                          <a:noFill/>
                        </a:ln>
                        <a:solidFill>
                          <a:schemeClr val="bg1"/>
                        </a:solidFill>
                        <a:effectLst/>
                        <a:uLnTx/>
                        <a:uFillTx/>
                        <a:latin typeface="+mn-lt"/>
                        <a:ea typeface="Calibri" panose="020F0502020204030204" pitchFamily="34" charset="0"/>
                        <a:cs typeface="Times New Roman" panose="02020603050405020304" pitchFamily="18" charset="0"/>
                      </a:endParaRPr>
                    </a:p>
                  </a:txBody>
                  <a:tcPr marL="45720" marR="45720" anchor="ctr"/>
                </a:tc>
                <a:tc>
                  <a:txBody>
                    <a:bodyPr/>
                    <a:lstStyle/>
                    <a:p>
                      <a:pPr marL="285750" marR="0" lvl="0" indent="-285750">
                        <a:spcBef>
                          <a:spcPts val="0"/>
                        </a:spcBef>
                        <a:spcAft>
                          <a:spcPts val="0"/>
                        </a:spcAft>
                        <a:buFont typeface="Arial" panose="020B0604020202020204" pitchFamily="34" charset="0"/>
                        <a:buChar char="•"/>
                      </a:pPr>
                      <a:r>
                        <a:rPr lang="en-US" sz="1600" b="0" dirty="0" smtClean="0">
                          <a:solidFill>
                            <a:schemeClr val="tx1"/>
                          </a:solidFill>
                          <a:effectLst/>
                          <a:latin typeface="+mn-lt"/>
                          <a:ea typeface="Calibri" panose="020F0502020204030204" pitchFamily="34" charset="0"/>
                          <a:cs typeface="Times New Roman" panose="02020603050405020304" pitchFamily="18" charset="0"/>
                        </a:rPr>
                        <a:t>Backgroun</a:t>
                      </a:r>
                      <a:r>
                        <a:rPr lang="en-US" sz="1600" b="0" baseline="0" dirty="0" smtClean="0">
                          <a:solidFill>
                            <a:schemeClr val="tx1"/>
                          </a:solidFill>
                          <a:effectLst/>
                          <a:latin typeface="+mn-lt"/>
                          <a:ea typeface="Calibri" panose="020F0502020204030204" pitchFamily="34" charset="0"/>
                          <a:cs typeface="Times New Roman" panose="02020603050405020304" pitchFamily="18" charset="0"/>
                        </a:rPr>
                        <a:t>d Check and Live Scan</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45720" marR="45720"/>
                </a:tc>
                <a:tc>
                  <a:txBody>
                    <a:bodyPr/>
                    <a:lstStyle/>
                    <a:p>
                      <a:pPr marL="285750" marR="0" lvl="0" indent="-285750" algn="l">
                        <a:spcBef>
                          <a:spcPts val="0"/>
                        </a:spcBef>
                        <a:spcAft>
                          <a:spcPts val="0"/>
                        </a:spcAft>
                        <a:buFont typeface="Arial" panose="020B0604020202020204" pitchFamily="34" charset="0"/>
                        <a:buChar char="•"/>
                      </a:pPr>
                      <a:r>
                        <a:rPr lang="en-US" sz="1600" dirty="0" smtClean="0">
                          <a:solidFill>
                            <a:schemeClr val="tx1"/>
                          </a:solidFill>
                          <a:effectLst/>
                          <a:latin typeface="+mn-lt"/>
                          <a:ea typeface="+mn-ea"/>
                          <a:cs typeface="+mn-cs"/>
                        </a:rPr>
                        <a:t>Receives</a:t>
                      </a:r>
                      <a:r>
                        <a:rPr lang="en-US" sz="1600" baseline="0" dirty="0" smtClean="0">
                          <a:solidFill>
                            <a:schemeClr val="tx1"/>
                          </a:solidFill>
                          <a:effectLst/>
                          <a:latin typeface="+mn-lt"/>
                          <a:ea typeface="+mn-ea"/>
                          <a:cs typeface="+mn-cs"/>
                        </a:rPr>
                        <a:t> simplybookme. Link and c</a:t>
                      </a:r>
                      <a:r>
                        <a:rPr lang="en-US" sz="1600" dirty="0" smtClean="0">
                          <a:solidFill>
                            <a:schemeClr val="tx1"/>
                          </a:solidFill>
                          <a:effectLst/>
                          <a:latin typeface="+mn-lt"/>
                          <a:ea typeface="+mn-ea"/>
                          <a:cs typeface="+mn-cs"/>
                        </a:rPr>
                        <a:t>ompletes requested  background</a:t>
                      </a:r>
                      <a:r>
                        <a:rPr lang="en-US" sz="1600" baseline="0" dirty="0" smtClean="0">
                          <a:solidFill>
                            <a:schemeClr val="tx1"/>
                          </a:solidFill>
                          <a:effectLst/>
                          <a:latin typeface="+mn-lt"/>
                          <a:ea typeface="+mn-ea"/>
                          <a:cs typeface="+mn-cs"/>
                        </a:rPr>
                        <a:t> check  </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45720" marR="4572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dirty="0" smtClean="0">
                          <a:solidFill>
                            <a:srgbClr val="000000"/>
                          </a:solidFill>
                          <a:effectLst/>
                          <a:latin typeface="+mn-lt"/>
                        </a:rPr>
                        <a:t>Book fingerprint appointments through simply book me. </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This may occur before the template is submitted. </a:t>
                      </a:r>
                    </a:p>
                    <a:p>
                      <a:pPr marL="285750" marR="0" lvl="0" indent="-285750" algn="l">
                        <a:spcBef>
                          <a:spcPts val="0"/>
                        </a:spcBef>
                        <a:spcAft>
                          <a:spcPts val="0"/>
                        </a:spcAft>
                        <a:buFont typeface="Arial" panose="020B0604020202020204" pitchFamily="34" charset="0"/>
                        <a:buChar char="•"/>
                      </a:pPr>
                      <a:r>
                        <a:rPr lang="en-US" sz="1600" b="0" baseline="0" dirty="0" smtClean="0">
                          <a:solidFill>
                            <a:schemeClr val="tx1"/>
                          </a:solidFill>
                          <a:effectLst/>
                          <a:latin typeface="+mn-lt"/>
                          <a:ea typeface="+mn-ea"/>
                          <a:cs typeface="+mn-cs"/>
                        </a:rPr>
                        <a:t>Receives background check results from SSC</a:t>
                      </a:r>
                    </a:p>
                  </a:txBody>
                  <a:tcPr marL="45720" marR="45720"/>
                </a:tc>
                <a:tc>
                  <a:txBody>
                    <a:bodyPr/>
                    <a:lstStyle/>
                    <a:p>
                      <a:pPr marL="3429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dirty="0" smtClean="0">
                          <a:solidFill>
                            <a:srgbClr val="000000"/>
                          </a:solidFill>
                          <a:effectLst/>
                          <a:latin typeface="+mn-lt"/>
                        </a:rPr>
                        <a:t>The </a:t>
                      </a:r>
                      <a:r>
                        <a:rPr lang="en-US" sz="1600" b="0" i="0" u="none" strike="noStrike" dirty="0">
                          <a:solidFill>
                            <a:srgbClr val="000000"/>
                          </a:solidFill>
                          <a:effectLst/>
                          <a:latin typeface="+mn-lt"/>
                        </a:rPr>
                        <a:t>results are sent to Central HR and the SSC receive an email stating if the background check is successful or not. SSC then emails the department to let them know that the employee can start work</a:t>
                      </a:r>
                    </a:p>
                  </a:txBody>
                  <a:tcPr marL="45720" marR="4572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smtClean="0">
                          <a:solidFill>
                            <a:schemeClr val="tx1"/>
                          </a:solidFill>
                          <a:effectLst/>
                          <a:latin typeface="+mn-lt"/>
                          <a:ea typeface="Calibri" panose="020F0502020204030204" pitchFamily="34" charset="0"/>
                          <a:cs typeface="Times New Roman" panose="02020603050405020304" pitchFamily="18" charset="0"/>
                        </a:rPr>
                        <a:t>Receive</a:t>
                      </a:r>
                      <a:r>
                        <a:rPr lang="en-US" sz="1600" b="0" baseline="0" dirty="0" smtClean="0">
                          <a:solidFill>
                            <a:schemeClr val="tx1"/>
                          </a:solidFill>
                          <a:effectLst/>
                          <a:latin typeface="+mn-lt"/>
                          <a:ea typeface="Calibri" panose="020F0502020204030204" pitchFamily="34" charset="0"/>
                          <a:cs typeface="Times New Roman" panose="02020603050405020304" pitchFamily="18" charset="0"/>
                        </a:rPr>
                        <a:t> background check results and sends email to SSC.</a:t>
                      </a:r>
                      <a:endParaRPr lang="en-US" sz="1600" b="0" dirty="0" smtClean="0">
                        <a:solidFill>
                          <a:schemeClr val="tx1"/>
                        </a:solidFill>
                        <a:effectLst/>
                        <a:latin typeface="+mn-lt"/>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smtClean="0">
                          <a:solidFill>
                            <a:schemeClr val="tx1"/>
                          </a:solidFill>
                          <a:effectLst/>
                          <a:latin typeface="+mn-lt"/>
                          <a:ea typeface="Calibri" panose="020F0502020204030204" pitchFamily="34" charset="0"/>
                          <a:cs typeface="Times New Roman" panose="02020603050405020304" pitchFamily="18" charset="0"/>
                        </a:rPr>
                        <a:t>Labor Relations notifies SSC and Transactional Unit if there is an issue with the background check</a:t>
                      </a:r>
                    </a:p>
                  </a:txBody>
                  <a:tcPr marL="45720" marR="45720" anchor="ctr"/>
                </a:tc>
                <a:extLst>
                  <a:ext uri="{0D108BD9-81ED-4DB2-BD59-A6C34878D82A}">
                    <a16:rowId xmlns:a16="http://schemas.microsoft.com/office/drawing/2014/main" val="2354628921"/>
                  </a:ext>
                </a:extLst>
              </a:tr>
            </a:tbl>
          </a:graphicData>
        </a:graphic>
      </p:graphicFrame>
    </p:spTree>
    <p:extLst>
      <p:ext uri="{BB962C8B-B14F-4D97-AF65-F5344CB8AC3E}">
        <p14:creationId xmlns:p14="http://schemas.microsoft.com/office/powerpoint/2010/main" val="24581893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9184" y="201168"/>
            <a:ext cx="10641051" cy="685800"/>
          </a:xfrm>
        </p:spPr>
        <p:txBody>
          <a:bodyPr/>
          <a:lstStyle/>
          <a:p>
            <a:r>
              <a:rPr lang="en-US" dirty="0" smtClean="0">
                <a:solidFill>
                  <a:schemeClr val="accent5"/>
                </a:solidFill>
              </a:rPr>
              <a:t>HANDOFF MATRIX</a:t>
            </a:r>
            <a:endParaRPr lang="en-US" dirty="0">
              <a:solidFill>
                <a:schemeClr val="accent5"/>
              </a:solidFill>
            </a:endParaRPr>
          </a:p>
        </p:txBody>
      </p:sp>
      <p:graphicFrame>
        <p:nvGraphicFramePr>
          <p:cNvPr id="29" name="Table 28"/>
          <p:cNvGraphicFramePr>
            <a:graphicFrameLocks noGrp="1"/>
          </p:cNvGraphicFramePr>
          <p:nvPr>
            <p:extLst>
              <p:ext uri="{D42A27DB-BD31-4B8C-83A1-F6EECF244321}">
                <p14:modId xmlns:p14="http://schemas.microsoft.com/office/powerpoint/2010/main" val="3748643300"/>
              </p:ext>
            </p:extLst>
          </p:nvPr>
        </p:nvGraphicFramePr>
        <p:xfrm>
          <a:off x="329184" y="886968"/>
          <a:ext cx="11149920" cy="4914742"/>
        </p:xfrm>
        <a:graphic>
          <a:graphicData uri="http://schemas.openxmlformats.org/drawingml/2006/table">
            <a:tbl>
              <a:tblPr firstRow="1" firstCol="1" bandRow="1">
                <a:tableStyleId>{5C22544A-7EE6-4342-B048-85BDC9FD1C3A}</a:tableStyleId>
              </a:tblPr>
              <a:tblGrid>
                <a:gridCol w="1145627">
                  <a:extLst>
                    <a:ext uri="{9D8B030D-6E8A-4147-A177-3AD203B41FA5}">
                      <a16:colId xmlns:a16="http://schemas.microsoft.com/office/drawing/2014/main" val="2172190739"/>
                    </a:ext>
                  </a:extLst>
                </a:gridCol>
                <a:gridCol w="1376855">
                  <a:extLst>
                    <a:ext uri="{9D8B030D-6E8A-4147-A177-3AD203B41FA5}">
                      <a16:colId xmlns:a16="http://schemas.microsoft.com/office/drawing/2014/main" val="2479379262"/>
                    </a:ext>
                  </a:extLst>
                </a:gridCol>
                <a:gridCol w="1891862">
                  <a:extLst>
                    <a:ext uri="{9D8B030D-6E8A-4147-A177-3AD203B41FA5}">
                      <a16:colId xmlns:a16="http://schemas.microsoft.com/office/drawing/2014/main" val="1417277441"/>
                    </a:ext>
                  </a:extLst>
                </a:gridCol>
                <a:gridCol w="2154621">
                  <a:extLst>
                    <a:ext uri="{9D8B030D-6E8A-4147-A177-3AD203B41FA5}">
                      <a16:colId xmlns:a16="http://schemas.microsoft.com/office/drawing/2014/main" val="2677117077"/>
                    </a:ext>
                  </a:extLst>
                </a:gridCol>
                <a:gridCol w="2564524">
                  <a:extLst>
                    <a:ext uri="{9D8B030D-6E8A-4147-A177-3AD203B41FA5}">
                      <a16:colId xmlns:a16="http://schemas.microsoft.com/office/drawing/2014/main" val="3799908444"/>
                    </a:ext>
                  </a:extLst>
                </a:gridCol>
                <a:gridCol w="2016431">
                  <a:extLst>
                    <a:ext uri="{9D8B030D-6E8A-4147-A177-3AD203B41FA5}">
                      <a16:colId xmlns:a16="http://schemas.microsoft.com/office/drawing/2014/main" val="2918506664"/>
                    </a:ext>
                  </a:extLst>
                </a:gridCol>
              </a:tblGrid>
              <a:tr h="982948">
                <a:tc>
                  <a:txBody>
                    <a:bodyPr/>
                    <a:lstStyle/>
                    <a:p>
                      <a:pPr marL="0" marR="0" algn="ctr">
                        <a:spcBef>
                          <a:spcPts val="0"/>
                        </a:spcBef>
                        <a:spcAft>
                          <a:spcPts val="0"/>
                        </a:spcAft>
                      </a:pPr>
                      <a:r>
                        <a:rPr lang="en-US" sz="1800" b="1" dirty="0" smtClean="0">
                          <a:solidFill>
                            <a:schemeClr val="bg1"/>
                          </a:solidFill>
                          <a:effectLst/>
                          <a:latin typeface="+mj-lt"/>
                          <a:ea typeface="Calibri" panose="020F0502020204030204" pitchFamily="34" charset="0"/>
                          <a:cs typeface="Times New Roman" panose="02020603050405020304" pitchFamily="18" charset="0"/>
                        </a:rPr>
                        <a:t>Process</a:t>
                      </a:r>
                      <a:endParaRPr lang="en-US" sz="1800" b="1" dirty="0">
                        <a:solidFill>
                          <a:schemeClr val="bg1"/>
                        </a:solidFill>
                        <a:effectLst/>
                        <a:latin typeface="+mj-lt"/>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0"/>
                        </a:spcBef>
                        <a:spcAft>
                          <a:spcPts val="0"/>
                        </a:spcAft>
                      </a:pPr>
                      <a:r>
                        <a:rPr lang="en-US" sz="1800" b="1" dirty="0" smtClean="0">
                          <a:solidFill>
                            <a:schemeClr val="bg1"/>
                          </a:solidFill>
                          <a:effectLst/>
                          <a:latin typeface="+mn-lt"/>
                          <a:ea typeface="+mn-ea"/>
                          <a:cs typeface="+mn-cs"/>
                        </a:rPr>
                        <a:t>Category</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0"/>
                        </a:spcBef>
                        <a:spcAft>
                          <a:spcPts val="0"/>
                        </a:spcAft>
                      </a:pPr>
                      <a:r>
                        <a:rPr lang="en-US" sz="1800" dirty="0" smtClean="0">
                          <a:effectLst/>
                          <a:latin typeface="+mn-lt"/>
                          <a:ea typeface="+mn-ea"/>
                          <a:cs typeface="+mn-cs"/>
                        </a:rPr>
                        <a:t>CWR Responsibility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0"/>
                        </a:spcBef>
                        <a:spcAft>
                          <a:spcPts val="0"/>
                        </a:spcAft>
                      </a:pPr>
                      <a:r>
                        <a:rPr lang="en-US" sz="1800" dirty="0" smtClean="0">
                          <a:effectLst/>
                          <a:latin typeface="+mn-lt"/>
                          <a:ea typeface="+mn-ea"/>
                          <a:cs typeface="+mn-cs"/>
                        </a:rPr>
                        <a:t>Transactional</a:t>
                      </a:r>
                      <a:r>
                        <a:rPr lang="en-US" sz="1800" baseline="0" dirty="0" smtClean="0">
                          <a:effectLst/>
                          <a:latin typeface="+mn-lt"/>
                          <a:ea typeface="+mn-ea"/>
                          <a:cs typeface="+mn-cs"/>
                        </a:rPr>
                        <a:t> Unit Responsibility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0"/>
                        </a:spcBef>
                        <a:spcAft>
                          <a:spcPts val="0"/>
                        </a:spcAft>
                      </a:pPr>
                      <a:r>
                        <a:rPr lang="en-US" sz="1800" dirty="0" smtClean="0">
                          <a:effectLst/>
                        </a:rPr>
                        <a:t>SSC</a:t>
                      </a:r>
                      <a:r>
                        <a:rPr lang="en-US" sz="1800" baseline="0" dirty="0" smtClean="0">
                          <a:effectLst/>
                        </a:rPr>
                        <a:t> Responsibility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0"/>
                        </a:spcBef>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Central</a:t>
                      </a:r>
                      <a:r>
                        <a:rPr lang="en-US" sz="1800" baseline="0" dirty="0" smtClean="0">
                          <a:effectLst/>
                          <a:latin typeface="Arial" panose="020B0604020202020204" pitchFamily="34" charset="0"/>
                          <a:ea typeface="Calibri" panose="020F0502020204030204" pitchFamily="34" charset="0"/>
                          <a:cs typeface="Arial" panose="020B0604020202020204" pitchFamily="34" charset="0"/>
                        </a:rPr>
                        <a:t> Office Responsibility</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tc>
                <a:extLst>
                  <a:ext uri="{0D108BD9-81ED-4DB2-BD59-A6C34878D82A}">
                    <a16:rowId xmlns:a16="http://schemas.microsoft.com/office/drawing/2014/main" val="303754651"/>
                  </a:ext>
                </a:extLst>
              </a:tr>
              <a:tr h="3931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CWR</a:t>
                      </a:r>
                      <a:endPar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5720" marR="45720" anchor="ctr"/>
                </a:tc>
                <a:tc>
                  <a:txBody>
                    <a:bodyPr/>
                    <a:lstStyle/>
                    <a:p>
                      <a:pPr marL="0" marR="0" algn="l">
                        <a:spcBef>
                          <a:spcPts val="0"/>
                        </a:spcBef>
                        <a:spcAft>
                          <a:spcPts val="0"/>
                        </a:spcAft>
                      </a:pPr>
                      <a:r>
                        <a:rPr lang="en-US" sz="16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Standard</a:t>
                      </a:r>
                      <a:r>
                        <a:rPr lang="en-US" sz="1600" b="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Case Management Issues </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tc>
                <a:tc>
                  <a:txBody>
                    <a:bodyPr/>
                    <a:lstStyle/>
                    <a:p>
                      <a:pPr marL="0" marR="0" algn="l">
                        <a:spcBef>
                          <a:spcPts val="0"/>
                        </a:spcBef>
                        <a:spcAft>
                          <a:spcPts val="0"/>
                        </a:spcAft>
                      </a:pPr>
                      <a:r>
                        <a:rPr lang="en-US" sz="1600" dirty="0" smtClean="0">
                          <a:effectLst/>
                          <a:latin typeface="+mj-lt"/>
                          <a:ea typeface="Calibri" panose="020F0502020204030204" pitchFamily="34" charset="0"/>
                          <a:cs typeface="Times New Roman" panose="02020603050405020304" pitchFamily="18" charset="0"/>
                        </a:rPr>
                        <a:t>------</a:t>
                      </a:r>
                      <a:endParaRPr lang="en-US" sz="1600" dirty="0">
                        <a:effectLst/>
                        <a:latin typeface="+mj-lt"/>
                        <a:ea typeface="Calibri" panose="020F0502020204030204" pitchFamily="34" charset="0"/>
                        <a:cs typeface="Times New Roman" panose="02020603050405020304" pitchFamily="18" charset="0"/>
                      </a:endParaRPr>
                    </a:p>
                  </a:txBody>
                  <a:tcPr marL="45720" marR="45720"/>
                </a:tc>
                <a:tc>
                  <a:txBody>
                    <a:bodyPr/>
                    <a:lstStyle/>
                    <a:p>
                      <a:pPr marL="0" marR="0" indent="0" algn="l">
                        <a:spcBef>
                          <a:spcPts val="0"/>
                        </a:spcBef>
                        <a:spcAft>
                          <a:spcPts val="0"/>
                        </a:spcAft>
                        <a:buFont typeface="+mj-lt"/>
                        <a:buNone/>
                      </a:pPr>
                      <a:r>
                        <a:rPr lang="en-US" sz="1600" dirty="0" smtClean="0">
                          <a:effectLst/>
                          <a:latin typeface="+mj-lt"/>
                          <a:ea typeface="Calibri" panose="020F0502020204030204" pitchFamily="34" charset="0"/>
                          <a:cs typeface="Arial" panose="020B0604020202020204" pitchFamily="34" charset="0"/>
                        </a:rPr>
                        <a:t>Transactional</a:t>
                      </a:r>
                      <a:r>
                        <a:rPr lang="en-US" sz="1600" baseline="0" dirty="0" smtClean="0">
                          <a:effectLst/>
                          <a:latin typeface="+mj-lt"/>
                          <a:ea typeface="Calibri" panose="020F0502020204030204" pitchFamily="34" charset="0"/>
                          <a:cs typeface="Arial" panose="020B0604020202020204" pitchFamily="34" charset="0"/>
                        </a:rPr>
                        <a:t> </a:t>
                      </a:r>
                      <a:r>
                        <a:rPr lang="en-US" sz="1600" dirty="0" smtClean="0">
                          <a:effectLst/>
                          <a:latin typeface="+mj-lt"/>
                          <a:ea typeface="Calibri" panose="020F0502020204030204" pitchFamily="34" charset="0"/>
                          <a:cs typeface="Arial" panose="020B0604020202020204" pitchFamily="34" charset="0"/>
                        </a:rPr>
                        <a:t>Unit Initiators are responsible for opening STANDARD cases directly in Saleforce for transactions that they are initiating per the case management matrix. ESCALATED cases are to be elevated to the SSC per the On Behalf of Case Management Matrix.</a:t>
                      </a:r>
                      <a:endParaRPr lang="en-US" sz="1600" dirty="0">
                        <a:effectLst/>
                        <a:latin typeface="+mj-lt"/>
                        <a:ea typeface="Calibri" panose="020F0502020204030204" pitchFamily="34" charset="0"/>
                        <a:cs typeface="Arial" panose="020B0604020202020204" pitchFamily="34" charset="0"/>
                      </a:endParaRPr>
                    </a:p>
                  </a:txBody>
                  <a:tcPr marL="45720" marR="45720"/>
                </a:tc>
                <a:tc>
                  <a:txBody>
                    <a:bodyPr/>
                    <a:lstStyle/>
                    <a:p>
                      <a:pPr marL="0" marR="0" algn="l">
                        <a:spcBef>
                          <a:spcPts val="0"/>
                        </a:spcBef>
                        <a:spcAft>
                          <a:spcPts val="0"/>
                        </a:spcAft>
                      </a:pPr>
                      <a:r>
                        <a:rPr lang="en-US" sz="1600" dirty="0" smtClean="0">
                          <a:solidFill>
                            <a:schemeClr val="tx1"/>
                          </a:solidFill>
                          <a:effectLst/>
                          <a:latin typeface="+mj-lt"/>
                          <a:ea typeface="Calibri" panose="020F0502020204030204" pitchFamily="34" charset="0"/>
                          <a:cs typeface="Times New Roman" panose="02020603050405020304" pitchFamily="18" charset="0"/>
                        </a:rPr>
                        <a:t>------</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1600" dirty="0" smtClean="0">
                          <a:effectLst/>
                          <a:latin typeface="+mj-lt"/>
                          <a:ea typeface="Calibri" panose="020F0502020204030204" pitchFamily="34" charset="0"/>
                          <a:cs typeface="Times New Roman" panose="02020603050405020304" pitchFamily="18" charset="0"/>
                        </a:rPr>
                        <a:t>------</a:t>
                      </a:r>
                      <a:endParaRPr lang="en-US" sz="1600" dirty="0">
                        <a:effectLst/>
                        <a:latin typeface="+mj-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1373839322"/>
                  </a:ext>
                </a:extLst>
              </a:tr>
            </a:tbl>
          </a:graphicData>
        </a:graphic>
      </p:graphicFrame>
    </p:spTree>
    <p:extLst>
      <p:ext uri="{BB962C8B-B14F-4D97-AF65-F5344CB8AC3E}">
        <p14:creationId xmlns:p14="http://schemas.microsoft.com/office/powerpoint/2010/main" val="32148353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AWE APPROVAL</a:t>
            </a:r>
            <a:endParaRPr lang="en-US" dirty="0">
              <a:solidFill>
                <a:schemeClr val="accent5"/>
              </a:solidFill>
            </a:endParaRPr>
          </a:p>
        </p:txBody>
      </p:sp>
      <p:sp>
        <p:nvSpPr>
          <p:cNvPr id="3" name="object 4"/>
          <p:cNvSpPr/>
          <p:nvPr/>
        </p:nvSpPr>
        <p:spPr>
          <a:xfrm>
            <a:off x="224118" y="1039769"/>
            <a:ext cx="11698941" cy="4800600"/>
          </a:xfrm>
          <a:custGeom>
            <a:avLst/>
            <a:gdLst/>
            <a:ahLst/>
            <a:cxnLst/>
            <a:rect l="l" t="t" r="r" b="b"/>
            <a:pathLst>
              <a:path w="6849745" h="4800600">
                <a:moveTo>
                  <a:pt x="4449127" y="0"/>
                </a:moveTo>
                <a:lnTo>
                  <a:pt x="4449127" y="1200150"/>
                </a:lnTo>
                <a:lnTo>
                  <a:pt x="0" y="1200150"/>
                </a:lnTo>
                <a:lnTo>
                  <a:pt x="0" y="3600450"/>
                </a:lnTo>
                <a:lnTo>
                  <a:pt x="4449127" y="3600450"/>
                </a:lnTo>
                <a:lnTo>
                  <a:pt x="4449127" y="4800600"/>
                </a:lnTo>
                <a:lnTo>
                  <a:pt x="6849427" y="2400300"/>
                </a:lnTo>
                <a:lnTo>
                  <a:pt x="4449127" y="0"/>
                </a:lnTo>
                <a:close/>
              </a:path>
            </a:pathLst>
          </a:custGeom>
          <a:solidFill>
            <a:srgbClr val="CCDDF0"/>
          </a:solidFill>
        </p:spPr>
        <p:txBody>
          <a:bodyPr wrap="square" lIns="0" tIns="0" rIns="0" bIns="0" rtlCol="0"/>
          <a:lstStyle/>
          <a:p>
            <a:endParaRPr dirty="0"/>
          </a:p>
        </p:txBody>
      </p:sp>
      <p:sp>
        <p:nvSpPr>
          <p:cNvPr id="4" name="object 5"/>
          <p:cNvSpPr/>
          <p:nvPr/>
        </p:nvSpPr>
        <p:spPr>
          <a:xfrm>
            <a:off x="510788" y="2748603"/>
            <a:ext cx="3298825" cy="1401445"/>
          </a:xfrm>
          <a:custGeom>
            <a:avLst/>
            <a:gdLst/>
            <a:ahLst/>
            <a:cxnLst/>
            <a:rect l="l" t="t" r="r" b="b"/>
            <a:pathLst>
              <a:path w="3298825" h="1401445">
                <a:moveTo>
                  <a:pt x="3065259" y="0"/>
                </a:moveTo>
                <a:lnTo>
                  <a:pt x="233540" y="0"/>
                </a:lnTo>
                <a:lnTo>
                  <a:pt x="186473" y="4744"/>
                </a:lnTo>
                <a:lnTo>
                  <a:pt x="142635" y="18352"/>
                </a:lnTo>
                <a:lnTo>
                  <a:pt x="102965" y="39884"/>
                </a:lnTo>
                <a:lnTo>
                  <a:pt x="68402" y="68402"/>
                </a:lnTo>
                <a:lnTo>
                  <a:pt x="39884" y="102965"/>
                </a:lnTo>
                <a:lnTo>
                  <a:pt x="18352" y="142635"/>
                </a:lnTo>
                <a:lnTo>
                  <a:pt x="4744" y="186473"/>
                </a:lnTo>
                <a:lnTo>
                  <a:pt x="0" y="233540"/>
                </a:lnTo>
                <a:lnTo>
                  <a:pt x="0" y="1167676"/>
                </a:lnTo>
                <a:lnTo>
                  <a:pt x="4744" y="1214742"/>
                </a:lnTo>
                <a:lnTo>
                  <a:pt x="18352" y="1258580"/>
                </a:lnTo>
                <a:lnTo>
                  <a:pt x="39884" y="1298250"/>
                </a:lnTo>
                <a:lnTo>
                  <a:pt x="68402" y="1332814"/>
                </a:lnTo>
                <a:lnTo>
                  <a:pt x="102965" y="1361331"/>
                </a:lnTo>
                <a:lnTo>
                  <a:pt x="142635" y="1382863"/>
                </a:lnTo>
                <a:lnTo>
                  <a:pt x="186473" y="1396471"/>
                </a:lnTo>
                <a:lnTo>
                  <a:pt x="233540" y="1401216"/>
                </a:lnTo>
                <a:lnTo>
                  <a:pt x="3065259" y="1401216"/>
                </a:lnTo>
                <a:lnTo>
                  <a:pt x="3112325" y="1396471"/>
                </a:lnTo>
                <a:lnTo>
                  <a:pt x="3156163" y="1382863"/>
                </a:lnTo>
                <a:lnTo>
                  <a:pt x="3195834" y="1361331"/>
                </a:lnTo>
                <a:lnTo>
                  <a:pt x="3230397" y="1332814"/>
                </a:lnTo>
                <a:lnTo>
                  <a:pt x="3258914" y="1298250"/>
                </a:lnTo>
                <a:lnTo>
                  <a:pt x="3280446" y="1258580"/>
                </a:lnTo>
                <a:lnTo>
                  <a:pt x="3294054" y="1214742"/>
                </a:lnTo>
                <a:lnTo>
                  <a:pt x="3298799" y="1167676"/>
                </a:lnTo>
                <a:lnTo>
                  <a:pt x="3298799" y="233540"/>
                </a:lnTo>
                <a:lnTo>
                  <a:pt x="3294054" y="186473"/>
                </a:lnTo>
                <a:lnTo>
                  <a:pt x="3280446" y="142635"/>
                </a:lnTo>
                <a:lnTo>
                  <a:pt x="3258914" y="102965"/>
                </a:lnTo>
                <a:lnTo>
                  <a:pt x="3230397" y="68402"/>
                </a:lnTo>
                <a:lnTo>
                  <a:pt x="3195834" y="39884"/>
                </a:lnTo>
                <a:lnTo>
                  <a:pt x="3156163" y="18352"/>
                </a:lnTo>
                <a:lnTo>
                  <a:pt x="3112325" y="4744"/>
                </a:lnTo>
                <a:lnTo>
                  <a:pt x="3065259" y="0"/>
                </a:lnTo>
                <a:close/>
              </a:path>
            </a:pathLst>
          </a:custGeom>
          <a:solidFill>
            <a:srgbClr val="1295D8"/>
          </a:solidFill>
        </p:spPr>
        <p:txBody>
          <a:bodyPr wrap="square" lIns="0" tIns="0" rIns="0" bIns="0" rtlCol="0"/>
          <a:lstStyle/>
          <a:p>
            <a:endParaRPr dirty="0"/>
          </a:p>
        </p:txBody>
      </p:sp>
      <p:sp>
        <p:nvSpPr>
          <p:cNvPr id="5" name="object 6"/>
          <p:cNvSpPr/>
          <p:nvPr/>
        </p:nvSpPr>
        <p:spPr>
          <a:xfrm>
            <a:off x="510788" y="2748603"/>
            <a:ext cx="3298825" cy="1401445"/>
          </a:xfrm>
          <a:custGeom>
            <a:avLst/>
            <a:gdLst/>
            <a:ahLst/>
            <a:cxnLst/>
            <a:rect l="l" t="t" r="r" b="b"/>
            <a:pathLst>
              <a:path w="3298825" h="1401445">
                <a:moveTo>
                  <a:pt x="0" y="233540"/>
                </a:moveTo>
                <a:lnTo>
                  <a:pt x="4744" y="186473"/>
                </a:lnTo>
                <a:lnTo>
                  <a:pt x="18352" y="142635"/>
                </a:lnTo>
                <a:lnTo>
                  <a:pt x="39884" y="102965"/>
                </a:lnTo>
                <a:lnTo>
                  <a:pt x="68402" y="68402"/>
                </a:lnTo>
                <a:lnTo>
                  <a:pt x="102965" y="39884"/>
                </a:lnTo>
                <a:lnTo>
                  <a:pt x="142635" y="18352"/>
                </a:lnTo>
                <a:lnTo>
                  <a:pt x="186473" y="4744"/>
                </a:lnTo>
                <a:lnTo>
                  <a:pt x="233540" y="0"/>
                </a:lnTo>
                <a:lnTo>
                  <a:pt x="3065259" y="0"/>
                </a:lnTo>
                <a:lnTo>
                  <a:pt x="3112325" y="4744"/>
                </a:lnTo>
                <a:lnTo>
                  <a:pt x="3156163" y="18352"/>
                </a:lnTo>
                <a:lnTo>
                  <a:pt x="3195834" y="39884"/>
                </a:lnTo>
                <a:lnTo>
                  <a:pt x="3230397" y="68402"/>
                </a:lnTo>
                <a:lnTo>
                  <a:pt x="3258914" y="102965"/>
                </a:lnTo>
                <a:lnTo>
                  <a:pt x="3280446" y="142635"/>
                </a:lnTo>
                <a:lnTo>
                  <a:pt x="3294054" y="186473"/>
                </a:lnTo>
                <a:lnTo>
                  <a:pt x="3298799" y="233540"/>
                </a:lnTo>
                <a:lnTo>
                  <a:pt x="3298799" y="1167676"/>
                </a:lnTo>
                <a:lnTo>
                  <a:pt x="3294054" y="1214742"/>
                </a:lnTo>
                <a:lnTo>
                  <a:pt x="3280446" y="1258580"/>
                </a:lnTo>
                <a:lnTo>
                  <a:pt x="3258914" y="1298250"/>
                </a:lnTo>
                <a:lnTo>
                  <a:pt x="3230397" y="1332814"/>
                </a:lnTo>
                <a:lnTo>
                  <a:pt x="3195834" y="1361331"/>
                </a:lnTo>
                <a:lnTo>
                  <a:pt x="3156163" y="1382863"/>
                </a:lnTo>
                <a:lnTo>
                  <a:pt x="3112325" y="1396471"/>
                </a:lnTo>
                <a:lnTo>
                  <a:pt x="3065259" y="1401216"/>
                </a:lnTo>
                <a:lnTo>
                  <a:pt x="233540" y="1401216"/>
                </a:lnTo>
                <a:lnTo>
                  <a:pt x="186473" y="1396471"/>
                </a:lnTo>
                <a:lnTo>
                  <a:pt x="142635" y="1382863"/>
                </a:lnTo>
                <a:lnTo>
                  <a:pt x="102965" y="1361331"/>
                </a:lnTo>
                <a:lnTo>
                  <a:pt x="68402" y="1332814"/>
                </a:lnTo>
                <a:lnTo>
                  <a:pt x="39884" y="1298250"/>
                </a:lnTo>
                <a:lnTo>
                  <a:pt x="18352" y="1258580"/>
                </a:lnTo>
                <a:lnTo>
                  <a:pt x="4744" y="1214742"/>
                </a:lnTo>
                <a:lnTo>
                  <a:pt x="0" y="1167676"/>
                </a:lnTo>
                <a:lnTo>
                  <a:pt x="0" y="233540"/>
                </a:lnTo>
                <a:close/>
              </a:path>
            </a:pathLst>
          </a:custGeom>
          <a:ln w="12700">
            <a:solidFill>
              <a:srgbClr val="FFFFFF"/>
            </a:solidFill>
          </a:ln>
        </p:spPr>
        <p:txBody>
          <a:bodyPr wrap="square" lIns="0" tIns="0" rIns="0" bIns="0" rtlCol="0"/>
          <a:lstStyle/>
          <a:p>
            <a:endParaRPr dirty="0"/>
          </a:p>
        </p:txBody>
      </p:sp>
      <p:sp>
        <p:nvSpPr>
          <p:cNvPr id="6" name="object 7"/>
          <p:cNvSpPr/>
          <p:nvPr/>
        </p:nvSpPr>
        <p:spPr>
          <a:xfrm>
            <a:off x="4006128" y="2755956"/>
            <a:ext cx="3298825" cy="1386840"/>
          </a:xfrm>
          <a:custGeom>
            <a:avLst/>
            <a:gdLst/>
            <a:ahLst/>
            <a:cxnLst/>
            <a:rect l="l" t="t" r="r" b="b"/>
            <a:pathLst>
              <a:path w="3298825" h="1386839">
                <a:moveTo>
                  <a:pt x="3067710" y="0"/>
                </a:moveTo>
                <a:lnTo>
                  <a:pt x="231089" y="0"/>
                </a:lnTo>
                <a:lnTo>
                  <a:pt x="184518" y="4695"/>
                </a:lnTo>
                <a:lnTo>
                  <a:pt x="141140" y="18160"/>
                </a:lnTo>
                <a:lnTo>
                  <a:pt x="101887" y="39467"/>
                </a:lnTo>
                <a:lnTo>
                  <a:pt x="67686" y="67686"/>
                </a:lnTo>
                <a:lnTo>
                  <a:pt x="39467" y="101887"/>
                </a:lnTo>
                <a:lnTo>
                  <a:pt x="18160" y="141140"/>
                </a:lnTo>
                <a:lnTo>
                  <a:pt x="4695" y="184518"/>
                </a:lnTo>
                <a:lnTo>
                  <a:pt x="0" y="231089"/>
                </a:lnTo>
                <a:lnTo>
                  <a:pt x="0" y="1155420"/>
                </a:lnTo>
                <a:lnTo>
                  <a:pt x="4695" y="1201991"/>
                </a:lnTo>
                <a:lnTo>
                  <a:pt x="18160" y="1245368"/>
                </a:lnTo>
                <a:lnTo>
                  <a:pt x="39467" y="1284622"/>
                </a:lnTo>
                <a:lnTo>
                  <a:pt x="67686" y="1318823"/>
                </a:lnTo>
                <a:lnTo>
                  <a:pt x="101887" y="1347042"/>
                </a:lnTo>
                <a:lnTo>
                  <a:pt x="141140" y="1368348"/>
                </a:lnTo>
                <a:lnTo>
                  <a:pt x="184518" y="1381814"/>
                </a:lnTo>
                <a:lnTo>
                  <a:pt x="231089" y="1386509"/>
                </a:lnTo>
                <a:lnTo>
                  <a:pt x="3067710" y="1386509"/>
                </a:lnTo>
                <a:lnTo>
                  <a:pt x="3114285" y="1381814"/>
                </a:lnTo>
                <a:lnTo>
                  <a:pt x="3157664" y="1368348"/>
                </a:lnTo>
                <a:lnTo>
                  <a:pt x="3196918" y="1347042"/>
                </a:lnTo>
                <a:lnTo>
                  <a:pt x="3231118" y="1318823"/>
                </a:lnTo>
                <a:lnTo>
                  <a:pt x="3259335" y="1284622"/>
                </a:lnTo>
                <a:lnTo>
                  <a:pt x="3280640" y="1245368"/>
                </a:lnTo>
                <a:lnTo>
                  <a:pt x="3294105" y="1201991"/>
                </a:lnTo>
                <a:lnTo>
                  <a:pt x="3298799" y="1155420"/>
                </a:lnTo>
                <a:lnTo>
                  <a:pt x="3298799" y="231089"/>
                </a:lnTo>
                <a:lnTo>
                  <a:pt x="3294105" y="184518"/>
                </a:lnTo>
                <a:lnTo>
                  <a:pt x="3280640" y="141140"/>
                </a:lnTo>
                <a:lnTo>
                  <a:pt x="3259335" y="101887"/>
                </a:lnTo>
                <a:lnTo>
                  <a:pt x="3231118" y="67686"/>
                </a:lnTo>
                <a:lnTo>
                  <a:pt x="3196918" y="39467"/>
                </a:lnTo>
                <a:lnTo>
                  <a:pt x="3157664" y="18160"/>
                </a:lnTo>
                <a:lnTo>
                  <a:pt x="3114285" y="4695"/>
                </a:lnTo>
                <a:lnTo>
                  <a:pt x="3067710" y="0"/>
                </a:lnTo>
                <a:close/>
              </a:path>
            </a:pathLst>
          </a:custGeom>
          <a:solidFill>
            <a:srgbClr val="1295D8"/>
          </a:solidFill>
        </p:spPr>
        <p:txBody>
          <a:bodyPr wrap="square" lIns="0" tIns="0" rIns="0" bIns="0" rtlCol="0"/>
          <a:lstStyle/>
          <a:p>
            <a:endParaRPr dirty="0"/>
          </a:p>
        </p:txBody>
      </p:sp>
      <p:sp>
        <p:nvSpPr>
          <p:cNvPr id="7" name="object 8"/>
          <p:cNvSpPr/>
          <p:nvPr/>
        </p:nvSpPr>
        <p:spPr>
          <a:xfrm>
            <a:off x="4006128" y="2755956"/>
            <a:ext cx="3298825" cy="1386840"/>
          </a:xfrm>
          <a:custGeom>
            <a:avLst/>
            <a:gdLst/>
            <a:ahLst/>
            <a:cxnLst/>
            <a:rect l="l" t="t" r="r" b="b"/>
            <a:pathLst>
              <a:path w="3298825" h="1386839">
                <a:moveTo>
                  <a:pt x="0" y="231089"/>
                </a:moveTo>
                <a:lnTo>
                  <a:pt x="4695" y="184518"/>
                </a:lnTo>
                <a:lnTo>
                  <a:pt x="18160" y="141140"/>
                </a:lnTo>
                <a:lnTo>
                  <a:pt x="39467" y="101887"/>
                </a:lnTo>
                <a:lnTo>
                  <a:pt x="67686" y="67686"/>
                </a:lnTo>
                <a:lnTo>
                  <a:pt x="101887" y="39467"/>
                </a:lnTo>
                <a:lnTo>
                  <a:pt x="141140" y="18160"/>
                </a:lnTo>
                <a:lnTo>
                  <a:pt x="184518" y="4695"/>
                </a:lnTo>
                <a:lnTo>
                  <a:pt x="231089" y="0"/>
                </a:lnTo>
                <a:lnTo>
                  <a:pt x="3067710" y="0"/>
                </a:lnTo>
                <a:lnTo>
                  <a:pt x="3114285" y="4695"/>
                </a:lnTo>
                <a:lnTo>
                  <a:pt x="3157664" y="18160"/>
                </a:lnTo>
                <a:lnTo>
                  <a:pt x="3196918" y="39467"/>
                </a:lnTo>
                <a:lnTo>
                  <a:pt x="3231118" y="67686"/>
                </a:lnTo>
                <a:lnTo>
                  <a:pt x="3259335" y="101887"/>
                </a:lnTo>
                <a:lnTo>
                  <a:pt x="3280640" y="141140"/>
                </a:lnTo>
                <a:lnTo>
                  <a:pt x="3294105" y="184518"/>
                </a:lnTo>
                <a:lnTo>
                  <a:pt x="3298799" y="231089"/>
                </a:lnTo>
                <a:lnTo>
                  <a:pt x="3298799" y="1155420"/>
                </a:lnTo>
                <a:lnTo>
                  <a:pt x="3294105" y="1201991"/>
                </a:lnTo>
                <a:lnTo>
                  <a:pt x="3280640" y="1245368"/>
                </a:lnTo>
                <a:lnTo>
                  <a:pt x="3259335" y="1284622"/>
                </a:lnTo>
                <a:lnTo>
                  <a:pt x="3231118" y="1318823"/>
                </a:lnTo>
                <a:lnTo>
                  <a:pt x="3196918" y="1347042"/>
                </a:lnTo>
                <a:lnTo>
                  <a:pt x="3157664" y="1368348"/>
                </a:lnTo>
                <a:lnTo>
                  <a:pt x="3114285" y="1381814"/>
                </a:lnTo>
                <a:lnTo>
                  <a:pt x="3067710" y="1386509"/>
                </a:lnTo>
                <a:lnTo>
                  <a:pt x="231089" y="1386509"/>
                </a:lnTo>
                <a:lnTo>
                  <a:pt x="184518" y="1381814"/>
                </a:lnTo>
                <a:lnTo>
                  <a:pt x="141140" y="1368348"/>
                </a:lnTo>
                <a:lnTo>
                  <a:pt x="101887" y="1347042"/>
                </a:lnTo>
                <a:lnTo>
                  <a:pt x="67686" y="1318823"/>
                </a:lnTo>
                <a:lnTo>
                  <a:pt x="39467" y="1284622"/>
                </a:lnTo>
                <a:lnTo>
                  <a:pt x="18160" y="1245368"/>
                </a:lnTo>
                <a:lnTo>
                  <a:pt x="4695" y="1201991"/>
                </a:lnTo>
                <a:lnTo>
                  <a:pt x="0" y="1155420"/>
                </a:lnTo>
                <a:lnTo>
                  <a:pt x="0" y="231089"/>
                </a:lnTo>
                <a:close/>
              </a:path>
            </a:pathLst>
          </a:custGeom>
          <a:ln w="12700">
            <a:solidFill>
              <a:srgbClr val="FFFFFF"/>
            </a:solidFill>
          </a:ln>
        </p:spPr>
        <p:txBody>
          <a:bodyPr wrap="square" lIns="0" tIns="0" rIns="0" bIns="0" rtlCol="0"/>
          <a:lstStyle/>
          <a:p>
            <a:endParaRPr dirty="0"/>
          </a:p>
        </p:txBody>
      </p:sp>
      <p:sp>
        <p:nvSpPr>
          <p:cNvPr id="8" name="object 9"/>
          <p:cNvSpPr txBox="1"/>
          <p:nvPr/>
        </p:nvSpPr>
        <p:spPr>
          <a:xfrm>
            <a:off x="4294978" y="2828555"/>
            <a:ext cx="2720975" cy="905375"/>
          </a:xfrm>
          <a:prstGeom prst="rect">
            <a:avLst/>
          </a:prstGeom>
        </p:spPr>
        <p:txBody>
          <a:bodyPr vert="horz" wrap="square" lIns="0" tIns="58419" rIns="0" bIns="0" rtlCol="0">
            <a:spAutoFit/>
          </a:bodyPr>
          <a:lstStyle/>
          <a:p>
            <a:pPr marL="70485" marR="5080" indent="-58419" algn="ctr">
              <a:lnSpc>
                <a:spcPts val="2170"/>
              </a:lnSpc>
              <a:spcBef>
                <a:spcPts val="459"/>
              </a:spcBef>
            </a:pPr>
            <a:r>
              <a:rPr lang="en-US" sz="2100" spc="-25" dirty="0">
                <a:solidFill>
                  <a:srgbClr val="FFFFFF"/>
                </a:solidFill>
                <a:cs typeface="Arial"/>
              </a:rPr>
              <a:t>Review and </a:t>
            </a:r>
            <a:r>
              <a:rPr lang="en-US" sz="2100" spc="-10" dirty="0">
                <a:solidFill>
                  <a:srgbClr val="FFFFFF"/>
                </a:solidFill>
                <a:cs typeface="Arial"/>
              </a:rPr>
              <a:t>approve, or </a:t>
            </a:r>
            <a:r>
              <a:rPr lang="en-US" sz="2100" spc="-10" dirty="0" smtClean="0">
                <a:solidFill>
                  <a:srgbClr val="FFFFFF"/>
                </a:solidFill>
                <a:cs typeface="Arial"/>
              </a:rPr>
              <a:t>deny</a:t>
            </a:r>
            <a:r>
              <a:rPr lang="en-US" sz="2100" spc="-5" dirty="0">
                <a:solidFill>
                  <a:srgbClr val="FFFFFF"/>
                </a:solidFill>
                <a:latin typeface="Arial"/>
                <a:cs typeface="Arial"/>
              </a:rPr>
              <a:t> </a:t>
            </a:r>
            <a:r>
              <a:rPr lang="en-US" sz="2100" spc="-5" dirty="0" smtClean="0">
                <a:solidFill>
                  <a:srgbClr val="FFFFFF"/>
                </a:solidFill>
                <a:latin typeface="Arial"/>
                <a:cs typeface="Arial"/>
              </a:rPr>
              <a:t>Template Transactions</a:t>
            </a:r>
            <a:endParaRPr sz="2100" dirty="0">
              <a:latin typeface="Arial"/>
              <a:cs typeface="Arial"/>
            </a:endParaRPr>
          </a:p>
        </p:txBody>
      </p:sp>
      <p:sp>
        <p:nvSpPr>
          <p:cNvPr id="9" name="object 10"/>
          <p:cNvSpPr/>
          <p:nvPr/>
        </p:nvSpPr>
        <p:spPr>
          <a:xfrm>
            <a:off x="1218404" y="2570243"/>
            <a:ext cx="2010269" cy="258445"/>
          </a:xfrm>
          <a:custGeom>
            <a:avLst/>
            <a:gdLst/>
            <a:ahLst/>
            <a:cxnLst/>
            <a:rect l="l" t="t" r="r" b="b"/>
            <a:pathLst>
              <a:path w="1664970" h="258444">
                <a:moveTo>
                  <a:pt x="1621345" y="0"/>
                </a:moveTo>
                <a:lnTo>
                  <a:pt x="43065" y="0"/>
                </a:lnTo>
                <a:lnTo>
                  <a:pt x="26301" y="3383"/>
                </a:lnTo>
                <a:lnTo>
                  <a:pt x="12612" y="12612"/>
                </a:lnTo>
                <a:lnTo>
                  <a:pt x="3383" y="26301"/>
                </a:lnTo>
                <a:lnTo>
                  <a:pt x="0" y="43065"/>
                </a:lnTo>
                <a:lnTo>
                  <a:pt x="0" y="215303"/>
                </a:lnTo>
                <a:lnTo>
                  <a:pt x="3383" y="232067"/>
                </a:lnTo>
                <a:lnTo>
                  <a:pt x="12612" y="245756"/>
                </a:lnTo>
                <a:lnTo>
                  <a:pt x="26301" y="254984"/>
                </a:lnTo>
                <a:lnTo>
                  <a:pt x="43065" y="258368"/>
                </a:lnTo>
                <a:lnTo>
                  <a:pt x="1621345" y="258368"/>
                </a:lnTo>
                <a:lnTo>
                  <a:pt x="1638109" y="254984"/>
                </a:lnTo>
                <a:lnTo>
                  <a:pt x="1651798" y="245756"/>
                </a:lnTo>
                <a:lnTo>
                  <a:pt x="1661027" y="232067"/>
                </a:lnTo>
                <a:lnTo>
                  <a:pt x="1664411" y="215303"/>
                </a:lnTo>
                <a:lnTo>
                  <a:pt x="1664411" y="43065"/>
                </a:lnTo>
                <a:lnTo>
                  <a:pt x="1661027" y="26301"/>
                </a:lnTo>
                <a:lnTo>
                  <a:pt x="1651798" y="12612"/>
                </a:lnTo>
                <a:lnTo>
                  <a:pt x="1638109" y="3383"/>
                </a:lnTo>
                <a:lnTo>
                  <a:pt x="1621345" y="0"/>
                </a:lnTo>
                <a:close/>
              </a:path>
            </a:pathLst>
          </a:custGeom>
          <a:solidFill>
            <a:srgbClr val="FFC000"/>
          </a:solidFill>
        </p:spPr>
        <p:txBody>
          <a:bodyPr wrap="square" lIns="0" tIns="0" rIns="0" bIns="0" rtlCol="0"/>
          <a:lstStyle/>
          <a:p>
            <a:endParaRPr dirty="0"/>
          </a:p>
        </p:txBody>
      </p:sp>
      <p:sp>
        <p:nvSpPr>
          <p:cNvPr id="10" name="object 11"/>
          <p:cNvSpPr txBox="1"/>
          <p:nvPr/>
        </p:nvSpPr>
        <p:spPr>
          <a:xfrm>
            <a:off x="718712" y="2561464"/>
            <a:ext cx="2884805" cy="913712"/>
          </a:xfrm>
          <a:prstGeom prst="rect">
            <a:avLst/>
          </a:prstGeom>
        </p:spPr>
        <p:txBody>
          <a:bodyPr vert="horz" wrap="square" lIns="0" tIns="48895" rIns="0" bIns="0" rtlCol="0">
            <a:spAutoFit/>
          </a:bodyPr>
          <a:lstStyle/>
          <a:p>
            <a:pPr marL="78740" algn="ctr">
              <a:lnSpc>
                <a:spcPct val="100000"/>
              </a:lnSpc>
              <a:spcBef>
                <a:spcPts val="385"/>
              </a:spcBef>
            </a:pPr>
            <a:r>
              <a:rPr lang="en-US" sz="1200" dirty="0" smtClean="0">
                <a:solidFill>
                  <a:srgbClr val="00778B"/>
                </a:solidFill>
                <a:latin typeface="Arial"/>
                <a:cs typeface="Arial"/>
              </a:rPr>
              <a:t>Transactional Unit Initiator</a:t>
            </a:r>
            <a:endParaRPr sz="1200" dirty="0">
              <a:latin typeface="Arial"/>
              <a:cs typeface="Arial"/>
            </a:endParaRPr>
          </a:p>
          <a:p>
            <a:pPr marL="12700" marR="5080" indent="2540" algn="ctr">
              <a:lnSpc>
                <a:spcPts val="2170"/>
              </a:lnSpc>
              <a:spcBef>
                <a:spcPts val="865"/>
              </a:spcBef>
            </a:pPr>
            <a:r>
              <a:rPr lang="en-US" sz="2100" spc="-5" dirty="0" smtClean="0">
                <a:solidFill>
                  <a:srgbClr val="FFFFFF"/>
                </a:solidFill>
                <a:latin typeface="Arial"/>
                <a:cs typeface="Arial"/>
              </a:rPr>
              <a:t>Initiate all CWR Template Transactions </a:t>
            </a:r>
            <a:endParaRPr sz="2100" dirty="0">
              <a:latin typeface="Arial"/>
              <a:cs typeface="Arial"/>
            </a:endParaRPr>
          </a:p>
        </p:txBody>
      </p:sp>
      <p:sp>
        <p:nvSpPr>
          <p:cNvPr id="11" name="object 12"/>
          <p:cNvSpPr/>
          <p:nvPr/>
        </p:nvSpPr>
        <p:spPr>
          <a:xfrm>
            <a:off x="1741770" y="1914209"/>
            <a:ext cx="914399" cy="914399"/>
          </a:xfrm>
          <a:prstGeom prst="rect">
            <a:avLst/>
          </a:prstGeom>
          <a:blipFill>
            <a:blip r:embed="rId3" cstate="print"/>
            <a:stretch>
              <a:fillRect/>
            </a:stretch>
          </a:blipFill>
        </p:spPr>
        <p:txBody>
          <a:bodyPr wrap="square" lIns="0" tIns="0" rIns="0" bIns="0" rtlCol="0"/>
          <a:lstStyle/>
          <a:p>
            <a:endParaRPr dirty="0"/>
          </a:p>
        </p:txBody>
      </p:sp>
      <p:sp>
        <p:nvSpPr>
          <p:cNvPr id="12" name="object 13"/>
          <p:cNvSpPr/>
          <p:nvPr/>
        </p:nvSpPr>
        <p:spPr>
          <a:xfrm>
            <a:off x="4767839" y="2565846"/>
            <a:ext cx="1787599" cy="258445"/>
          </a:xfrm>
          <a:custGeom>
            <a:avLst/>
            <a:gdLst/>
            <a:ahLst/>
            <a:cxnLst/>
            <a:rect l="l" t="t" r="r" b="b"/>
            <a:pathLst>
              <a:path w="1463040" h="258444">
                <a:moveTo>
                  <a:pt x="1419974" y="0"/>
                </a:moveTo>
                <a:lnTo>
                  <a:pt x="43065" y="0"/>
                </a:lnTo>
                <a:lnTo>
                  <a:pt x="26301" y="3383"/>
                </a:lnTo>
                <a:lnTo>
                  <a:pt x="12612" y="12612"/>
                </a:lnTo>
                <a:lnTo>
                  <a:pt x="3383" y="26301"/>
                </a:lnTo>
                <a:lnTo>
                  <a:pt x="0" y="43065"/>
                </a:lnTo>
                <a:lnTo>
                  <a:pt x="0" y="215303"/>
                </a:lnTo>
                <a:lnTo>
                  <a:pt x="3383" y="232067"/>
                </a:lnTo>
                <a:lnTo>
                  <a:pt x="12612" y="245756"/>
                </a:lnTo>
                <a:lnTo>
                  <a:pt x="26301" y="254984"/>
                </a:lnTo>
                <a:lnTo>
                  <a:pt x="43065" y="258368"/>
                </a:lnTo>
                <a:lnTo>
                  <a:pt x="1419974" y="258368"/>
                </a:lnTo>
                <a:lnTo>
                  <a:pt x="1436738" y="254984"/>
                </a:lnTo>
                <a:lnTo>
                  <a:pt x="1450427" y="245756"/>
                </a:lnTo>
                <a:lnTo>
                  <a:pt x="1459656" y="232067"/>
                </a:lnTo>
                <a:lnTo>
                  <a:pt x="1463040" y="215303"/>
                </a:lnTo>
                <a:lnTo>
                  <a:pt x="1463040" y="43065"/>
                </a:lnTo>
                <a:lnTo>
                  <a:pt x="1459656" y="26301"/>
                </a:lnTo>
                <a:lnTo>
                  <a:pt x="1450427" y="12612"/>
                </a:lnTo>
                <a:lnTo>
                  <a:pt x="1436738" y="3383"/>
                </a:lnTo>
                <a:lnTo>
                  <a:pt x="1419974" y="0"/>
                </a:lnTo>
                <a:close/>
              </a:path>
            </a:pathLst>
          </a:custGeom>
          <a:solidFill>
            <a:schemeClr val="accent4">
              <a:lumMod val="20000"/>
              <a:lumOff val="80000"/>
            </a:schemeClr>
          </a:solidFill>
        </p:spPr>
        <p:txBody>
          <a:bodyPr wrap="square" lIns="0" tIns="0" rIns="0" bIns="0" rtlCol="0"/>
          <a:lstStyle/>
          <a:p>
            <a:endParaRPr dirty="0"/>
          </a:p>
        </p:txBody>
      </p:sp>
      <p:sp>
        <p:nvSpPr>
          <p:cNvPr id="13" name="object 14"/>
          <p:cNvSpPr txBox="1"/>
          <p:nvPr/>
        </p:nvSpPr>
        <p:spPr>
          <a:xfrm>
            <a:off x="4855003" y="2586319"/>
            <a:ext cx="1792166" cy="197490"/>
          </a:xfrm>
          <a:prstGeom prst="rect">
            <a:avLst/>
          </a:prstGeom>
        </p:spPr>
        <p:txBody>
          <a:bodyPr vert="horz" wrap="square" lIns="0" tIns="12700" rIns="0" bIns="0" rtlCol="0">
            <a:spAutoFit/>
          </a:bodyPr>
          <a:lstStyle/>
          <a:p>
            <a:pPr marL="12700">
              <a:lnSpc>
                <a:spcPct val="100000"/>
              </a:lnSpc>
              <a:spcBef>
                <a:spcPts val="100"/>
              </a:spcBef>
            </a:pPr>
            <a:r>
              <a:rPr lang="en-US" sz="1200" dirty="0" smtClean="0">
                <a:solidFill>
                  <a:srgbClr val="00778B"/>
                </a:solidFill>
                <a:latin typeface="Arial"/>
                <a:cs typeface="Arial"/>
              </a:rPr>
              <a:t>Shared Services Center</a:t>
            </a:r>
            <a:endParaRPr sz="1200" dirty="0">
              <a:latin typeface="Arial"/>
              <a:cs typeface="Arial"/>
            </a:endParaRPr>
          </a:p>
        </p:txBody>
      </p:sp>
      <p:sp>
        <p:nvSpPr>
          <p:cNvPr id="14" name="object 15"/>
          <p:cNvSpPr/>
          <p:nvPr/>
        </p:nvSpPr>
        <p:spPr>
          <a:xfrm>
            <a:off x="5289540" y="1869410"/>
            <a:ext cx="914399" cy="914399"/>
          </a:xfrm>
          <a:prstGeom prst="rect">
            <a:avLst/>
          </a:prstGeom>
          <a:blipFill>
            <a:blip r:embed="rId3" cstate="print"/>
            <a:stretch>
              <a:fillRect/>
            </a:stretch>
          </a:blipFill>
        </p:spPr>
        <p:txBody>
          <a:bodyPr wrap="square" lIns="0" tIns="0" rIns="0" bIns="0" rtlCol="0"/>
          <a:lstStyle/>
          <a:p>
            <a:endParaRPr dirty="0"/>
          </a:p>
        </p:txBody>
      </p:sp>
      <p:sp>
        <p:nvSpPr>
          <p:cNvPr id="15" name="object 16"/>
          <p:cNvSpPr/>
          <p:nvPr/>
        </p:nvSpPr>
        <p:spPr>
          <a:xfrm>
            <a:off x="3616508" y="3943560"/>
            <a:ext cx="612775" cy="206375"/>
          </a:xfrm>
          <a:custGeom>
            <a:avLst/>
            <a:gdLst/>
            <a:ahLst/>
            <a:cxnLst/>
            <a:rect l="l" t="t" r="r" b="b"/>
            <a:pathLst>
              <a:path w="612775" h="206375">
                <a:moveTo>
                  <a:pt x="509574" y="0"/>
                </a:moveTo>
                <a:lnTo>
                  <a:pt x="0" y="0"/>
                </a:lnTo>
                <a:lnTo>
                  <a:pt x="0" y="206260"/>
                </a:lnTo>
                <a:lnTo>
                  <a:pt x="509574" y="206260"/>
                </a:lnTo>
                <a:lnTo>
                  <a:pt x="612698" y="103136"/>
                </a:lnTo>
                <a:lnTo>
                  <a:pt x="509574" y="0"/>
                </a:lnTo>
                <a:close/>
              </a:path>
            </a:pathLst>
          </a:custGeom>
          <a:solidFill>
            <a:srgbClr val="FFFFFF"/>
          </a:solidFill>
        </p:spPr>
        <p:txBody>
          <a:bodyPr wrap="square" lIns="0" tIns="0" rIns="0" bIns="0" rtlCol="0"/>
          <a:lstStyle/>
          <a:p>
            <a:endParaRPr dirty="0"/>
          </a:p>
        </p:txBody>
      </p:sp>
      <p:sp>
        <p:nvSpPr>
          <p:cNvPr id="16" name="object 17"/>
          <p:cNvSpPr txBox="1"/>
          <p:nvPr/>
        </p:nvSpPr>
        <p:spPr>
          <a:xfrm>
            <a:off x="3695248" y="3937980"/>
            <a:ext cx="377190" cy="208279"/>
          </a:xfrm>
          <a:prstGeom prst="rect">
            <a:avLst/>
          </a:prstGeom>
        </p:spPr>
        <p:txBody>
          <a:bodyPr vert="horz" wrap="square" lIns="0" tIns="12700" rIns="0" bIns="0" rtlCol="0">
            <a:spAutoFit/>
          </a:bodyPr>
          <a:lstStyle/>
          <a:p>
            <a:pPr marL="12700">
              <a:lnSpc>
                <a:spcPct val="100000"/>
              </a:lnSpc>
              <a:spcBef>
                <a:spcPts val="100"/>
              </a:spcBef>
            </a:pPr>
            <a:r>
              <a:rPr sz="1200" b="1" spc="-40" dirty="0">
                <a:solidFill>
                  <a:srgbClr val="085581"/>
                </a:solidFill>
                <a:latin typeface="Arial"/>
                <a:cs typeface="Arial"/>
              </a:rPr>
              <a:t>A</a:t>
            </a:r>
            <a:r>
              <a:rPr sz="1200" b="1" spc="5" dirty="0">
                <a:solidFill>
                  <a:srgbClr val="085581"/>
                </a:solidFill>
                <a:latin typeface="Arial"/>
                <a:cs typeface="Arial"/>
              </a:rPr>
              <a:t>W</a:t>
            </a:r>
            <a:r>
              <a:rPr sz="1200" b="1" dirty="0">
                <a:solidFill>
                  <a:srgbClr val="085581"/>
                </a:solidFill>
                <a:latin typeface="Arial"/>
                <a:cs typeface="Arial"/>
              </a:rPr>
              <a:t>E</a:t>
            </a:r>
            <a:endParaRPr sz="1200" dirty="0">
              <a:latin typeface="Arial"/>
              <a:cs typeface="Arial"/>
            </a:endParaRPr>
          </a:p>
        </p:txBody>
      </p:sp>
      <p:sp>
        <p:nvSpPr>
          <p:cNvPr id="17" name="object 5"/>
          <p:cNvSpPr/>
          <p:nvPr/>
        </p:nvSpPr>
        <p:spPr>
          <a:xfrm>
            <a:off x="7467398" y="2739638"/>
            <a:ext cx="3298825" cy="1401445"/>
          </a:xfrm>
          <a:custGeom>
            <a:avLst/>
            <a:gdLst/>
            <a:ahLst/>
            <a:cxnLst/>
            <a:rect l="l" t="t" r="r" b="b"/>
            <a:pathLst>
              <a:path w="3298825" h="1401445">
                <a:moveTo>
                  <a:pt x="3065259" y="0"/>
                </a:moveTo>
                <a:lnTo>
                  <a:pt x="233540" y="0"/>
                </a:lnTo>
                <a:lnTo>
                  <a:pt x="186473" y="4744"/>
                </a:lnTo>
                <a:lnTo>
                  <a:pt x="142635" y="18352"/>
                </a:lnTo>
                <a:lnTo>
                  <a:pt x="102965" y="39884"/>
                </a:lnTo>
                <a:lnTo>
                  <a:pt x="68402" y="68402"/>
                </a:lnTo>
                <a:lnTo>
                  <a:pt x="39884" y="102965"/>
                </a:lnTo>
                <a:lnTo>
                  <a:pt x="18352" y="142635"/>
                </a:lnTo>
                <a:lnTo>
                  <a:pt x="4744" y="186473"/>
                </a:lnTo>
                <a:lnTo>
                  <a:pt x="0" y="233540"/>
                </a:lnTo>
                <a:lnTo>
                  <a:pt x="0" y="1167676"/>
                </a:lnTo>
                <a:lnTo>
                  <a:pt x="4744" y="1214742"/>
                </a:lnTo>
                <a:lnTo>
                  <a:pt x="18352" y="1258580"/>
                </a:lnTo>
                <a:lnTo>
                  <a:pt x="39884" y="1298250"/>
                </a:lnTo>
                <a:lnTo>
                  <a:pt x="68402" y="1332814"/>
                </a:lnTo>
                <a:lnTo>
                  <a:pt x="102965" y="1361331"/>
                </a:lnTo>
                <a:lnTo>
                  <a:pt x="142635" y="1382863"/>
                </a:lnTo>
                <a:lnTo>
                  <a:pt x="186473" y="1396471"/>
                </a:lnTo>
                <a:lnTo>
                  <a:pt x="233540" y="1401216"/>
                </a:lnTo>
                <a:lnTo>
                  <a:pt x="3065259" y="1401216"/>
                </a:lnTo>
                <a:lnTo>
                  <a:pt x="3112325" y="1396471"/>
                </a:lnTo>
                <a:lnTo>
                  <a:pt x="3156163" y="1382863"/>
                </a:lnTo>
                <a:lnTo>
                  <a:pt x="3195834" y="1361331"/>
                </a:lnTo>
                <a:lnTo>
                  <a:pt x="3230397" y="1332814"/>
                </a:lnTo>
                <a:lnTo>
                  <a:pt x="3258914" y="1298250"/>
                </a:lnTo>
                <a:lnTo>
                  <a:pt x="3280446" y="1258580"/>
                </a:lnTo>
                <a:lnTo>
                  <a:pt x="3294054" y="1214742"/>
                </a:lnTo>
                <a:lnTo>
                  <a:pt x="3298799" y="1167676"/>
                </a:lnTo>
                <a:lnTo>
                  <a:pt x="3298799" y="233540"/>
                </a:lnTo>
                <a:lnTo>
                  <a:pt x="3294054" y="186473"/>
                </a:lnTo>
                <a:lnTo>
                  <a:pt x="3280446" y="142635"/>
                </a:lnTo>
                <a:lnTo>
                  <a:pt x="3258914" y="102965"/>
                </a:lnTo>
                <a:lnTo>
                  <a:pt x="3230397" y="68402"/>
                </a:lnTo>
                <a:lnTo>
                  <a:pt x="3195834" y="39884"/>
                </a:lnTo>
                <a:lnTo>
                  <a:pt x="3156163" y="18352"/>
                </a:lnTo>
                <a:lnTo>
                  <a:pt x="3112325" y="4744"/>
                </a:lnTo>
                <a:lnTo>
                  <a:pt x="3065259" y="0"/>
                </a:lnTo>
                <a:close/>
              </a:path>
            </a:pathLst>
          </a:custGeom>
          <a:solidFill>
            <a:srgbClr val="1295D8"/>
          </a:solidFill>
        </p:spPr>
        <p:txBody>
          <a:bodyPr wrap="square" lIns="0" tIns="0" rIns="0" bIns="0" rtlCol="0"/>
          <a:lstStyle/>
          <a:p>
            <a:endParaRPr dirty="0"/>
          </a:p>
        </p:txBody>
      </p:sp>
      <p:sp>
        <p:nvSpPr>
          <p:cNvPr id="18" name="object 6"/>
          <p:cNvSpPr/>
          <p:nvPr/>
        </p:nvSpPr>
        <p:spPr>
          <a:xfrm>
            <a:off x="7467398" y="2739638"/>
            <a:ext cx="3298825" cy="1401445"/>
          </a:xfrm>
          <a:custGeom>
            <a:avLst/>
            <a:gdLst/>
            <a:ahLst/>
            <a:cxnLst/>
            <a:rect l="l" t="t" r="r" b="b"/>
            <a:pathLst>
              <a:path w="3298825" h="1401445">
                <a:moveTo>
                  <a:pt x="0" y="233540"/>
                </a:moveTo>
                <a:lnTo>
                  <a:pt x="4744" y="186473"/>
                </a:lnTo>
                <a:lnTo>
                  <a:pt x="18352" y="142635"/>
                </a:lnTo>
                <a:lnTo>
                  <a:pt x="39884" y="102965"/>
                </a:lnTo>
                <a:lnTo>
                  <a:pt x="68402" y="68402"/>
                </a:lnTo>
                <a:lnTo>
                  <a:pt x="102965" y="39884"/>
                </a:lnTo>
                <a:lnTo>
                  <a:pt x="142635" y="18352"/>
                </a:lnTo>
                <a:lnTo>
                  <a:pt x="186473" y="4744"/>
                </a:lnTo>
                <a:lnTo>
                  <a:pt x="233540" y="0"/>
                </a:lnTo>
                <a:lnTo>
                  <a:pt x="3065259" y="0"/>
                </a:lnTo>
                <a:lnTo>
                  <a:pt x="3112325" y="4744"/>
                </a:lnTo>
                <a:lnTo>
                  <a:pt x="3156163" y="18352"/>
                </a:lnTo>
                <a:lnTo>
                  <a:pt x="3195834" y="39884"/>
                </a:lnTo>
                <a:lnTo>
                  <a:pt x="3230397" y="68402"/>
                </a:lnTo>
                <a:lnTo>
                  <a:pt x="3258914" y="102965"/>
                </a:lnTo>
                <a:lnTo>
                  <a:pt x="3280446" y="142635"/>
                </a:lnTo>
                <a:lnTo>
                  <a:pt x="3294054" y="186473"/>
                </a:lnTo>
                <a:lnTo>
                  <a:pt x="3298799" y="233540"/>
                </a:lnTo>
                <a:lnTo>
                  <a:pt x="3298799" y="1167676"/>
                </a:lnTo>
                <a:lnTo>
                  <a:pt x="3294054" y="1214742"/>
                </a:lnTo>
                <a:lnTo>
                  <a:pt x="3280446" y="1258580"/>
                </a:lnTo>
                <a:lnTo>
                  <a:pt x="3258914" y="1298250"/>
                </a:lnTo>
                <a:lnTo>
                  <a:pt x="3230397" y="1332814"/>
                </a:lnTo>
                <a:lnTo>
                  <a:pt x="3195834" y="1361331"/>
                </a:lnTo>
                <a:lnTo>
                  <a:pt x="3156163" y="1382863"/>
                </a:lnTo>
                <a:lnTo>
                  <a:pt x="3112325" y="1396471"/>
                </a:lnTo>
                <a:lnTo>
                  <a:pt x="3065259" y="1401216"/>
                </a:lnTo>
                <a:lnTo>
                  <a:pt x="233540" y="1401216"/>
                </a:lnTo>
                <a:lnTo>
                  <a:pt x="186473" y="1396471"/>
                </a:lnTo>
                <a:lnTo>
                  <a:pt x="142635" y="1382863"/>
                </a:lnTo>
                <a:lnTo>
                  <a:pt x="102965" y="1361331"/>
                </a:lnTo>
                <a:lnTo>
                  <a:pt x="68402" y="1332814"/>
                </a:lnTo>
                <a:lnTo>
                  <a:pt x="39884" y="1298250"/>
                </a:lnTo>
                <a:lnTo>
                  <a:pt x="18352" y="1258580"/>
                </a:lnTo>
                <a:lnTo>
                  <a:pt x="4744" y="1214742"/>
                </a:lnTo>
                <a:lnTo>
                  <a:pt x="0" y="1167676"/>
                </a:lnTo>
                <a:lnTo>
                  <a:pt x="0" y="233540"/>
                </a:lnTo>
                <a:close/>
              </a:path>
            </a:pathLst>
          </a:custGeom>
          <a:ln w="12700">
            <a:solidFill>
              <a:srgbClr val="FFFFFF"/>
            </a:solidFill>
          </a:ln>
        </p:spPr>
        <p:txBody>
          <a:bodyPr wrap="square" lIns="0" tIns="0" rIns="0" bIns="0" rtlCol="0"/>
          <a:lstStyle/>
          <a:p>
            <a:endParaRPr dirty="0"/>
          </a:p>
        </p:txBody>
      </p:sp>
      <p:sp>
        <p:nvSpPr>
          <p:cNvPr id="19" name="object 10"/>
          <p:cNvSpPr/>
          <p:nvPr/>
        </p:nvSpPr>
        <p:spPr>
          <a:xfrm>
            <a:off x="8175014" y="2561278"/>
            <a:ext cx="2010269" cy="258445"/>
          </a:xfrm>
          <a:custGeom>
            <a:avLst/>
            <a:gdLst/>
            <a:ahLst/>
            <a:cxnLst/>
            <a:rect l="l" t="t" r="r" b="b"/>
            <a:pathLst>
              <a:path w="1664970" h="258444">
                <a:moveTo>
                  <a:pt x="1621345" y="0"/>
                </a:moveTo>
                <a:lnTo>
                  <a:pt x="43065" y="0"/>
                </a:lnTo>
                <a:lnTo>
                  <a:pt x="26301" y="3383"/>
                </a:lnTo>
                <a:lnTo>
                  <a:pt x="12612" y="12612"/>
                </a:lnTo>
                <a:lnTo>
                  <a:pt x="3383" y="26301"/>
                </a:lnTo>
                <a:lnTo>
                  <a:pt x="0" y="43065"/>
                </a:lnTo>
                <a:lnTo>
                  <a:pt x="0" y="215303"/>
                </a:lnTo>
                <a:lnTo>
                  <a:pt x="3383" y="232067"/>
                </a:lnTo>
                <a:lnTo>
                  <a:pt x="12612" y="245756"/>
                </a:lnTo>
                <a:lnTo>
                  <a:pt x="26301" y="254984"/>
                </a:lnTo>
                <a:lnTo>
                  <a:pt x="43065" y="258368"/>
                </a:lnTo>
                <a:lnTo>
                  <a:pt x="1621345" y="258368"/>
                </a:lnTo>
                <a:lnTo>
                  <a:pt x="1638109" y="254984"/>
                </a:lnTo>
                <a:lnTo>
                  <a:pt x="1651798" y="245756"/>
                </a:lnTo>
                <a:lnTo>
                  <a:pt x="1661027" y="232067"/>
                </a:lnTo>
                <a:lnTo>
                  <a:pt x="1664411" y="215303"/>
                </a:lnTo>
                <a:lnTo>
                  <a:pt x="1664411" y="43065"/>
                </a:lnTo>
                <a:lnTo>
                  <a:pt x="1661027" y="26301"/>
                </a:lnTo>
                <a:lnTo>
                  <a:pt x="1651798" y="12612"/>
                </a:lnTo>
                <a:lnTo>
                  <a:pt x="1638109" y="3383"/>
                </a:lnTo>
                <a:lnTo>
                  <a:pt x="1621345" y="0"/>
                </a:lnTo>
                <a:close/>
              </a:path>
            </a:pathLst>
          </a:custGeom>
          <a:solidFill>
            <a:srgbClr val="FFC000"/>
          </a:solidFill>
        </p:spPr>
        <p:txBody>
          <a:bodyPr wrap="square" lIns="0" tIns="0" rIns="0" bIns="0" rtlCol="0"/>
          <a:lstStyle/>
          <a:p>
            <a:endParaRPr dirty="0"/>
          </a:p>
        </p:txBody>
      </p:sp>
      <p:sp>
        <p:nvSpPr>
          <p:cNvPr id="20" name="object 11"/>
          <p:cNvSpPr txBox="1"/>
          <p:nvPr/>
        </p:nvSpPr>
        <p:spPr>
          <a:xfrm>
            <a:off x="7675322" y="2552499"/>
            <a:ext cx="2884805" cy="1195840"/>
          </a:xfrm>
          <a:prstGeom prst="rect">
            <a:avLst/>
          </a:prstGeom>
        </p:spPr>
        <p:txBody>
          <a:bodyPr vert="horz" wrap="square" lIns="0" tIns="48895" rIns="0" bIns="0" rtlCol="0">
            <a:spAutoFit/>
          </a:bodyPr>
          <a:lstStyle/>
          <a:p>
            <a:pPr marL="78740" algn="ctr">
              <a:lnSpc>
                <a:spcPct val="100000"/>
              </a:lnSpc>
              <a:spcBef>
                <a:spcPts val="385"/>
              </a:spcBef>
            </a:pPr>
            <a:r>
              <a:rPr lang="en-US" sz="1200" dirty="0" smtClean="0">
                <a:solidFill>
                  <a:srgbClr val="00778B"/>
                </a:solidFill>
                <a:latin typeface="Arial"/>
                <a:cs typeface="Arial"/>
              </a:rPr>
              <a:t>UCPC</a:t>
            </a:r>
            <a:endParaRPr sz="1200" dirty="0">
              <a:latin typeface="Arial"/>
              <a:cs typeface="Arial"/>
            </a:endParaRPr>
          </a:p>
          <a:p>
            <a:pPr marL="12700" marR="5080" indent="2540" algn="ctr">
              <a:lnSpc>
                <a:spcPts val="2170"/>
              </a:lnSpc>
              <a:spcBef>
                <a:spcPts val="865"/>
              </a:spcBef>
            </a:pPr>
            <a:r>
              <a:rPr lang="en-US" sz="2100" spc="-5" dirty="0" smtClean="0">
                <a:solidFill>
                  <a:srgbClr val="FFFFFF"/>
                </a:solidFill>
                <a:latin typeface="Arial"/>
                <a:cs typeface="Arial"/>
              </a:rPr>
              <a:t>Receive, review, approve or cancel template transaction </a:t>
            </a:r>
            <a:r>
              <a:rPr lang="en-US" sz="2100" dirty="0" smtClean="0">
                <a:solidFill>
                  <a:srgbClr val="FFFFFF"/>
                </a:solidFill>
                <a:latin typeface="Arial"/>
                <a:cs typeface="Arial"/>
              </a:rPr>
              <a:t> </a:t>
            </a:r>
            <a:endParaRPr sz="2100" dirty="0">
              <a:latin typeface="Arial"/>
              <a:cs typeface="Arial"/>
            </a:endParaRPr>
          </a:p>
        </p:txBody>
      </p:sp>
      <p:sp>
        <p:nvSpPr>
          <p:cNvPr id="21" name="object 12"/>
          <p:cNvSpPr/>
          <p:nvPr/>
        </p:nvSpPr>
        <p:spPr>
          <a:xfrm>
            <a:off x="8698380" y="1905244"/>
            <a:ext cx="914399" cy="914399"/>
          </a:xfrm>
          <a:prstGeom prst="rect">
            <a:avLst/>
          </a:prstGeom>
          <a:blipFill>
            <a:blip r:embed="rId3" cstate="print"/>
            <a:stretch>
              <a:fillRect/>
            </a:stretch>
          </a:blipFill>
        </p:spPr>
        <p:txBody>
          <a:bodyPr wrap="square" lIns="0" tIns="0" rIns="0" bIns="0" rtlCol="0"/>
          <a:lstStyle/>
          <a:p>
            <a:endParaRPr dirty="0"/>
          </a:p>
        </p:txBody>
      </p:sp>
      <p:sp>
        <p:nvSpPr>
          <p:cNvPr id="22" name="object 16"/>
          <p:cNvSpPr/>
          <p:nvPr/>
        </p:nvSpPr>
        <p:spPr>
          <a:xfrm>
            <a:off x="7195080" y="3935478"/>
            <a:ext cx="747649" cy="205605"/>
          </a:xfrm>
          <a:custGeom>
            <a:avLst/>
            <a:gdLst/>
            <a:ahLst/>
            <a:cxnLst/>
            <a:rect l="l" t="t" r="r" b="b"/>
            <a:pathLst>
              <a:path w="612775" h="206375">
                <a:moveTo>
                  <a:pt x="509574" y="0"/>
                </a:moveTo>
                <a:lnTo>
                  <a:pt x="0" y="0"/>
                </a:lnTo>
                <a:lnTo>
                  <a:pt x="0" y="206260"/>
                </a:lnTo>
                <a:lnTo>
                  <a:pt x="509574" y="206260"/>
                </a:lnTo>
                <a:lnTo>
                  <a:pt x="612698" y="103136"/>
                </a:lnTo>
                <a:lnTo>
                  <a:pt x="509574" y="0"/>
                </a:lnTo>
                <a:close/>
              </a:path>
            </a:pathLst>
          </a:custGeom>
          <a:solidFill>
            <a:srgbClr val="FFFFFF"/>
          </a:solidFill>
        </p:spPr>
        <p:txBody>
          <a:bodyPr wrap="square" lIns="0" tIns="0" rIns="0" bIns="0" rtlCol="0"/>
          <a:lstStyle/>
          <a:p>
            <a:endParaRPr dirty="0"/>
          </a:p>
        </p:txBody>
      </p:sp>
      <p:sp>
        <p:nvSpPr>
          <p:cNvPr id="23" name="object 17"/>
          <p:cNvSpPr txBox="1"/>
          <p:nvPr/>
        </p:nvSpPr>
        <p:spPr>
          <a:xfrm>
            <a:off x="7233200" y="3927728"/>
            <a:ext cx="838191" cy="197490"/>
          </a:xfrm>
          <a:prstGeom prst="rect">
            <a:avLst/>
          </a:prstGeom>
        </p:spPr>
        <p:txBody>
          <a:bodyPr vert="horz" wrap="square" lIns="0" tIns="12700" rIns="0" bIns="0" rtlCol="0">
            <a:spAutoFit/>
          </a:bodyPr>
          <a:lstStyle/>
          <a:p>
            <a:pPr marL="12700">
              <a:lnSpc>
                <a:spcPct val="100000"/>
              </a:lnSpc>
              <a:spcBef>
                <a:spcPts val="100"/>
              </a:spcBef>
            </a:pPr>
            <a:r>
              <a:rPr lang="en-US" sz="1200" b="1" spc="-40" dirty="0" smtClean="0">
                <a:solidFill>
                  <a:srgbClr val="085581"/>
                </a:solidFill>
                <a:latin typeface="Arial"/>
                <a:cs typeface="Arial"/>
              </a:rPr>
              <a:t>Approve</a:t>
            </a:r>
            <a:endParaRPr sz="1200" dirty="0">
              <a:latin typeface="Arial"/>
              <a:cs typeface="Arial"/>
            </a:endParaRPr>
          </a:p>
        </p:txBody>
      </p:sp>
      <p:sp>
        <p:nvSpPr>
          <p:cNvPr id="24" name="object 16"/>
          <p:cNvSpPr/>
          <p:nvPr/>
        </p:nvSpPr>
        <p:spPr>
          <a:xfrm rot="10800000">
            <a:off x="7138832" y="3703828"/>
            <a:ext cx="679572" cy="217814"/>
          </a:xfrm>
          <a:custGeom>
            <a:avLst/>
            <a:gdLst/>
            <a:ahLst/>
            <a:cxnLst/>
            <a:rect l="l" t="t" r="r" b="b"/>
            <a:pathLst>
              <a:path w="612775" h="206375">
                <a:moveTo>
                  <a:pt x="509574" y="0"/>
                </a:moveTo>
                <a:lnTo>
                  <a:pt x="0" y="0"/>
                </a:lnTo>
                <a:lnTo>
                  <a:pt x="0" y="206260"/>
                </a:lnTo>
                <a:lnTo>
                  <a:pt x="509574" y="206260"/>
                </a:lnTo>
                <a:lnTo>
                  <a:pt x="612698" y="103136"/>
                </a:lnTo>
                <a:lnTo>
                  <a:pt x="509574" y="0"/>
                </a:lnTo>
                <a:close/>
              </a:path>
            </a:pathLst>
          </a:custGeom>
          <a:solidFill>
            <a:srgbClr val="FFFFFF"/>
          </a:solidFill>
        </p:spPr>
        <p:txBody>
          <a:bodyPr wrap="square" lIns="0" tIns="0" rIns="0" bIns="0" rtlCol="0"/>
          <a:lstStyle/>
          <a:p>
            <a:endParaRPr dirty="0"/>
          </a:p>
        </p:txBody>
      </p:sp>
      <p:sp>
        <p:nvSpPr>
          <p:cNvPr id="25" name="object 17"/>
          <p:cNvSpPr txBox="1"/>
          <p:nvPr/>
        </p:nvSpPr>
        <p:spPr>
          <a:xfrm>
            <a:off x="7229497" y="3708109"/>
            <a:ext cx="543942" cy="197490"/>
          </a:xfrm>
          <a:prstGeom prst="rect">
            <a:avLst/>
          </a:prstGeom>
        </p:spPr>
        <p:txBody>
          <a:bodyPr vert="horz" wrap="square" lIns="0" tIns="12700" rIns="0" bIns="0" rtlCol="0">
            <a:spAutoFit/>
          </a:bodyPr>
          <a:lstStyle/>
          <a:p>
            <a:pPr marL="12700">
              <a:lnSpc>
                <a:spcPct val="100000"/>
              </a:lnSpc>
              <a:spcBef>
                <a:spcPts val="100"/>
              </a:spcBef>
            </a:pPr>
            <a:r>
              <a:rPr lang="en-US" sz="1200" b="1" spc="-40" dirty="0" smtClean="0">
                <a:solidFill>
                  <a:srgbClr val="085581"/>
                </a:solidFill>
                <a:latin typeface="Arial"/>
                <a:cs typeface="Arial"/>
              </a:rPr>
              <a:t>Cancel</a:t>
            </a:r>
            <a:endParaRPr sz="1200" dirty="0">
              <a:latin typeface="Arial"/>
              <a:cs typeface="Arial"/>
            </a:endParaRPr>
          </a:p>
        </p:txBody>
      </p:sp>
      <p:sp>
        <p:nvSpPr>
          <p:cNvPr id="26" name="object 16"/>
          <p:cNvSpPr/>
          <p:nvPr/>
        </p:nvSpPr>
        <p:spPr>
          <a:xfrm rot="10800000">
            <a:off x="3665242" y="3685755"/>
            <a:ext cx="465440" cy="217814"/>
          </a:xfrm>
          <a:custGeom>
            <a:avLst/>
            <a:gdLst/>
            <a:ahLst/>
            <a:cxnLst/>
            <a:rect l="l" t="t" r="r" b="b"/>
            <a:pathLst>
              <a:path w="612775" h="206375">
                <a:moveTo>
                  <a:pt x="509574" y="0"/>
                </a:moveTo>
                <a:lnTo>
                  <a:pt x="0" y="0"/>
                </a:lnTo>
                <a:lnTo>
                  <a:pt x="0" y="206260"/>
                </a:lnTo>
                <a:lnTo>
                  <a:pt x="509574" y="206260"/>
                </a:lnTo>
                <a:lnTo>
                  <a:pt x="612698" y="103136"/>
                </a:lnTo>
                <a:lnTo>
                  <a:pt x="509574" y="0"/>
                </a:lnTo>
                <a:close/>
              </a:path>
            </a:pathLst>
          </a:custGeom>
          <a:solidFill>
            <a:srgbClr val="FFFFFF"/>
          </a:solidFill>
        </p:spPr>
        <p:txBody>
          <a:bodyPr wrap="square" lIns="0" tIns="0" rIns="0" bIns="0" rtlCol="0"/>
          <a:lstStyle/>
          <a:p>
            <a:endParaRPr dirty="0"/>
          </a:p>
        </p:txBody>
      </p:sp>
      <p:sp>
        <p:nvSpPr>
          <p:cNvPr id="27" name="object 17"/>
          <p:cNvSpPr txBox="1"/>
          <p:nvPr/>
        </p:nvSpPr>
        <p:spPr>
          <a:xfrm>
            <a:off x="3719873" y="3699709"/>
            <a:ext cx="373710" cy="197490"/>
          </a:xfrm>
          <a:prstGeom prst="rect">
            <a:avLst/>
          </a:prstGeom>
        </p:spPr>
        <p:txBody>
          <a:bodyPr vert="horz" wrap="square" lIns="0" tIns="12700" rIns="0" bIns="0" rtlCol="0">
            <a:spAutoFit/>
          </a:bodyPr>
          <a:lstStyle/>
          <a:p>
            <a:pPr marL="12700">
              <a:lnSpc>
                <a:spcPct val="100000"/>
              </a:lnSpc>
              <a:spcBef>
                <a:spcPts val="100"/>
              </a:spcBef>
            </a:pPr>
            <a:r>
              <a:rPr lang="en-US" sz="1200" b="1" spc="-40" dirty="0" smtClean="0">
                <a:solidFill>
                  <a:srgbClr val="085581"/>
                </a:solidFill>
                <a:latin typeface="Arial"/>
                <a:cs typeface="Arial"/>
              </a:rPr>
              <a:t>Deny</a:t>
            </a:r>
            <a:endParaRPr sz="1200" dirty="0">
              <a:latin typeface="Arial"/>
              <a:cs typeface="Arial"/>
            </a:endParaRPr>
          </a:p>
        </p:txBody>
      </p:sp>
      <p:sp>
        <p:nvSpPr>
          <p:cNvPr id="30" name="Rectangle 29"/>
          <p:cNvSpPr/>
          <p:nvPr/>
        </p:nvSpPr>
        <p:spPr>
          <a:xfrm>
            <a:off x="597835" y="925887"/>
            <a:ext cx="5757810" cy="685059"/>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dirty="0" smtClean="0"/>
              <a:t>The </a:t>
            </a:r>
            <a:r>
              <a:rPr lang="en-US" dirty="0"/>
              <a:t>Transactional Unit initiator contacts the SSC when </a:t>
            </a:r>
            <a:r>
              <a:rPr lang="en-US" dirty="0" smtClean="0"/>
              <a:t>UCPC </a:t>
            </a:r>
            <a:r>
              <a:rPr lang="en-US" dirty="0"/>
              <a:t>cancels a </a:t>
            </a:r>
            <a:r>
              <a:rPr lang="en-US" dirty="0" smtClean="0"/>
              <a:t>transaction. </a:t>
            </a:r>
            <a:endParaRPr lang="en-US" dirty="0"/>
          </a:p>
        </p:txBody>
      </p:sp>
      <p:sp>
        <p:nvSpPr>
          <p:cNvPr id="31" name="TextBox 30"/>
          <p:cNvSpPr txBox="1"/>
          <p:nvPr/>
        </p:nvSpPr>
        <p:spPr>
          <a:xfrm>
            <a:off x="327206" y="4949820"/>
            <a:ext cx="3392667" cy="120032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dirty="0" smtClean="0"/>
              <a:t>Note: The Transactional Unit needs to monitor the Transactional Status page and/or email notification. </a:t>
            </a:r>
            <a:endParaRPr lang="en-US" dirty="0"/>
          </a:p>
        </p:txBody>
      </p:sp>
    </p:spTree>
    <p:extLst>
      <p:ext uri="{BB962C8B-B14F-4D97-AF65-F5344CB8AC3E}">
        <p14:creationId xmlns:p14="http://schemas.microsoft.com/office/powerpoint/2010/main" val="42348170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08274" y="260240"/>
            <a:ext cx="9042400" cy="685800"/>
          </a:xfrm>
        </p:spPr>
        <p:txBody>
          <a:bodyPr/>
          <a:lstStyle/>
          <a:p>
            <a:r>
              <a:rPr lang="en-US" dirty="0" smtClean="0">
                <a:solidFill>
                  <a:schemeClr val="accent5"/>
                </a:solidFill>
              </a:rPr>
              <a:t>CHECK YOUR UNDERSTANDING</a:t>
            </a:r>
            <a:endParaRPr lang="en-US" sz="2800" dirty="0">
              <a:solidFill>
                <a:schemeClr val="accent5"/>
              </a:solidFill>
            </a:endParaRPr>
          </a:p>
        </p:txBody>
      </p:sp>
      <p:sp>
        <p:nvSpPr>
          <p:cNvPr id="2" name="Rectangle 1"/>
          <p:cNvSpPr/>
          <p:nvPr/>
        </p:nvSpPr>
        <p:spPr>
          <a:xfrm>
            <a:off x="283464" y="1060704"/>
            <a:ext cx="11614246" cy="471998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83464" y="1060704"/>
            <a:ext cx="11614246" cy="471998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8902" y="166493"/>
            <a:ext cx="1038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446" y="1840251"/>
            <a:ext cx="3393163" cy="339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2427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On</a:t>
            </a:r>
            <a:r>
              <a:rPr kumimoji="0" lang="en-US" sz="7200" b="1" i="0" u="none" strike="noStrike" kern="1200" cap="none" spc="0" normalizeH="0" noProof="0" dirty="0" smtClean="0">
                <a:ln>
                  <a:noFill/>
                </a:ln>
                <a:solidFill>
                  <a:srgbClr val="F1AB00"/>
                </a:solidFill>
                <a:effectLst/>
                <a:uLnTx/>
                <a:uFillTx/>
                <a:latin typeface="Arial"/>
                <a:ea typeface="+mn-ea"/>
                <a:cs typeface="+mn-cs"/>
              </a:rPr>
              <a:t> Behalf of Case Management</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11490524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ON BEHALF OF DEFINITION  </a:t>
            </a:r>
            <a:endParaRPr lang="en-US" dirty="0">
              <a:solidFill>
                <a:schemeClr val="accent5"/>
              </a:solidFill>
            </a:endParaRPr>
          </a:p>
        </p:txBody>
      </p:sp>
      <p:sp>
        <p:nvSpPr>
          <p:cNvPr id="3" name="TextBox 2"/>
          <p:cNvSpPr txBox="1"/>
          <p:nvPr/>
        </p:nvSpPr>
        <p:spPr>
          <a:xfrm>
            <a:off x="1564849" y="1329179"/>
            <a:ext cx="9426805" cy="923330"/>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On </a:t>
            </a:r>
            <a:r>
              <a:rPr kumimoji="0" lang="en-US" sz="1800" b="1" i="0" u="none" strike="noStrike" kern="1200" cap="none" spc="0" normalizeH="0" baseline="0" noProof="0" dirty="0">
                <a:ln>
                  <a:noFill/>
                </a:ln>
                <a:solidFill>
                  <a:prstClr val="black"/>
                </a:solidFill>
                <a:effectLst/>
                <a:uLnTx/>
                <a:uFillTx/>
                <a:latin typeface="Arial"/>
                <a:ea typeface="+mn-ea"/>
                <a:cs typeface="+mn-cs"/>
              </a:rPr>
              <a:t>Behalf Of Case Management </a:t>
            </a:r>
            <a:r>
              <a:rPr kumimoji="0" lang="en-US" sz="1800" b="0" i="0" u="none" strike="noStrike" kern="1200" cap="none" spc="0" normalizeH="0" baseline="0" noProof="0" dirty="0">
                <a:ln>
                  <a:noFill/>
                </a:ln>
                <a:solidFill>
                  <a:prstClr val="black"/>
                </a:solidFill>
                <a:effectLst/>
                <a:uLnTx/>
                <a:uFillTx/>
                <a:latin typeface="Arial"/>
                <a:ea typeface="+mn-ea"/>
                <a:cs typeface="+mn-cs"/>
              </a:rPr>
              <a:t>is the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task </a:t>
            </a:r>
            <a:r>
              <a:rPr kumimoji="0" lang="en-US" sz="1800" b="0" i="0" u="none" strike="noStrike" kern="1200" cap="none" spc="0" normalizeH="0" baseline="0" noProof="0" dirty="0">
                <a:ln>
                  <a:noFill/>
                </a:ln>
                <a:solidFill>
                  <a:prstClr val="black"/>
                </a:solidFill>
                <a:effectLst/>
                <a:uLnTx/>
                <a:uFillTx/>
                <a:latin typeface="Arial"/>
                <a:ea typeface="+mn-ea"/>
                <a:cs typeface="+mn-cs"/>
              </a:rPr>
              <a:t>of submitting an inquiry </a:t>
            </a:r>
            <a:r>
              <a:rPr lang="en-US" noProof="0" dirty="0" smtClean="0">
                <a:solidFill>
                  <a:prstClr val="black"/>
                </a:solidFill>
                <a:latin typeface="Arial"/>
              </a:rPr>
              <a:t>or an update on</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prstClr val="black"/>
                </a:solidFill>
                <a:effectLst/>
                <a:uLnTx/>
                <a:uFillTx/>
                <a:latin typeface="Arial"/>
                <a:ea typeface="+mn-ea"/>
                <a:cs typeface="+mn-cs"/>
              </a:rPr>
              <a:t>behalf of another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employee or yourself</a:t>
            </a:r>
            <a:r>
              <a:rPr kumimoji="0" lang="en-US" sz="1800" b="0" i="0" u="none" strike="noStrike" kern="1200" cap="none" spc="0" normalizeH="0" noProof="0" dirty="0" smtClean="0">
                <a:ln>
                  <a:noFill/>
                </a:ln>
                <a:solidFill>
                  <a:prstClr val="black"/>
                </a:solidFill>
                <a:effectLst/>
                <a:uLnTx/>
                <a:uFillTx/>
                <a:latin typeface="Arial"/>
                <a:ea typeface="+mn-ea"/>
                <a:cs typeface="+mn-cs"/>
              </a:rPr>
              <a:t> t</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o </a:t>
            </a:r>
            <a:r>
              <a:rPr kumimoji="0" lang="en-US" sz="1800" b="0" i="0" u="none" strike="noStrike" kern="1200" cap="none" spc="0" normalizeH="0" baseline="0" noProof="0" dirty="0">
                <a:ln>
                  <a:noFill/>
                </a:ln>
                <a:solidFill>
                  <a:prstClr val="black"/>
                </a:solidFill>
                <a:effectLst/>
                <a:uLnTx/>
                <a:uFillTx/>
                <a:latin typeface="Arial"/>
                <a:ea typeface="+mn-ea"/>
                <a:cs typeface="+mn-cs"/>
              </a:rPr>
              <a:t>the UCPath Center via the UCPath website. This </a:t>
            </a:r>
            <a:r>
              <a:rPr lang="en-US" dirty="0" smtClean="0">
                <a:solidFill>
                  <a:prstClr val="black"/>
                </a:solidFill>
                <a:latin typeface="Arial"/>
              </a:rPr>
              <a:t>process is also</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prstClr val="black"/>
                </a:solidFill>
                <a:effectLst/>
                <a:uLnTx/>
                <a:uFillTx/>
                <a:latin typeface="Arial"/>
                <a:ea typeface="+mn-ea"/>
                <a:cs typeface="+mn-cs"/>
              </a:rPr>
              <a:t>used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for the following</a:t>
            </a:r>
            <a:r>
              <a:rPr kumimoji="0" lang="en-US" sz="1800" b="0" i="0" u="none" strike="noStrike" kern="1200" cap="none" spc="0" normalizeH="0" noProof="0" dirty="0" smtClean="0">
                <a:ln>
                  <a:noFill/>
                </a:ln>
                <a:solidFill>
                  <a:prstClr val="black"/>
                </a:solidFill>
                <a:effectLst/>
                <a:uLnTx/>
                <a:uFillTx/>
                <a:latin typeface="Arial"/>
                <a:ea typeface="+mn-ea"/>
                <a:cs typeface="+mn-cs"/>
              </a:rPr>
              <a:t> common tasks (Not an exhaustive list):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083" y="1329179"/>
            <a:ext cx="914324" cy="914324"/>
          </a:xfrm>
          <a:prstGeom prst="rect">
            <a:avLst/>
          </a:prstGeom>
        </p:spPr>
      </p:pic>
      <p:sp>
        <p:nvSpPr>
          <p:cNvPr id="5" name="Rectangle 4"/>
          <p:cNvSpPr/>
          <p:nvPr/>
        </p:nvSpPr>
        <p:spPr>
          <a:xfrm>
            <a:off x="1484786" y="2310931"/>
            <a:ext cx="9506868" cy="1477328"/>
          </a:xfrm>
          <a:prstGeom prst="rect">
            <a:avLst/>
          </a:prstGeom>
        </p:spPr>
        <p:txBody>
          <a:bodyPr wrap="square">
            <a:spAutoFit/>
          </a:bodyPr>
          <a:lstStyle/>
          <a:p>
            <a:pPr marL="285750" indent="-285750">
              <a:buFont typeface="Arial" panose="020B0604020202020204" pitchFamily="34" charset="0"/>
              <a:buChar char="•"/>
            </a:pPr>
            <a:r>
              <a:rPr lang="en-US" dirty="0" smtClean="0"/>
              <a:t>U</a:t>
            </a:r>
            <a:r>
              <a:rPr lang="en-US" dirty="0" smtClean="0">
                <a:solidFill>
                  <a:prstClr val="black"/>
                </a:solidFill>
              </a:rPr>
              <a:t>pdate</a:t>
            </a:r>
            <a:r>
              <a:rPr lang="en-US" dirty="0">
                <a:solidFill>
                  <a:prstClr val="black"/>
                </a:solidFill>
              </a:rPr>
              <a:t>, modify, edit, or change an employee/CWR </a:t>
            </a:r>
            <a:r>
              <a:rPr lang="en-US" dirty="0" smtClean="0">
                <a:solidFill>
                  <a:prstClr val="black"/>
                </a:solidFill>
              </a:rPr>
              <a:t>information. </a:t>
            </a:r>
          </a:p>
          <a:p>
            <a:pPr marL="285750" indent="-285750">
              <a:buFont typeface="Arial" panose="020B0604020202020204" pitchFamily="34" charset="0"/>
              <a:buChar char="•"/>
            </a:pPr>
            <a:r>
              <a:rPr lang="en-US" dirty="0">
                <a:solidFill>
                  <a:prstClr val="black"/>
                </a:solidFill>
              </a:rPr>
              <a:t>O</a:t>
            </a:r>
            <a:r>
              <a:rPr lang="en-US" dirty="0" smtClean="0">
                <a:solidFill>
                  <a:prstClr val="black"/>
                </a:solidFill>
              </a:rPr>
              <a:t>pen </a:t>
            </a:r>
            <a:r>
              <a:rPr lang="en-US" dirty="0">
                <a:solidFill>
                  <a:prstClr val="black"/>
                </a:solidFill>
              </a:rPr>
              <a:t>a Case for Transactions created on behalf of the employee, that did not process correctly, or were improperly cancelled by UCPath</a:t>
            </a:r>
            <a:r>
              <a:rPr lang="en-US" dirty="0" smtClean="0">
                <a:solidFill>
                  <a:prstClr val="black"/>
                </a:solidFill>
              </a:rPr>
              <a:t>.</a:t>
            </a:r>
          </a:p>
          <a:p>
            <a:pPr marL="285750" indent="-285750">
              <a:buFont typeface="Arial" panose="020B0604020202020204" pitchFamily="34" charset="0"/>
              <a:buChar char="•"/>
            </a:pPr>
            <a:r>
              <a:rPr lang="en-US" dirty="0" smtClean="0">
                <a:solidFill>
                  <a:prstClr val="black"/>
                </a:solidFill>
              </a:rPr>
              <a:t>To make specific Personal Data </a:t>
            </a:r>
            <a:r>
              <a:rPr lang="en-US" dirty="0">
                <a:solidFill>
                  <a:prstClr val="black"/>
                </a:solidFill>
              </a:rPr>
              <a:t>C</a:t>
            </a:r>
            <a:r>
              <a:rPr lang="en-US" dirty="0" smtClean="0">
                <a:solidFill>
                  <a:prstClr val="black"/>
                </a:solidFill>
              </a:rPr>
              <a:t>hange updates as defined in the Future State Process Design (FSPD). </a:t>
            </a:r>
          </a:p>
        </p:txBody>
      </p:sp>
    </p:spTree>
    <p:extLst>
      <p:ext uri="{BB962C8B-B14F-4D97-AF65-F5344CB8AC3E}">
        <p14:creationId xmlns:p14="http://schemas.microsoft.com/office/powerpoint/2010/main" val="2334151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78460" y="280118"/>
            <a:ext cx="11218594" cy="685800"/>
          </a:xfrm>
        </p:spPr>
        <p:txBody>
          <a:bodyPr/>
          <a:lstStyle/>
          <a:p>
            <a:r>
              <a:rPr lang="en-US" dirty="0" smtClean="0">
                <a:solidFill>
                  <a:schemeClr val="accent5"/>
                </a:solidFill>
              </a:rPr>
              <a:t>ON BEHALF CASE MANAGEMENT ROADMAP</a:t>
            </a:r>
            <a:endParaRPr lang="en-US" dirty="0">
              <a:solidFill>
                <a:schemeClr val="accent5"/>
              </a:solidFill>
            </a:endParaRPr>
          </a:p>
        </p:txBody>
      </p:sp>
      <p:pic>
        <p:nvPicPr>
          <p:cNvPr id="7" name="Picture 6"/>
          <p:cNvPicPr>
            <a:picLocks noChangeAspect="1"/>
          </p:cNvPicPr>
          <p:nvPr/>
        </p:nvPicPr>
        <p:blipFill>
          <a:blip r:embed="rId3"/>
          <a:stretch>
            <a:fillRect/>
          </a:stretch>
        </p:blipFill>
        <p:spPr>
          <a:xfrm>
            <a:off x="1210619" y="834409"/>
            <a:ext cx="7888557" cy="5831541"/>
          </a:xfrm>
          <a:prstGeom prst="rect">
            <a:avLst/>
          </a:prstGeom>
        </p:spPr>
      </p:pic>
    </p:spTree>
    <p:extLst>
      <p:ext uri="{BB962C8B-B14F-4D97-AF65-F5344CB8AC3E}">
        <p14:creationId xmlns:p14="http://schemas.microsoft.com/office/powerpoint/2010/main" val="35168847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8274" y="260240"/>
            <a:ext cx="9042400" cy="685800"/>
          </a:xfrm>
        </p:spPr>
        <p:txBody>
          <a:bodyPr/>
          <a:lstStyle/>
          <a:p>
            <a:r>
              <a:rPr lang="en-US" dirty="0" smtClean="0">
                <a:solidFill>
                  <a:schemeClr val="accent5"/>
                </a:solidFill>
              </a:rPr>
              <a:t>HANDOFF MATRIX</a:t>
            </a:r>
            <a:endParaRPr lang="en-US" dirty="0">
              <a:solidFill>
                <a:schemeClr val="accent5"/>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10466133"/>
              </p:ext>
            </p:extLst>
          </p:nvPr>
        </p:nvGraphicFramePr>
        <p:xfrm>
          <a:off x="208274" y="1060704"/>
          <a:ext cx="11622756" cy="2804160"/>
        </p:xfrm>
        <a:graphic>
          <a:graphicData uri="http://schemas.openxmlformats.org/drawingml/2006/table">
            <a:tbl>
              <a:tblPr>
                <a:tableStyleId>{5C22544A-7EE6-4342-B048-85BDC9FD1C3A}</a:tableStyleId>
              </a:tblPr>
              <a:tblGrid>
                <a:gridCol w="1653971">
                  <a:extLst>
                    <a:ext uri="{9D8B030D-6E8A-4147-A177-3AD203B41FA5}">
                      <a16:colId xmlns:a16="http://schemas.microsoft.com/office/drawing/2014/main" val="2510775020"/>
                    </a:ext>
                  </a:extLst>
                </a:gridCol>
                <a:gridCol w="1511576">
                  <a:extLst>
                    <a:ext uri="{9D8B030D-6E8A-4147-A177-3AD203B41FA5}">
                      <a16:colId xmlns:a16="http://schemas.microsoft.com/office/drawing/2014/main" val="173877214"/>
                    </a:ext>
                  </a:extLst>
                </a:gridCol>
                <a:gridCol w="6328993">
                  <a:extLst>
                    <a:ext uri="{9D8B030D-6E8A-4147-A177-3AD203B41FA5}">
                      <a16:colId xmlns:a16="http://schemas.microsoft.com/office/drawing/2014/main" val="4069974473"/>
                    </a:ext>
                  </a:extLst>
                </a:gridCol>
                <a:gridCol w="2128216">
                  <a:extLst>
                    <a:ext uri="{9D8B030D-6E8A-4147-A177-3AD203B41FA5}">
                      <a16:colId xmlns:a16="http://schemas.microsoft.com/office/drawing/2014/main" val="3031917658"/>
                    </a:ext>
                  </a:extLst>
                </a:gridCol>
              </a:tblGrid>
              <a:tr h="409376">
                <a:tc>
                  <a:txBody>
                    <a:bodyPr/>
                    <a:lstStyle/>
                    <a:p>
                      <a:pPr algn="ctr" fontAlgn="t"/>
                      <a:r>
                        <a:rPr lang="en-US" sz="2000" b="0" u="none" strike="noStrike" dirty="0">
                          <a:solidFill>
                            <a:schemeClr val="bg1"/>
                          </a:solidFill>
                          <a:effectLst/>
                        </a:rPr>
                        <a:t>Category </a:t>
                      </a:r>
                      <a:endParaRPr lang="en-US" sz="2000" b="0" i="0" u="none" strike="noStrike" dirty="0">
                        <a:solidFill>
                          <a:schemeClr val="bg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b="0" u="none" strike="noStrike" dirty="0">
                          <a:solidFill>
                            <a:schemeClr val="bg1"/>
                          </a:solidFill>
                          <a:effectLst/>
                        </a:rPr>
                        <a:t>Purview</a:t>
                      </a:r>
                      <a:endParaRPr lang="en-US" sz="2000" b="0" i="0" u="none" strike="noStrike" dirty="0">
                        <a:solidFill>
                          <a:schemeClr val="bg1"/>
                        </a:solidFill>
                        <a:effectLst/>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b="0" u="none" strike="noStrike" dirty="0">
                          <a:solidFill>
                            <a:schemeClr val="bg1"/>
                          </a:solidFill>
                          <a:effectLst/>
                        </a:rPr>
                        <a:t>General </a:t>
                      </a:r>
                      <a:r>
                        <a:rPr lang="en-US" sz="2000" b="0" u="none" strike="noStrike" dirty="0" smtClean="0">
                          <a:solidFill>
                            <a:schemeClr val="bg1"/>
                          </a:solidFill>
                          <a:effectLst/>
                        </a:rPr>
                        <a:t>Approach </a:t>
                      </a:r>
                      <a:endParaRPr lang="en-US" sz="2000" b="0" i="0" u="none" strike="noStrike" dirty="0">
                        <a:solidFill>
                          <a:schemeClr val="bg1"/>
                        </a:solidFill>
                        <a:effectLst/>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b="0" u="none" strike="noStrike" dirty="0" smtClean="0">
                          <a:solidFill>
                            <a:schemeClr val="bg1"/>
                          </a:solidFill>
                          <a:effectLst/>
                        </a:rPr>
                        <a:t>Transactions</a:t>
                      </a:r>
                      <a:r>
                        <a:rPr lang="en-US" sz="2000" b="0" u="none" strike="noStrike" baseline="0" dirty="0" smtClean="0">
                          <a:solidFill>
                            <a:schemeClr val="bg1"/>
                          </a:solidFill>
                          <a:effectLst/>
                        </a:rPr>
                        <a:t> </a:t>
                      </a:r>
                      <a:r>
                        <a:rPr lang="en-US" sz="2000" b="0" u="none" strike="noStrike" dirty="0" smtClean="0">
                          <a:solidFill>
                            <a:schemeClr val="bg1"/>
                          </a:solidFill>
                          <a:effectLst/>
                        </a:rPr>
                        <a:t>Initiated</a:t>
                      </a:r>
                      <a:r>
                        <a:rPr lang="en-US" sz="2000" b="0" u="none" strike="noStrike" baseline="0" dirty="0" smtClean="0">
                          <a:solidFill>
                            <a:schemeClr val="bg1"/>
                          </a:solidFill>
                          <a:effectLst/>
                        </a:rPr>
                        <a:t> by SSC only</a:t>
                      </a:r>
                      <a:endParaRPr lang="en-US" sz="2000" b="0" i="0" u="none" strike="noStrike" dirty="0">
                        <a:solidFill>
                          <a:schemeClr val="bg1"/>
                        </a:solidFill>
                        <a:effectLst/>
                        <a:latin typeface="Calibri" panose="020F050202020403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1209482159"/>
                  </a:ext>
                </a:extLst>
              </a:tr>
              <a:tr h="1052682">
                <a:tc>
                  <a:txBody>
                    <a:bodyPr/>
                    <a:lstStyle/>
                    <a:p>
                      <a:pPr algn="l" fontAlgn="t"/>
                      <a:r>
                        <a:rPr lang="en-US" sz="1600" b="0" u="none" strike="noStrike" dirty="0">
                          <a:effectLst/>
                        </a:rPr>
                        <a:t>Cases related to STANDARD transaction entry that requires UCPC entry</a:t>
                      </a:r>
                      <a:endParaRPr lang="en-US" sz="1600" b="0" i="0" u="none" strike="noStrike" dirty="0">
                        <a:solidFill>
                          <a:srgbClr val="000000"/>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pPr algn="l" fontAlgn="t"/>
                      <a:r>
                        <a:rPr lang="en-US" sz="1600" b="0" u="none" strike="noStrike" dirty="0">
                          <a:effectLst/>
                        </a:rPr>
                        <a:t>Transactional Unit</a:t>
                      </a:r>
                      <a:endParaRPr lang="en-US" sz="1600" b="0" i="0" u="none" strike="noStrike" dirty="0">
                        <a:solidFill>
                          <a:srgbClr val="000000"/>
                        </a:solidFill>
                        <a:effectLst/>
                        <a:latin typeface="Calibri" panose="020F0502020204030204" pitchFamily="34" charset="0"/>
                      </a:endParaRPr>
                    </a:p>
                  </a:txBody>
                  <a:tcPr/>
                </a:tc>
                <a:tc>
                  <a:txBody>
                    <a:bodyPr/>
                    <a:lstStyle/>
                    <a:p>
                      <a:pPr marL="0" indent="0" algn="l" fontAlgn="t">
                        <a:buFont typeface="Arial" panose="020B0604020202020204" pitchFamily="34" charset="0"/>
                        <a:buNone/>
                      </a:pPr>
                      <a:r>
                        <a:rPr lang="en-US" sz="1600" b="0" u="none" strike="noStrike" dirty="0" smtClean="0">
                          <a:effectLst/>
                        </a:rPr>
                        <a:t>STANDARD</a:t>
                      </a:r>
                      <a:r>
                        <a:rPr lang="en-US" sz="1600" b="0" u="none" strike="noStrike" baseline="0" dirty="0" smtClean="0">
                          <a:effectLst/>
                        </a:rPr>
                        <a:t> corrections</a:t>
                      </a:r>
                      <a:r>
                        <a:rPr lang="en-US" sz="1600" b="0" u="none" strike="noStrike" dirty="0" smtClean="0">
                          <a:effectLst/>
                        </a:rPr>
                        <a:t> or updates initiated by</a:t>
                      </a:r>
                      <a:r>
                        <a:rPr lang="en-US" sz="1600" b="0" u="none" strike="noStrike" baseline="0" dirty="0" smtClean="0">
                          <a:effectLst/>
                        </a:rPr>
                        <a:t> </a:t>
                      </a:r>
                      <a:r>
                        <a:rPr lang="en-US" sz="1600" b="0" u="none" strike="noStrike" dirty="0" smtClean="0">
                          <a:effectLst/>
                        </a:rPr>
                        <a:t>the </a:t>
                      </a:r>
                      <a:r>
                        <a:rPr lang="en-US" sz="1600" b="0" u="none" strike="noStrike" dirty="0">
                          <a:effectLst/>
                        </a:rPr>
                        <a:t>Transactional Unit </a:t>
                      </a:r>
                      <a:r>
                        <a:rPr lang="en-US" sz="1600" b="0" u="none" strike="noStrike" dirty="0" smtClean="0">
                          <a:effectLst/>
                        </a:rPr>
                        <a:t>for</a:t>
                      </a:r>
                      <a:r>
                        <a:rPr lang="en-US" sz="1600" b="0" u="none" strike="noStrike" baseline="0" dirty="0" smtClean="0">
                          <a:effectLst/>
                        </a:rPr>
                        <a:t> </a:t>
                      </a:r>
                      <a:r>
                        <a:rPr lang="en-US" sz="1600" b="0" u="none" strike="noStrike" dirty="0" smtClean="0">
                          <a:effectLst/>
                        </a:rPr>
                        <a:t>non-pay impacting, </a:t>
                      </a:r>
                      <a:r>
                        <a:rPr lang="en-US" sz="1600" b="0" u="none" strike="noStrike" dirty="0">
                          <a:effectLst/>
                        </a:rPr>
                        <a:t>non-benefit related </a:t>
                      </a:r>
                      <a:r>
                        <a:rPr lang="en-US" sz="1600" b="0" u="none" strike="noStrike" baseline="0" dirty="0" smtClean="0">
                          <a:effectLst/>
                        </a:rPr>
                        <a:t>fields. For example correction of the following fields: </a:t>
                      </a:r>
                    </a:p>
                    <a:p>
                      <a:pPr marL="628650" lvl="1" indent="-171450" algn="l" fontAlgn="t">
                        <a:buFont typeface="Arial" panose="020B0604020202020204" pitchFamily="34" charset="0"/>
                        <a:buChar char="•"/>
                      </a:pPr>
                      <a:r>
                        <a:rPr lang="en-US" sz="1600" b="0" u="none" strike="noStrike" dirty="0" smtClean="0">
                          <a:solidFill>
                            <a:schemeClr val="tx1"/>
                          </a:solidFill>
                          <a:effectLst/>
                        </a:rPr>
                        <a:t>Date </a:t>
                      </a:r>
                      <a:r>
                        <a:rPr lang="en-US" sz="1600" b="0" u="none" strike="noStrike" dirty="0">
                          <a:solidFill>
                            <a:schemeClr val="tx1"/>
                          </a:solidFill>
                          <a:effectLst/>
                        </a:rPr>
                        <a:t>of Birth </a:t>
                      </a:r>
                      <a:endParaRPr lang="en-US" sz="1600" b="0" u="none" strike="noStrike" dirty="0" smtClean="0">
                        <a:solidFill>
                          <a:schemeClr val="tx1"/>
                        </a:solidFill>
                        <a:effectLst/>
                      </a:endParaRPr>
                    </a:p>
                    <a:p>
                      <a:pPr marL="628650" lvl="1" indent="-171450" algn="l" fontAlgn="t">
                        <a:buFont typeface="Arial" panose="020B0604020202020204" pitchFamily="34" charset="0"/>
                        <a:buChar char="•"/>
                      </a:pPr>
                      <a:r>
                        <a:rPr lang="en-US" sz="1600" b="0" u="none" strike="noStrike" dirty="0" smtClean="0">
                          <a:solidFill>
                            <a:schemeClr val="tx1"/>
                          </a:solidFill>
                          <a:effectLst/>
                          <a:latin typeface="+mn-lt"/>
                        </a:rPr>
                        <a:t>Personal </a:t>
                      </a:r>
                      <a:r>
                        <a:rPr lang="en-US" sz="1600" b="0" u="none" strike="noStrike" dirty="0">
                          <a:solidFill>
                            <a:schemeClr val="tx1"/>
                          </a:solidFill>
                          <a:effectLst/>
                          <a:latin typeface="+mn-lt"/>
                        </a:rPr>
                        <a:t>Data </a:t>
                      </a:r>
                      <a:endParaRPr lang="en-US" sz="1600" b="0" u="none" strike="noStrike" dirty="0" smtClean="0">
                        <a:solidFill>
                          <a:schemeClr val="tx1"/>
                        </a:solidFill>
                        <a:effectLst/>
                        <a:latin typeface="+mn-lt"/>
                      </a:endParaRPr>
                    </a:p>
                    <a:p>
                      <a:pPr marL="628650" lvl="1" indent="-171450" algn="l" fontAlgn="t">
                        <a:buFont typeface="Arial" panose="020B0604020202020204" pitchFamily="34" charset="0"/>
                        <a:buChar char="•"/>
                      </a:pPr>
                      <a:r>
                        <a:rPr lang="en-US" sz="1600" b="0" i="0" u="none" strike="noStrike" dirty="0" smtClean="0">
                          <a:solidFill>
                            <a:schemeClr val="tx1"/>
                          </a:solidFill>
                          <a:effectLst/>
                          <a:latin typeface="+mn-lt"/>
                        </a:rPr>
                        <a:t>Name </a:t>
                      </a:r>
                    </a:p>
                    <a:p>
                      <a:pPr marL="628650" lvl="1" indent="-171450" algn="l" fontAlgn="t">
                        <a:buFont typeface="Arial" panose="020B0604020202020204" pitchFamily="34" charset="0"/>
                        <a:buChar char="•"/>
                      </a:pPr>
                      <a:r>
                        <a:rPr lang="en-US" sz="1600" b="0" i="0" u="none" strike="noStrike" dirty="0" smtClean="0">
                          <a:solidFill>
                            <a:schemeClr val="tx1"/>
                          </a:solidFill>
                          <a:effectLst/>
                          <a:latin typeface="+mn-lt"/>
                        </a:rPr>
                        <a:t>Address </a:t>
                      </a:r>
                    </a:p>
                  </a:txBody>
                  <a:tcPr/>
                </a:tc>
                <a:tc>
                  <a:txBody>
                    <a:bodyPr/>
                    <a:lstStyle/>
                    <a:p>
                      <a:pPr algn="l" fontAlgn="t"/>
                      <a:r>
                        <a:rPr lang="en-US" sz="1600" b="0" u="none" strike="noStrike" dirty="0">
                          <a:effectLst/>
                        </a:rPr>
                        <a:t> </a:t>
                      </a:r>
                      <a:r>
                        <a:rPr lang="en-US" sz="1600" b="0" u="none" strike="noStrike" dirty="0" smtClean="0">
                          <a:effectLst/>
                        </a:rPr>
                        <a:t>------</a:t>
                      </a:r>
                      <a:endParaRPr lang="en-US" sz="1600" b="0" i="0" u="none" strike="noStrike" dirty="0">
                        <a:solidFill>
                          <a:srgbClr val="000000"/>
                        </a:solidFill>
                        <a:effectLst/>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39001998"/>
                  </a:ext>
                </a:extLst>
              </a:tr>
            </a:tbl>
          </a:graphicData>
        </a:graphic>
      </p:graphicFrame>
      <p:sp>
        <p:nvSpPr>
          <p:cNvPr id="3" name="Rectangle 2"/>
          <p:cNvSpPr/>
          <p:nvPr/>
        </p:nvSpPr>
        <p:spPr>
          <a:xfrm>
            <a:off x="208274" y="1060704"/>
            <a:ext cx="11622756" cy="280416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6843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a:t>
            </a:r>
            <a:endParaRPr lang="en-US" dirty="0">
              <a:solidFill>
                <a:schemeClr val="accent5"/>
              </a:solidFill>
            </a:endParaRPr>
          </a:p>
        </p:txBody>
      </p:sp>
      <p:graphicFrame>
        <p:nvGraphicFramePr>
          <p:cNvPr id="3" name="Diagram 2"/>
          <p:cNvGraphicFramePr/>
          <p:nvPr>
            <p:extLst>
              <p:ext uri="{D42A27DB-BD31-4B8C-83A1-F6EECF244321}">
                <p14:modId xmlns:p14="http://schemas.microsoft.com/office/powerpoint/2010/main" val="2110978142"/>
              </p:ext>
            </p:extLst>
          </p:nvPr>
        </p:nvGraphicFramePr>
        <p:xfrm>
          <a:off x="463826" y="1169669"/>
          <a:ext cx="10575650" cy="2621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03116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8274" y="260240"/>
            <a:ext cx="9042400" cy="685800"/>
          </a:xfrm>
        </p:spPr>
        <p:txBody>
          <a:bodyPr/>
          <a:lstStyle/>
          <a:p>
            <a:r>
              <a:rPr lang="en-US" dirty="0" smtClean="0">
                <a:solidFill>
                  <a:schemeClr val="accent5"/>
                </a:solidFill>
              </a:rPr>
              <a:t>HANDOFF MATRIX</a:t>
            </a:r>
            <a:endParaRPr lang="en-US" dirty="0">
              <a:solidFill>
                <a:schemeClr val="accent5"/>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032220407"/>
              </p:ext>
            </p:extLst>
          </p:nvPr>
        </p:nvGraphicFramePr>
        <p:xfrm>
          <a:off x="281526" y="1060704"/>
          <a:ext cx="11622756" cy="4655491"/>
        </p:xfrm>
        <a:graphic>
          <a:graphicData uri="http://schemas.openxmlformats.org/drawingml/2006/table">
            <a:tbl>
              <a:tblPr>
                <a:tableStyleId>{5C22544A-7EE6-4342-B048-85BDC9FD1C3A}</a:tableStyleId>
              </a:tblPr>
              <a:tblGrid>
                <a:gridCol w="1653971">
                  <a:extLst>
                    <a:ext uri="{9D8B030D-6E8A-4147-A177-3AD203B41FA5}">
                      <a16:colId xmlns:a16="http://schemas.microsoft.com/office/drawing/2014/main" val="2510775020"/>
                    </a:ext>
                  </a:extLst>
                </a:gridCol>
                <a:gridCol w="1152189">
                  <a:extLst>
                    <a:ext uri="{9D8B030D-6E8A-4147-A177-3AD203B41FA5}">
                      <a16:colId xmlns:a16="http://schemas.microsoft.com/office/drawing/2014/main" val="173877214"/>
                    </a:ext>
                  </a:extLst>
                </a:gridCol>
                <a:gridCol w="6688380">
                  <a:extLst>
                    <a:ext uri="{9D8B030D-6E8A-4147-A177-3AD203B41FA5}">
                      <a16:colId xmlns:a16="http://schemas.microsoft.com/office/drawing/2014/main" val="4069974473"/>
                    </a:ext>
                  </a:extLst>
                </a:gridCol>
                <a:gridCol w="2128216">
                  <a:extLst>
                    <a:ext uri="{9D8B030D-6E8A-4147-A177-3AD203B41FA5}">
                      <a16:colId xmlns:a16="http://schemas.microsoft.com/office/drawing/2014/main" val="3031917658"/>
                    </a:ext>
                  </a:extLst>
                </a:gridCol>
              </a:tblGrid>
              <a:tr h="409376">
                <a:tc>
                  <a:txBody>
                    <a:bodyPr/>
                    <a:lstStyle/>
                    <a:p>
                      <a:pPr algn="ctr" fontAlgn="t"/>
                      <a:r>
                        <a:rPr lang="en-US" sz="2000" b="0" u="none" strike="noStrike" dirty="0">
                          <a:solidFill>
                            <a:schemeClr val="bg1"/>
                          </a:solidFill>
                          <a:effectLst/>
                        </a:rPr>
                        <a:t>Category </a:t>
                      </a:r>
                      <a:endParaRPr lang="en-US" sz="2000" b="0" i="0" u="none" strike="noStrike" dirty="0">
                        <a:solidFill>
                          <a:schemeClr val="bg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b="0" u="none" strike="noStrike" dirty="0">
                          <a:solidFill>
                            <a:schemeClr val="bg1"/>
                          </a:solidFill>
                          <a:effectLst/>
                        </a:rPr>
                        <a:t>Purview</a:t>
                      </a:r>
                      <a:endParaRPr lang="en-US" sz="2000" b="0" i="0" u="none" strike="noStrike" dirty="0">
                        <a:solidFill>
                          <a:schemeClr val="bg1"/>
                        </a:solidFill>
                        <a:effectLst/>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b="0" u="none" strike="noStrike" dirty="0">
                          <a:solidFill>
                            <a:schemeClr val="bg1"/>
                          </a:solidFill>
                          <a:effectLst/>
                        </a:rPr>
                        <a:t>General </a:t>
                      </a:r>
                      <a:r>
                        <a:rPr lang="en-US" sz="2000" b="0" u="none" strike="noStrike" dirty="0" smtClean="0">
                          <a:solidFill>
                            <a:schemeClr val="bg1"/>
                          </a:solidFill>
                          <a:effectLst/>
                        </a:rPr>
                        <a:t>Approach </a:t>
                      </a:r>
                      <a:endParaRPr lang="en-US" sz="2000" b="0" i="0" u="none" strike="noStrike" dirty="0">
                        <a:solidFill>
                          <a:schemeClr val="bg1"/>
                        </a:solidFill>
                        <a:effectLst/>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b="0" u="none" strike="noStrike" dirty="0" smtClean="0">
                          <a:solidFill>
                            <a:schemeClr val="bg1"/>
                          </a:solidFill>
                          <a:effectLst/>
                        </a:rPr>
                        <a:t>Transactions</a:t>
                      </a:r>
                      <a:r>
                        <a:rPr lang="en-US" sz="2000" b="0" u="none" strike="noStrike" baseline="0" dirty="0" smtClean="0">
                          <a:solidFill>
                            <a:schemeClr val="bg1"/>
                          </a:solidFill>
                          <a:effectLst/>
                        </a:rPr>
                        <a:t> </a:t>
                      </a:r>
                      <a:r>
                        <a:rPr lang="en-US" sz="2000" b="0" u="none" strike="noStrike" dirty="0" smtClean="0">
                          <a:solidFill>
                            <a:schemeClr val="bg1"/>
                          </a:solidFill>
                          <a:effectLst/>
                        </a:rPr>
                        <a:t>Initiated</a:t>
                      </a:r>
                      <a:r>
                        <a:rPr lang="en-US" sz="2000" b="0" u="none" strike="noStrike" baseline="0" dirty="0" smtClean="0">
                          <a:solidFill>
                            <a:schemeClr val="bg1"/>
                          </a:solidFill>
                          <a:effectLst/>
                        </a:rPr>
                        <a:t> by SSC only</a:t>
                      </a:r>
                      <a:endParaRPr lang="en-US" sz="2000" b="0" i="0" u="none" strike="noStrike" dirty="0">
                        <a:solidFill>
                          <a:schemeClr val="bg1"/>
                        </a:solidFill>
                        <a:effectLst/>
                        <a:latin typeface="Calibri" panose="020F050202020403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1209482159"/>
                  </a:ext>
                </a:extLst>
              </a:tr>
              <a:tr h="3649651">
                <a:tc>
                  <a:txBody>
                    <a:bodyPr/>
                    <a:lstStyle/>
                    <a:p>
                      <a:pPr algn="l" fontAlgn="t"/>
                      <a:r>
                        <a:rPr lang="en-US" sz="1600" b="0" u="none" strike="noStrike" dirty="0">
                          <a:effectLst/>
                        </a:rPr>
                        <a:t>Cases related to ESCALATED transaction entry that requires UCPC entry</a:t>
                      </a:r>
                      <a:endParaRPr lang="en-US" sz="1600" b="0" i="0" u="none" strike="noStrike" dirty="0">
                        <a:solidFill>
                          <a:srgbClr val="000000"/>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t"/>
                      <a:r>
                        <a:rPr lang="en-US" sz="1600" b="0" u="none" strike="noStrike" dirty="0">
                          <a:effectLst/>
                        </a:rPr>
                        <a:t>SSC</a:t>
                      </a:r>
                      <a:endParaRPr lang="en-US" sz="1600" b="0" i="0" u="none" strike="noStrike" dirty="0">
                        <a:solidFill>
                          <a:srgbClr val="000000"/>
                        </a:solidFill>
                        <a:effectLst/>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lvl="0" algn="l" fontAlgn="t"/>
                      <a:r>
                        <a:rPr lang="en-US" sz="1600" b="0" u="none" strike="noStrike" dirty="0" smtClean="0">
                          <a:effectLst/>
                        </a:rPr>
                        <a:t>ESCALATED corrections or updates</a:t>
                      </a:r>
                      <a:r>
                        <a:rPr lang="en-US" sz="1600" b="0" u="none" strike="noStrike" baseline="0" dirty="0" smtClean="0">
                          <a:effectLst/>
                        </a:rPr>
                        <a:t> </a:t>
                      </a:r>
                      <a:r>
                        <a:rPr lang="en-US" sz="1600" b="0" u="none" strike="noStrike" dirty="0" smtClean="0">
                          <a:effectLst/>
                        </a:rPr>
                        <a:t>initiated by</a:t>
                      </a:r>
                      <a:r>
                        <a:rPr lang="en-US" sz="1600" b="0" u="none" strike="noStrike" baseline="0" dirty="0" smtClean="0">
                          <a:effectLst/>
                        </a:rPr>
                        <a:t> </a:t>
                      </a:r>
                      <a:r>
                        <a:rPr lang="en-US" sz="1600" b="0" u="none" strike="noStrike" dirty="0" smtClean="0">
                          <a:effectLst/>
                        </a:rPr>
                        <a:t>the SSC need </a:t>
                      </a:r>
                      <a:r>
                        <a:rPr lang="en-US" sz="1600" b="0" u="none" strike="noStrike" dirty="0">
                          <a:effectLst/>
                        </a:rPr>
                        <a:t>to </a:t>
                      </a:r>
                      <a:r>
                        <a:rPr lang="en-US" sz="1600" b="0" u="none" strike="noStrike" dirty="0" smtClean="0">
                          <a:effectLst/>
                        </a:rPr>
                        <a:t>be </a:t>
                      </a:r>
                      <a:r>
                        <a:rPr lang="en-US" sz="1600" b="0" u="none" strike="noStrike" dirty="0">
                          <a:effectLst/>
                        </a:rPr>
                        <a:t>opened by the SSC ONLY. Transactional units should NOT open cases for these escalated </a:t>
                      </a:r>
                      <a:r>
                        <a:rPr lang="en-US" sz="1600" b="0" u="none" strike="noStrike" dirty="0" smtClean="0">
                          <a:effectLst/>
                        </a:rPr>
                        <a:t>items but should send them to the SSC for handling: </a:t>
                      </a:r>
                    </a:p>
                    <a:p>
                      <a:pPr lvl="0" algn="l" fontAlgn="t"/>
                      <a:r>
                        <a:rPr lang="en-US" sz="1600" b="0" u="none" strike="noStrike" dirty="0" smtClean="0">
                          <a:effectLst/>
                        </a:rPr>
                        <a:t>Any </a:t>
                      </a:r>
                      <a:r>
                        <a:rPr lang="en-US" sz="1600" b="0" u="none" strike="noStrike" dirty="0">
                          <a:effectLst/>
                        </a:rPr>
                        <a:t>PAY related transactions that require a correction or a case that involves the following fields: </a:t>
                      </a:r>
                      <a:endParaRPr lang="en-US" sz="1600" b="0" u="none" strike="noStrike" dirty="0" smtClean="0">
                        <a:effectLst/>
                      </a:endParaRPr>
                    </a:p>
                    <a:p>
                      <a:pPr marL="628650" lvl="1" indent="-171450" algn="l" fontAlgn="t">
                        <a:buFont typeface="Arial" panose="020B0604020202020204" pitchFamily="34" charset="0"/>
                        <a:buChar char="•"/>
                      </a:pPr>
                      <a:r>
                        <a:rPr lang="en-US" sz="1600" b="0" u="none" strike="noStrike" dirty="0" smtClean="0">
                          <a:solidFill>
                            <a:schemeClr val="tx1"/>
                          </a:solidFill>
                          <a:effectLst/>
                        </a:rPr>
                        <a:t>Comp </a:t>
                      </a:r>
                      <a:r>
                        <a:rPr lang="en-US" sz="1600" b="0" u="none" strike="noStrike" dirty="0">
                          <a:solidFill>
                            <a:schemeClr val="tx1"/>
                          </a:solidFill>
                          <a:effectLst/>
                        </a:rPr>
                        <a:t>Rate </a:t>
                      </a:r>
                      <a:endParaRPr lang="en-US" sz="1600" b="0" u="none" strike="noStrike" dirty="0" smtClean="0">
                        <a:solidFill>
                          <a:schemeClr val="tx1"/>
                        </a:solidFill>
                        <a:effectLst/>
                      </a:endParaRPr>
                    </a:p>
                    <a:p>
                      <a:pPr marL="628650" lvl="1" indent="-171450" algn="l" fontAlgn="t">
                        <a:buFont typeface="Arial" panose="020B0604020202020204" pitchFamily="34" charset="0"/>
                        <a:buChar char="•"/>
                      </a:pPr>
                      <a:r>
                        <a:rPr lang="en-US" sz="1600" b="0" u="none" strike="noStrike" dirty="0" smtClean="0">
                          <a:solidFill>
                            <a:schemeClr val="tx1"/>
                          </a:solidFill>
                          <a:effectLst/>
                        </a:rPr>
                        <a:t>Job Frequency</a:t>
                      </a:r>
                    </a:p>
                    <a:p>
                      <a:pPr marL="628650" lvl="1" indent="-171450" algn="l" fontAlgn="t">
                        <a:buFont typeface="Arial" panose="020B0604020202020204" pitchFamily="34" charset="0"/>
                        <a:buChar char="•"/>
                      </a:pPr>
                      <a:r>
                        <a:rPr lang="en-US" sz="1600" b="0" u="none" strike="noStrike" dirty="0" smtClean="0">
                          <a:solidFill>
                            <a:schemeClr val="tx1"/>
                          </a:solidFill>
                          <a:effectLst/>
                        </a:rPr>
                        <a:t>Effective Date</a:t>
                      </a:r>
                    </a:p>
                    <a:p>
                      <a:pPr marL="628650" lvl="1" indent="-171450" algn="l" fontAlgn="t">
                        <a:buFont typeface="Arial" panose="020B0604020202020204" pitchFamily="34" charset="0"/>
                        <a:buChar char="•"/>
                      </a:pPr>
                      <a:r>
                        <a:rPr lang="en-US" sz="1600" b="0" u="none" strike="noStrike" dirty="0" smtClean="0">
                          <a:solidFill>
                            <a:schemeClr val="tx1"/>
                          </a:solidFill>
                          <a:effectLst/>
                        </a:rPr>
                        <a:t>FTE</a:t>
                      </a:r>
                    </a:p>
                    <a:p>
                      <a:pPr marL="628650" lvl="1" indent="-171450" algn="l" fontAlgn="t">
                        <a:buFont typeface="Arial" panose="020B0604020202020204" pitchFamily="34" charset="0"/>
                        <a:buChar char="•"/>
                      </a:pPr>
                      <a:r>
                        <a:rPr lang="en-US" sz="1600" b="0" u="none" strike="noStrike" dirty="0" smtClean="0">
                          <a:solidFill>
                            <a:schemeClr val="tx1"/>
                          </a:solidFill>
                          <a:effectLst/>
                        </a:rPr>
                        <a:t>Pay Group</a:t>
                      </a:r>
                    </a:p>
                    <a:p>
                      <a:pPr marL="628650" lvl="1" indent="-171450" algn="l" fontAlgn="t">
                        <a:buFont typeface="Arial" panose="020B0604020202020204" pitchFamily="34" charset="0"/>
                        <a:buChar char="•"/>
                      </a:pPr>
                      <a:r>
                        <a:rPr lang="en-US" sz="1600" b="0" u="none" strike="noStrike" dirty="0" smtClean="0">
                          <a:solidFill>
                            <a:schemeClr val="tx1"/>
                          </a:solidFill>
                          <a:effectLst/>
                        </a:rPr>
                        <a:t>Additional Pay</a:t>
                      </a:r>
                    </a:p>
                    <a:p>
                      <a:pPr marL="628650" lvl="1" indent="-171450" algn="l" fontAlgn="t">
                        <a:buFont typeface="Arial" panose="020B0604020202020204" pitchFamily="34" charset="0"/>
                        <a:buChar char="•"/>
                      </a:pPr>
                      <a:r>
                        <a:rPr lang="en-US" sz="1600" b="0" u="none" strike="noStrike" dirty="0" smtClean="0">
                          <a:solidFill>
                            <a:schemeClr val="tx1"/>
                          </a:solidFill>
                          <a:effectLst/>
                        </a:rPr>
                        <a:t>One-Time Pay</a:t>
                      </a:r>
                      <a:endParaRPr lang="en-US" sz="1600" b="0" u="none" strike="noStrike" dirty="0">
                        <a:solidFill>
                          <a:schemeClr val="tx1"/>
                        </a:solidFill>
                        <a:effectLst/>
                      </a:endParaRPr>
                    </a:p>
                  </a:txBody>
                  <a:tcPr>
                    <a:lnB w="12700" cap="flat" cmpd="sng" algn="ctr">
                      <a:solidFill>
                        <a:schemeClr val="tx1"/>
                      </a:solidFill>
                      <a:prstDash val="solid"/>
                      <a:round/>
                      <a:headEnd type="none" w="med" len="med"/>
                      <a:tailEnd type="none" w="med" len="med"/>
                    </a:lnB>
                  </a:tcPr>
                </a:tc>
                <a:tc>
                  <a:txBody>
                    <a:bodyPr/>
                    <a:lstStyle/>
                    <a:p>
                      <a:pPr algn="l" fontAlgn="t"/>
                      <a:r>
                        <a:rPr lang="en-US" sz="1600" b="0" u="none" strike="noStrike" dirty="0">
                          <a:effectLst/>
                        </a:rPr>
                        <a:t>Retroactive Compensation Changes</a:t>
                      </a:r>
                      <a:br>
                        <a:rPr lang="en-US" sz="1600" b="0" u="none" strike="noStrike" dirty="0">
                          <a:effectLst/>
                        </a:rPr>
                      </a:br>
                      <a:r>
                        <a:rPr lang="en-US" sz="1600" b="0" u="none" strike="noStrike" dirty="0">
                          <a:effectLst/>
                        </a:rPr>
                        <a:t>Overpayments</a:t>
                      </a:r>
                      <a:br>
                        <a:rPr lang="en-US" sz="1600" b="0" u="none" strike="noStrike" dirty="0">
                          <a:effectLst/>
                        </a:rPr>
                      </a:br>
                      <a:r>
                        <a:rPr lang="en-US" sz="1600" b="0" u="none" strike="noStrike" dirty="0">
                          <a:effectLst/>
                        </a:rPr>
                        <a:t>Off Cycle Checks</a:t>
                      </a:r>
                      <a:br>
                        <a:rPr lang="en-US" sz="1600" b="0" u="none" strike="noStrike" dirty="0">
                          <a:effectLst/>
                        </a:rPr>
                      </a:br>
                      <a:r>
                        <a:rPr lang="en-US" sz="1600" b="0" u="none" strike="noStrike" dirty="0">
                          <a:effectLst/>
                        </a:rPr>
                        <a:t>Final Pay</a:t>
                      </a:r>
                      <a:br>
                        <a:rPr lang="en-US" sz="1600" b="0" u="none" strike="noStrike" dirty="0">
                          <a:effectLst/>
                        </a:rPr>
                      </a:br>
                      <a:r>
                        <a:rPr lang="en-US" sz="1600" b="0" u="none" strike="noStrike" dirty="0">
                          <a:effectLst/>
                        </a:rPr>
                        <a:t>Next Day Checks</a:t>
                      </a:r>
                      <a:br>
                        <a:rPr lang="en-US" sz="1600" b="0" u="none" strike="noStrike" dirty="0">
                          <a:effectLst/>
                        </a:rPr>
                      </a:br>
                      <a:r>
                        <a:rPr lang="en-US" sz="1600" b="0" u="none" strike="noStrike" dirty="0">
                          <a:effectLst/>
                        </a:rPr>
                        <a:t>Missed Pay resolution</a:t>
                      </a:r>
                      <a:br>
                        <a:rPr lang="en-US" sz="1600" b="0" u="none" strike="noStrike" dirty="0">
                          <a:effectLst/>
                        </a:rPr>
                      </a:br>
                      <a:r>
                        <a:rPr lang="en-US" sz="1600" b="0" u="none" strike="noStrike" dirty="0">
                          <a:effectLst/>
                        </a:rPr>
                        <a:t>Leave of Absence Issues Requests </a:t>
                      </a:r>
                      <a:br>
                        <a:rPr lang="en-US" sz="1600" b="0" u="none" strike="noStrike" dirty="0">
                          <a:effectLst/>
                        </a:rPr>
                      </a:br>
                      <a:r>
                        <a:rPr lang="en-US" sz="1600" b="0" u="none" strike="noStrike" dirty="0">
                          <a:effectLst/>
                        </a:rPr>
                        <a:t>Sabbatical Credit Adjustments </a:t>
                      </a:r>
                      <a:endParaRPr lang="en-US" sz="1600" b="0" i="0" u="none" strike="noStrike" dirty="0">
                        <a:solidFill>
                          <a:srgbClr val="000000"/>
                        </a:solidFill>
                        <a:effectLst/>
                        <a:latin typeface="Calibri" panose="020F050202020403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1401878"/>
                  </a:ext>
                </a:extLst>
              </a:tr>
            </a:tbl>
          </a:graphicData>
        </a:graphic>
      </p:graphicFrame>
      <p:sp>
        <p:nvSpPr>
          <p:cNvPr id="3" name="Rectangle 2"/>
          <p:cNvSpPr/>
          <p:nvPr/>
        </p:nvSpPr>
        <p:spPr>
          <a:xfrm>
            <a:off x="281526" y="1060704"/>
            <a:ext cx="11622756" cy="465549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469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8274" y="260240"/>
            <a:ext cx="9042400" cy="685800"/>
          </a:xfrm>
        </p:spPr>
        <p:txBody>
          <a:bodyPr/>
          <a:lstStyle/>
          <a:p>
            <a:r>
              <a:rPr lang="en-US" dirty="0" smtClean="0">
                <a:solidFill>
                  <a:schemeClr val="accent5"/>
                </a:solidFill>
              </a:rPr>
              <a:t>HANDOFF MATRIX</a:t>
            </a:r>
            <a:endParaRPr lang="en-US" dirty="0">
              <a:solidFill>
                <a:schemeClr val="accent5"/>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084527656"/>
              </p:ext>
            </p:extLst>
          </p:nvPr>
        </p:nvGraphicFramePr>
        <p:xfrm>
          <a:off x="283464" y="1056079"/>
          <a:ext cx="11622756" cy="4655491"/>
        </p:xfrm>
        <a:graphic>
          <a:graphicData uri="http://schemas.openxmlformats.org/drawingml/2006/table">
            <a:tbl>
              <a:tblPr>
                <a:tableStyleId>{5C22544A-7EE6-4342-B048-85BDC9FD1C3A}</a:tableStyleId>
              </a:tblPr>
              <a:tblGrid>
                <a:gridCol w="1653971">
                  <a:extLst>
                    <a:ext uri="{9D8B030D-6E8A-4147-A177-3AD203B41FA5}">
                      <a16:colId xmlns:a16="http://schemas.microsoft.com/office/drawing/2014/main" val="2510775020"/>
                    </a:ext>
                  </a:extLst>
                </a:gridCol>
                <a:gridCol w="1152189">
                  <a:extLst>
                    <a:ext uri="{9D8B030D-6E8A-4147-A177-3AD203B41FA5}">
                      <a16:colId xmlns:a16="http://schemas.microsoft.com/office/drawing/2014/main" val="173877214"/>
                    </a:ext>
                  </a:extLst>
                </a:gridCol>
                <a:gridCol w="6688380">
                  <a:extLst>
                    <a:ext uri="{9D8B030D-6E8A-4147-A177-3AD203B41FA5}">
                      <a16:colId xmlns:a16="http://schemas.microsoft.com/office/drawing/2014/main" val="4069974473"/>
                    </a:ext>
                  </a:extLst>
                </a:gridCol>
                <a:gridCol w="2128216">
                  <a:extLst>
                    <a:ext uri="{9D8B030D-6E8A-4147-A177-3AD203B41FA5}">
                      <a16:colId xmlns:a16="http://schemas.microsoft.com/office/drawing/2014/main" val="3031917658"/>
                    </a:ext>
                  </a:extLst>
                </a:gridCol>
              </a:tblGrid>
              <a:tr h="409376">
                <a:tc>
                  <a:txBody>
                    <a:bodyPr/>
                    <a:lstStyle/>
                    <a:p>
                      <a:pPr algn="ctr" fontAlgn="t"/>
                      <a:r>
                        <a:rPr lang="en-US" sz="2000" b="0" u="none" strike="noStrike" dirty="0">
                          <a:solidFill>
                            <a:schemeClr val="bg1"/>
                          </a:solidFill>
                          <a:effectLst/>
                        </a:rPr>
                        <a:t>Category </a:t>
                      </a:r>
                      <a:endParaRPr lang="en-US" sz="2000" b="0" i="0" u="none" strike="noStrike" dirty="0">
                        <a:solidFill>
                          <a:schemeClr val="bg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b="0" u="none" strike="noStrike" dirty="0">
                          <a:solidFill>
                            <a:schemeClr val="bg1"/>
                          </a:solidFill>
                          <a:effectLst/>
                        </a:rPr>
                        <a:t>Purview</a:t>
                      </a:r>
                      <a:endParaRPr lang="en-US" sz="2000" b="0" i="0" u="none" strike="noStrike" dirty="0">
                        <a:solidFill>
                          <a:schemeClr val="bg1"/>
                        </a:solidFill>
                        <a:effectLst/>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b="0" u="none" strike="noStrike" dirty="0">
                          <a:solidFill>
                            <a:schemeClr val="bg1"/>
                          </a:solidFill>
                          <a:effectLst/>
                        </a:rPr>
                        <a:t>General </a:t>
                      </a:r>
                      <a:r>
                        <a:rPr lang="en-US" sz="2000" b="0" u="none" strike="noStrike" dirty="0" smtClean="0">
                          <a:solidFill>
                            <a:schemeClr val="bg1"/>
                          </a:solidFill>
                          <a:effectLst/>
                        </a:rPr>
                        <a:t>Approach </a:t>
                      </a:r>
                      <a:endParaRPr lang="en-US" sz="2000" b="0" i="0" u="none" strike="noStrike" dirty="0">
                        <a:solidFill>
                          <a:schemeClr val="bg1"/>
                        </a:solidFill>
                        <a:effectLst/>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b="0" u="none" strike="noStrike" dirty="0" smtClean="0">
                          <a:solidFill>
                            <a:schemeClr val="bg1"/>
                          </a:solidFill>
                          <a:effectLst/>
                        </a:rPr>
                        <a:t>Transactions</a:t>
                      </a:r>
                      <a:r>
                        <a:rPr lang="en-US" sz="2000" b="0" u="none" strike="noStrike" baseline="0" dirty="0" smtClean="0">
                          <a:solidFill>
                            <a:schemeClr val="bg1"/>
                          </a:solidFill>
                          <a:effectLst/>
                        </a:rPr>
                        <a:t> </a:t>
                      </a:r>
                      <a:r>
                        <a:rPr lang="en-US" sz="2000" b="0" u="none" strike="noStrike" dirty="0" smtClean="0">
                          <a:solidFill>
                            <a:schemeClr val="bg1"/>
                          </a:solidFill>
                          <a:effectLst/>
                        </a:rPr>
                        <a:t>Initiated</a:t>
                      </a:r>
                      <a:r>
                        <a:rPr lang="en-US" sz="2000" b="0" u="none" strike="noStrike" baseline="0" dirty="0" smtClean="0">
                          <a:solidFill>
                            <a:schemeClr val="bg1"/>
                          </a:solidFill>
                          <a:effectLst/>
                        </a:rPr>
                        <a:t> by SSC only</a:t>
                      </a:r>
                      <a:endParaRPr lang="en-US" sz="2000" b="0" i="0" u="none" strike="noStrike" dirty="0">
                        <a:solidFill>
                          <a:schemeClr val="bg1"/>
                        </a:solidFill>
                        <a:effectLst/>
                        <a:latin typeface="Calibri" panose="020F050202020403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1209482159"/>
                  </a:ext>
                </a:extLst>
              </a:tr>
              <a:tr h="3649651">
                <a:tc>
                  <a:txBody>
                    <a:bodyPr/>
                    <a:lstStyle/>
                    <a:p>
                      <a:pPr algn="l" fontAlgn="t"/>
                      <a:r>
                        <a:rPr lang="en-US" sz="1600" b="0" u="none" strike="noStrike" dirty="0">
                          <a:effectLst/>
                        </a:rPr>
                        <a:t>Cases related to ESCALATED transaction entry that requires UCPC entry</a:t>
                      </a:r>
                      <a:endParaRPr lang="en-US" sz="1600" b="0" i="0" u="none" strike="noStrike" dirty="0">
                        <a:solidFill>
                          <a:srgbClr val="000000"/>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t"/>
                      <a:r>
                        <a:rPr lang="en-US" sz="1600" b="0" u="none" strike="noStrike" dirty="0">
                          <a:effectLst/>
                        </a:rPr>
                        <a:t>SSC</a:t>
                      </a:r>
                      <a:endParaRPr lang="en-US" sz="1600" b="0" i="0" u="none" strike="noStrike" dirty="0">
                        <a:solidFill>
                          <a:srgbClr val="000000"/>
                        </a:solidFill>
                        <a:effectLst/>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marL="0" lvl="0" indent="0" algn="l" fontAlgn="t">
                        <a:buFont typeface="Arial" panose="020B0604020202020204" pitchFamily="34" charset="0"/>
                        <a:buNone/>
                      </a:pPr>
                      <a:r>
                        <a:rPr lang="en-US" sz="1600" b="0" u="none" strike="noStrike" dirty="0" smtClean="0">
                          <a:effectLst/>
                        </a:rPr>
                        <a:t>Any </a:t>
                      </a:r>
                      <a:r>
                        <a:rPr lang="en-US" sz="1600" b="0" u="none" strike="noStrike" dirty="0">
                          <a:effectLst/>
                        </a:rPr>
                        <a:t>ACCRUAL or BENEFITS related issues that require a correction or a </a:t>
                      </a:r>
                      <a:r>
                        <a:rPr lang="en-US" sz="1600" b="0" u="none" strike="noStrike" dirty="0" smtClean="0">
                          <a:effectLst/>
                        </a:rPr>
                        <a:t>case.</a:t>
                      </a:r>
                      <a:r>
                        <a:rPr lang="en-US" sz="1600" b="0" u="none" strike="noStrike" baseline="0" dirty="0" smtClean="0">
                          <a:effectLst/>
                        </a:rPr>
                        <a:t> </a:t>
                      </a:r>
                    </a:p>
                    <a:p>
                      <a:pPr marL="628650" lvl="1" indent="-171450" algn="l" fontAlgn="t">
                        <a:buFont typeface="Arial" panose="020B0604020202020204" pitchFamily="34" charset="0"/>
                        <a:buChar char="•"/>
                      </a:pPr>
                      <a:r>
                        <a:rPr lang="en-US" sz="1600" b="0" u="none" strike="noStrike" dirty="0" smtClean="0">
                          <a:solidFill>
                            <a:schemeClr val="tx1"/>
                          </a:solidFill>
                          <a:effectLst/>
                        </a:rPr>
                        <a:t>DCP</a:t>
                      </a:r>
                    </a:p>
                    <a:p>
                      <a:pPr marL="628650" lvl="1" indent="-171450" algn="l" fontAlgn="t">
                        <a:buFont typeface="Arial" panose="020B0604020202020204" pitchFamily="34" charset="0"/>
                        <a:buChar char="•"/>
                      </a:pPr>
                      <a:r>
                        <a:rPr lang="en-US" sz="1600" b="0" u="none" strike="noStrike" dirty="0" smtClean="0">
                          <a:solidFill>
                            <a:schemeClr val="tx1"/>
                          </a:solidFill>
                          <a:effectLst/>
                        </a:rPr>
                        <a:t>Retirement</a:t>
                      </a:r>
                    </a:p>
                    <a:p>
                      <a:pPr marL="628650" lvl="1" indent="-171450" algn="l" fontAlgn="t">
                        <a:buFont typeface="Arial" panose="020B0604020202020204" pitchFamily="34" charset="0"/>
                        <a:buChar char="•"/>
                      </a:pPr>
                      <a:r>
                        <a:rPr lang="en-US" sz="1600" b="0" u="none" strike="noStrike" dirty="0" smtClean="0">
                          <a:solidFill>
                            <a:schemeClr val="tx1"/>
                          </a:solidFill>
                          <a:effectLst/>
                        </a:rPr>
                        <a:t>Cancellation </a:t>
                      </a:r>
                      <a:r>
                        <a:rPr lang="en-US" sz="1600" b="0" u="none" strike="noStrike" dirty="0">
                          <a:solidFill>
                            <a:schemeClr val="tx1"/>
                          </a:solidFill>
                          <a:effectLst/>
                        </a:rPr>
                        <a:t>of </a:t>
                      </a:r>
                      <a:r>
                        <a:rPr lang="en-US" sz="1600" b="0" u="none" strike="noStrike" dirty="0" smtClean="0">
                          <a:solidFill>
                            <a:schemeClr val="tx1"/>
                          </a:solidFill>
                          <a:effectLst/>
                        </a:rPr>
                        <a:t>Benefits</a:t>
                      </a:r>
                    </a:p>
                    <a:p>
                      <a:pPr marL="628650" lvl="1" indent="-171450" algn="l" fontAlgn="t">
                        <a:buFont typeface="Arial" panose="020B0604020202020204" pitchFamily="34" charset="0"/>
                        <a:buChar char="•"/>
                      </a:pPr>
                      <a:r>
                        <a:rPr lang="en-US" sz="1600" b="0" u="none" strike="noStrike" dirty="0" smtClean="0">
                          <a:solidFill>
                            <a:schemeClr val="tx1"/>
                          </a:solidFill>
                          <a:effectLst/>
                        </a:rPr>
                        <a:t>Issues </a:t>
                      </a:r>
                      <a:r>
                        <a:rPr lang="en-US" sz="1600" b="0" u="none" strike="noStrike" dirty="0">
                          <a:solidFill>
                            <a:schemeClr val="tx1"/>
                          </a:solidFill>
                          <a:effectLst/>
                        </a:rPr>
                        <a:t>with </a:t>
                      </a:r>
                      <a:r>
                        <a:rPr lang="en-US" sz="1600" b="0" u="none" strike="noStrike" dirty="0" smtClean="0">
                          <a:solidFill>
                            <a:schemeClr val="tx1"/>
                          </a:solidFill>
                          <a:effectLst/>
                        </a:rPr>
                        <a:t>reinstatement</a:t>
                      </a:r>
                    </a:p>
                    <a:p>
                      <a:pPr marL="628650" lvl="1" indent="-171450" algn="l" fontAlgn="t">
                        <a:buFont typeface="Arial" panose="020B0604020202020204" pitchFamily="34" charset="0"/>
                        <a:buChar char="•"/>
                      </a:pPr>
                      <a:r>
                        <a:rPr lang="en-US" sz="1600" b="0" u="none" strike="noStrike" dirty="0" smtClean="0">
                          <a:solidFill>
                            <a:schemeClr val="tx1"/>
                          </a:solidFill>
                          <a:effectLst/>
                        </a:rPr>
                        <a:t>Deductions</a:t>
                      </a:r>
                    </a:p>
                    <a:p>
                      <a:pPr marL="628650" lvl="1" indent="-171450" algn="l" fontAlgn="t">
                        <a:buFont typeface="Arial" panose="020B0604020202020204" pitchFamily="34" charset="0"/>
                        <a:buChar char="•"/>
                      </a:pPr>
                      <a:r>
                        <a:rPr lang="en-US" sz="1600" b="0" u="none" strike="noStrike" dirty="0" smtClean="0">
                          <a:solidFill>
                            <a:schemeClr val="tx1"/>
                          </a:solidFill>
                          <a:effectLst/>
                        </a:rPr>
                        <a:t>A </a:t>
                      </a:r>
                      <a:r>
                        <a:rPr lang="en-US" sz="1600" b="0" u="none" strike="noStrike" dirty="0">
                          <a:solidFill>
                            <a:schemeClr val="tx1"/>
                          </a:solidFill>
                          <a:effectLst/>
                        </a:rPr>
                        <a:t>lapse in benefits </a:t>
                      </a:r>
                      <a:r>
                        <a:rPr lang="en-US" sz="1600" b="0" u="none" strike="noStrike" dirty="0" smtClean="0">
                          <a:solidFill>
                            <a:schemeClr val="tx1"/>
                          </a:solidFill>
                          <a:effectLst/>
                        </a:rPr>
                        <a:t>coverage</a:t>
                      </a:r>
                    </a:p>
                    <a:p>
                      <a:pPr marL="628650" lvl="1" indent="-171450" algn="l" fontAlgn="t">
                        <a:buFont typeface="Arial" panose="020B0604020202020204" pitchFamily="34" charset="0"/>
                        <a:buChar char="•"/>
                      </a:pPr>
                      <a:r>
                        <a:rPr lang="en-US" sz="1600" b="0" u="none" strike="noStrike" dirty="0" smtClean="0">
                          <a:solidFill>
                            <a:schemeClr val="tx1"/>
                          </a:solidFill>
                          <a:effectLst/>
                        </a:rPr>
                        <a:t>Damage Payments</a:t>
                      </a:r>
                    </a:p>
                    <a:p>
                      <a:pPr marL="628650" lvl="1" indent="-171450" algn="l" fontAlgn="t">
                        <a:buFont typeface="Arial" panose="020B0604020202020204" pitchFamily="34" charset="0"/>
                        <a:buChar char="•"/>
                      </a:pPr>
                      <a:r>
                        <a:rPr lang="en-US" sz="1600" b="0" u="none" strike="noStrike" dirty="0" smtClean="0">
                          <a:solidFill>
                            <a:schemeClr val="tx1"/>
                          </a:solidFill>
                          <a:effectLst/>
                        </a:rPr>
                        <a:t>Service </a:t>
                      </a:r>
                      <a:r>
                        <a:rPr lang="en-US" sz="1600" b="0" u="none" strike="noStrike" dirty="0">
                          <a:solidFill>
                            <a:schemeClr val="tx1"/>
                          </a:solidFill>
                          <a:effectLst/>
                        </a:rPr>
                        <a:t>Credit </a:t>
                      </a:r>
                      <a:r>
                        <a:rPr lang="en-US" sz="1600" b="0" u="none" strike="noStrike" dirty="0" smtClean="0">
                          <a:solidFill>
                            <a:schemeClr val="tx1"/>
                          </a:solidFill>
                          <a:effectLst/>
                        </a:rPr>
                        <a:t>Adjustments </a:t>
                      </a:r>
                      <a:endParaRPr lang="en-US" sz="1600" b="0" i="0" u="none" strike="noStrike" dirty="0">
                        <a:solidFill>
                          <a:schemeClr val="tx1"/>
                        </a:solidFill>
                        <a:effectLst/>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l" fontAlgn="t"/>
                      <a:r>
                        <a:rPr lang="en-US" sz="1600" b="0" u="none" strike="noStrike" dirty="0">
                          <a:effectLst/>
                        </a:rPr>
                        <a:t>Retroactive Compensation Changes</a:t>
                      </a:r>
                      <a:br>
                        <a:rPr lang="en-US" sz="1600" b="0" u="none" strike="noStrike" dirty="0">
                          <a:effectLst/>
                        </a:rPr>
                      </a:br>
                      <a:r>
                        <a:rPr lang="en-US" sz="1600" b="0" u="none" strike="noStrike" dirty="0">
                          <a:effectLst/>
                        </a:rPr>
                        <a:t>Overpayments</a:t>
                      </a:r>
                      <a:br>
                        <a:rPr lang="en-US" sz="1600" b="0" u="none" strike="noStrike" dirty="0">
                          <a:effectLst/>
                        </a:rPr>
                      </a:br>
                      <a:r>
                        <a:rPr lang="en-US" sz="1600" b="0" u="none" strike="noStrike" dirty="0">
                          <a:effectLst/>
                        </a:rPr>
                        <a:t>Off Cycle Checks</a:t>
                      </a:r>
                      <a:br>
                        <a:rPr lang="en-US" sz="1600" b="0" u="none" strike="noStrike" dirty="0">
                          <a:effectLst/>
                        </a:rPr>
                      </a:br>
                      <a:r>
                        <a:rPr lang="en-US" sz="1600" b="0" u="none" strike="noStrike" dirty="0">
                          <a:effectLst/>
                        </a:rPr>
                        <a:t>Final Pay</a:t>
                      </a:r>
                      <a:br>
                        <a:rPr lang="en-US" sz="1600" b="0" u="none" strike="noStrike" dirty="0">
                          <a:effectLst/>
                        </a:rPr>
                      </a:br>
                      <a:r>
                        <a:rPr lang="en-US" sz="1600" b="0" u="none" strike="noStrike" dirty="0">
                          <a:effectLst/>
                        </a:rPr>
                        <a:t>Next Day Checks</a:t>
                      </a:r>
                      <a:br>
                        <a:rPr lang="en-US" sz="1600" b="0" u="none" strike="noStrike" dirty="0">
                          <a:effectLst/>
                        </a:rPr>
                      </a:br>
                      <a:r>
                        <a:rPr lang="en-US" sz="1600" b="0" u="none" strike="noStrike" dirty="0">
                          <a:effectLst/>
                        </a:rPr>
                        <a:t>Missed Pay resolution</a:t>
                      </a:r>
                      <a:br>
                        <a:rPr lang="en-US" sz="1600" b="0" u="none" strike="noStrike" dirty="0">
                          <a:effectLst/>
                        </a:rPr>
                      </a:br>
                      <a:r>
                        <a:rPr lang="en-US" sz="1600" b="0" u="none" strike="noStrike" dirty="0">
                          <a:effectLst/>
                        </a:rPr>
                        <a:t>Leave of Absence Issues Requests </a:t>
                      </a:r>
                      <a:br>
                        <a:rPr lang="en-US" sz="1600" b="0" u="none" strike="noStrike" dirty="0">
                          <a:effectLst/>
                        </a:rPr>
                      </a:br>
                      <a:r>
                        <a:rPr lang="en-US" sz="1600" b="0" u="none" strike="noStrike" dirty="0">
                          <a:effectLst/>
                        </a:rPr>
                        <a:t>Sabbatical Credit Adjustments </a:t>
                      </a:r>
                      <a:endParaRPr lang="en-US" sz="1600" b="0" i="0" u="none" strike="noStrike" dirty="0">
                        <a:solidFill>
                          <a:srgbClr val="000000"/>
                        </a:solidFill>
                        <a:effectLst/>
                        <a:latin typeface="Calibri" panose="020F050202020403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1401878"/>
                  </a:ext>
                </a:extLst>
              </a:tr>
            </a:tbl>
          </a:graphicData>
        </a:graphic>
      </p:graphicFrame>
      <p:sp>
        <p:nvSpPr>
          <p:cNvPr id="3" name="Rectangle 2"/>
          <p:cNvSpPr/>
          <p:nvPr/>
        </p:nvSpPr>
        <p:spPr>
          <a:xfrm>
            <a:off x="283464" y="1056079"/>
            <a:ext cx="11622756" cy="465549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4981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08274" y="260240"/>
            <a:ext cx="9042400" cy="685800"/>
          </a:xfrm>
        </p:spPr>
        <p:txBody>
          <a:bodyPr/>
          <a:lstStyle/>
          <a:p>
            <a:r>
              <a:rPr lang="en-US" dirty="0" smtClean="0">
                <a:solidFill>
                  <a:schemeClr val="accent5"/>
                </a:solidFill>
              </a:rPr>
              <a:t>CHECK YOUR UNDERSTANDING</a:t>
            </a:r>
            <a:endParaRPr lang="en-US" sz="2800" dirty="0">
              <a:solidFill>
                <a:schemeClr val="accent5"/>
              </a:solidFill>
            </a:endParaRPr>
          </a:p>
        </p:txBody>
      </p:sp>
      <p:sp>
        <p:nvSpPr>
          <p:cNvPr id="2" name="Rectangle 1"/>
          <p:cNvSpPr/>
          <p:nvPr/>
        </p:nvSpPr>
        <p:spPr>
          <a:xfrm>
            <a:off x="283464" y="1060704"/>
            <a:ext cx="11614246" cy="471998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83464" y="1060704"/>
            <a:ext cx="11614246" cy="471998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8902" y="166493"/>
            <a:ext cx="1038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446" y="1840251"/>
            <a:ext cx="3393163" cy="339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17509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 REVIEW</a:t>
            </a:r>
            <a:endParaRPr lang="en-US" dirty="0">
              <a:solidFill>
                <a:schemeClr val="accent5"/>
              </a:solidFill>
            </a:endParaRPr>
          </a:p>
        </p:txBody>
      </p:sp>
      <p:graphicFrame>
        <p:nvGraphicFramePr>
          <p:cNvPr id="3" name="Diagram 2"/>
          <p:cNvGraphicFramePr/>
          <p:nvPr>
            <p:extLst>
              <p:ext uri="{D42A27DB-BD31-4B8C-83A1-F6EECF244321}">
                <p14:modId xmlns:p14="http://schemas.microsoft.com/office/powerpoint/2010/main" val="1774866159"/>
              </p:ext>
            </p:extLst>
          </p:nvPr>
        </p:nvGraphicFramePr>
        <p:xfrm>
          <a:off x="463826" y="1859951"/>
          <a:ext cx="10575650" cy="2621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04966" y="1052052"/>
            <a:ext cx="107073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Having completed this course, you should be able to:</a:t>
            </a:r>
          </a:p>
        </p:txBody>
      </p:sp>
    </p:spTree>
    <p:extLst>
      <p:ext uri="{BB962C8B-B14F-4D97-AF65-F5344CB8AC3E}">
        <p14:creationId xmlns:p14="http://schemas.microsoft.com/office/powerpoint/2010/main" val="12247178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APPENDIX</a:t>
            </a:r>
            <a:endParaRPr lang="en-US" dirty="0">
              <a:solidFill>
                <a:schemeClr val="accent5"/>
              </a:solidFill>
            </a:endParaRPr>
          </a:p>
        </p:txBody>
      </p:sp>
      <p:sp>
        <p:nvSpPr>
          <p:cNvPr id="4" name="TextBox 3"/>
          <p:cNvSpPr txBox="1"/>
          <p:nvPr/>
        </p:nvSpPr>
        <p:spPr>
          <a:xfrm>
            <a:off x="462116" y="1052052"/>
            <a:ext cx="10707329"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hlinkClick r:id="rId3"/>
              </a:rPr>
              <a:t>On behalf case management Process Map</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hlinkClick r:id="rId4"/>
              </a:rPr>
              <a:t>Position control Process Map</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hlinkClick r:id="rId5"/>
              </a:rPr>
              <a:t>Contingent worker Process Map</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hlinkClick r:id="rId6"/>
              </a:rPr>
              <a:t>Personal data changes Process Map</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hlinkClick r:id="rId7"/>
              </a:rPr>
              <a:t>Person of interest Process Map</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hlinkClick r:id="rId8"/>
              </a:rPr>
              <a:t>One–time payments Process Map</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hlinkClick r:id="rId9"/>
              </a:rPr>
              <a:t>Voluntary termination  Process Map</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093346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30" y="2092664"/>
            <a:ext cx="3479836" cy="2042771"/>
          </a:xfrm>
          <a:prstGeom prst="rect">
            <a:avLst/>
          </a:prstGeom>
        </p:spPr>
      </p:pic>
      <p:sp>
        <p:nvSpPr>
          <p:cNvPr id="6" name="TextBox 5"/>
          <p:cNvSpPr txBox="1"/>
          <p:nvPr/>
        </p:nvSpPr>
        <p:spPr>
          <a:xfrm>
            <a:off x="4234918" y="2390775"/>
            <a:ext cx="7531754"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prstClr val="black">
                    <a:lumMod val="65000"/>
                    <a:lumOff val="35000"/>
                  </a:prstClr>
                </a:solidFill>
                <a:effectLst/>
                <a:uLnTx/>
                <a:uFillTx/>
                <a:latin typeface="Arial"/>
                <a:ea typeface="+mn-ea"/>
                <a:cs typeface="+mn-cs"/>
              </a:rPr>
              <a:t>Your Feedback Please</a:t>
            </a:r>
            <a:endParaRPr kumimoji="0" lang="en-US" sz="4400" b="1"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lvl="0">
              <a:defRPr/>
            </a:pPr>
            <a:r>
              <a:rPr kumimoji="0" lang="en-US" sz="4400" b="0" i="0" u="none" strike="noStrike" kern="1200" cap="none" spc="0" normalizeH="0" baseline="0" noProof="0" dirty="0" smtClean="0">
                <a:ln>
                  <a:noFill/>
                </a:ln>
                <a:solidFill>
                  <a:prstClr val="black"/>
                </a:solidFill>
                <a:effectLst/>
                <a:uLnTx/>
                <a:uFillTx/>
                <a:latin typeface="Arial"/>
                <a:ea typeface="+mn-ea"/>
                <a:cs typeface="+mn-cs"/>
              </a:rPr>
              <a:t>http</a:t>
            </a:r>
            <a:r>
              <a:rPr lang="en-US" sz="4400" dirty="0">
                <a:solidFill>
                  <a:prstClr val="black"/>
                </a:solidFill>
              </a:rPr>
              <a:t>://bit.ly/ucpathpilottraining </a:t>
            </a:r>
            <a:endParaRPr kumimoji="0" lang="en-US" sz="4400" b="0" i="0" u="none" strike="noStrike" kern="1200" cap="none" spc="0" normalizeH="0" baseline="0" noProof="0" dirty="0" smtClean="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892456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2" descr="Image result for question and ans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332" y="750189"/>
            <a:ext cx="5835322" cy="437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2635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3" name="object 5"/>
          <p:cNvSpPr/>
          <p:nvPr/>
        </p:nvSpPr>
        <p:spPr>
          <a:xfrm>
            <a:off x="2385822" y="1987613"/>
            <a:ext cx="7096124" cy="27806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978760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11900" y="1212538"/>
            <a:ext cx="10707329" cy="5016758"/>
          </a:xfrm>
          <a:prstGeom prst="rect">
            <a:avLst/>
          </a:prstGeom>
          <a:noFill/>
        </p:spPr>
        <p:txBody>
          <a:bodyPr wrap="square" rtlCol="0">
            <a:spAutoFit/>
          </a:bodyPr>
          <a:lstStyle/>
          <a:p>
            <a:pPr marL="285750" indent="-285750">
              <a:spcAft>
                <a:spcPts val="1200"/>
              </a:spcAft>
              <a:buFont typeface="Wingdings" panose="05000000000000000000" pitchFamily="2" charset="2"/>
              <a:buChar char="Ø"/>
              <a:defRPr/>
            </a:pPr>
            <a:r>
              <a:rPr lang="en-US" sz="2000" dirty="0">
                <a:solidFill>
                  <a:schemeClr val="accent5"/>
                </a:solidFill>
                <a:hlinkClick r:id="rId3" action="ppaction://hlinksldjump"/>
              </a:rPr>
              <a:t>ONE–TIME PAYMENTS</a:t>
            </a:r>
            <a:endParaRPr lang="en-US" sz="2000" dirty="0">
              <a:solidFill>
                <a:schemeClr val="accent5"/>
              </a:solidFill>
            </a:endParaRPr>
          </a:p>
          <a:p>
            <a:pPr marL="285750" lvl="0" indent="-285750">
              <a:spcAft>
                <a:spcPts val="1200"/>
              </a:spcAft>
              <a:buFont typeface="Wingdings" panose="05000000000000000000" pitchFamily="2" charset="2"/>
              <a:buChar char="Ø"/>
              <a:defRPr/>
            </a:pPr>
            <a:r>
              <a:rPr lang="en-US" sz="2000" dirty="0">
                <a:solidFill>
                  <a:schemeClr val="accent5"/>
                </a:solidFill>
                <a:hlinkClick r:id="rId4" action="ppaction://hlinksldjump"/>
              </a:rPr>
              <a:t>PERSONAL DATA CHANGES</a:t>
            </a:r>
            <a:endParaRPr lang="en-US" sz="2000" dirty="0">
              <a:solidFill>
                <a:schemeClr val="accent5"/>
              </a:solidFill>
            </a:endParaRPr>
          </a:p>
          <a:p>
            <a:pPr marL="285750" lvl="0" indent="-285750">
              <a:spcAft>
                <a:spcPts val="1200"/>
              </a:spcAft>
              <a:buFont typeface="Wingdings" panose="05000000000000000000" pitchFamily="2" charset="2"/>
              <a:buChar char="Ø"/>
              <a:defRPr/>
            </a:pPr>
            <a:r>
              <a:rPr lang="en-US" sz="2000" dirty="0">
                <a:solidFill>
                  <a:schemeClr val="accent5"/>
                </a:solidFill>
                <a:hlinkClick r:id="rId5" action="ppaction://hlinksldjump"/>
              </a:rPr>
              <a:t>VOLUNTARY TERMINATION </a:t>
            </a:r>
            <a:endParaRPr lang="en-US" sz="2000" dirty="0">
              <a:solidFill>
                <a:schemeClr val="accent5"/>
              </a:solidFill>
            </a:endParaRPr>
          </a:p>
          <a:p>
            <a:pPr marL="285750" indent="-285750">
              <a:spcAft>
                <a:spcPts val="1200"/>
              </a:spcAft>
              <a:buFont typeface="Wingdings" panose="05000000000000000000" pitchFamily="2" charset="2"/>
              <a:buChar char="Ø"/>
              <a:defRPr/>
            </a:pPr>
            <a:r>
              <a:rPr lang="en-US" sz="2000" dirty="0">
                <a:solidFill>
                  <a:schemeClr val="accent5"/>
                </a:solidFill>
                <a:hlinkClick r:id="rId6" action="ppaction://hlinksldjump"/>
              </a:rPr>
              <a:t>POSITION CONTROL</a:t>
            </a:r>
            <a:endParaRPr lang="en-US" sz="2000" dirty="0">
              <a:solidFill>
                <a:schemeClr val="accent5"/>
              </a:solidFill>
            </a:endParaRPr>
          </a:p>
          <a:p>
            <a:pPr marL="285750" indent="-285750">
              <a:spcAft>
                <a:spcPts val="1200"/>
              </a:spcAft>
              <a:buFont typeface="Wingdings" panose="05000000000000000000" pitchFamily="2" charset="2"/>
              <a:buChar char="Ø"/>
              <a:defRPr/>
            </a:pPr>
            <a:r>
              <a:rPr lang="en-US" sz="2000" dirty="0" smtClean="0">
                <a:solidFill>
                  <a:schemeClr val="accent5"/>
                </a:solidFill>
                <a:hlinkClick r:id="rId7" action="ppaction://hlinksldjump"/>
              </a:rPr>
              <a:t>PERSON </a:t>
            </a:r>
            <a:r>
              <a:rPr lang="en-US" sz="2000" dirty="0">
                <a:solidFill>
                  <a:schemeClr val="accent5"/>
                </a:solidFill>
                <a:hlinkClick r:id="rId7" action="ppaction://hlinksldjump"/>
              </a:rPr>
              <a:t>OF INTEREST</a:t>
            </a:r>
            <a:endParaRPr lang="en-US" sz="2000" dirty="0">
              <a:solidFill>
                <a:schemeClr val="accent5"/>
              </a:solidFill>
            </a:endParaRP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chemeClr val="accent5"/>
                </a:solidFill>
                <a:effectLst/>
                <a:uLnTx/>
                <a:uFillTx/>
                <a:latin typeface="Arial"/>
                <a:ea typeface="+mn-ea"/>
                <a:cs typeface="+mn-cs"/>
                <a:hlinkClick r:id="rId8" action="ppaction://hlinksldjump"/>
              </a:rPr>
              <a:t>CONTINGENT</a:t>
            </a:r>
            <a:r>
              <a:rPr kumimoji="0" lang="en-US" sz="2000" b="0" i="0" u="none" strike="noStrike" kern="1200" cap="none" spc="0" normalizeH="0" noProof="0" dirty="0" smtClean="0">
                <a:ln>
                  <a:noFill/>
                </a:ln>
                <a:solidFill>
                  <a:schemeClr val="accent5"/>
                </a:solidFill>
                <a:effectLst/>
                <a:uLnTx/>
                <a:uFillTx/>
                <a:latin typeface="Arial"/>
                <a:ea typeface="+mn-ea"/>
                <a:cs typeface="+mn-cs"/>
                <a:hlinkClick r:id="rId8" action="ppaction://hlinksldjump"/>
              </a:rPr>
              <a:t> WORKER</a:t>
            </a:r>
            <a:endParaRPr kumimoji="0" lang="en-US" sz="2000" b="0" i="0" u="none" strike="noStrike" kern="1200" cap="none" spc="0" normalizeH="0" noProof="0" dirty="0" smtClean="0">
              <a:ln>
                <a:noFill/>
              </a:ln>
              <a:solidFill>
                <a:schemeClr val="accent5"/>
              </a:solidFill>
              <a:effectLst/>
              <a:uLnTx/>
              <a:uFillTx/>
              <a:latin typeface="Arial"/>
              <a:ea typeface="+mn-ea"/>
              <a:cs typeface="+mn-cs"/>
            </a:endParaRPr>
          </a:p>
          <a:p>
            <a:pPr marL="285750" indent="-285750">
              <a:spcAft>
                <a:spcPts val="1200"/>
              </a:spcAft>
              <a:buFont typeface="Wingdings" panose="05000000000000000000" pitchFamily="2" charset="2"/>
              <a:buChar char="Ø"/>
              <a:defRPr/>
            </a:pPr>
            <a:r>
              <a:rPr lang="en-US" sz="2000" dirty="0">
                <a:solidFill>
                  <a:schemeClr val="accent5"/>
                </a:solidFill>
                <a:hlinkClick r:id="rId9" action="ppaction://hlinksldjump"/>
              </a:rPr>
              <a:t>ON BEHALF OF CASE MANAGEMENT</a:t>
            </a:r>
            <a:endParaRPr lang="en-US" sz="2000" dirty="0">
              <a:solidFill>
                <a:schemeClr val="accent5"/>
              </a:solidFill>
            </a:endParaRP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000" b="0" i="0" u="none" strike="noStrike" kern="1200" cap="none" spc="0" normalizeH="0" noProof="0" dirty="0" smtClean="0">
                <a:ln>
                  <a:noFill/>
                </a:ln>
                <a:solidFill>
                  <a:schemeClr val="accent5"/>
                </a:solidFill>
                <a:effectLst/>
                <a:uLnTx/>
                <a:uFillTx/>
                <a:latin typeface="Arial"/>
                <a:ea typeface="+mn-ea"/>
                <a:cs typeface="+mn-cs"/>
                <a:hlinkClick r:id="" action="ppaction://noaction"/>
              </a:rPr>
              <a:t>THINGS TO REMEMBER</a:t>
            </a:r>
            <a:endParaRPr kumimoji="0" lang="en-US" sz="2000" b="0" i="0" u="none" strike="noStrike" kern="1200" cap="none" spc="0" normalizeH="0" noProof="0" dirty="0" smtClean="0">
              <a:ln>
                <a:noFill/>
              </a:ln>
              <a:solidFill>
                <a:schemeClr val="accent5"/>
              </a:solidFill>
              <a:effectLst/>
              <a:uLnTx/>
              <a:uFillTx/>
              <a:latin typeface="Arial"/>
              <a:ea typeface="+mn-ea"/>
              <a:cs typeface="+mn-cs"/>
              <a:hlinkClick r:id="rId10" action="ppaction://hlinksldjump"/>
            </a:endParaRP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000" dirty="0" smtClean="0">
                <a:solidFill>
                  <a:schemeClr val="accent5"/>
                </a:solidFill>
                <a:latin typeface="Arial"/>
                <a:hlinkClick r:id="rId11" action="ppaction://hlinksldjump"/>
              </a:rPr>
              <a:t>APPENDIX</a:t>
            </a:r>
            <a:endParaRPr kumimoji="0" lang="en-US" sz="2000" b="0" i="0" u="none" strike="noStrike" kern="1200" cap="none" spc="0" normalizeH="0" noProof="0" dirty="0" smtClean="0">
              <a:ln>
                <a:noFill/>
              </a:ln>
              <a:solidFill>
                <a:schemeClr val="accent5"/>
              </a:solidFill>
              <a:effectLst/>
              <a:uLnTx/>
              <a:uFillTx/>
              <a:latin typeface="Arial"/>
              <a:hlinkClick r:id="rId10" action="ppaction://hlinksldjump"/>
            </a:endParaRP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000" b="0" i="0" u="none" strike="noStrike" kern="1200" cap="none" spc="0" normalizeH="0" noProof="0" dirty="0" smtClean="0">
                <a:ln>
                  <a:noFill/>
                </a:ln>
                <a:solidFill>
                  <a:schemeClr val="accent5"/>
                </a:solidFill>
                <a:effectLst/>
                <a:uLnTx/>
                <a:uFillTx/>
                <a:latin typeface="Arial"/>
                <a:ea typeface="+mn-ea"/>
                <a:cs typeface="+mn-cs"/>
                <a:hlinkClick r:id="rId10" action="ppaction://hlinksldjump"/>
              </a:rPr>
              <a:t>FEEDBACK</a:t>
            </a:r>
            <a:endParaRPr kumimoji="0" lang="en-US" sz="2000" b="0" i="0" u="none" strike="noStrike" kern="1200" cap="none" spc="0" normalizeH="0" noProof="0" dirty="0" smtClean="0">
              <a:ln>
                <a:noFill/>
              </a:ln>
              <a:solidFill>
                <a:schemeClr val="accent5"/>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smtClean="0">
              <a:ln>
                <a:noFill/>
              </a:ln>
              <a:solidFill>
                <a:schemeClr val="accent5"/>
              </a:solidFill>
              <a:effectLst/>
              <a:uLnTx/>
              <a:uFillTx/>
              <a:latin typeface="Arial"/>
              <a:ea typeface="+mn-ea"/>
              <a:cs typeface="+mn-cs"/>
            </a:endParaRPr>
          </a:p>
        </p:txBody>
      </p:sp>
      <p:sp>
        <p:nvSpPr>
          <p:cNvPr id="5" name="Title 1"/>
          <p:cNvSpPr>
            <a:spLocks noGrp="1"/>
          </p:cNvSpPr>
          <p:nvPr>
            <p:ph type="title"/>
          </p:nvPr>
        </p:nvSpPr>
        <p:spPr>
          <a:xfrm>
            <a:off x="378460" y="293370"/>
            <a:ext cx="9042400" cy="685800"/>
          </a:xfrm>
        </p:spPr>
        <p:txBody>
          <a:bodyPr/>
          <a:lstStyle/>
          <a:p>
            <a:r>
              <a:rPr lang="en-US" dirty="0" smtClean="0">
                <a:solidFill>
                  <a:schemeClr val="accent5"/>
                </a:solidFill>
              </a:rPr>
              <a:t>LEARNING TOPICS</a:t>
            </a:r>
            <a:endParaRPr lang="en-US" dirty="0">
              <a:solidFill>
                <a:schemeClr val="accent5"/>
              </a:solidFill>
            </a:endParaRPr>
          </a:p>
        </p:txBody>
      </p:sp>
    </p:spTree>
    <p:extLst>
      <p:ext uri="{BB962C8B-B14F-4D97-AF65-F5344CB8AC3E}">
        <p14:creationId xmlns:p14="http://schemas.microsoft.com/office/powerpoint/2010/main" val="2673408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38835"/>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One-Time Payment</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2754527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PROCESS DEFINITION</a:t>
            </a:r>
            <a:endParaRPr lang="en-US" dirty="0">
              <a:solidFill>
                <a:schemeClr val="accent5"/>
              </a:solidFill>
            </a:endParaRPr>
          </a:p>
        </p:txBody>
      </p:sp>
      <p:sp>
        <p:nvSpPr>
          <p:cNvPr id="4" name="TextBox 3"/>
          <p:cNvSpPr txBox="1"/>
          <p:nvPr/>
        </p:nvSpPr>
        <p:spPr>
          <a:xfrm>
            <a:off x="1376313" y="1052052"/>
            <a:ext cx="9793132" cy="707886"/>
          </a:xfrm>
          <a:prstGeom prst="rect">
            <a:avLst/>
          </a:prstGeom>
          <a:solidFill>
            <a:schemeClr val="accent1">
              <a:lumMod val="20000"/>
              <a:lumOff val="80000"/>
            </a:schemeClr>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The </a:t>
            </a:r>
            <a:r>
              <a:rPr kumimoji="0" lang="en-US" sz="2000" b="1" u="none" strike="noStrike" kern="1200" cap="none" spc="0" normalizeH="0" baseline="0" noProof="0" dirty="0">
                <a:ln>
                  <a:noFill/>
                </a:ln>
                <a:solidFill>
                  <a:prstClr val="black"/>
                </a:solidFill>
                <a:effectLst/>
                <a:uLnTx/>
                <a:uFillTx/>
                <a:latin typeface="Arial"/>
                <a:ea typeface="+mn-ea"/>
                <a:cs typeface="+mn-cs"/>
              </a:rPr>
              <a:t>One Time Pay </a:t>
            </a:r>
            <a:r>
              <a:rPr kumimoji="0" lang="en-US" sz="2000" b="0" i="0" u="none" strike="noStrike" kern="1200" cap="none" spc="0" normalizeH="0" baseline="0" noProof="0" dirty="0">
                <a:ln>
                  <a:noFill/>
                </a:ln>
                <a:solidFill>
                  <a:prstClr val="black"/>
                </a:solidFill>
                <a:effectLst/>
                <a:uLnTx/>
                <a:uFillTx/>
                <a:latin typeface="Arial"/>
                <a:ea typeface="+mn-ea"/>
                <a:cs typeface="+mn-cs"/>
              </a:rPr>
              <a:t>process is the method to add a flat dollar amount payment for staff and academic employees to be processed in a specific pay period.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60" y="1052052"/>
            <a:ext cx="914324" cy="914324"/>
          </a:xfrm>
          <a:prstGeom prst="rect">
            <a:avLst/>
          </a:prstGeom>
        </p:spPr>
      </p:pic>
      <p:sp>
        <p:nvSpPr>
          <p:cNvPr id="5" name="Rectangle 4"/>
          <p:cNvSpPr/>
          <p:nvPr/>
        </p:nvSpPr>
        <p:spPr>
          <a:xfrm>
            <a:off x="1376313" y="1953123"/>
            <a:ext cx="9793132" cy="1754326"/>
          </a:xfrm>
          <a:prstGeom prst="rect">
            <a:avLst/>
          </a:prstGeom>
        </p:spPr>
        <p:txBody>
          <a:bodyPr wrap="square">
            <a:spAutoFit/>
          </a:bodyPr>
          <a:lstStyle/>
          <a:p>
            <a:pPr marL="285750" indent="-285750">
              <a:buFont typeface="Arial" panose="020B0604020202020204" pitchFamily="34" charset="0"/>
              <a:buChar char="•"/>
              <a:defRPr/>
            </a:pPr>
            <a:r>
              <a:rPr lang="en-US" dirty="0">
                <a:solidFill>
                  <a:prstClr val="black"/>
                </a:solidFill>
              </a:rPr>
              <a:t>The Transactional Units will have the opportunity to submit one-time payments for employees within their Accountability Structures. </a:t>
            </a:r>
          </a:p>
          <a:p>
            <a:pPr marL="285750" indent="-285750">
              <a:buFont typeface="Arial" panose="020B0604020202020204" pitchFamily="34" charset="0"/>
              <a:buChar char="•"/>
              <a:defRPr/>
            </a:pPr>
            <a:r>
              <a:rPr lang="en-US" dirty="0">
                <a:solidFill>
                  <a:prstClr val="black"/>
                </a:solidFill>
              </a:rPr>
              <a:t>The process begins when a department initiator in a Transactional Unit submits a one-time payment transaction for an employee in UCPath. </a:t>
            </a:r>
          </a:p>
          <a:p>
            <a:pPr marL="285750" indent="-285750">
              <a:buFont typeface="Arial" panose="020B0604020202020204" pitchFamily="34" charset="0"/>
              <a:buChar char="•"/>
              <a:defRPr/>
            </a:pPr>
            <a:r>
              <a:rPr lang="en-US" dirty="0">
                <a:solidFill>
                  <a:prstClr val="black"/>
                </a:solidFill>
              </a:rPr>
              <a:t>The process ends when all Payroll processes have been completed for the applicable pay period and the employee receives the payment on their paycheck. </a:t>
            </a:r>
            <a:endParaRPr lang="en-US" sz="2000" dirty="0">
              <a:solidFill>
                <a:prstClr val="black"/>
              </a:solidFill>
            </a:endParaRPr>
          </a:p>
        </p:txBody>
      </p:sp>
    </p:spTree>
    <p:extLst>
      <p:ext uri="{BB962C8B-B14F-4D97-AF65-F5344CB8AC3E}">
        <p14:creationId xmlns:p14="http://schemas.microsoft.com/office/powerpoint/2010/main" val="2774884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71173" y="826289"/>
            <a:ext cx="9600349" cy="5282217"/>
          </a:xfrm>
          <a:prstGeom prst="rect">
            <a:avLst/>
          </a:prstGeom>
        </p:spPr>
      </p:pic>
      <p:sp>
        <p:nvSpPr>
          <p:cNvPr id="5" name="Title 1"/>
          <p:cNvSpPr>
            <a:spLocks noGrp="1"/>
          </p:cNvSpPr>
          <p:nvPr>
            <p:ph type="title"/>
          </p:nvPr>
        </p:nvSpPr>
        <p:spPr>
          <a:xfrm>
            <a:off x="378460" y="208528"/>
            <a:ext cx="10066802" cy="685800"/>
          </a:xfrm>
        </p:spPr>
        <p:txBody>
          <a:bodyPr/>
          <a:lstStyle/>
          <a:p>
            <a:r>
              <a:rPr lang="en-US" dirty="0" smtClean="0">
                <a:solidFill>
                  <a:schemeClr val="accent5"/>
                </a:solidFill>
              </a:rPr>
              <a:t>ONE-TIME PAYMENT ROADMAP</a:t>
            </a:r>
            <a:endParaRPr lang="en-US" dirty="0">
              <a:solidFill>
                <a:schemeClr val="accent5"/>
              </a:solidFill>
            </a:endParaRPr>
          </a:p>
        </p:txBody>
      </p:sp>
    </p:spTree>
    <p:extLst>
      <p:ext uri="{BB962C8B-B14F-4D97-AF65-F5344CB8AC3E}">
        <p14:creationId xmlns:p14="http://schemas.microsoft.com/office/powerpoint/2010/main" val="1777090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BB083BF9FF644EB6925F3F8AA77806" ma:contentTypeVersion="0" ma:contentTypeDescription="Create a new document." ma:contentTypeScope="" ma:versionID="a914d227bd1516d8cf6316d3aab9e1f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153158-FB73-473A-8AE4-9FA603606C24}">
  <ds:schemaRefs>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CC0C36BF-3066-4EE8-B072-BDBDDDC3AB0F}">
  <ds:schemaRefs>
    <ds:schemaRef ds:uri="http://schemas.microsoft.com/sharepoint/v3/contenttype/forms"/>
  </ds:schemaRefs>
</ds:datastoreItem>
</file>

<file path=customXml/itemProps3.xml><?xml version="1.0" encoding="utf-8"?>
<ds:datastoreItem xmlns:ds="http://schemas.openxmlformats.org/officeDocument/2006/customXml" ds:itemID="{6B887191-97DA-40A4-A05C-4709CDD341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37424</TotalTime>
  <Words>2394</Words>
  <Application>Microsoft Office PowerPoint</Application>
  <PresentationFormat>Widescreen</PresentationFormat>
  <Paragraphs>409</Paragraphs>
  <Slides>57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Times New Roman</vt:lpstr>
      <vt:lpstr>Tw Cen MT</vt:lpstr>
      <vt:lpstr>Wingdings</vt:lpstr>
      <vt:lpstr>1_UCRTemplate1</vt:lpstr>
      <vt:lpstr>PowerPoint Presentation</vt:lpstr>
      <vt:lpstr>TRAINER INTRODUCTION</vt:lpstr>
      <vt:lpstr>TRAINER INTRODUCTION</vt:lpstr>
      <vt:lpstr>HOUSEKEEPING</vt:lpstr>
      <vt:lpstr>LEARNING OBJECTIVES</vt:lpstr>
      <vt:lpstr>LEARNING TOPICS</vt:lpstr>
      <vt:lpstr>PowerPoint Presentation</vt:lpstr>
      <vt:lpstr>PROCESS DEFINITION</vt:lpstr>
      <vt:lpstr>ONE-TIME PAYMENT ROADMAP</vt:lpstr>
      <vt:lpstr>HANDOFF MATRIX</vt:lpstr>
      <vt:lpstr>AWE APPROVAL</vt:lpstr>
      <vt:lpstr>CHECK YOUR UNDERSTANDING</vt:lpstr>
      <vt:lpstr>PowerPoint Presentation</vt:lpstr>
      <vt:lpstr>PROCESS DEFINITION</vt:lpstr>
      <vt:lpstr>PERSONAL DATA CHANGES ROADMAP</vt:lpstr>
      <vt:lpstr>HANDOFF MATRIX</vt:lpstr>
      <vt:lpstr>HANDOFF MATRIX </vt:lpstr>
      <vt:lpstr>AWE APPROVAL (continued) </vt:lpstr>
      <vt:lpstr>CHECK YOUR UNDERSTANDING</vt:lpstr>
      <vt:lpstr>PowerPoint Presentation</vt:lpstr>
      <vt:lpstr>PROCESS DEFINITION</vt:lpstr>
      <vt:lpstr>VOLUNTARY TERMINATION ROADMAP</vt:lpstr>
      <vt:lpstr>HANDOFF MATRIX</vt:lpstr>
      <vt:lpstr>AWE APPROVAL</vt:lpstr>
      <vt:lpstr>CHECK YOUR UNDERSTANDING</vt:lpstr>
      <vt:lpstr>PowerPoint Presentation</vt:lpstr>
      <vt:lpstr>PROCESS DEFINITION</vt:lpstr>
      <vt:lpstr>POSITION CONTROL ROADMAP</vt:lpstr>
      <vt:lpstr>HANDOFF MATRIX</vt:lpstr>
      <vt:lpstr>AWE APPROVAL</vt:lpstr>
      <vt:lpstr>CHECK YOUR UNDERSTANDING</vt:lpstr>
      <vt:lpstr>PowerPoint Presentation</vt:lpstr>
      <vt:lpstr>PROCESS DEFINITION</vt:lpstr>
      <vt:lpstr>PERSON OF INTEREST ROADMAP</vt:lpstr>
      <vt:lpstr>HANDOFF MATRIX</vt:lpstr>
      <vt:lpstr>AWE APPROVAL</vt:lpstr>
      <vt:lpstr>CHECK YOUR UNDERSTANDING</vt:lpstr>
      <vt:lpstr>PowerPoint Presentation</vt:lpstr>
      <vt:lpstr>PROCESS DEFINITION</vt:lpstr>
      <vt:lpstr>CONTINGENT WORKER ROADMAP</vt:lpstr>
      <vt:lpstr>HANDOFF MATRIX</vt:lpstr>
      <vt:lpstr>HANDOFF MATRIX</vt:lpstr>
      <vt:lpstr>HANDOFF MATRIX</vt:lpstr>
      <vt:lpstr>AWE APPROVAL</vt:lpstr>
      <vt:lpstr>CHECK YOUR UNDERSTANDING</vt:lpstr>
      <vt:lpstr>PowerPoint Presentation</vt:lpstr>
      <vt:lpstr>ON BEHALF OF DEFINITION  </vt:lpstr>
      <vt:lpstr>ON BEHALF CASE MANAGEMENT ROADMAP</vt:lpstr>
      <vt:lpstr>HANDOFF MATRIX</vt:lpstr>
      <vt:lpstr>HANDOFF MATRIX</vt:lpstr>
      <vt:lpstr>HANDOFF MATRIX</vt:lpstr>
      <vt:lpstr>CHECK YOUR UNDERSTANDING</vt:lpstr>
      <vt:lpstr>LEARNING OBJECTIVES REVIEW</vt:lpstr>
      <vt:lpstr>APPENDIX</vt:lpstr>
      <vt:lpstr>PowerPoint Presentation</vt:lpstr>
      <vt:lpstr>PowerPoint Presentation</vt:lpstr>
      <vt:lpstr>PowerPoint Presentation</vt:lpstr>
    </vt:vector>
  </TitlesOfParts>
  <Company>UC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Handoff Processes</dc:title>
  <dc:creator>Puja Pannu</dc:creator>
  <cp:lastModifiedBy>Puja Pannu</cp:lastModifiedBy>
  <cp:revision>1202</cp:revision>
  <cp:lastPrinted>2019-06-27T23:31:41Z</cp:lastPrinted>
  <dcterms:created xsi:type="dcterms:W3CDTF">2016-05-04T15:33:48Z</dcterms:created>
  <dcterms:modified xsi:type="dcterms:W3CDTF">2019-07-09T18:14:25Z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0x010100CDBB083BF9FF644EB6925F3F8AA77806</vt:lpwstr>
  </property>
</Properties>
</file>