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44"/>
  </p:notesMasterIdLst>
  <p:handoutMasterIdLst>
    <p:handoutMasterId r:id="rId45"/>
  </p:handoutMasterIdLst>
  <p:sldIdLst>
    <p:sldId id="413" r:id="rId5"/>
    <p:sldId id="448" r:id="rId6"/>
    <p:sldId id="525" r:id="rId7"/>
    <p:sldId id="519" r:id="rId8"/>
    <p:sldId id="450" r:id="rId9"/>
    <p:sldId id="526" r:id="rId10"/>
    <p:sldId id="492" r:id="rId11"/>
    <p:sldId id="527" r:id="rId12"/>
    <p:sldId id="528" r:id="rId13"/>
    <p:sldId id="529" r:id="rId14"/>
    <p:sldId id="530" r:id="rId15"/>
    <p:sldId id="531" r:id="rId16"/>
    <p:sldId id="532" r:id="rId17"/>
    <p:sldId id="534" r:id="rId18"/>
    <p:sldId id="533" r:id="rId19"/>
    <p:sldId id="535" r:id="rId20"/>
    <p:sldId id="536" r:id="rId21"/>
    <p:sldId id="502" r:id="rId22"/>
    <p:sldId id="505" r:id="rId23"/>
    <p:sldId id="500" r:id="rId24"/>
    <p:sldId id="503" r:id="rId25"/>
    <p:sldId id="507" r:id="rId26"/>
    <p:sldId id="506" r:id="rId27"/>
    <p:sldId id="491" r:id="rId28"/>
    <p:sldId id="520" r:id="rId29"/>
    <p:sldId id="521" r:id="rId30"/>
    <p:sldId id="522" r:id="rId31"/>
    <p:sldId id="523" r:id="rId32"/>
    <p:sldId id="524" r:id="rId33"/>
    <p:sldId id="487" r:id="rId34"/>
    <p:sldId id="451" r:id="rId35"/>
    <p:sldId id="431" r:id="rId36"/>
    <p:sldId id="489" r:id="rId37"/>
    <p:sldId id="537" r:id="rId38"/>
    <p:sldId id="538" r:id="rId39"/>
    <p:sldId id="539" r:id="rId40"/>
    <p:sldId id="540" r:id="rId41"/>
    <p:sldId id="541" r:id="rId42"/>
    <p:sldId id="542"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39987-BF81-4F37-BD75-AC8708CD1EAC}">
          <p14:sldIdLst>
            <p14:sldId id="413"/>
            <p14:sldId id="448"/>
            <p14:sldId id="525"/>
            <p14:sldId id="519"/>
            <p14:sldId id="450"/>
            <p14:sldId id="526"/>
            <p14:sldId id="492"/>
            <p14:sldId id="527"/>
            <p14:sldId id="528"/>
            <p14:sldId id="529"/>
            <p14:sldId id="530"/>
            <p14:sldId id="531"/>
            <p14:sldId id="532"/>
            <p14:sldId id="534"/>
            <p14:sldId id="533"/>
            <p14:sldId id="535"/>
            <p14:sldId id="536"/>
            <p14:sldId id="502"/>
            <p14:sldId id="505"/>
            <p14:sldId id="500"/>
            <p14:sldId id="503"/>
            <p14:sldId id="507"/>
            <p14:sldId id="506"/>
            <p14:sldId id="491"/>
            <p14:sldId id="520"/>
            <p14:sldId id="521"/>
            <p14:sldId id="522"/>
            <p14:sldId id="523"/>
            <p14:sldId id="524"/>
            <p14:sldId id="487"/>
            <p14:sldId id="451"/>
            <p14:sldId id="431"/>
            <p14:sldId id="489"/>
            <p14:sldId id="537"/>
            <p14:sldId id="538"/>
            <p14:sldId id="539"/>
            <p14:sldId id="540"/>
            <p14:sldId id="541"/>
            <p14:sldId id="54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BOAD\Kerean" initials="F" lastIdx="3" clrIdx="0">
    <p:extLst>
      <p:ext uri="{19B8F6BF-5375-455C-9EA6-DF929625EA0E}">
        <p15:presenceInfo xmlns:p15="http://schemas.microsoft.com/office/powerpoint/2012/main" userId="FBOAD\Kerean" providerId="None"/>
      </p:ext>
    </p:extLst>
  </p:cmAuthor>
  <p:cmAuthor id="2" name="Heidie P Rhodes" initials="HPR" lastIdx="1" clrIdx="1">
    <p:extLst>
      <p:ext uri="{19B8F6BF-5375-455C-9EA6-DF929625EA0E}">
        <p15:presenceInfo xmlns:p15="http://schemas.microsoft.com/office/powerpoint/2012/main" userId="S-1-5-21-3758570256-276891776-3938476879-368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FFFFF"/>
    <a:srgbClr val="498426"/>
    <a:srgbClr val="5C739C"/>
    <a:srgbClr val="BF9000"/>
    <a:srgbClr val="A5A5A5"/>
    <a:srgbClr val="20386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2" autoAdjust="0"/>
    <p:restoredTop sz="91523" autoAdjust="0"/>
  </p:normalViewPr>
  <p:slideViewPr>
    <p:cSldViewPr snapToGrid="0">
      <p:cViewPr varScale="1">
        <p:scale>
          <a:sx n="104" d="100"/>
          <a:sy n="104" d="100"/>
        </p:scale>
        <p:origin x="819" y="63"/>
      </p:cViewPr>
      <p:guideLst/>
    </p:cSldViewPr>
  </p:slideViewPr>
  <p:notesTextViewPr>
    <p:cViewPr>
      <p:scale>
        <a:sx n="400" d="100"/>
        <a:sy n="400" d="100"/>
      </p:scale>
      <p:origin x="0" y="0"/>
    </p:cViewPr>
  </p:notesTextViewPr>
  <p:sorterViewPr>
    <p:cViewPr>
      <p:scale>
        <a:sx n="150" d="100"/>
        <a:sy n="150" d="100"/>
      </p:scale>
      <p:origin x="0" y="-10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ED5036-4E6C-455D-86A9-5F26824C8451}"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5139BD6B-A22E-4C36-91D4-1C7AB0B9E857}">
      <dgm:prSet phldrT="[Text]" custT="1"/>
      <dgm:spPr/>
      <dgm:t>
        <a:bodyPr/>
        <a:lstStyle/>
        <a:p>
          <a:r>
            <a:rPr lang="en-US" sz="1600" dirty="0" smtClean="0"/>
            <a:t>E-084: Manage Accruals</a:t>
          </a:r>
          <a:endParaRPr lang="en-US" sz="1600" dirty="0"/>
        </a:p>
      </dgm:t>
    </dgm:pt>
    <dgm:pt modelId="{9299E3A3-6519-48BB-9159-1D87FCD8A68C}" type="parTrans" cxnId="{49888AB9-A1CE-4900-A8BA-1598DFEECF1B}">
      <dgm:prSet/>
      <dgm:spPr/>
      <dgm:t>
        <a:bodyPr/>
        <a:lstStyle/>
        <a:p>
          <a:endParaRPr lang="en-US"/>
        </a:p>
      </dgm:t>
    </dgm:pt>
    <dgm:pt modelId="{50C28D96-45A7-4A8E-8742-1DA9870A11A8}" type="sibTrans" cxnId="{49888AB9-A1CE-4900-A8BA-1598DFEECF1B}">
      <dgm:prSet/>
      <dgm:spPr/>
      <dgm:t>
        <a:bodyPr/>
        <a:lstStyle/>
        <a:p>
          <a:endParaRPr lang="en-US"/>
        </a:p>
      </dgm:t>
    </dgm:pt>
    <dgm:pt modelId="{ED9DE3E0-6FA9-4B1C-A6A5-340A9E1F4560}">
      <dgm:prSet/>
      <dgm:spPr/>
      <dgm:t>
        <a:bodyPr anchor="ctr"/>
        <a:lstStyle/>
        <a:p>
          <a:pPr marL="115888" indent="0"/>
          <a:r>
            <a:rPr lang="en-US" dirty="0" smtClean="0"/>
            <a:t>Custom component of UCPath for payouts, accruals, leave takes, and leave adjustments (</a:t>
          </a:r>
          <a:r>
            <a:rPr lang="en-US" i="1" dirty="0" smtClean="0"/>
            <a:t>Access to this page is highly limited</a:t>
          </a:r>
          <a:r>
            <a:rPr lang="en-US" dirty="0" smtClean="0"/>
            <a:t>).</a:t>
          </a:r>
          <a:endParaRPr lang="en-US" dirty="0"/>
        </a:p>
      </dgm:t>
    </dgm:pt>
    <dgm:pt modelId="{27BCD3A6-1360-4DAF-BAC3-159D7E6BEE71}" type="parTrans" cxnId="{B821BD8B-A7E2-41FE-A72A-0F05A588B2A0}">
      <dgm:prSet/>
      <dgm:spPr/>
      <dgm:t>
        <a:bodyPr/>
        <a:lstStyle/>
        <a:p>
          <a:endParaRPr lang="en-US"/>
        </a:p>
      </dgm:t>
    </dgm:pt>
    <dgm:pt modelId="{A3AAC767-783D-4304-B708-74BA425A6C7A}" type="sibTrans" cxnId="{B821BD8B-A7E2-41FE-A72A-0F05A588B2A0}">
      <dgm:prSet/>
      <dgm:spPr/>
      <dgm:t>
        <a:bodyPr/>
        <a:lstStyle/>
        <a:p>
          <a:endParaRPr lang="en-US"/>
        </a:p>
      </dgm:t>
    </dgm:pt>
    <dgm:pt modelId="{81639545-33A8-41C6-BA9E-9BFE36CF8BB0}">
      <dgm:prSet custT="1"/>
      <dgm:spPr/>
      <dgm:t>
        <a:bodyPr/>
        <a:lstStyle/>
        <a:p>
          <a:r>
            <a:rPr lang="en-US" sz="1600" dirty="0" smtClean="0"/>
            <a:t>E-330: Batch Load Additional Pay</a:t>
          </a:r>
          <a:endParaRPr lang="en-US" sz="1600" dirty="0"/>
        </a:p>
      </dgm:t>
    </dgm:pt>
    <dgm:pt modelId="{21B8F204-5041-4C46-AF9E-F3DAEB874524}" type="parTrans" cxnId="{58F5EE98-B26A-4B9E-8181-A28C6E26FFFF}">
      <dgm:prSet/>
      <dgm:spPr/>
      <dgm:t>
        <a:bodyPr/>
        <a:lstStyle/>
        <a:p>
          <a:endParaRPr lang="en-US"/>
        </a:p>
      </dgm:t>
    </dgm:pt>
    <dgm:pt modelId="{5C050312-CB2F-4F23-B406-7DB212233B62}" type="sibTrans" cxnId="{58F5EE98-B26A-4B9E-8181-A28C6E26FFFF}">
      <dgm:prSet/>
      <dgm:spPr/>
      <dgm:t>
        <a:bodyPr/>
        <a:lstStyle/>
        <a:p>
          <a:endParaRPr lang="en-US"/>
        </a:p>
      </dgm:t>
    </dgm:pt>
    <dgm:pt modelId="{D8C9EC6B-9954-4C74-9E6E-D0246709C590}">
      <dgm:prSet/>
      <dgm:spPr/>
      <dgm:t>
        <a:bodyPr anchor="ctr"/>
        <a:lstStyle/>
        <a:p>
          <a:pPr marL="0" indent="115888"/>
          <a:r>
            <a:rPr lang="en-US" dirty="0" smtClean="0"/>
            <a:t>Process that loads recurring additional pay transactions.</a:t>
          </a:r>
          <a:endParaRPr lang="en-US" dirty="0"/>
        </a:p>
      </dgm:t>
    </dgm:pt>
    <dgm:pt modelId="{F49B972D-8B06-41F2-BB7A-43EE8C065BF8}" type="parTrans" cxnId="{4BE1CD5A-7295-4B3D-A286-CA57C16538A2}">
      <dgm:prSet/>
      <dgm:spPr/>
      <dgm:t>
        <a:bodyPr/>
        <a:lstStyle/>
        <a:p>
          <a:endParaRPr lang="en-US"/>
        </a:p>
      </dgm:t>
    </dgm:pt>
    <dgm:pt modelId="{6AE3CF4C-40B4-4699-A9AC-F2D3E32409EB}" type="sibTrans" cxnId="{4BE1CD5A-7295-4B3D-A286-CA57C16538A2}">
      <dgm:prSet/>
      <dgm:spPr/>
      <dgm:t>
        <a:bodyPr/>
        <a:lstStyle/>
        <a:p>
          <a:endParaRPr lang="en-US"/>
        </a:p>
      </dgm:t>
    </dgm:pt>
    <dgm:pt modelId="{C9E6546D-3905-4D8A-9453-D793B2026FCB}">
      <dgm:prSet custT="1"/>
      <dgm:spPr/>
      <dgm:t>
        <a:bodyPr/>
        <a:lstStyle/>
        <a:p>
          <a:r>
            <a:rPr lang="en-US" sz="1600" dirty="0" smtClean="0"/>
            <a:t>I-160:Tuition Reimbursement</a:t>
          </a:r>
          <a:endParaRPr lang="en-US" sz="1600" dirty="0"/>
        </a:p>
      </dgm:t>
    </dgm:pt>
    <dgm:pt modelId="{7A9D369B-C4FC-4689-BA90-99CC5090BF65}" type="parTrans" cxnId="{EAF77C5C-28ED-4B67-956F-A7243B86B209}">
      <dgm:prSet/>
      <dgm:spPr/>
      <dgm:t>
        <a:bodyPr/>
        <a:lstStyle/>
        <a:p>
          <a:endParaRPr lang="en-US"/>
        </a:p>
      </dgm:t>
    </dgm:pt>
    <dgm:pt modelId="{CCDF9943-4B84-4625-9DBB-08CD1A2723A1}" type="sibTrans" cxnId="{EAF77C5C-28ED-4B67-956F-A7243B86B209}">
      <dgm:prSet/>
      <dgm:spPr/>
      <dgm:t>
        <a:bodyPr/>
        <a:lstStyle/>
        <a:p>
          <a:endParaRPr lang="en-US"/>
        </a:p>
      </dgm:t>
    </dgm:pt>
    <dgm:pt modelId="{94B94022-3325-484F-A2F3-E400CEE71C44}">
      <dgm:prSet/>
      <dgm:spPr/>
      <dgm:t>
        <a:bodyPr anchor="ctr"/>
        <a:lstStyle/>
        <a:p>
          <a:pPr marL="115888" indent="0"/>
          <a:r>
            <a:rPr lang="en-US" dirty="0" smtClean="0"/>
            <a:t>File interface from Banner SIS to UCPath that provides a list of Employees receiving Tuition Remission benefits (with the associated Deduction Codes).</a:t>
          </a:r>
          <a:endParaRPr lang="en-US" dirty="0"/>
        </a:p>
      </dgm:t>
    </dgm:pt>
    <dgm:pt modelId="{8EFA61B5-8071-435C-AD09-6CA826DBF9B7}" type="parTrans" cxnId="{FEAACCCC-241A-4162-8350-2156C6F3134A}">
      <dgm:prSet/>
      <dgm:spPr/>
      <dgm:t>
        <a:bodyPr/>
        <a:lstStyle/>
        <a:p>
          <a:endParaRPr lang="en-US"/>
        </a:p>
      </dgm:t>
    </dgm:pt>
    <dgm:pt modelId="{9A945083-321F-4AE9-8E1F-9F6A05B2500A}" type="sibTrans" cxnId="{FEAACCCC-241A-4162-8350-2156C6F3134A}">
      <dgm:prSet/>
      <dgm:spPr/>
      <dgm:t>
        <a:bodyPr/>
        <a:lstStyle/>
        <a:p>
          <a:endParaRPr lang="en-US"/>
        </a:p>
      </dgm:t>
    </dgm:pt>
    <dgm:pt modelId="{F8BC33E9-5B90-4420-A513-14616DA52B33}">
      <dgm:prSet custT="1"/>
      <dgm:spPr/>
      <dgm:t>
        <a:bodyPr/>
        <a:lstStyle/>
        <a:p>
          <a:r>
            <a:rPr lang="en-US" sz="1600" dirty="0" smtClean="0"/>
            <a:t>I-176: Parking Deductions</a:t>
          </a:r>
          <a:endParaRPr lang="en-US" sz="1600" dirty="0"/>
        </a:p>
      </dgm:t>
    </dgm:pt>
    <dgm:pt modelId="{EA91C0BD-82BE-4AC2-B457-DC91C91883F4}" type="parTrans" cxnId="{59260014-4CBE-48C2-916E-4C5A73A4CBA9}">
      <dgm:prSet/>
      <dgm:spPr/>
      <dgm:t>
        <a:bodyPr/>
        <a:lstStyle/>
        <a:p>
          <a:endParaRPr lang="en-US"/>
        </a:p>
      </dgm:t>
    </dgm:pt>
    <dgm:pt modelId="{103CE03F-A260-408C-BD5D-299852E6AD08}" type="sibTrans" cxnId="{59260014-4CBE-48C2-916E-4C5A73A4CBA9}">
      <dgm:prSet/>
      <dgm:spPr/>
      <dgm:t>
        <a:bodyPr/>
        <a:lstStyle/>
        <a:p>
          <a:endParaRPr lang="en-US"/>
        </a:p>
      </dgm:t>
    </dgm:pt>
    <dgm:pt modelId="{D1EDF167-6A04-4FEE-A9A8-FF042BCE7501}">
      <dgm:prSet/>
      <dgm:spPr/>
      <dgm:t>
        <a:bodyPr anchor="ctr"/>
        <a:lstStyle/>
        <a:p>
          <a:pPr marL="115888" indent="0"/>
          <a:r>
            <a:rPr lang="en-US" dirty="0" smtClean="0"/>
            <a:t>Interface file that loads parking deductions from Transportation and Parking Services (TAPS) to UCPath for payroll processing. </a:t>
          </a:r>
          <a:endParaRPr lang="en-US" dirty="0"/>
        </a:p>
      </dgm:t>
    </dgm:pt>
    <dgm:pt modelId="{363B10A2-7D13-4581-8EB5-9170F78B47E8}" type="parTrans" cxnId="{6F354211-5CD9-4BFE-AD37-80306FC21F4A}">
      <dgm:prSet/>
      <dgm:spPr/>
      <dgm:t>
        <a:bodyPr/>
        <a:lstStyle/>
        <a:p>
          <a:endParaRPr lang="en-US"/>
        </a:p>
      </dgm:t>
    </dgm:pt>
    <dgm:pt modelId="{D5963F12-4BC5-4D77-A445-EE59F8DA4B0A}" type="sibTrans" cxnId="{6F354211-5CD9-4BFE-AD37-80306FC21F4A}">
      <dgm:prSet/>
      <dgm:spPr/>
      <dgm:t>
        <a:bodyPr/>
        <a:lstStyle/>
        <a:p>
          <a:endParaRPr lang="en-US"/>
        </a:p>
      </dgm:t>
    </dgm:pt>
    <dgm:pt modelId="{BB991074-0267-4296-97EC-FE540624B7C0}">
      <dgm:prSet/>
      <dgm:spPr/>
      <dgm:t>
        <a:bodyPr anchor="ctr"/>
        <a:lstStyle/>
        <a:p>
          <a:pPr marL="114300" indent="0"/>
          <a:r>
            <a:rPr lang="en-US" i="1" dirty="0" smtClean="0"/>
            <a:t>Note: this interface file will no longer be used as TAPS will begin using the I-378: One Time General Deductions interface file for parking deductions.</a:t>
          </a:r>
          <a:endParaRPr lang="en-US" dirty="0"/>
        </a:p>
      </dgm:t>
    </dgm:pt>
    <dgm:pt modelId="{B9EDC2B5-2C0B-4C9F-A6AF-BEB7CCBF83AD}" type="parTrans" cxnId="{F20FEA1F-5555-4F85-BE38-C0F9446102F6}">
      <dgm:prSet/>
      <dgm:spPr/>
      <dgm:t>
        <a:bodyPr/>
        <a:lstStyle/>
        <a:p>
          <a:endParaRPr lang="en-US"/>
        </a:p>
      </dgm:t>
    </dgm:pt>
    <dgm:pt modelId="{33421860-A4D3-4D01-A950-F3BFEBA78BC2}" type="sibTrans" cxnId="{F20FEA1F-5555-4F85-BE38-C0F9446102F6}">
      <dgm:prSet/>
      <dgm:spPr/>
      <dgm:t>
        <a:bodyPr/>
        <a:lstStyle/>
        <a:p>
          <a:endParaRPr lang="en-US"/>
        </a:p>
      </dgm:t>
    </dgm:pt>
    <dgm:pt modelId="{C990A447-D7AB-45F8-845C-76E5D0627EEB}">
      <dgm:prSet custT="1"/>
      <dgm:spPr/>
      <dgm:t>
        <a:bodyPr/>
        <a:lstStyle/>
        <a:p>
          <a:r>
            <a:rPr lang="en-US" sz="1600" dirty="0" smtClean="0"/>
            <a:t>I-181: Regular Time Entry</a:t>
          </a:r>
          <a:endParaRPr lang="en-US" sz="1600" dirty="0"/>
        </a:p>
      </dgm:t>
    </dgm:pt>
    <dgm:pt modelId="{BC700DF1-0360-4637-BC2A-C1A69B63B37A}" type="parTrans" cxnId="{410EE3C2-5345-4B59-ACE4-65B146B783B9}">
      <dgm:prSet/>
      <dgm:spPr/>
      <dgm:t>
        <a:bodyPr/>
        <a:lstStyle/>
        <a:p>
          <a:endParaRPr lang="en-US"/>
        </a:p>
      </dgm:t>
    </dgm:pt>
    <dgm:pt modelId="{6207C4BE-49FA-4CCC-A705-CE2DBD2805AF}" type="sibTrans" cxnId="{410EE3C2-5345-4B59-ACE4-65B146B783B9}">
      <dgm:prSet/>
      <dgm:spPr/>
      <dgm:t>
        <a:bodyPr/>
        <a:lstStyle/>
        <a:p>
          <a:endParaRPr lang="en-US"/>
        </a:p>
      </dgm:t>
    </dgm:pt>
    <dgm:pt modelId="{B9187618-8EEA-48D8-82E3-00BFBC346AA7}">
      <dgm:prSet/>
      <dgm:spPr/>
      <dgm:t>
        <a:bodyPr anchor="ctr"/>
        <a:lstStyle/>
        <a:p>
          <a:pPr marL="115888" indent="0"/>
          <a:r>
            <a:rPr lang="en-US" dirty="0" smtClean="0"/>
            <a:t>Interface file that loads hours worked (i.e. regular/overtime) and leave taken (i.e. vacation, sick, leave no pay) from the Time and Attendance Reporting System (TARS) to UCPath.</a:t>
          </a:r>
        </a:p>
      </dgm:t>
    </dgm:pt>
    <dgm:pt modelId="{12CC67E1-6808-442E-B463-5F007099B1A2}" type="parTrans" cxnId="{6A1692B7-6763-4C85-9474-17A21C8BA52C}">
      <dgm:prSet/>
      <dgm:spPr/>
      <dgm:t>
        <a:bodyPr/>
        <a:lstStyle/>
        <a:p>
          <a:endParaRPr lang="en-US"/>
        </a:p>
      </dgm:t>
    </dgm:pt>
    <dgm:pt modelId="{DDC62256-1EEE-43E1-B7E7-049020070297}" type="sibTrans" cxnId="{6A1692B7-6763-4C85-9474-17A21C8BA52C}">
      <dgm:prSet/>
      <dgm:spPr/>
      <dgm:t>
        <a:bodyPr/>
        <a:lstStyle/>
        <a:p>
          <a:endParaRPr lang="en-US"/>
        </a:p>
      </dgm:t>
    </dgm:pt>
    <dgm:pt modelId="{78D0BD07-9C21-46EF-A865-F2A4595A2692}" type="pres">
      <dgm:prSet presAssocID="{90ED5036-4E6C-455D-86A9-5F26824C8451}" presName="Name0" presStyleCnt="0">
        <dgm:presLayoutVars>
          <dgm:chMax/>
          <dgm:chPref val="3"/>
          <dgm:dir/>
          <dgm:animOne val="branch"/>
          <dgm:animLvl val="lvl"/>
        </dgm:presLayoutVars>
      </dgm:prSet>
      <dgm:spPr/>
      <dgm:t>
        <a:bodyPr/>
        <a:lstStyle/>
        <a:p>
          <a:endParaRPr lang="en-US"/>
        </a:p>
      </dgm:t>
    </dgm:pt>
    <dgm:pt modelId="{37511C60-712E-4941-A236-D4260486A6D3}" type="pres">
      <dgm:prSet presAssocID="{5139BD6B-A22E-4C36-91D4-1C7AB0B9E857}" presName="composite" presStyleCnt="0"/>
      <dgm:spPr/>
    </dgm:pt>
    <dgm:pt modelId="{B7AD6FA6-142A-4995-A354-5D34A70D4E9B}" type="pres">
      <dgm:prSet presAssocID="{5139BD6B-A22E-4C36-91D4-1C7AB0B9E857}" presName="FirstChild" presStyleLbl="revTx" presStyleIdx="0" presStyleCnt="5">
        <dgm:presLayoutVars>
          <dgm:chMax val="0"/>
          <dgm:chPref val="0"/>
          <dgm:bulletEnabled val="1"/>
        </dgm:presLayoutVars>
      </dgm:prSet>
      <dgm:spPr/>
      <dgm:t>
        <a:bodyPr/>
        <a:lstStyle/>
        <a:p>
          <a:endParaRPr lang="en-US"/>
        </a:p>
      </dgm:t>
    </dgm:pt>
    <dgm:pt modelId="{1F617F99-C4AD-41A5-9D1A-00F332F51BBE}" type="pres">
      <dgm:prSet presAssocID="{5139BD6B-A22E-4C36-91D4-1C7AB0B9E857}" presName="Parent" presStyleLbl="alignNode1" presStyleIdx="0" presStyleCnt="5" custScaleY="71103">
        <dgm:presLayoutVars>
          <dgm:chMax val="3"/>
          <dgm:chPref val="3"/>
          <dgm:bulletEnabled val="1"/>
        </dgm:presLayoutVars>
      </dgm:prSet>
      <dgm:spPr/>
      <dgm:t>
        <a:bodyPr/>
        <a:lstStyle/>
        <a:p>
          <a:endParaRPr lang="en-US"/>
        </a:p>
      </dgm:t>
    </dgm:pt>
    <dgm:pt modelId="{8E8B01D6-9028-484D-B650-FAE3BC3B85A1}" type="pres">
      <dgm:prSet presAssocID="{5139BD6B-A22E-4C36-91D4-1C7AB0B9E857}" presName="Accent" presStyleLbl="parChTrans1D1" presStyleIdx="0" presStyleCnt="5"/>
      <dgm:spPr/>
    </dgm:pt>
    <dgm:pt modelId="{BA5E1827-F4EE-46A2-9708-188CDD1032CF}" type="pres">
      <dgm:prSet presAssocID="{50C28D96-45A7-4A8E-8742-1DA9870A11A8}" presName="sibTrans" presStyleCnt="0"/>
      <dgm:spPr/>
    </dgm:pt>
    <dgm:pt modelId="{F238182C-DDE8-41FC-B074-33D96BBCC135}" type="pres">
      <dgm:prSet presAssocID="{81639545-33A8-41C6-BA9E-9BFE36CF8BB0}" presName="composite" presStyleCnt="0"/>
      <dgm:spPr/>
    </dgm:pt>
    <dgm:pt modelId="{36CFCFAE-76F4-4379-B622-CC1BE3D06C1A}" type="pres">
      <dgm:prSet presAssocID="{81639545-33A8-41C6-BA9E-9BFE36CF8BB0}" presName="FirstChild" presStyleLbl="revTx" presStyleIdx="1" presStyleCnt="5">
        <dgm:presLayoutVars>
          <dgm:chMax val="0"/>
          <dgm:chPref val="0"/>
          <dgm:bulletEnabled val="1"/>
        </dgm:presLayoutVars>
      </dgm:prSet>
      <dgm:spPr/>
      <dgm:t>
        <a:bodyPr/>
        <a:lstStyle/>
        <a:p>
          <a:endParaRPr lang="en-US"/>
        </a:p>
      </dgm:t>
    </dgm:pt>
    <dgm:pt modelId="{1341EE52-124C-4B2A-A001-37B40D3FE0BD}" type="pres">
      <dgm:prSet presAssocID="{81639545-33A8-41C6-BA9E-9BFE36CF8BB0}" presName="Parent" presStyleLbl="alignNode1" presStyleIdx="1" presStyleCnt="5" custScaleY="71103">
        <dgm:presLayoutVars>
          <dgm:chMax val="3"/>
          <dgm:chPref val="3"/>
          <dgm:bulletEnabled val="1"/>
        </dgm:presLayoutVars>
      </dgm:prSet>
      <dgm:spPr/>
      <dgm:t>
        <a:bodyPr/>
        <a:lstStyle/>
        <a:p>
          <a:endParaRPr lang="en-US"/>
        </a:p>
      </dgm:t>
    </dgm:pt>
    <dgm:pt modelId="{F0F2C694-08C6-4731-BBEF-170C16743533}" type="pres">
      <dgm:prSet presAssocID="{81639545-33A8-41C6-BA9E-9BFE36CF8BB0}" presName="Accent" presStyleLbl="parChTrans1D1" presStyleIdx="1" presStyleCnt="5"/>
      <dgm:spPr/>
    </dgm:pt>
    <dgm:pt modelId="{C9A114CE-5327-4084-96CF-7F380B24EB89}" type="pres">
      <dgm:prSet presAssocID="{5C050312-CB2F-4F23-B406-7DB212233B62}" presName="sibTrans" presStyleCnt="0"/>
      <dgm:spPr/>
    </dgm:pt>
    <dgm:pt modelId="{29AA2762-57B9-40BC-B786-5D74CBB188A8}" type="pres">
      <dgm:prSet presAssocID="{C9E6546D-3905-4D8A-9453-D793B2026FCB}" presName="composite" presStyleCnt="0"/>
      <dgm:spPr/>
    </dgm:pt>
    <dgm:pt modelId="{CB8DD88A-01BE-449C-BEB8-7C3F3440CD41}" type="pres">
      <dgm:prSet presAssocID="{C9E6546D-3905-4D8A-9453-D793B2026FCB}" presName="FirstChild" presStyleLbl="revTx" presStyleIdx="2" presStyleCnt="5">
        <dgm:presLayoutVars>
          <dgm:chMax val="0"/>
          <dgm:chPref val="0"/>
          <dgm:bulletEnabled val="1"/>
        </dgm:presLayoutVars>
      </dgm:prSet>
      <dgm:spPr/>
      <dgm:t>
        <a:bodyPr/>
        <a:lstStyle/>
        <a:p>
          <a:endParaRPr lang="en-US"/>
        </a:p>
      </dgm:t>
    </dgm:pt>
    <dgm:pt modelId="{A8C177FF-9F26-4090-9BE0-89558247FB1E}" type="pres">
      <dgm:prSet presAssocID="{C9E6546D-3905-4D8A-9453-D793B2026FCB}" presName="Parent" presStyleLbl="alignNode1" presStyleIdx="2" presStyleCnt="5" custScaleY="71103">
        <dgm:presLayoutVars>
          <dgm:chMax val="3"/>
          <dgm:chPref val="3"/>
          <dgm:bulletEnabled val="1"/>
        </dgm:presLayoutVars>
      </dgm:prSet>
      <dgm:spPr/>
      <dgm:t>
        <a:bodyPr/>
        <a:lstStyle/>
        <a:p>
          <a:endParaRPr lang="en-US"/>
        </a:p>
      </dgm:t>
    </dgm:pt>
    <dgm:pt modelId="{D22D6F7B-85CE-45D3-AF00-39AAA0C0459F}" type="pres">
      <dgm:prSet presAssocID="{C9E6546D-3905-4D8A-9453-D793B2026FCB}" presName="Accent" presStyleLbl="parChTrans1D1" presStyleIdx="2" presStyleCnt="5"/>
      <dgm:spPr/>
    </dgm:pt>
    <dgm:pt modelId="{A2B56454-05A4-4358-B732-76388A973A90}" type="pres">
      <dgm:prSet presAssocID="{CCDF9943-4B84-4625-9DBB-08CD1A2723A1}" presName="sibTrans" presStyleCnt="0"/>
      <dgm:spPr/>
    </dgm:pt>
    <dgm:pt modelId="{148CFB33-99DF-428E-8263-42A70E45FAC6}" type="pres">
      <dgm:prSet presAssocID="{F8BC33E9-5B90-4420-A513-14616DA52B33}" presName="composite" presStyleCnt="0"/>
      <dgm:spPr/>
    </dgm:pt>
    <dgm:pt modelId="{5B64B580-8EA8-480E-B4CB-35113B272981}" type="pres">
      <dgm:prSet presAssocID="{F8BC33E9-5B90-4420-A513-14616DA52B33}" presName="FirstChild" presStyleLbl="revTx" presStyleIdx="3" presStyleCnt="5">
        <dgm:presLayoutVars>
          <dgm:chMax val="0"/>
          <dgm:chPref val="0"/>
          <dgm:bulletEnabled val="1"/>
        </dgm:presLayoutVars>
      </dgm:prSet>
      <dgm:spPr/>
      <dgm:t>
        <a:bodyPr/>
        <a:lstStyle/>
        <a:p>
          <a:endParaRPr lang="en-US"/>
        </a:p>
      </dgm:t>
    </dgm:pt>
    <dgm:pt modelId="{DA077B53-13EB-46DE-ADF2-0D45CFF58319}" type="pres">
      <dgm:prSet presAssocID="{F8BC33E9-5B90-4420-A513-14616DA52B33}" presName="Parent" presStyleLbl="alignNode1" presStyleIdx="3" presStyleCnt="5" custScaleY="71103">
        <dgm:presLayoutVars>
          <dgm:chMax val="3"/>
          <dgm:chPref val="3"/>
          <dgm:bulletEnabled val="1"/>
        </dgm:presLayoutVars>
      </dgm:prSet>
      <dgm:spPr/>
      <dgm:t>
        <a:bodyPr/>
        <a:lstStyle/>
        <a:p>
          <a:endParaRPr lang="en-US"/>
        </a:p>
      </dgm:t>
    </dgm:pt>
    <dgm:pt modelId="{7025F2CA-4392-4279-89F4-4350952A1967}" type="pres">
      <dgm:prSet presAssocID="{F8BC33E9-5B90-4420-A513-14616DA52B33}" presName="Accent" presStyleLbl="parChTrans1D1" presStyleIdx="3" presStyleCnt="5"/>
      <dgm:spPr/>
    </dgm:pt>
    <dgm:pt modelId="{3EC02746-F0F1-4A1E-B2F6-FE241AA9E4F1}" type="pres">
      <dgm:prSet presAssocID="{103CE03F-A260-408C-BD5D-299852E6AD08}" presName="sibTrans" presStyleCnt="0"/>
      <dgm:spPr/>
    </dgm:pt>
    <dgm:pt modelId="{83D32B1C-75C4-4030-BCE0-9F5BE08F3D23}" type="pres">
      <dgm:prSet presAssocID="{C990A447-D7AB-45F8-845C-76E5D0627EEB}" presName="composite" presStyleCnt="0"/>
      <dgm:spPr/>
    </dgm:pt>
    <dgm:pt modelId="{2BC42192-3DCD-4E21-B739-559AE9948907}" type="pres">
      <dgm:prSet presAssocID="{C990A447-D7AB-45F8-845C-76E5D0627EEB}" presName="FirstChild" presStyleLbl="revTx" presStyleIdx="4" presStyleCnt="5">
        <dgm:presLayoutVars>
          <dgm:chMax val="0"/>
          <dgm:chPref val="0"/>
          <dgm:bulletEnabled val="1"/>
        </dgm:presLayoutVars>
      </dgm:prSet>
      <dgm:spPr/>
      <dgm:t>
        <a:bodyPr/>
        <a:lstStyle/>
        <a:p>
          <a:endParaRPr lang="en-US"/>
        </a:p>
      </dgm:t>
    </dgm:pt>
    <dgm:pt modelId="{262B36E4-CA5E-4287-82CB-F00E69D08170}" type="pres">
      <dgm:prSet presAssocID="{C990A447-D7AB-45F8-845C-76E5D0627EEB}" presName="Parent" presStyleLbl="alignNode1" presStyleIdx="4" presStyleCnt="5" custScaleY="71103">
        <dgm:presLayoutVars>
          <dgm:chMax val="3"/>
          <dgm:chPref val="3"/>
          <dgm:bulletEnabled val="1"/>
        </dgm:presLayoutVars>
      </dgm:prSet>
      <dgm:spPr/>
      <dgm:t>
        <a:bodyPr/>
        <a:lstStyle/>
        <a:p>
          <a:endParaRPr lang="en-US"/>
        </a:p>
      </dgm:t>
    </dgm:pt>
    <dgm:pt modelId="{86E030E5-A1B6-4C9C-A137-0D8F608D2121}" type="pres">
      <dgm:prSet presAssocID="{C990A447-D7AB-45F8-845C-76E5D0627EEB}" presName="Accent" presStyleLbl="parChTrans1D1" presStyleIdx="4" presStyleCnt="5"/>
      <dgm:spPr/>
    </dgm:pt>
  </dgm:ptLst>
  <dgm:cxnLst>
    <dgm:cxn modelId="{9035E714-D22B-4F30-B482-A45CDFBF586B}" type="presOf" srcId="{ED9DE3E0-6FA9-4B1C-A6A5-340A9E1F4560}" destId="{B7AD6FA6-142A-4995-A354-5D34A70D4E9B}" srcOrd="0" destOrd="0" presId="urn:microsoft.com/office/officeart/2011/layout/TabList"/>
    <dgm:cxn modelId="{AB67C535-F2B6-4029-8E89-3B2D55D0B99A}" type="presOf" srcId="{C990A447-D7AB-45F8-845C-76E5D0627EEB}" destId="{262B36E4-CA5E-4287-82CB-F00E69D08170}" srcOrd="0" destOrd="0" presId="urn:microsoft.com/office/officeart/2011/layout/TabList"/>
    <dgm:cxn modelId="{FEAACCCC-241A-4162-8350-2156C6F3134A}" srcId="{C9E6546D-3905-4D8A-9453-D793B2026FCB}" destId="{94B94022-3325-484F-A2F3-E400CEE71C44}" srcOrd="0" destOrd="0" parTransId="{8EFA61B5-8071-435C-AD09-6CA826DBF9B7}" sibTransId="{9A945083-321F-4AE9-8E1F-9F6A05B2500A}"/>
    <dgm:cxn modelId="{B821BD8B-A7E2-41FE-A72A-0F05A588B2A0}" srcId="{5139BD6B-A22E-4C36-91D4-1C7AB0B9E857}" destId="{ED9DE3E0-6FA9-4B1C-A6A5-340A9E1F4560}" srcOrd="0" destOrd="0" parTransId="{27BCD3A6-1360-4DAF-BAC3-159D7E6BEE71}" sibTransId="{A3AAC767-783D-4304-B708-74BA425A6C7A}"/>
    <dgm:cxn modelId="{6F354211-5CD9-4BFE-AD37-80306FC21F4A}" srcId="{F8BC33E9-5B90-4420-A513-14616DA52B33}" destId="{D1EDF167-6A04-4FEE-A9A8-FF042BCE7501}" srcOrd="0" destOrd="0" parTransId="{363B10A2-7D13-4581-8EB5-9170F78B47E8}" sibTransId="{D5963F12-4BC5-4D77-A445-EE59F8DA4B0A}"/>
    <dgm:cxn modelId="{4BE1CD5A-7295-4B3D-A286-CA57C16538A2}" srcId="{81639545-33A8-41C6-BA9E-9BFE36CF8BB0}" destId="{D8C9EC6B-9954-4C74-9E6E-D0246709C590}" srcOrd="0" destOrd="0" parTransId="{F49B972D-8B06-41F2-BB7A-43EE8C065BF8}" sibTransId="{6AE3CF4C-40B4-4699-A9AC-F2D3E32409EB}"/>
    <dgm:cxn modelId="{125A6DBF-CA9D-464E-84FB-7AB479EA8D58}" type="presOf" srcId="{81639545-33A8-41C6-BA9E-9BFE36CF8BB0}" destId="{1341EE52-124C-4B2A-A001-37B40D3FE0BD}" srcOrd="0" destOrd="0" presId="urn:microsoft.com/office/officeart/2011/layout/TabList"/>
    <dgm:cxn modelId="{CAB33DC0-5C8E-4BAF-8C12-DAC7C4C62576}" type="presOf" srcId="{C9E6546D-3905-4D8A-9453-D793B2026FCB}" destId="{A8C177FF-9F26-4090-9BE0-89558247FB1E}" srcOrd="0" destOrd="0" presId="urn:microsoft.com/office/officeart/2011/layout/TabList"/>
    <dgm:cxn modelId="{4316DFB6-EB5C-4403-918E-95DDBF993547}" type="presOf" srcId="{D8C9EC6B-9954-4C74-9E6E-D0246709C590}" destId="{36CFCFAE-76F4-4379-B622-CC1BE3D06C1A}" srcOrd="0" destOrd="0" presId="urn:microsoft.com/office/officeart/2011/layout/TabList"/>
    <dgm:cxn modelId="{D02EC596-9C74-41E3-9D2B-49BFB6DD7922}" type="presOf" srcId="{BB991074-0267-4296-97EC-FE540624B7C0}" destId="{5B64B580-8EA8-480E-B4CB-35113B272981}" srcOrd="0" destOrd="1" presId="urn:microsoft.com/office/officeart/2011/layout/TabList"/>
    <dgm:cxn modelId="{A80CF0E7-91FC-42A3-9DF7-CD26F0C8B6B1}" type="presOf" srcId="{B9187618-8EEA-48D8-82E3-00BFBC346AA7}" destId="{2BC42192-3DCD-4E21-B739-559AE9948907}" srcOrd="0" destOrd="0" presId="urn:microsoft.com/office/officeart/2011/layout/TabList"/>
    <dgm:cxn modelId="{F20FEA1F-5555-4F85-BE38-C0F9446102F6}" srcId="{D1EDF167-6A04-4FEE-A9A8-FF042BCE7501}" destId="{BB991074-0267-4296-97EC-FE540624B7C0}" srcOrd="0" destOrd="0" parTransId="{B9EDC2B5-2C0B-4C9F-A6AF-BEB7CCBF83AD}" sibTransId="{33421860-A4D3-4D01-A950-F3BFEBA78BC2}"/>
    <dgm:cxn modelId="{6A1692B7-6763-4C85-9474-17A21C8BA52C}" srcId="{C990A447-D7AB-45F8-845C-76E5D0627EEB}" destId="{B9187618-8EEA-48D8-82E3-00BFBC346AA7}" srcOrd="0" destOrd="0" parTransId="{12CC67E1-6808-442E-B463-5F007099B1A2}" sibTransId="{DDC62256-1EEE-43E1-B7E7-049020070297}"/>
    <dgm:cxn modelId="{58F5EE98-B26A-4B9E-8181-A28C6E26FFFF}" srcId="{90ED5036-4E6C-455D-86A9-5F26824C8451}" destId="{81639545-33A8-41C6-BA9E-9BFE36CF8BB0}" srcOrd="1" destOrd="0" parTransId="{21B8F204-5041-4C46-AF9E-F3DAEB874524}" sibTransId="{5C050312-CB2F-4F23-B406-7DB212233B62}"/>
    <dgm:cxn modelId="{49888AB9-A1CE-4900-A8BA-1598DFEECF1B}" srcId="{90ED5036-4E6C-455D-86A9-5F26824C8451}" destId="{5139BD6B-A22E-4C36-91D4-1C7AB0B9E857}" srcOrd="0" destOrd="0" parTransId="{9299E3A3-6519-48BB-9159-1D87FCD8A68C}" sibTransId="{50C28D96-45A7-4A8E-8742-1DA9870A11A8}"/>
    <dgm:cxn modelId="{59260014-4CBE-48C2-916E-4C5A73A4CBA9}" srcId="{90ED5036-4E6C-455D-86A9-5F26824C8451}" destId="{F8BC33E9-5B90-4420-A513-14616DA52B33}" srcOrd="3" destOrd="0" parTransId="{EA91C0BD-82BE-4AC2-B457-DC91C91883F4}" sibTransId="{103CE03F-A260-408C-BD5D-299852E6AD08}"/>
    <dgm:cxn modelId="{6B5C9DA2-E9BC-4591-B1A5-728A25E8528E}" type="presOf" srcId="{90ED5036-4E6C-455D-86A9-5F26824C8451}" destId="{78D0BD07-9C21-46EF-A865-F2A4595A2692}" srcOrd="0" destOrd="0" presId="urn:microsoft.com/office/officeart/2011/layout/TabList"/>
    <dgm:cxn modelId="{4A95A1AD-1FBA-41AA-A574-E656097C49BB}" type="presOf" srcId="{5139BD6B-A22E-4C36-91D4-1C7AB0B9E857}" destId="{1F617F99-C4AD-41A5-9D1A-00F332F51BBE}" srcOrd="0" destOrd="0" presId="urn:microsoft.com/office/officeart/2011/layout/TabList"/>
    <dgm:cxn modelId="{6CF4A43C-AC20-496A-944B-CAB1733150FF}" type="presOf" srcId="{F8BC33E9-5B90-4420-A513-14616DA52B33}" destId="{DA077B53-13EB-46DE-ADF2-0D45CFF58319}" srcOrd="0" destOrd="0" presId="urn:microsoft.com/office/officeart/2011/layout/TabList"/>
    <dgm:cxn modelId="{E77E6033-2576-4CE2-8E82-7C4BE5D71D11}" type="presOf" srcId="{94B94022-3325-484F-A2F3-E400CEE71C44}" destId="{CB8DD88A-01BE-449C-BEB8-7C3F3440CD41}" srcOrd="0" destOrd="0" presId="urn:microsoft.com/office/officeart/2011/layout/TabList"/>
    <dgm:cxn modelId="{410EE3C2-5345-4B59-ACE4-65B146B783B9}" srcId="{90ED5036-4E6C-455D-86A9-5F26824C8451}" destId="{C990A447-D7AB-45F8-845C-76E5D0627EEB}" srcOrd="4" destOrd="0" parTransId="{BC700DF1-0360-4637-BC2A-C1A69B63B37A}" sibTransId="{6207C4BE-49FA-4CCC-A705-CE2DBD2805AF}"/>
    <dgm:cxn modelId="{9CFF0EE6-9B63-43DF-B5DB-03EB59381E72}" type="presOf" srcId="{D1EDF167-6A04-4FEE-A9A8-FF042BCE7501}" destId="{5B64B580-8EA8-480E-B4CB-35113B272981}" srcOrd="0" destOrd="0" presId="urn:microsoft.com/office/officeart/2011/layout/TabList"/>
    <dgm:cxn modelId="{EAF77C5C-28ED-4B67-956F-A7243B86B209}" srcId="{90ED5036-4E6C-455D-86A9-5F26824C8451}" destId="{C9E6546D-3905-4D8A-9453-D793B2026FCB}" srcOrd="2" destOrd="0" parTransId="{7A9D369B-C4FC-4689-BA90-99CC5090BF65}" sibTransId="{CCDF9943-4B84-4625-9DBB-08CD1A2723A1}"/>
    <dgm:cxn modelId="{AEDA6A4C-DF62-4BD0-97D9-3A754EDFDC53}" type="presParOf" srcId="{78D0BD07-9C21-46EF-A865-F2A4595A2692}" destId="{37511C60-712E-4941-A236-D4260486A6D3}" srcOrd="0" destOrd="0" presId="urn:microsoft.com/office/officeart/2011/layout/TabList"/>
    <dgm:cxn modelId="{4AF9AAE9-8232-4FFB-9650-C165F94D3EAA}" type="presParOf" srcId="{37511C60-712E-4941-A236-D4260486A6D3}" destId="{B7AD6FA6-142A-4995-A354-5D34A70D4E9B}" srcOrd="0" destOrd="0" presId="urn:microsoft.com/office/officeart/2011/layout/TabList"/>
    <dgm:cxn modelId="{C07AFE7D-E1CC-4607-89B0-9B257869B30A}" type="presParOf" srcId="{37511C60-712E-4941-A236-D4260486A6D3}" destId="{1F617F99-C4AD-41A5-9D1A-00F332F51BBE}" srcOrd="1" destOrd="0" presId="urn:microsoft.com/office/officeart/2011/layout/TabList"/>
    <dgm:cxn modelId="{5657E7DD-C11D-4444-B7EE-012C0715BAFD}" type="presParOf" srcId="{37511C60-712E-4941-A236-D4260486A6D3}" destId="{8E8B01D6-9028-484D-B650-FAE3BC3B85A1}" srcOrd="2" destOrd="0" presId="urn:microsoft.com/office/officeart/2011/layout/TabList"/>
    <dgm:cxn modelId="{B9B4C006-FA2D-48B0-A973-7E133CEB1965}" type="presParOf" srcId="{78D0BD07-9C21-46EF-A865-F2A4595A2692}" destId="{BA5E1827-F4EE-46A2-9708-188CDD1032CF}" srcOrd="1" destOrd="0" presId="urn:microsoft.com/office/officeart/2011/layout/TabList"/>
    <dgm:cxn modelId="{C2B8CB0A-505A-49F4-A9AD-EA216A7ABEC2}" type="presParOf" srcId="{78D0BD07-9C21-46EF-A865-F2A4595A2692}" destId="{F238182C-DDE8-41FC-B074-33D96BBCC135}" srcOrd="2" destOrd="0" presId="urn:microsoft.com/office/officeart/2011/layout/TabList"/>
    <dgm:cxn modelId="{3C589791-1AFB-40D4-8D03-56AECC251ECA}" type="presParOf" srcId="{F238182C-DDE8-41FC-B074-33D96BBCC135}" destId="{36CFCFAE-76F4-4379-B622-CC1BE3D06C1A}" srcOrd="0" destOrd="0" presId="urn:microsoft.com/office/officeart/2011/layout/TabList"/>
    <dgm:cxn modelId="{E7D5EA37-E768-4D4E-940A-327501E7C3FC}" type="presParOf" srcId="{F238182C-DDE8-41FC-B074-33D96BBCC135}" destId="{1341EE52-124C-4B2A-A001-37B40D3FE0BD}" srcOrd="1" destOrd="0" presId="urn:microsoft.com/office/officeart/2011/layout/TabList"/>
    <dgm:cxn modelId="{31506D6E-80BC-4CDC-841B-EB8CF3AA3C7B}" type="presParOf" srcId="{F238182C-DDE8-41FC-B074-33D96BBCC135}" destId="{F0F2C694-08C6-4731-BBEF-170C16743533}" srcOrd="2" destOrd="0" presId="urn:microsoft.com/office/officeart/2011/layout/TabList"/>
    <dgm:cxn modelId="{10C192CC-CBE3-47FF-81EE-2B70F63688C5}" type="presParOf" srcId="{78D0BD07-9C21-46EF-A865-F2A4595A2692}" destId="{C9A114CE-5327-4084-96CF-7F380B24EB89}" srcOrd="3" destOrd="0" presId="urn:microsoft.com/office/officeart/2011/layout/TabList"/>
    <dgm:cxn modelId="{C7D32DB1-BD8D-44A0-BAF5-82396CD21A37}" type="presParOf" srcId="{78D0BD07-9C21-46EF-A865-F2A4595A2692}" destId="{29AA2762-57B9-40BC-B786-5D74CBB188A8}" srcOrd="4" destOrd="0" presId="urn:microsoft.com/office/officeart/2011/layout/TabList"/>
    <dgm:cxn modelId="{223D6DC9-8C40-41EB-B3A0-BEBB9C9FA305}" type="presParOf" srcId="{29AA2762-57B9-40BC-B786-5D74CBB188A8}" destId="{CB8DD88A-01BE-449C-BEB8-7C3F3440CD41}" srcOrd="0" destOrd="0" presId="urn:microsoft.com/office/officeart/2011/layout/TabList"/>
    <dgm:cxn modelId="{ACA1572E-5904-46E1-8D3E-ABDADBCAD79A}" type="presParOf" srcId="{29AA2762-57B9-40BC-B786-5D74CBB188A8}" destId="{A8C177FF-9F26-4090-9BE0-89558247FB1E}" srcOrd="1" destOrd="0" presId="urn:microsoft.com/office/officeart/2011/layout/TabList"/>
    <dgm:cxn modelId="{F427DB36-50D6-4460-944A-84C5A9F663C5}" type="presParOf" srcId="{29AA2762-57B9-40BC-B786-5D74CBB188A8}" destId="{D22D6F7B-85CE-45D3-AF00-39AAA0C0459F}" srcOrd="2" destOrd="0" presId="urn:microsoft.com/office/officeart/2011/layout/TabList"/>
    <dgm:cxn modelId="{701BBC4C-BC34-4493-879A-289173EC70BA}" type="presParOf" srcId="{78D0BD07-9C21-46EF-A865-F2A4595A2692}" destId="{A2B56454-05A4-4358-B732-76388A973A90}" srcOrd="5" destOrd="0" presId="urn:microsoft.com/office/officeart/2011/layout/TabList"/>
    <dgm:cxn modelId="{9D326138-42D5-4846-9DA9-9343845AC08D}" type="presParOf" srcId="{78D0BD07-9C21-46EF-A865-F2A4595A2692}" destId="{148CFB33-99DF-428E-8263-42A70E45FAC6}" srcOrd="6" destOrd="0" presId="urn:microsoft.com/office/officeart/2011/layout/TabList"/>
    <dgm:cxn modelId="{9DB699DB-100A-4435-B7EC-C98F6CF268C3}" type="presParOf" srcId="{148CFB33-99DF-428E-8263-42A70E45FAC6}" destId="{5B64B580-8EA8-480E-B4CB-35113B272981}" srcOrd="0" destOrd="0" presId="urn:microsoft.com/office/officeart/2011/layout/TabList"/>
    <dgm:cxn modelId="{454F788D-F615-4C00-8218-E994FA481FA8}" type="presParOf" srcId="{148CFB33-99DF-428E-8263-42A70E45FAC6}" destId="{DA077B53-13EB-46DE-ADF2-0D45CFF58319}" srcOrd="1" destOrd="0" presId="urn:microsoft.com/office/officeart/2011/layout/TabList"/>
    <dgm:cxn modelId="{15D660C9-536C-497C-B6EC-DF338B6AD45F}" type="presParOf" srcId="{148CFB33-99DF-428E-8263-42A70E45FAC6}" destId="{7025F2CA-4392-4279-89F4-4350952A1967}" srcOrd="2" destOrd="0" presId="urn:microsoft.com/office/officeart/2011/layout/TabList"/>
    <dgm:cxn modelId="{DC0BD990-870F-4BF7-BB2E-E21A512958CE}" type="presParOf" srcId="{78D0BD07-9C21-46EF-A865-F2A4595A2692}" destId="{3EC02746-F0F1-4A1E-B2F6-FE241AA9E4F1}" srcOrd="7" destOrd="0" presId="urn:microsoft.com/office/officeart/2011/layout/TabList"/>
    <dgm:cxn modelId="{E5ED6FD7-0957-4C3B-A2C1-57F390C89CD9}" type="presParOf" srcId="{78D0BD07-9C21-46EF-A865-F2A4595A2692}" destId="{83D32B1C-75C4-4030-BCE0-9F5BE08F3D23}" srcOrd="8" destOrd="0" presId="urn:microsoft.com/office/officeart/2011/layout/TabList"/>
    <dgm:cxn modelId="{5714ACE6-F5D0-4993-B9CE-5F9EBCC8C438}" type="presParOf" srcId="{83D32B1C-75C4-4030-BCE0-9F5BE08F3D23}" destId="{2BC42192-3DCD-4E21-B739-559AE9948907}" srcOrd="0" destOrd="0" presId="urn:microsoft.com/office/officeart/2011/layout/TabList"/>
    <dgm:cxn modelId="{C6BA063F-351D-4E38-BD11-4AFA66189E20}" type="presParOf" srcId="{83D32B1C-75C4-4030-BCE0-9F5BE08F3D23}" destId="{262B36E4-CA5E-4287-82CB-F00E69D08170}" srcOrd="1" destOrd="0" presId="urn:microsoft.com/office/officeart/2011/layout/TabList"/>
    <dgm:cxn modelId="{FA02002D-8F6C-478B-B105-9064CE503434}" type="presParOf" srcId="{83D32B1C-75C4-4030-BCE0-9F5BE08F3D23}" destId="{86E030E5-A1B6-4C9C-A137-0D8F608D2121}" srcOrd="2"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1E4EBC-FEFE-4073-BE6A-44801629600E}"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9A9543E4-C610-4EB4-BA5B-ACD3A0AC30F1}">
      <dgm:prSet phldrT="[Text]" custT="1"/>
      <dgm:spPr/>
      <dgm:t>
        <a:bodyPr/>
        <a:lstStyle/>
        <a:p>
          <a:r>
            <a:rPr lang="en-US" sz="1600" dirty="0" smtClean="0"/>
            <a:t>E-353: Batch Load One-Time Payments</a:t>
          </a:r>
          <a:endParaRPr lang="en-US" sz="1600" dirty="0"/>
        </a:p>
      </dgm:t>
    </dgm:pt>
    <dgm:pt modelId="{AA234D8C-B9F3-4CBB-930E-939F74D7F805}" type="parTrans" cxnId="{24AEDF78-EC99-4977-90D3-7A938076A46A}">
      <dgm:prSet/>
      <dgm:spPr/>
      <dgm:t>
        <a:bodyPr/>
        <a:lstStyle/>
        <a:p>
          <a:endParaRPr lang="en-US"/>
        </a:p>
      </dgm:t>
    </dgm:pt>
    <dgm:pt modelId="{5FF04DA6-0E3F-4D22-B2B2-E325A1068EA2}" type="sibTrans" cxnId="{24AEDF78-EC99-4977-90D3-7A938076A46A}">
      <dgm:prSet/>
      <dgm:spPr/>
      <dgm:t>
        <a:bodyPr/>
        <a:lstStyle/>
        <a:p>
          <a:endParaRPr lang="en-US"/>
        </a:p>
      </dgm:t>
    </dgm:pt>
    <dgm:pt modelId="{4A1B2F3B-E11E-42E9-A28C-649EBC8524A6}">
      <dgm:prSet custT="1"/>
      <dgm:spPr/>
      <dgm:t>
        <a:bodyPr anchor="ctr"/>
        <a:lstStyle/>
        <a:p>
          <a:pPr marL="57150" indent="0"/>
          <a:r>
            <a:rPr lang="en-US" sz="1600" dirty="0" smtClean="0"/>
            <a:t>The process that submits one-time/flat dollar amount payment for staff and academic employees to be processed in a specific pay period.</a:t>
          </a:r>
        </a:p>
        <a:p>
          <a:pPr marL="57150" indent="0"/>
          <a:r>
            <a:rPr lang="en-US" sz="1600" dirty="0" smtClean="0">
              <a:solidFill>
                <a:schemeClr val="tx1"/>
              </a:solidFill>
            </a:rPr>
            <a:t>This deadline is when Pilot One Time Pay transactions are processed.</a:t>
          </a:r>
          <a:endParaRPr lang="en-US" sz="1600" dirty="0">
            <a:solidFill>
              <a:schemeClr val="tx1"/>
            </a:solidFill>
          </a:endParaRPr>
        </a:p>
      </dgm:t>
    </dgm:pt>
    <dgm:pt modelId="{470172B4-B3B1-4BAB-A0CF-16DB27AD753C}" type="parTrans" cxnId="{A6765C76-6E18-423C-9EB7-7EBACC65D0C6}">
      <dgm:prSet/>
      <dgm:spPr/>
      <dgm:t>
        <a:bodyPr/>
        <a:lstStyle/>
        <a:p>
          <a:endParaRPr lang="en-US"/>
        </a:p>
      </dgm:t>
    </dgm:pt>
    <dgm:pt modelId="{A67FC821-C648-4746-A40D-EB0EFDAEC204}" type="sibTrans" cxnId="{A6765C76-6E18-423C-9EB7-7EBACC65D0C6}">
      <dgm:prSet/>
      <dgm:spPr/>
      <dgm:t>
        <a:bodyPr/>
        <a:lstStyle/>
        <a:p>
          <a:endParaRPr lang="en-US"/>
        </a:p>
      </dgm:t>
    </dgm:pt>
    <dgm:pt modelId="{E3A54286-E00E-47FD-AA8E-D8FE1103EBD0}">
      <dgm:prSet custT="1"/>
      <dgm:spPr/>
      <dgm:t>
        <a:bodyPr/>
        <a:lstStyle/>
        <a:p>
          <a:r>
            <a:rPr lang="en-US" sz="1600" dirty="0" smtClean="0"/>
            <a:t>I-171: Reoccurring General Deductions </a:t>
          </a:r>
          <a:endParaRPr lang="en-US" sz="1600" dirty="0"/>
        </a:p>
      </dgm:t>
    </dgm:pt>
    <dgm:pt modelId="{DEFB5F94-34C5-42F8-85B9-35611C148660}" type="parTrans" cxnId="{879D4AB1-4C71-4B01-97D0-5670A7E66554}">
      <dgm:prSet/>
      <dgm:spPr/>
      <dgm:t>
        <a:bodyPr/>
        <a:lstStyle/>
        <a:p>
          <a:endParaRPr lang="en-US"/>
        </a:p>
      </dgm:t>
    </dgm:pt>
    <dgm:pt modelId="{8F679794-260F-4BCF-A71B-72D846AA1150}" type="sibTrans" cxnId="{879D4AB1-4C71-4B01-97D0-5670A7E66554}">
      <dgm:prSet/>
      <dgm:spPr/>
      <dgm:t>
        <a:bodyPr/>
        <a:lstStyle/>
        <a:p>
          <a:endParaRPr lang="en-US"/>
        </a:p>
      </dgm:t>
    </dgm:pt>
    <dgm:pt modelId="{3CA5AE32-6506-4568-93F8-97D9B891B2CF}">
      <dgm:prSet custT="1"/>
      <dgm:spPr/>
      <dgm:t>
        <a:bodyPr anchor="ctr"/>
        <a:lstStyle/>
        <a:p>
          <a:pPr marL="57150" indent="0"/>
          <a:r>
            <a:rPr lang="en-US" sz="1600" dirty="0" smtClean="0"/>
            <a:t>Interface file that transfers payroll deduction data UCPath for deduction input and payroll processing.</a:t>
          </a:r>
          <a:endParaRPr lang="en-US" sz="1600" dirty="0"/>
        </a:p>
      </dgm:t>
    </dgm:pt>
    <dgm:pt modelId="{AFE834D4-B45B-426A-B666-5DB3837463E3}" type="parTrans" cxnId="{6D18AC29-CCFF-484E-A349-E32F4D5AB1AF}">
      <dgm:prSet/>
      <dgm:spPr/>
      <dgm:t>
        <a:bodyPr/>
        <a:lstStyle/>
        <a:p>
          <a:endParaRPr lang="en-US"/>
        </a:p>
      </dgm:t>
    </dgm:pt>
    <dgm:pt modelId="{C814BFE9-828A-4460-B10B-9D6926367653}" type="sibTrans" cxnId="{6D18AC29-CCFF-484E-A349-E32F4D5AB1AF}">
      <dgm:prSet/>
      <dgm:spPr/>
      <dgm:t>
        <a:bodyPr/>
        <a:lstStyle/>
        <a:p>
          <a:endParaRPr lang="en-US"/>
        </a:p>
      </dgm:t>
    </dgm:pt>
    <dgm:pt modelId="{88656F4C-6DED-4F16-89A0-F5E7DD9609C7}">
      <dgm:prSet custT="1"/>
      <dgm:spPr/>
      <dgm:t>
        <a:bodyPr/>
        <a:lstStyle/>
        <a:p>
          <a:r>
            <a:rPr lang="en-US" sz="1600" dirty="0" smtClean="0"/>
            <a:t>I-378: One Time General Deductions</a:t>
          </a:r>
          <a:endParaRPr lang="en-US" sz="1600" dirty="0"/>
        </a:p>
      </dgm:t>
    </dgm:pt>
    <dgm:pt modelId="{FAE65E61-FB6E-4080-825F-A717F2562990}" type="parTrans" cxnId="{1099E203-C027-43EA-9E67-695E222D1C42}">
      <dgm:prSet/>
      <dgm:spPr/>
      <dgm:t>
        <a:bodyPr/>
        <a:lstStyle/>
        <a:p>
          <a:endParaRPr lang="en-US"/>
        </a:p>
      </dgm:t>
    </dgm:pt>
    <dgm:pt modelId="{34EBED7F-88BB-4F7B-A0EB-58476BF17016}" type="sibTrans" cxnId="{1099E203-C027-43EA-9E67-695E222D1C42}">
      <dgm:prSet/>
      <dgm:spPr/>
      <dgm:t>
        <a:bodyPr/>
        <a:lstStyle/>
        <a:p>
          <a:endParaRPr lang="en-US"/>
        </a:p>
      </dgm:t>
    </dgm:pt>
    <dgm:pt modelId="{2D8A586E-2225-472A-883E-1FC5DE0E4DFF}">
      <dgm:prSet custT="1"/>
      <dgm:spPr/>
      <dgm:t>
        <a:bodyPr anchor="ctr"/>
        <a:lstStyle/>
        <a:p>
          <a:pPr marL="57150" indent="0"/>
          <a:r>
            <a:rPr lang="en-US" sz="1600" dirty="0" smtClean="0"/>
            <a:t>Interface file that transmits One-Time General Deductions, overrides, and adjustments to UCPath for processing.  These one-time deductions will be flat amounts to either withhold or refund an additional amount specified on the file.</a:t>
          </a:r>
          <a:endParaRPr lang="en-US" sz="1600" dirty="0"/>
        </a:p>
      </dgm:t>
    </dgm:pt>
    <dgm:pt modelId="{EB6E677F-B08A-4239-A447-7FEA8980048D}" type="parTrans" cxnId="{62485836-4336-4533-B207-BE00DFB3CC39}">
      <dgm:prSet/>
      <dgm:spPr/>
      <dgm:t>
        <a:bodyPr/>
        <a:lstStyle/>
        <a:p>
          <a:endParaRPr lang="en-US"/>
        </a:p>
      </dgm:t>
    </dgm:pt>
    <dgm:pt modelId="{BFF76C7B-B765-4654-8F35-7ED924540640}" type="sibTrans" cxnId="{62485836-4336-4533-B207-BE00DFB3CC39}">
      <dgm:prSet/>
      <dgm:spPr/>
      <dgm:t>
        <a:bodyPr/>
        <a:lstStyle/>
        <a:p>
          <a:endParaRPr lang="en-US"/>
        </a:p>
      </dgm:t>
    </dgm:pt>
    <dgm:pt modelId="{F7616D59-3959-4E6F-8F3B-F04853EC7C91}">
      <dgm:prSet custT="1"/>
      <dgm:spPr/>
      <dgm:t>
        <a:bodyPr/>
        <a:lstStyle/>
        <a:p>
          <a:r>
            <a:rPr lang="en-US" sz="1600" dirty="0" smtClean="0"/>
            <a:t>I-618: Flat Dollar Amount </a:t>
          </a:r>
          <a:endParaRPr lang="en-US" sz="1600" dirty="0"/>
        </a:p>
      </dgm:t>
    </dgm:pt>
    <dgm:pt modelId="{79868CB1-9982-4416-AE32-4C2BEECC30EA}" type="parTrans" cxnId="{13801975-059C-439C-A728-41B4E6C5DE53}">
      <dgm:prSet/>
      <dgm:spPr/>
      <dgm:t>
        <a:bodyPr/>
        <a:lstStyle/>
        <a:p>
          <a:endParaRPr lang="en-US"/>
        </a:p>
      </dgm:t>
    </dgm:pt>
    <dgm:pt modelId="{C4EFA0EC-CD28-45CC-BA4E-6923FDC7202F}" type="sibTrans" cxnId="{13801975-059C-439C-A728-41B4E6C5DE53}">
      <dgm:prSet/>
      <dgm:spPr/>
      <dgm:t>
        <a:bodyPr/>
        <a:lstStyle/>
        <a:p>
          <a:endParaRPr lang="en-US"/>
        </a:p>
      </dgm:t>
    </dgm:pt>
    <dgm:pt modelId="{7BAA4C28-69B3-418F-B27B-74737227527F}">
      <dgm:prSet custT="1"/>
      <dgm:spPr/>
      <dgm:t>
        <a:bodyPr anchor="ctr"/>
        <a:lstStyle/>
        <a:p>
          <a:pPr marL="57150" indent="0"/>
          <a:r>
            <a:rPr lang="en-US" sz="1600" dirty="0" smtClean="0"/>
            <a:t>A manually generated interface file that submits one-time/flat dollar amount payment, en masse, for staff and academic employees to be processed in a specific pay period</a:t>
          </a:r>
          <a:endParaRPr lang="en-US" sz="1600" dirty="0"/>
        </a:p>
      </dgm:t>
    </dgm:pt>
    <dgm:pt modelId="{A58215EF-E48A-4EED-B66C-1716C6860A1A}" type="parTrans" cxnId="{FAD65D27-69CC-4493-A306-EBB99536B3BB}">
      <dgm:prSet/>
      <dgm:spPr/>
      <dgm:t>
        <a:bodyPr/>
        <a:lstStyle/>
        <a:p>
          <a:endParaRPr lang="en-US"/>
        </a:p>
      </dgm:t>
    </dgm:pt>
    <dgm:pt modelId="{E8F5B47A-8BFE-4C51-BE01-CB66D63B185B}" type="sibTrans" cxnId="{FAD65D27-69CC-4493-A306-EBB99536B3BB}">
      <dgm:prSet/>
      <dgm:spPr/>
      <dgm:t>
        <a:bodyPr/>
        <a:lstStyle/>
        <a:p>
          <a:endParaRPr lang="en-US"/>
        </a:p>
      </dgm:t>
    </dgm:pt>
    <dgm:pt modelId="{E66AF67C-2203-4B9F-8F0A-00F83B0B9396}">
      <dgm:prSet custT="1"/>
      <dgm:spPr/>
      <dgm:t>
        <a:bodyPr/>
        <a:lstStyle/>
        <a:p>
          <a:r>
            <a:rPr lang="en-US" sz="1600" dirty="0" smtClean="0"/>
            <a:t>E-703 Funding Upload</a:t>
          </a:r>
          <a:endParaRPr lang="en-US" sz="1600" dirty="0"/>
        </a:p>
      </dgm:t>
    </dgm:pt>
    <dgm:pt modelId="{439EE01A-0527-4609-8284-00B8774EBFB7}" type="parTrans" cxnId="{4BBA1FDD-385B-4B81-B79C-1596ABCD5904}">
      <dgm:prSet/>
      <dgm:spPr/>
      <dgm:t>
        <a:bodyPr/>
        <a:lstStyle/>
        <a:p>
          <a:endParaRPr lang="en-US"/>
        </a:p>
      </dgm:t>
    </dgm:pt>
    <dgm:pt modelId="{A2FEC171-5DA4-4935-B915-6AF8945BAD6B}" type="sibTrans" cxnId="{4BBA1FDD-385B-4B81-B79C-1596ABCD5904}">
      <dgm:prSet/>
      <dgm:spPr/>
      <dgm:t>
        <a:bodyPr/>
        <a:lstStyle/>
        <a:p>
          <a:endParaRPr lang="en-US"/>
        </a:p>
      </dgm:t>
    </dgm:pt>
    <dgm:pt modelId="{9019B979-BE14-4A3D-B7AE-63C3E293E46A}">
      <dgm:prSet custT="1"/>
      <dgm:spPr/>
      <dgm:t>
        <a:bodyPr anchor="ctr"/>
        <a:lstStyle/>
        <a:p>
          <a:pPr marL="57150" indent="0"/>
          <a:endParaRPr lang="en-US" sz="1600" dirty="0" smtClean="0"/>
        </a:p>
        <a:p>
          <a:pPr marL="57150" indent="0"/>
          <a:r>
            <a:rPr lang="en-US" sz="1600" dirty="0" smtClean="0"/>
            <a:t>Process that uploads daily position-level funding changes (made through FAU Change Request Tool) to UCPath for processing.</a:t>
          </a:r>
        </a:p>
        <a:p>
          <a:endParaRPr lang="en-US" sz="1600" dirty="0"/>
        </a:p>
      </dgm:t>
    </dgm:pt>
    <dgm:pt modelId="{5C190C83-9B43-472A-8DC3-08713A531BE7}" type="parTrans" cxnId="{2D825A55-9724-4B54-8609-B59A22BF0DC2}">
      <dgm:prSet/>
      <dgm:spPr/>
      <dgm:t>
        <a:bodyPr/>
        <a:lstStyle/>
        <a:p>
          <a:endParaRPr lang="en-US"/>
        </a:p>
      </dgm:t>
    </dgm:pt>
    <dgm:pt modelId="{7E896ACF-FC05-4799-89F9-27B5C94A9C9A}" type="sibTrans" cxnId="{2D825A55-9724-4B54-8609-B59A22BF0DC2}">
      <dgm:prSet/>
      <dgm:spPr/>
      <dgm:t>
        <a:bodyPr/>
        <a:lstStyle/>
        <a:p>
          <a:endParaRPr lang="en-US"/>
        </a:p>
      </dgm:t>
    </dgm:pt>
    <dgm:pt modelId="{0E0E172C-CAAE-486D-850F-7F1F31BB9B04}" type="pres">
      <dgm:prSet presAssocID="{0C1E4EBC-FEFE-4073-BE6A-44801629600E}" presName="Name0" presStyleCnt="0">
        <dgm:presLayoutVars>
          <dgm:chMax/>
          <dgm:chPref val="3"/>
          <dgm:dir/>
          <dgm:animOne val="branch"/>
          <dgm:animLvl val="lvl"/>
        </dgm:presLayoutVars>
      </dgm:prSet>
      <dgm:spPr/>
      <dgm:t>
        <a:bodyPr/>
        <a:lstStyle/>
        <a:p>
          <a:endParaRPr lang="en-US"/>
        </a:p>
      </dgm:t>
    </dgm:pt>
    <dgm:pt modelId="{B4924DC0-205B-41AD-AA77-DF6AC3F88870}" type="pres">
      <dgm:prSet presAssocID="{9A9543E4-C610-4EB4-BA5B-ACD3A0AC30F1}" presName="composite" presStyleCnt="0"/>
      <dgm:spPr/>
    </dgm:pt>
    <dgm:pt modelId="{70D32A5A-BB6F-4307-BB05-EBBD7D03B3B4}" type="pres">
      <dgm:prSet presAssocID="{9A9543E4-C610-4EB4-BA5B-ACD3A0AC30F1}" presName="FirstChild" presStyleLbl="revTx" presStyleIdx="0" presStyleCnt="5">
        <dgm:presLayoutVars>
          <dgm:chMax val="0"/>
          <dgm:chPref val="0"/>
          <dgm:bulletEnabled val="1"/>
        </dgm:presLayoutVars>
      </dgm:prSet>
      <dgm:spPr/>
      <dgm:t>
        <a:bodyPr/>
        <a:lstStyle/>
        <a:p>
          <a:endParaRPr lang="en-US"/>
        </a:p>
      </dgm:t>
    </dgm:pt>
    <dgm:pt modelId="{F27E1245-1855-43AD-8A2C-D10CE270BCF7}" type="pres">
      <dgm:prSet presAssocID="{9A9543E4-C610-4EB4-BA5B-ACD3A0AC30F1}" presName="Parent" presStyleLbl="alignNode1" presStyleIdx="0" presStyleCnt="5" custScaleY="70825">
        <dgm:presLayoutVars>
          <dgm:chMax val="3"/>
          <dgm:chPref val="3"/>
          <dgm:bulletEnabled val="1"/>
        </dgm:presLayoutVars>
      </dgm:prSet>
      <dgm:spPr/>
      <dgm:t>
        <a:bodyPr/>
        <a:lstStyle/>
        <a:p>
          <a:endParaRPr lang="en-US"/>
        </a:p>
      </dgm:t>
    </dgm:pt>
    <dgm:pt modelId="{1628EE9A-66E1-467F-AAF4-D118FD3D4288}" type="pres">
      <dgm:prSet presAssocID="{9A9543E4-C610-4EB4-BA5B-ACD3A0AC30F1}" presName="Accent" presStyleLbl="parChTrans1D1" presStyleIdx="0" presStyleCnt="5"/>
      <dgm:spPr/>
    </dgm:pt>
    <dgm:pt modelId="{42F9FC33-CC95-474F-A23F-61AB0997B96D}" type="pres">
      <dgm:prSet presAssocID="{5FF04DA6-0E3F-4D22-B2B2-E325A1068EA2}" presName="sibTrans" presStyleCnt="0"/>
      <dgm:spPr/>
    </dgm:pt>
    <dgm:pt modelId="{6F54F51B-4634-472A-9515-106D5BBEE2B7}" type="pres">
      <dgm:prSet presAssocID="{E3A54286-E00E-47FD-AA8E-D8FE1103EBD0}" presName="composite" presStyleCnt="0"/>
      <dgm:spPr/>
    </dgm:pt>
    <dgm:pt modelId="{F3F74734-8D2A-43D9-9E82-E076DD82DA13}" type="pres">
      <dgm:prSet presAssocID="{E3A54286-E00E-47FD-AA8E-D8FE1103EBD0}" presName="FirstChild" presStyleLbl="revTx" presStyleIdx="1" presStyleCnt="5">
        <dgm:presLayoutVars>
          <dgm:chMax val="0"/>
          <dgm:chPref val="0"/>
          <dgm:bulletEnabled val="1"/>
        </dgm:presLayoutVars>
      </dgm:prSet>
      <dgm:spPr/>
      <dgm:t>
        <a:bodyPr/>
        <a:lstStyle/>
        <a:p>
          <a:endParaRPr lang="en-US"/>
        </a:p>
      </dgm:t>
    </dgm:pt>
    <dgm:pt modelId="{75178E1F-A2B0-4E62-8EDA-98117411B2AD}" type="pres">
      <dgm:prSet presAssocID="{E3A54286-E00E-47FD-AA8E-D8FE1103EBD0}" presName="Parent" presStyleLbl="alignNode1" presStyleIdx="1" presStyleCnt="5" custScaleY="70825">
        <dgm:presLayoutVars>
          <dgm:chMax val="3"/>
          <dgm:chPref val="3"/>
          <dgm:bulletEnabled val="1"/>
        </dgm:presLayoutVars>
      </dgm:prSet>
      <dgm:spPr/>
      <dgm:t>
        <a:bodyPr/>
        <a:lstStyle/>
        <a:p>
          <a:endParaRPr lang="en-US"/>
        </a:p>
      </dgm:t>
    </dgm:pt>
    <dgm:pt modelId="{02FA9AA8-0BE1-4218-B318-080C5C190484}" type="pres">
      <dgm:prSet presAssocID="{E3A54286-E00E-47FD-AA8E-D8FE1103EBD0}" presName="Accent" presStyleLbl="parChTrans1D1" presStyleIdx="1" presStyleCnt="5"/>
      <dgm:spPr/>
    </dgm:pt>
    <dgm:pt modelId="{00B55F82-6CFC-4DA8-9D3F-F982F6F2CCD2}" type="pres">
      <dgm:prSet presAssocID="{8F679794-260F-4BCF-A71B-72D846AA1150}" presName="sibTrans" presStyleCnt="0"/>
      <dgm:spPr/>
    </dgm:pt>
    <dgm:pt modelId="{5911941F-F656-465F-BD84-7003E877FBC9}" type="pres">
      <dgm:prSet presAssocID="{88656F4C-6DED-4F16-89A0-F5E7DD9609C7}" presName="composite" presStyleCnt="0"/>
      <dgm:spPr/>
    </dgm:pt>
    <dgm:pt modelId="{4D35D921-0076-47D1-889D-0354A10A9816}" type="pres">
      <dgm:prSet presAssocID="{88656F4C-6DED-4F16-89A0-F5E7DD9609C7}" presName="FirstChild" presStyleLbl="revTx" presStyleIdx="2" presStyleCnt="5">
        <dgm:presLayoutVars>
          <dgm:chMax val="0"/>
          <dgm:chPref val="0"/>
          <dgm:bulletEnabled val="1"/>
        </dgm:presLayoutVars>
      </dgm:prSet>
      <dgm:spPr/>
      <dgm:t>
        <a:bodyPr/>
        <a:lstStyle/>
        <a:p>
          <a:endParaRPr lang="en-US"/>
        </a:p>
      </dgm:t>
    </dgm:pt>
    <dgm:pt modelId="{3248B23B-4F20-49A1-932F-6D7B1FAC891A}" type="pres">
      <dgm:prSet presAssocID="{88656F4C-6DED-4F16-89A0-F5E7DD9609C7}" presName="Parent" presStyleLbl="alignNode1" presStyleIdx="2" presStyleCnt="5" custScaleY="70825">
        <dgm:presLayoutVars>
          <dgm:chMax val="3"/>
          <dgm:chPref val="3"/>
          <dgm:bulletEnabled val="1"/>
        </dgm:presLayoutVars>
      </dgm:prSet>
      <dgm:spPr/>
      <dgm:t>
        <a:bodyPr/>
        <a:lstStyle/>
        <a:p>
          <a:endParaRPr lang="en-US"/>
        </a:p>
      </dgm:t>
    </dgm:pt>
    <dgm:pt modelId="{7A8B9EAE-DFC8-4195-ABA9-27B45AAAA71D}" type="pres">
      <dgm:prSet presAssocID="{88656F4C-6DED-4F16-89A0-F5E7DD9609C7}" presName="Accent" presStyleLbl="parChTrans1D1" presStyleIdx="2" presStyleCnt="5"/>
      <dgm:spPr/>
    </dgm:pt>
    <dgm:pt modelId="{E3648062-4F36-4FD3-86CC-1913FCAD1304}" type="pres">
      <dgm:prSet presAssocID="{34EBED7F-88BB-4F7B-A0EB-58476BF17016}" presName="sibTrans" presStyleCnt="0"/>
      <dgm:spPr/>
    </dgm:pt>
    <dgm:pt modelId="{C9E73F69-ABC2-4A5B-954F-0EF7EC3C5201}" type="pres">
      <dgm:prSet presAssocID="{F7616D59-3959-4E6F-8F3B-F04853EC7C91}" presName="composite" presStyleCnt="0"/>
      <dgm:spPr/>
    </dgm:pt>
    <dgm:pt modelId="{553A34CE-E86F-46CE-8F8D-C6B0412D4111}" type="pres">
      <dgm:prSet presAssocID="{F7616D59-3959-4E6F-8F3B-F04853EC7C91}" presName="FirstChild" presStyleLbl="revTx" presStyleIdx="3" presStyleCnt="5">
        <dgm:presLayoutVars>
          <dgm:chMax val="0"/>
          <dgm:chPref val="0"/>
          <dgm:bulletEnabled val="1"/>
        </dgm:presLayoutVars>
      </dgm:prSet>
      <dgm:spPr/>
      <dgm:t>
        <a:bodyPr/>
        <a:lstStyle/>
        <a:p>
          <a:endParaRPr lang="en-US"/>
        </a:p>
      </dgm:t>
    </dgm:pt>
    <dgm:pt modelId="{FFADF5DA-21BB-41DE-B4CD-E21E6FA4EB77}" type="pres">
      <dgm:prSet presAssocID="{F7616D59-3959-4E6F-8F3B-F04853EC7C91}" presName="Parent" presStyleLbl="alignNode1" presStyleIdx="3" presStyleCnt="5" custScaleY="70825">
        <dgm:presLayoutVars>
          <dgm:chMax val="3"/>
          <dgm:chPref val="3"/>
          <dgm:bulletEnabled val="1"/>
        </dgm:presLayoutVars>
      </dgm:prSet>
      <dgm:spPr/>
      <dgm:t>
        <a:bodyPr/>
        <a:lstStyle/>
        <a:p>
          <a:endParaRPr lang="en-US"/>
        </a:p>
      </dgm:t>
    </dgm:pt>
    <dgm:pt modelId="{C97F9301-AE95-4E70-B7F9-ED5881F822B6}" type="pres">
      <dgm:prSet presAssocID="{F7616D59-3959-4E6F-8F3B-F04853EC7C91}" presName="Accent" presStyleLbl="parChTrans1D1" presStyleIdx="3" presStyleCnt="5"/>
      <dgm:spPr/>
    </dgm:pt>
    <dgm:pt modelId="{93DB71DC-3697-409C-9068-B073A6EDCF19}" type="pres">
      <dgm:prSet presAssocID="{C4EFA0EC-CD28-45CC-BA4E-6923FDC7202F}" presName="sibTrans" presStyleCnt="0"/>
      <dgm:spPr/>
    </dgm:pt>
    <dgm:pt modelId="{43199E94-02E2-4EC2-9225-492F67CF25D1}" type="pres">
      <dgm:prSet presAssocID="{E66AF67C-2203-4B9F-8F0A-00F83B0B9396}" presName="composite" presStyleCnt="0"/>
      <dgm:spPr/>
    </dgm:pt>
    <dgm:pt modelId="{BFAA17E0-2F55-4EE2-BCA1-38D034016433}" type="pres">
      <dgm:prSet presAssocID="{E66AF67C-2203-4B9F-8F0A-00F83B0B9396}" presName="FirstChild" presStyleLbl="revTx" presStyleIdx="4" presStyleCnt="5">
        <dgm:presLayoutVars>
          <dgm:chMax val="0"/>
          <dgm:chPref val="0"/>
          <dgm:bulletEnabled val="1"/>
        </dgm:presLayoutVars>
      </dgm:prSet>
      <dgm:spPr/>
      <dgm:t>
        <a:bodyPr/>
        <a:lstStyle/>
        <a:p>
          <a:endParaRPr lang="en-US"/>
        </a:p>
      </dgm:t>
    </dgm:pt>
    <dgm:pt modelId="{9ED89125-8BA3-42A0-B40A-0992300ABECB}" type="pres">
      <dgm:prSet presAssocID="{E66AF67C-2203-4B9F-8F0A-00F83B0B9396}" presName="Parent" presStyleLbl="alignNode1" presStyleIdx="4" presStyleCnt="5" custScaleY="71304">
        <dgm:presLayoutVars>
          <dgm:chMax val="3"/>
          <dgm:chPref val="3"/>
          <dgm:bulletEnabled val="1"/>
        </dgm:presLayoutVars>
      </dgm:prSet>
      <dgm:spPr/>
      <dgm:t>
        <a:bodyPr/>
        <a:lstStyle/>
        <a:p>
          <a:endParaRPr lang="en-US"/>
        </a:p>
      </dgm:t>
    </dgm:pt>
    <dgm:pt modelId="{3A94FC41-DC68-48EC-89DC-23CC7C776778}" type="pres">
      <dgm:prSet presAssocID="{E66AF67C-2203-4B9F-8F0A-00F83B0B9396}" presName="Accent" presStyleLbl="parChTrans1D1" presStyleIdx="4" presStyleCnt="5"/>
      <dgm:spPr/>
    </dgm:pt>
  </dgm:ptLst>
  <dgm:cxnLst>
    <dgm:cxn modelId="{52B9D4A8-2879-4C7A-8DE1-E66676F55467}" type="presOf" srcId="{0C1E4EBC-FEFE-4073-BE6A-44801629600E}" destId="{0E0E172C-CAAE-486D-850F-7F1F31BB9B04}" srcOrd="0" destOrd="0" presId="urn:microsoft.com/office/officeart/2011/layout/TabList"/>
    <dgm:cxn modelId="{4BBA1FDD-385B-4B81-B79C-1596ABCD5904}" srcId="{0C1E4EBC-FEFE-4073-BE6A-44801629600E}" destId="{E66AF67C-2203-4B9F-8F0A-00F83B0B9396}" srcOrd="4" destOrd="0" parTransId="{439EE01A-0527-4609-8284-00B8774EBFB7}" sibTransId="{A2FEC171-5DA4-4935-B915-6AF8945BAD6B}"/>
    <dgm:cxn modelId="{1C1C0E8E-F8B1-4445-95EB-B47FC901EAB7}" type="presOf" srcId="{9019B979-BE14-4A3D-B7AE-63C3E293E46A}" destId="{BFAA17E0-2F55-4EE2-BCA1-38D034016433}" srcOrd="0" destOrd="0" presId="urn:microsoft.com/office/officeart/2011/layout/TabList"/>
    <dgm:cxn modelId="{19CA5452-0385-4588-87BE-A75F6C5C93C5}" type="presOf" srcId="{4A1B2F3B-E11E-42E9-A28C-649EBC8524A6}" destId="{70D32A5A-BB6F-4307-BB05-EBBD7D03B3B4}" srcOrd="0" destOrd="0" presId="urn:microsoft.com/office/officeart/2011/layout/TabList"/>
    <dgm:cxn modelId="{879D4AB1-4C71-4B01-97D0-5670A7E66554}" srcId="{0C1E4EBC-FEFE-4073-BE6A-44801629600E}" destId="{E3A54286-E00E-47FD-AA8E-D8FE1103EBD0}" srcOrd="1" destOrd="0" parTransId="{DEFB5F94-34C5-42F8-85B9-35611C148660}" sibTransId="{8F679794-260F-4BCF-A71B-72D846AA1150}"/>
    <dgm:cxn modelId="{F5B04A2B-7AEE-43EB-9205-ED96530615C0}" type="presOf" srcId="{9A9543E4-C610-4EB4-BA5B-ACD3A0AC30F1}" destId="{F27E1245-1855-43AD-8A2C-D10CE270BCF7}" srcOrd="0" destOrd="0" presId="urn:microsoft.com/office/officeart/2011/layout/TabList"/>
    <dgm:cxn modelId="{C4013A96-D7F1-4488-AD46-E0FD09BF65D1}" type="presOf" srcId="{E3A54286-E00E-47FD-AA8E-D8FE1103EBD0}" destId="{75178E1F-A2B0-4E62-8EDA-98117411B2AD}" srcOrd="0" destOrd="0" presId="urn:microsoft.com/office/officeart/2011/layout/TabList"/>
    <dgm:cxn modelId="{0B51E572-CADE-49C5-AC04-5775698694AD}" type="presOf" srcId="{F7616D59-3959-4E6F-8F3B-F04853EC7C91}" destId="{FFADF5DA-21BB-41DE-B4CD-E21E6FA4EB77}" srcOrd="0" destOrd="0" presId="urn:microsoft.com/office/officeart/2011/layout/TabList"/>
    <dgm:cxn modelId="{2D825A55-9724-4B54-8609-B59A22BF0DC2}" srcId="{E66AF67C-2203-4B9F-8F0A-00F83B0B9396}" destId="{9019B979-BE14-4A3D-B7AE-63C3E293E46A}" srcOrd="0" destOrd="0" parTransId="{5C190C83-9B43-472A-8DC3-08713A531BE7}" sibTransId="{7E896ACF-FC05-4799-89F9-27B5C94A9C9A}"/>
    <dgm:cxn modelId="{95B5930B-C9F9-41DE-9B37-AC61D3E7451A}" type="presOf" srcId="{7BAA4C28-69B3-418F-B27B-74737227527F}" destId="{553A34CE-E86F-46CE-8F8D-C6B0412D4111}" srcOrd="0" destOrd="0" presId="urn:microsoft.com/office/officeart/2011/layout/TabList"/>
    <dgm:cxn modelId="{A6765C76-6E18-423C-9EB7-7EBACC65D0C6}" srcId="{9A9543E4-C610-4EB4-BA5B-ACD3A0AC30F1}" destId="{4A1B2F3B-E11E-42E9-A28C-649EBC8524A6}" srcOrd="0" destOrd="0" parTransId="{470172B4-B3B1-4BAB-A0CF-16DB27AD753C}" sibTransId="{A67FC821-C648-4746-A40D-EB0EFDAEC204}"/>
    <dgm:cxn modelId="{832225C3-59DE-4402-9DC0-81DB52AA587D}" type="presOf" srcId="{3CA5AE32-6506-4568-93F8-97D9B891B2CF}" destId="{F3F74734-8D2A-43D9-9E82-E076DD82DA13}" srcOrd="0" destOrd="0" presId="urn:microsoft.com/office/officeart/2011/layout/TabList"/>
    <dgm:cxn modelId="{62485836-4336-4533-B207-BE00DFB3CC39}" srcId="{88656F4C-6DED-4F16-89A0-F5E7DD9609C7}" destId="{2D8A586E-2225-472A-883E-1FC5DE0E4DFF}" srcOrd="0" destOrd="0" parTransId="{EB6E677F-B08A-4239-A447-7FEA8980048D}" sibTransId="{BFF76C7B-B765-4654-8F35-7ED924540640}"/>
    <dgm:cxn modelId="{1099E203-C027-43EA-9E67-695E222D1C42}" srcId="{0C1E4EBC-FEFE-4073-BE6A-44801629600E}" destId="{88656F4C-6DED-4F16-89A0-F5E7DD9609C7}" srcOrd="2" destOrd="0" parTransId="{FAE65E61-FB6E-4080-825F-A717F2562990}" sibTransId="{34EBED7F-88BB-4F7B-A0EB-58476BF17016}"/>
    <dgm:cxn modelId="{2D328CDC-B974-4899-A6F5-4EA88787BE8F}" type="presOf" srcId="{2D8A586E-2225-472A-883E-1FC5DE0E4DFF}" destId="{4D35D921-0076-47D1-889D-0354A10A9816}" srcOrd="0" destOrd="0" presId="urn:microsoft.com/office/officeart/2011/layout/TabList"/>
    <dgm:cxn modelId="{24AEDF78-EC99-4977-90D3-7A938076A46A}" srcId="{0C1E4EBC-FEFE-4073-BE6A-44801629600E}" destId="{9A9543E4-C610-4EB4-BA5B-ACD3A0AC30F1}" srcOrd="0" destOrd="0" parTransId="{AA234D8C-B9F3-4CBB-930E-939F74D7F805}" sibTransId="{5FF04DA6-0E3F-4D22-B2B2-E325A1068EA2}"/>
    <dgm:cxn modelId="{6D18AC29-CCFF-484E-A349-E32F4D5AB1AF}" srcId="{E3A54286-E00E-47FD-AA8E-D8FE1103EBD0}" destId="{3CA5AE32-6506-4568-93F8-97D9B891B2CF}" srcOrd="0" destOrd="0" parTransId="{AFE834D4-B45B-426A-B666-5DB3837463E3}" sibTransId="{C814BFE9-828A-4460-B10B-9D6926367653}"/>
    <dgm:cxn modelId="{13801975-059C-439C-A728-41B4E6C5DE53}" srcId="{0C1E4EBC-FEFE-4073-BE6A-44801629600E}" destId="{F7616D59-3959-4E6F-8F3B-F04853EC7C91}" srcOrd="3" destOrd="0" parTransId="{79868CB1-9982-4416-AE32-4C2BEECC30EA}" sibTransId="{C4EFA0EC-CD28-45CC-BA4E-6923FDC7202F}"/>
    <dgm:cxn modelId="{8548AA7C-9556-425D-95CB-22C6835E0D82}" type="presOf" srcId="{88656F4C-6DED-4F16-89A0-F5E7DD9609C7}" destId="{3248B23B-4F20-49A1-932F-6D7B1FAC891A}" srcOrd="0" destOrd="0" presId="urn:microsoft.com/office/officeart/2011/layout/TabList"/>
    <dgm:cxn modelId="{FAD65D27-69CC-4493-A306-EBB99536B3BB}" srcId="{F7616D59-3959-4E6F-8F3B-F04853EC7C91}" destId="{7BAA4C28-69B3-418F-B27B-74737227527F}" srcOrd="0" destOrd="0" parTransId="{A58215EF-E48A-4EED-B66C-1716C6860A1A}" sibTransId="{E8F5B47A-8BFE-4C51-BE01-CB66D63B185B}"/>
    <dgm:cxn modelId="{73B281CF-C271-4743-830D-6572B4146407}" type="presOf" srcId="{E66AF67C-2203-4B9F-8F0A-00F83B0B9396}" destId="{9ED89125-8BA3-42A0-B40A-0992300ABECB}" srcOrd="0" destOrd="0" presId="urn:microsoft.com/office/officeart/2011/layout/TabList"/>
    <dgm:cxn modelId="{25FCA134-7017-497D-A392-0C216018B876}" type="presParOf" srcId="{0E0E172C-CAAE-486D-850F-7F1F31BB9B04}" destId="{B4924DC0-205B-41AD-AA77-DF6AC3F88870}" srcOrd="0" destOrd="0" presId="urn:microsoft.com/office/officeart/2011/layout/TabList"/>
    <dgm:cxn modelId="{BE393536-60B3-45E6-884B-78CB4B88DF9D}" type="presParOf" srcId="{B4924DC0-205B-41AD-AA77-DF6AC3F88870}" destId="{70D32A5A-BB6F-4307-BB05-EBBD7D03B3B4}" srcOrd="0" destOrd="0" presId="urn:microsoft.com/office/officeart/2011/layout/TabList"/>
    <dgm:cxn modelId="{788660D8-5699-4C28-AD3A-1076A2B08F70}" type="presParOf" srcId="{B4924DC0-205B-41AD-AA77-DF6AC3F88870}" destId="{F27E1245-1855-43AD-8A2C-D10CE270BCF7}" srcOrd="1" destOrd="0" presId="urn:microsoft.com/office/officeart/2011/layout/TabList"/>
    <dgm:cxn modelId="{EFDBF103-4E07-4782-8850-049482421282}" type="presParOf" srcId="{B4924DC0-205B-41AD-AA77-DF6AC3F88870}" destId="{1628EE9A-66E1-467F-AAF4-D118FD3D4288}" srcOrd="2" destOrd="0" presId="urn:microsoft.com/office/officeart/2011/layout/TabList"/>
    <dgm:cxn modelId="{95434A96-3842-402D-8E9F-3F59C7308D12}" type="presParOf" srcId="{0E0E172C-CAAE-486D-850F-7F1F31BB9B04}" destId="{42F9FC33-CC95-474F-A23F-61AB0997B96D}" srcOrd="1" destOrd="0" presId="urn:microsoft.com/office/officeart/2011/layout/TabList"/>
    <dgm:cxn modelId="{E8346442-2999-4992-ABD0-9CE18B327641}" type="presParOf" srcId="{0E0E172C-CAAE-486D-850F-7F1F31BB9B04}" destId="{6F54F51B-4634-472A-9515-106D5BBEE2B7}" srcOrd="2" destOrd="0" presId="urn:microsoft.com/office/officeart/2011/layout/TabList"/>
    <dgm:cxn modelId="{398535F2-2A24-4F23-A742-B16D67F3F8DF}" type="presParOf" srcId="{6F54F51B-4634-472A-9515-106D5BBEE2B7}" destId="{F3F74734-8D2A-43D9-9E82-E076DD82DA13}" srcOrd="0" destOrd="0" presId="urn:microsoft.com/office/officeart/2011/layout/TabList"/>
    <dgm:cxn modelId="{89333A96-C1A8-4D3D-86CF-0CF64690229A}" type="presParOf" srcId="{6F54F51B-4634-472A-9515-106D5BBEE2B7}" destId="{75178E1F-A2B0-4E62-8EDA-98117411B2AD}" srcOrd="1" destOrd="0" presId="urn:microsoft.com/office/officeart/2011/layout/TabList"/>
    <dgm:cxn modelId="{87244544-E3E9-4207-9F9A-8471D6D936BB}" type="presParOf" srcId="{6F54F51B-4634-472A-9515-106D5BBEE2B7}" destId="{02FA9AA8-0BE1-4218-B318-080C5C190484}" srcOrd="2" destOrd="0" presId="urn:microsoft.com/office/officeart/2011/layout/TabList"/>
    <dgm:cxn modelId="{09E1EAB0-D7AA-49E7-81B6-240211418865}" type="presParOf" srcId="{0E0E172C-CAAE-486D-850F-7F1F31BB9B04}" destId="{00B55F82-6CFC-4DA8-9D3F-F982F6F2CCD2}" srcOrd="3" destOrd="0" presId="urn:microsoft.com/office/officeart/2011/layout/TabList"/>
    <dgm:cxn modelId="{9E53B40D-DF9D-47DE-9103-11E6B2E62E11}" type="presParOf" srcId="{0E0E172C-CAAE-486D-850F-7F1F31BB9B04}" destId="{5911941F-F656-465F-BD84-7003E877FBC9}" srcOrd="4" destOrd="0" presId="urn:microsoft.com/office/officeart/2011/layout/TabList"/>
    <dgm:cxn modelId="{97915A14-296D-474B-A68B-61861CE108AC}" type="presParOf" srcId="{5911941F-F656-465F-BD84-7003E877FBC9}" destId="{4D35D921-0076-47D1-889D-0354A10A9816}" srcOrd="0" destOrd="0" presId="urn:microsoft.com/office/officeart/2011/layout/TabList"/>
    <dgm:cxn modelId="{5E80473E-F4C8-4075-95FB-272ACA569757}" type="presParOf" srcId="{5911941F-F656-465F-BD84-7003E877FBC9}" destId="{3248B23B-4F20-49A1-932F-6D7B1FAC891A}" srcOrd="1" destOrd="0" presId="urn:microsoft.com/office/officeart/2011/layout/TabList"/>
    <dgm:cxn modelId="{1AC92E38-5521-4BF1-811D-42BAF606E376}" type="presParOf" srcId="{5911941F-F656-465F-BD84-7003E877FBC9}" destId="{7A8B9EAE-DFC8-4195-ABA9-27B45AAAA71D}" srcOrd="2" destOrd="0" presId="urn:microsoft.com/office/officeart/2011/layout/TabList"/>
    <dgm:cxn modelId="{08F54F44-1F79-413E-99C4-E979CA64322A}" type="presParOf" srcId="{0E0E172C-CAAE-486D-850F-7F1F31BB9B04}" destId="{E3648062-4F36-4FD3-86CC-1913FCAD1304}" srcOrd="5" destOrd="0" presId="urn:microsoft.com/office/officeart/2011/layout/TabList"/>
    <dgm:cxn modelId="{26839BE6-4E6A-4F48-B90B-26AEF97782BE}" type="presParOf" srcId="{0E0E172C-CAAE-486D-850F-7F1F31BB9B04}" destId="{C9E73F69-ABC2-4A5B-954F-0EF7EC3C5201}" srcOrd="6" destOrd="0" presId="urn:microsoft.com/office/officeart/2011/layout/TabList"/>
    <dgm:cxn modelId="{BBC35951-0120-443E-A037-5063E3FD0DED}" type="presParOf" srcId="{C9E73F69-ABC2-4A5B-954F-0EF7EC3C5201}" destId="{553A34CE-E86F-46CE-8F8D-C6B0412D4111}" srcOrd="0" destOrd="0" presId="urn:microsoft.com/office/officeart/2011/layout/TabList"/>
    <dgm:cxn modelId="{D56AAFEC-D9DD-4273-9729-B74E5618AE13}" type="presParOf" srcId="{C9E73F69-ABC2-4A5B-954F-0EF7EC3C5201}" destId="{FFADF5DA-21BB-41DE-B4CD-E21E6FA4EB77}" srcOrd="1" destOrd="0" presId="urn:microsoft.com/office/officeart/2011/layout/TabList"/>
    <dgm:cxn modelId="{1827F571-0136-467E-A596-5059E67564BF}" type="presParOf" srcId="{C9E73F69-ABC2-4A5B-954F-0EF7EC3C5201}" destId="{C97F9301-AE95-4E70-B7F9-ED5881F822B6}" srcOrd="2" destOrd="0" presId="urn:microsoft.com/office/officeart/2011/layout/TabList"/>
    <dgm:cxn modelId="{A540CAFF-7CA8-4105-906C-52747034FF77}" type="presParOf" srcId="{0E0E172C-CAAE-486D-850F-7F1F31BB9B04}" destId="{93DB71DC-3697-409C-9068-B073A6EDCF19}" srcOrd="7" destOrd="0" presId="urn:microsoft.com/office/officeart/2011/layout/TabList"/>
    <dgm:cxn modelId="{3837B589-2AFD-4FB4-AF90-704AFA9574F2}" type="presParOf" srcId="{0E0E172C-CAAE-486D-850F-7F1F31BB9B04}" destId="{43199E94-02E2-4EC2-9225-492F67CF25D1}" srcOrd="8" destOrd="0" presId="urn:microsoft.com/office/officeart/2011/layout/TabList"/>
    <dgm:cxn modelId="{1FA64F94-F405-4802-88FE-A1CB30E73C1A}" type="presParOf" srcId="{43199E94-02E2-4EC2-9225-492F67CF25D1}" destId="{BFAA17E0-2F55-4EE2-BCA1-38D034016433}" srcOrd="0" destOrd="0" presId="urn:microsoft.com/office/officeart/2011/layout/TabList"/>
    <dgm:cxn modelId="{13C07EC2-912A-4964-89D6-782018DFADFF}" type="presParOf" srcId="{43199E94-02E2-4EC2-9225-492F67CF25D1}" destId="{9ED89125-8BA3-42A0-B40A-0992300ABECB}" srcOrd="1" destOrd="0" presId="urn:microsoft.com/office/officeart/2011/layout/TabList"/>
    <dgm:cxn modelId="{C0797BCD-0F82-48D2-AB79-89096635C38C}" type="presParOf" srcId="{43199E94-02E2-4EC2-9225-492F67CF25D1}" destId="{3A94FC41-DC68-48EC-89DC-23CC7C776778}"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766F4C-328A-4603-A70B-E8711E5A276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63010BF-FE71-4B15-A9E8-75BEE14B3F7E}">
      <dgm:prSet phldrT="[Text]"/>
      <dgm:spPr>
        <a:ln w="9525">
          <a:solidFill>
            <a:schemeClr val="tx1"/>
          </a:solidFill>
        </a:ln>
      </dgm:spPr>
      <dgm:t>
        <a:bodyPr/>
        <a:lstStyle/>
        <a:p>
          <a:r>
            <a:rPr lang="en-US" dirty="0" smtClean="0">
              <a:latin typeface="Arial" panose="020B0604020202020204" pitchFamily="34" charset="0"/>
              <a:ea typeface="Calibri" panose="020F0502020204030204" pitchFamily="34" charset="0"/>
              <a:cs typeface="Times New Roman" panose="02020603050405020304" pitchFamily="18" charset="0"/>
            </a:rPr>
            <a:t>Error Log Distribution</a:t>
          </a:r>
          <a:endParaRPr lang="en-US" dirty="0"/>
        </a:p>
      </dgm:t>
    </dgm:pt>
    <dgm:pt modelId="{016FC821-D902-4682-A845-4F3BB9207765}" type="parTrans" cxnId="{7DF1F643-0941-4FD4-8899-115E868AC2D9}">
      <dgm:prSet/>
      <dgm:spPr/>
      <dgm:t>
        <a:bodyPr/>
        <a:lstStyle/>
        <a:p>
          <a:endParaRPr lang="en-US"/>
        </a:p>
      </dgm:t>
    </dgm:pt>
    <dgm:pt modelId="{D8C88A90-3668-4B1D-A690-E6D80E405928}" type="sibTrans" cxnId="{7DF1F643-0941-4FD4-8899-115E868AC2D9}">
      <dgm:prSet/>
      <dgm:spPr/>
      <dgm:t>
        <a:bodyPr/>
        <a:lstStyle/>
        <a:p>
          <a:endParaRPr lang="en-US"/>
        </a:p>
      </dgm:t>
    </dgm:pt>
    <dgm:pt modelId="{7B4759D3-581E-4D90-913F-B2E02CEDB42F}">
      <dgm:prSet custT="1"/>
      <dgm:spPr>
        <a:ln w="9525">
          <a:solidFill>
            <a:schemeClr val="tx1">
              <a:alpha val="90000"/>
            </a:schemeClr>
          </a:solidFill>
        </a:ln>
      </dgm:spPr>
      <dgm:t>
        <a:bodyPr/>
        <a:lstStyle/>
        <a:p>
          <a:r>
            <a:rPr lang="en-US" sz="2400" dirty="0" smtClean="0">
              <a:latin typeface="Arial" panose="020B0604020202020204" pitchFamily="34" charset="0"/>
              <a:ea typeface="Calibri" panose="020F0502020204030204" pitchFamily="34" charset="0"/>
              <a:cs typeface="Times New Roman" panose="02020603050405020304" pitchFamily="18" charset="0"/>
            </a:rPr>
            <a:t>If any of the interface files contain errors and transactions are rejected by UCPath, an error log is produced.</a:t>
          </a:r>
          <a:endParaRPr lang="en-US" sz="2400" dirty="0">
            <a:latin typeface="Calibri" panose="020F0502020204030204" pitchFamily="34" charset="0"/>
            <a:ea typeface="Calibri" panose="020F0502020204030204" pitchFamily="34" charset="0"/>
            <a:cs typeface="Times New Roman" panose="02020603050405020304" pitchFamily="18" charset="0"/>
          </a:endParaRPr>
        </a:p>
      </dgm:t>
    </dgm:pt>
    <dgm:pt modelId="{940AB373-9A4E-470C-92B4-4EE0B154413E}" type="parTrans" cxnId="{A9FA8CDB-719B-48BE-BCB8-A70F0F4B27FB}">
      <dgm:prSet/>
      <dgm:spPr/>
      <dgm:t>
        <a:bodyPr/>
        <a:lstStyle/>
        <a:p>
          <a:endParaRPr lang="en-US"/>
        </a:p>
      </dgm:t>
    </dgm:pt>
    <dgm:pt modelId="{09089141-A55A-486A-B52E-8218A903F413}" type="sibTrans" cxnId="{A9FA8CDB-719B-48BE-BCB8-A70F0F4B27FB}">
      <dgm:prSet/>
      <dgm:spPr/>
      <dgm:t>
        <a:bodyPr/>
        <a:lstStyle/>
        <a:p>
          <a:endParaRPr lang="en-US"/>
        </a:p>
      </dgm:t>
    </dgm:pt>
    <dgm:pt modelId="{6B2A28E5-76F9-4ACD-A4D0-68D90C098CDE}">
      <dgm:prSet/>
      <dgm:spPr>
        <a:solidFill>
          <a:schemeClr val="accent5">
            <a:lumMod val="75000"/>
          </a:schemeClr>
        </a:solidFill>
        <a:ln w="9525">
          <a:solidFill>
            <a:schemeClr val="tx1"/>
          </a:solidFill>
        </a:ln>
      </dgm:spPr>
      <dgm:t>
        <a:bodyPr/>
        <a:lstStyle/>
        <a:p>
          <a:r>
            <a:rPr lang="en-US" dirty="0" smtClean="0">
              <a:latin typeface="Arial" panose="020B0604020202020204" pitchFamily="34" charset="0"/>
              <a:ea typeface="Calibri" panose="020F0502020204030204" pitchFamily="34" charset="0"/>
              <a:cs typeface="Times New Roman" panose="02020603050405020304" pitchFamily="18" charset="0"/>
            </a:rPr>
            <a:t>Corrections to Error Log Distribution</a:t>
          </a:r>
        </a:p>
      </dgm:t>
    </dgm:pt>
    <dgm:pt modelId="{D74BFD5B-4321-481E-B4F8-F2022C0BBDC5}" type="parTrans" cxnId="{0D3F8C01-9C87-46E8-BA1F-D7C9FBE2F833}">
      <dgm:prSet/>
      <dgm:spPr/>
      <dgm:t>
        <a:bodyPr/>
        <a:lstStyle/>
        <a:p>
          <a:endParaRPr lang="en-US"/>
        </a:p>
      </dgm:t>
    </dgm:pt>
    <dgm:pt modelId="{965CFC1A-5F84-41DC-AAF7-89711F4CF51C}" type="sibTrans" cxnId="{0D3F8C01-9C87-46E8-BA1F-D7C9FBE2F833}">
      <dgm:prSet/>
      <dgm:spPr/>
      <dgm:t>
        <a:bodyPr/>
        <a:lstStyle/>
        <a:p>
          <a:endParaRPr lang="en-US"/>
        </a:p>
      </dgm:t>
    </dgm:pt>
    <dgm:pt modelId="{92B6F0AC-C164-435C-B557-4B0D625381DA}">
      <dgm:prSet custT="1"/>
      <dgm:spPr>
        <a:ln w="9525">
          <a:solidFill>
            <a:schemeClr val="tx1">
              <a:alpha val="90000"/>
            </a:schemeClr>
          </a:solidFill>
        </a:ln>
      </dgm:spPr>
      <dgm:t>
        <a:bodyPr/>
        <a:lstStyle/>
        <a:p>
          <a:r>
            <a:rPr lang="en-US" sz="2400" dirty="0" smtClean="0">
              <a:effectLst/>
              <a:latin typeface="Arial" panose="020B0604020202020204" pitchFamily="34" charset="0"/>
              <a:ea typeface="Calibri" panose="020F0502020204030204" pitchFamily="34" charset="0"/>
              <a:cs typeface="Times New Roman" panose="02020603050405020304" pitchFamily="18" charset="0"/>
            </a:rPr>
            <a:t>Locations have the opportunity to submit “correction files” to fix errors that occurred. </a:t>
          </a:r>
        </a:p>
      </dgm:t>
    </dgm:pt>
    <dgm:pt modelId="{9A1B8A98-9F9D-4231-997F-565D8DC62D3C}" type="parTrans" cxnId="{E0636DFE-8254-4934-B151-3976099BD6AF}">
      <dgm:prSet/>
      <dgm:spPr/>
      <dgm:t>
        <a:bodyPr/>
        <a:lstStyle/>
        <a:p>
          <a:endParaRPr lang="en-US"/>
        </a:p>
      </dgm:t>
    </dgm:pt>
    <dgm:pt modelId="{01A7E430-120D-4ABB-8DC7-F698D6DEBF6B}" type="sibTrans" cxnId="{E0636DFE-8254-4934-B151-3976099BD6AF}">
      <dgm:prSet/>
      <dgm:spPr/>
      <dgm:t>
        <a:bodyPr/>
        <a:lstStyle/>
        <a:p>
          <a:endParaRPr lang="en-US"/>
        </a:p>
      </dgm:t>
    </dgm:pt>
    <dgm:pt modelId="{0D658B56-EEE4-4CF5-9449-4DEDB3DD1827}">
      <dgm:prSet custT="1"/>
      <dgm:spPr>
        <a:ln w="9525">
          <a:solidFill>
            <a:schemeClr val="tx1">
              <a:alpha val="90000"/>
            </a:schemeClr>
          </a:solidFill>
        </a:ln>
      </dgm:spPr>
      <dgm:t>
        <a:bodyPr/>
        <a:lstStyle/>
        <a:p>
          <a:r>
            <a:rPr lang="en-US" sz="2400" dirty="0" smtClean="0">
              <a:latin typeface="Arial" panose="020B0604020202020204" pitchFamily="34" charset="0"/>
              <a:ea typeface="Calibri" panose="020F0502020204030204" pitchFamily="34" charset="0"/>
              <a:cs typeface="Times New Roman" panose="02020603050405020304" pitchFamily="18" charset="0"/>
            </a:rPr>
            <a:t>Correction files have a critical deadline on the payroll calendar.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199F757E-652A-479F-BD4C-D2CC8762881F}" type="parTrans" cxnId="{C4F0821A-9522-4C32-8C0E-9E7E17535DFF}">
      <dgm:prSet/>
      <dgm:spPr/>
      <dgm:t>
        <a:bodyPr/>
        <a:lstStyle/>
        <a:p>
          <a:endParaRPr lang="en-US"/>
        </a:p>
      </dgm:t>
    </dgm:pt>
    <dgm:pt modelId="{F6E0D6FD-F80E-4ED4-A870-9452580E5272}" type="sibTrans" cxnId="{C4F0821A-9522-4C32-8C0E-9E7E17535DFF}">
      <dgm:prSet/>
      <dgm:spPr/>
      <dgm:t>
        <a:bodyPr/>
        <a:lstStyle/>
        <a:p>
          <a:endParaRPr lang="en-US"/>
        </a:p>
      </dgm:t>
    </dgm:pt>
    <dgm:pt modelId="{EA60127B-169A-45DA-8F45-9D5634CD4508}">
      <dgm:prSet custT="1"/>
      <dgm:spPr>
        <a:ln w="9525">
          <a:solidFill>
            <a:schemeClr val="tx1">
              <a:alpha val="90000"/>
            </a:schemeClr>
          </a:solidFill>
        </a:ln>
      </dgm:spPr>
      <dgm:t>
        <a:bodyPr/>
        <a:lstStyle/>
        <a:p>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Corrections will continue to be performed by Campus Shared Service Centers.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47E36949-8527-49AE-8B8C-DB5C0E10E2E3}" type="parTrans" cxnId="{02C1EAAE-26AF-439E-B351-3CB30501749C}">
      <dgm:prSet/>
      <dgm:spPr/>
      <dgm:t>
        <a:bodyPr/>
        <a:lstStyle/>
        <a:p>
          <a:endParaRPr lang="en-US"/>
        </a:p>
      </dgm:t>
    </dgm:pt>
    <dgm:pt modelId="{13712D7F-3892-4667-8386-828C831B2D95}" type="sibTrans" cxnId="{02C1EAAE-26AF-439E-B351-3CB30501749C}">
      <dgm:prSet/>
      <dgm:spPr/>
      <dgm:t>
        <a:bodyPr/>
        <a:lstStyle/>
        <a:p>
          <a:endParaRPr lang="en-US"/>
        </a:p>
      </dgm:t>
    </dgm:pt>
    <dgm:pt modelId="{BB2EE1E9-0DB0-4CBF-A88C-3FE2E8A5D066}" type="pres">
      <dgm:prSet presAssocID="{EC766F4C-328A-4603-A70B-E8711E5A276C}" presName="Name0" presStyleCnt="0">
        <dgm:presLayoutVars>
          <dgm:dir/>
          <dgm:animLvl val="lvl"/>
          <dgm:resizeHandles val="exact"/>
        </dgm:presLayoutVars>
      </dgm:prSet>
      <dgm:spPr/>
      <dgm:t>
        <a:bodyPr/>
        <a:lstStyle/>
        <a:p>
          <a:endParaRPr lang="en-US"/>
        </a:p>
      </dgm:t>
    </dgm:pt>
    <dgm:pt modelId="{8B807025-4037-4893-BA0D-F62D91DE81B1}" type="pres">
      <dgm:prSet presAssocID="{563010BF-FE71-4B15-A9E8-75BEE14B3F7E}" presName="composite" presStyleCnt="0"/>
      <dgm:spPr/>
    </dgm:pt>
    <dgm:pt modelId="{5F2ECDCC-DFF7-41A0-8016-97BFB7424D34}" type="pres">
      <dgm:prSet presAssocID="{563010BF-FE71-4B15-A9E8-75BEE14B3F7E}" presName="parTx" presStyleLbl="alignNode1" presStyleIdx="0" presStyleCnt="2">
        <dgm:presLayoutVars>
          <dgm:chMax val="0"/>
          <dgm:chPref val="0"/>
          <dgm:bulletEnabled val="1"/>
        </dgm:presLayoutVars>
      </dgm:prSet>
      <dgm:spPr/>
      <dgm:t>
        <a:bodyPr/>
        <a:lstStyle/>
        <a:p>
          <a:endParaRPr lang="en-US"/>
        </a:p>
      </dgm:t>
    </dgm:pt>
    <dgm:pt modelId="{C4A6E15A-741E-4848-9D72-4DBCE0496030}" type="pres">
      <dgm:prSet presAssocID="{563010BF-FE71-4B15-A9E8-75BEE14B3F7E}" presName="desTx" presStyleLbl="alignAccFollowNode1" presStyleIdx="0" presStyleCnt="2">
        <dgm:presLayoutVars>
          <dgm:bulletEnabled val="1"/>
        </dgm:presLayoutVars>
      </dgm:prSet>
      <dgm:spPr/>
      <dgm:t>
        <a:bodyPr/>
        <a:lstStyle/>
        <a:p>
          <a:endParaRPr lang="en-US"/>
        </a:p>
      </dgm:t>
    </dgm:pt>
    <dgm:pt modelId="{0D25AEBD-7371-4883-BEB8-B6E5E778D1C5}" type="pres">
      <dgm:prSet presAssocID="{D8C88A90-3668-4B1D-A690-E6D80E405928}" presName="space" presStyleCnt="0"/>
      <dgm:spPr/>
    </dgm:pt>
    <dgm:pt modelId="{821720B2-65D4-4FA4-99AC-C4387DEF0531}" type="pres">
      <dgm:prSet presAssocID="{6B2A28E5-76F9-4ACD-A4D0-68D90C098CDE}" presName="composite" presStyleCnt="0"/>
      <dgm:spPr/>
    </dgm:pt>
    <dgm:pt modelId="{27AC8795-B02D-4FE0-938B-D8AD0876D442}" type="pres">
      <dgm:prSet presAssocID="{6B2A28E5-76F9-4ACD-A4D0-68D90C098CDE}" presName="parTx" presStyleLbl="alignNode1" presStyleIdx="1" presStyleCnt="2">
        <dgm:presLayoutVars>
          <dgm:chMax val="0"/>
          <dgm:chPref val="0"/>
          <dgm:bulletEnabled val="1"/>
        </dgm:presLayoutVars>
      </dgm:prSet>
      <dgm:spPr/>
      <dgm:t>
        <a:bodyPr/>
        <a:lstStyle/>
        <a:p>
          <a:endParaRPr lang="en-US"/>
        </a:p>
      </dgm:t>
    </dgm:pt>
    <dgm:pt modelId="{6B352DC8-E883-4242-9804-2D22ADBAFE9F}" type="pres">
      <dgm:prSet presAssocID="{6B2A28E5-76F9-4ACD-A4D0-68D90C098CDE}" presName="desTx" presStyleLbl="alignAccFollowNode1" presStyleIdx="1" presStyleCnt="2">
        <dgm:presLayoutVars>
          <dgm:bulletEnabled val="1"/>
        </dgm:presLayoutVars>
      </dgm:prSet>
      <dgm:spPr/>
      <dgm:t>
        <a:bodyPr/>
        <a:lstStyle/>
        <a:p>
          <a:endParaRPr lang="en-US"/>
        </a:p>
      </dgm:t>
    </dgm:pt>
  </dgm:ptLst>
  <dgm:cxnLst>
    <dgm:cxn modelId="{4737A041-2A53-403D-A273-09069DBDAF82}" type="presOf" srcId="{6B2A28E5-76F9-4ACD-A4D0-68D90C098CDE}" destId="{27AC8795-B02D-4FE0-938B-D8AD0876D442}" srcOrd="0" destOrd="0" presId="urn:microsoft.com/office/officeart/2005/8/layout/hList1"/>
    <dgm:cxn modelId="{0D3F8C01-9C87-46E8-BA1F-D7C9FBE2F833}" srcId="{EC766F4C-328A-4603-A70B-E8711E5A276C}" destId="{6B2A28E5-76F9-4ACD-A4D0-68D90C098CDE}" srcOrd="1" destOrd="0" parTransId="{D74BFD5B-4321-481E-B4F8-F2022C0BBDC5}" sibTransId="{965CFC1A-5F84-41DC-AAF7-89711F4CF51C}"/>
    <dgm:cxn modelId="{02C1EAAE-26AF-439E-B351-3CB30501749C}" srcId="{6B2A28E5-76F9-4ACD-A4D0-68D90C098CDE}" destId="{EA60127B-169A-45DA-8F45-9D5634CD4508}" srcOrd="2" destOrd="0" parTransId="{47E36949-8527-49AE-8B8C-DB5C0E10E2E3}" sibTransId="{13712D7F-3892-4667-8386-828C831B2D95}"/>
    <dgm:cxn modelId="{CBF2D801-D73D-41B7-A746-FF2E9806C62F}" type="presOf" srcId="{EC766F4C-328A-4603-A70B-E8711E5A276C}" destId="{BB2EE1E9-0DB0-4CBF-A88C-3FE2E8A5D066}" srcOrd="0" destOrd="0" presId="urn:microsoft.com/office/officeart/2005/8/layout/hList1"/>
    <dgm:cxn modelId="{7CA0A0F8-C505-4B96-9123-F8EDDE1D14CF}" type="presOf" srcId="{563010BF-FE71-4B15-A9E8-75BEE14B3F7E}" destId="{5F2ECDCC-DFF7-41A0-8016-97BFB7424D34}" srcOrd="0" destOrd="0" presId="urn:microsoft.com/office/officeart/2005/8/layout/hList1"/>
    <dgm:cxn modelId="{2B9E20CF-E3DB-485C-A3C1-7784B12F396A}" type="presOf" srcId="{EA60127B-169A-45DA-8F45-9D5634CD4508}" destId="{6B352DC8-E883-4242-9804-2D22ADBAFE9F}" srcOrd="0" destOrd="2" presId="urn:microsoft.com/office/officeart/2005/8/layout/hList1"/>
    <dgm:cxn modelId="{A9FA8CDB-719B-48BE-BCB8-A70F0F4B27FB}" srcId="{563010BF-FE71-4B15-A9E8-75BEE14B3F7E}" destId="{7B4759D3-581E-4D90-913F-B2E02CEDB42F}" srcOrd="0" destOrd="0" parTransId="{940AB373-9A4E-470C-92B4-4EE0B154413E}" sibTransId="{09089141-A55A-486A-B52E-8218A903F413}"/>
    <dgm:cxn modelId="{C4F0821A-9522-4C32-8C0E-9E7E17535DFF}" srcId="{6B2A28E5-76F9-4ACD-A4D0-68D90C098CDE}" destId="{0D658B56-EEE4-4CF5-9449-4DEDB3DD1827}" srcOrd="1" destOrd="0" parTransId="{199F757E-652A-479F-BD4C-D2CC8762881F}" sibTransId="{F6E0D6FD-F80E-4ED4-A870-9452580E5272}"/>
    <dgm:cxn modelId="{85CF8D6F-22FF-45B4-9139-4917D74D3713}" type="presOf" srcId="{7B4759D3-581E-4D90-913F-B2E02CEDB42F}" destId="{C4A6E15A-741E-4848-9D72-4DBCE0496030}" srcOrd="0" destOrd="0" presId="urn:microsoft.com/office/officeart/2005/8/layout/hList1"/>
    <dgm:cxn modelId="{D74D702A-41D9-43B1-805B-6C7C74AD0252}" type="presOf" srcId="{92B6F0AC-C164-435C-B557-4B0D625381DA}" destId="{6B352DC8-E883-4242-9804-2D22ADBAFE9F}" srcOrd="0" destOrd="0" presId="urn:microsoft.com/office/officeart/2005/8/layout/hList1"/>
    <dgm:cxn modelId="{E0636DFE-8254-4934-B151-3976099BD6AF}" srcId="{6B2A28E5-76F9-4ACD-A4D0-68D90C098CDE}" destId="{92B6F0AC-C164-435C-B557-4B0D625381DA}" srcOrd="0" destOrd="0" parTransId="{9A1B8A98-9F9D-4231-997F-565D8DC62D3C}" sibTransId="{01A7E430-120D-4ABB-8DC7-F698D6DEBF6B}"/>
    <dgm:cxn modelId="{7DF1F643-0941-4FD4-8899-115E868AC2D9}" srcId="{EC766F4C-328A-4603-A70B-E8711E5A276C}" destId="{563010BF-FE71-4B15-A9E8-75BEE14B3F7E}" srcOrd="0" destOrd="0" parTransId="{016FC821-D902-4682-A845-4F3BB9207765}" sibTransId="{D8C88A90-3668-4B1D-A690-E6D80E405928}"/>
    <dgm:cxn modelId="{163F3A65-000D-49C8-985F-E66E6DA76BCD}" type="presOf" srcId="{0D658B56-EEE4-4CF5-9449-4DEDB3DD1827}" destId="{6B352DC8-E883-4242-9804-2D22ADBAFE9F}" srcOrd="0" destOrd="1" presId="urn:microsoft.com/office/officeart/2005/8/layout/hList1"/>
    <dgm:cxn modelId="{F030843F-6349-4768-95D9-2DE7E49A87A6}" type="presParOf" srcId="{BB2EE1E9-0DB0-4CBF-A88C-3FE2E8A5D066}" destId="{8B807025-4037-4893-BA0D-F62D91DE81B1}" srcOrd="0" destOrd="0" presId="urn:microsoft.com/office/officeart/2005/8/layout/hList1"/>
    <dgm:cxn modelId="{3EE481AA-B424-4994-80E3-084A9A224A2F}" type="presParOf" srcId="{8B807025-4037-4893-BA0D-F62D91DE81B1}" destId="{5F2ECDCC-DFF7-41A0-8016-97BFB7424D34}" srcOrd="0" destOrd="0" presId="urn:microsoft.com/office/officeart/2005/8/layout/hList1"/>
    <dgm:cxn modelId="{CF62102D-BCFB-4B86-A6C7-3CEC355EED91}" type="presParOf" srcId="{8B807025-4037-4893-BA0D-F62D91DE81B1}" destId="{C4A6E15A-741E-4848-9D72-4DBCE0496030}" srcOrd="1" destOrd="0" presId="urn:microsoft.com/office/officeart/2005/8/layout/hList1"/>
    <dgm:cxn modelId="{ACBA702A-AC52-468E-A75D-C2B4BE101F81}" type="presParOf" srcId="{BB2EE1E9-0DB0-4CBF-A88C-3FE2E8A5D066}" destId="{0D25AEBD-7371-4883-BEB8-B6E5E778D1C5}" srcOrd="1" destOrd="0" presId="urn:microsoft.com/office/officeart/2005/8/layout/hList1"/>
    <dgm:cxn modelId="{478F4B21-11E8-4D09-8659-B352C9C6BD66}" type="presParOf" srcId="{BB2EE1E9-0DB0-4CBF-A88C-3FE2E8A5D066}" destId="{821720B2-65D4-4FA4-99AC-C4387DEF0531}" srcOrd="2" destOrd="0" presId="urn:microsoft.com/office/officeart/2005/8/layout/hList1"/>
    <dgm:cxn modelId="{E4235636-7225-4FAC-A7B1-E2D8E7509946}" type="presParOf" srcId="{821720B2-65D4-4FA4-99AC-C4387DEF0531}" destId="{27AC8795-B02D-4FE0-938B-D8AD0876D442}" srcOrd="0" destOrd="0" presId="urn:microsoft.com/office/officeart/2005/8/layout/hList1"/>
    <dgm:cxn modelId="{6205B727-015B-4299-953B-83109D8A3A63}" type="presParOf" srcId="{821720B2-65D4-4FA4-99AC-C4387DEF0531}" destId="{6B352DC8-E883-4242-9804-2D22ADBAFE9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B5713A-1F10-4A2E-B52F-1BA0B0E9A2FE}"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7A118C2E-03A0-4374-AAB9-D72B160F8C76}">
      <dgm:prSet phldrT="[Text]" custT="1"/>
      <dgm:spPr/>
      <dgm:t>
        <a:bodyPr/>
        <a:lstStyle/>
        <a:p>
          <a:r>
            <a:rPr lang="en-US" sz="1600" dirty="0" smtClean="0"/>
            <a:t>Pay Calculation</a:t>
          </a:r>
          <a:endParaRPr lang="en-US" sz="1600" dirty="0"/>
        </a:p>
      </dgm:t>
    </dgm:pt>
    <dgm:pt modelId="{B9AEDE08-5AE7-446C-9A78-AEAAF1FDFCD2}" type="parTrans" cxnId="{F6720841-C81B-43C1-AA64-26613A06662C}">
      <dgm:prSet/>
      <dgm:spPr/>
      <dgm:t>
        <a:bodyPr/>
        <a:lstStyle/>
        <a:p>
          <a:endParaRPr lang="en-US"/>
        </a:p>
      </dgm:t>
    </dgm:pt>
    <dgm:pt modelId="{CF3E014A-D6C0-4A59-9E6C-856BC75994D4}" type="sibTrans" cxnId="{F6720841-C81B-43C1-AA64-26613A06662C}">
      <dgm:prSet/>
      <dgm:spPr/>
      <dgm:t>
        <a:bodyPr/>
        <a:lstStyle/>
        <a:p>
          <a:endParaRPr lang="en-US"/>
        </a:p>
      </dgm:t>
    </dgm:pt>
    <dgm:pt modelId="{0E71A016-583D-48A8-A000-4ECFBAEC917B}">
      <dgm:prSet custT="1"/>
      <dgm:spPr/>
      <dgm:t>
        <a:bodyPr anchor="ctr"/>
        <a:lstStyle/>
        <a:p>
          <a:pPr marL="115888" indent="0"/>
          <a:r>
            <a:rPr lang="en-US" sz="1600" dirty="0" smtClean="0"/>
            <a:t>Initial UCPath Payroll process that calculates paycheck data based on inputs (i.e. interface files, data changes, etc.) from upstream processes and configuration.</a:t>
          </a:r>
          <a:endParaRPr lang="en-US" sz="1600" dirty="0"/>
        </a:p>
      </dgm:t>
    </dgm:pt>
    <dgm:pt modelId="{F77DB8A1-4152-4C3E-B53D-D2725066FB5D}" type="parTrans" cxnId="{A47FC430-D34F-4EA1-8A53-7EF719D0D015}">
      <dgm:prSet/>
      <dgm:spPr/>
      <dgm:t>
        <a:bodyPr/>
        <a:lstStyle/>
        <a:p>
          <a:endParaRPr lang="en-US"/>
        </a:p>
      </dgm:t>
    </dgm:pt>
    <dgm:pt modelId="{0EC20981-855C-4357-A07A-ECECF9E85222}" type="sibTrans" cxnId="{A47FC430-D34F-4EA1-8A53-7EF719D0D015}">
      <dgm:prSet/>
      <dgm:spPr/>
      <dgm:t>
        <a:bodyPr/>
        <a:lstStyle/>
        <a:p>
          <a:endParaRPr lang="en-US"/>
        </a:p>
      </dgm:t>
    </dgm:pt>
    <dgm:pt modelId="{5338477E-89A1-4E9A-ADF8-A69EA74384E6}">
      <dgm:prSet custT="1"/>
      <dgm:spPr/>
      <dgm:t>
        <a:bodyPr/>
        <a:lstStyle/>
        <a:p>
          <a:r>
            <a:rPr lang="en-US" sz="1600" dirty="0" smtClean="0"/>
            <a:t>Pay Confirm</a:t>
          </a:r>
          <a:endParaRPr lang="en-US" sz="1600" dirty="0"/>
        </a:p>
      </dgm:t>
    </dgm:pt>
    <dgm:pt modelId="{911949C5-70F5-450C-8C8C-83D1FF1338C3}" type="parTrans" cxnId="{11D46FE4-51FD-4839-8959-E06D91382AE9}">
      <dgm:prSet/>
      <dgm:spPr/>
      <dgm:t>
        <a:bodyPr/>
        <a:lstStyle/>
        <a:p>
          <a:endParaRPr lang="en-US"/>
        </a:p>
      </dgm:t>
    </dgm:pt>
    <dgm:pt modelId="{8DA8428B-38E8-4170-951D-A057E1B7698E}" type="sibTrans" cxnId="{11D46FE4-51FD-4839-8959-E06D91382AE9}">
      <dgm:prSet/>
      <dgm:spPr/>
      <dgm:t>
        <a:bodyPr/>
        <a:lstStyle/>
        <a:p>
          <a:endParaRPr lang="en-US"/>
        </a:p>
      </dgm:t>
    </dgm:pt>
    <dgm:pt modelId="{E4888473-5FD6-4E8F-A4B2-F80A91C1B854}">
      <dgm:prSet custT="1"/>
      <dgm:spPr/>
      <dgm:t>
        <a:bodyPr anchor="ctr"/>
        <a:lstStyle/>
        <a:p>
          <a:pPr marL="0" indent="115888"/>
          <a:r>
            <a:rPr lang="en-US" sz="1600" dirty="0" smtClean="0"/>
            <a:t>Delivered process that finalizes paycheck data.</a:t>
          </a:r>
          <a:endParaRPr lang="en-US" sz="1600" dirty="0"/>
        </a:p>
      </dgm:t>
    </dgm:pt>
    <dgm:pt modelId="{59DC4A9D-F2BC-4886-969D-D4C9235CA8D3}" type="parTrans" cxnId="{BAA492FE-EDD1-45F8-858B-0E941DD46692}">
      <dgm:prSet/>
      <dgm:spPr/>
      <dgm:t>
        <a:bodyPr/>
        <a:lstStyle/>
        <a:p>
          <a:endParaRPr lang="en-US"/>
        </a:p>
      </dgm:t>
    </dgm:pt>
    <dgm:pt modelId="{54312E29-D070-4375-81D2-D0B01E716AF2}" type="sibTrans" cxnId="{BAA492FE-EDD1-45F8-858B-0E941DD46692}">
      <dgm:prSet/>
      <dgm:spPr/>
      <dgm:t>
        <a:bodyPr/>
        <a:lstStyle/>
        <a:p>
          <a:endParaRPr lang="en-US"/>
        </a:p>
      </dgm:t>
    </dgm:pt>
    <dgm:pt modelId="{0070EAC8-3021-4705-9A3C-74D05963A04D}">
      <dgm:prSet custT="1"/>
      <dgm:spPr/>
      <dgm:t>
        <a:bodyPr/>
        <a:lstStyle/>
        <a:p>
          <a:r>
            <a:rPr lang="en-US" sz="1600" dirty="0" smtClean="0"/>
            <a:t>AM Post Confirm</a:t>
          </a:r>
          <a:endParaRPr lang="en-US" sz="1600" dirty="0"/>
        </a:p>
      </dgm:t>
    </dgm:pt>
    <dgm:pt modelId="{188D6396-CF5F-4A8A-A930-1BB02E870305}" type="parTrans" cxnId="{EB663B32-0B92-45AF-8ED2-451E24AEE8BD}">
      <dgm:prSet/>
      <dgm:spPr/>
      <dgm:t>
        <a:bodyPr/>
        <a:lstStyle/>
        <a:p>
          <a:endParaRPr lang="en-US"/>
        </a:p>
      </dgm:t>
    </dgm:pt>
    <dgm:pt modelId="{48977381-CBD2-4484-A499-798425CA62A8}" type="sibTrans" cxnId="{EB663B32-0B92-45AF-8ED2-451E24AEE8BD}">
      <dgm:prSet/>
      <dgm:spPr/>
      <dgm:t>
        <a:bodyPr/>
        <a:lstStyle/>
        <a:p>
          <a:endParaRPr lang="en-US"/>
        </a:p>
      </dgm:t>
    </dgm:pt>
    <dgm:pt modelId="{4B947FD6-8035-44D5-A30A-41F867B89B1B}">
      <dgm:prSet custT="1"/>
      <dgm:spPr/>
      <dgm:t>
        <a:bodyPr anchor="ctr"/>
        <a:lstStyle/>
        <a:p>
          <a:pPr marL="115888" indent="0"/>
          <a:r>
            <a:rPr lang="en-US" sz="1600" dirty="0" smtClean="0"/>
            <a:t>A series of processes that update the Absence Management components of payroll transactions.</a:t>
          </a:r>
          <a:endParaRPr lang="en-US" sz="1600" dirty="0"/>
        </a:p>
      </dgm:t>
    </dgm:pt>
    <dgm:pt modelId="{3925F2C8-E917-4E55-996E-074CBA6AB471}" type="parTrans" cxnId="{75BC17C3-E13C-415A-A125-D2BA124A19C5}">
      <dgm:prSet/>
      <dgm:spPr/>
      <dgm:t>
        <a:bodyPr/>
        <a:lstStyle/>
        <a:p>
          <a:endParaRPr lang="en-US"/>
        </a:p>
      </dgm:t>
    </dgm:pt>
    <dgm:pt modelId="{4303F1D5-735F-4BF9-8543-C361B74FD2F6}" type="sibTrans" cxnId="{75BC17C3-E13C-415A-A125-D2BA124A19C5}">
      <dgm:prSet/>
      <dgm:spPr/>
      <dgm:t>
        <a:bodyPr/>
        <a:lstStyle/>
        <a:p>
          <a:endParaRPr lang="en-US"/>
        </a:p>
      </dgm:t>
    </dgm:pt>
    <dgm:pt modelId="{218069C2-6FE8-4949-BCBD-7B6668F51F23}">
      <dgm:prSet custT="1"/>
      <dgm:spPr/>
      <dgm:t>
        <a:bodyPr/>
        <a:lstStyle/>
        <a:p>
          <a:r>
            <a:rPr lang="en-US" sz="1600" dirty="0" smtClean="0"/>
            <a:t>GL Post Confirm</a:t>
          </a:r>
          <a:endParaRPr lang="en-US" sz="1600" dirty="0"/>
        </a:p>
      </dgm:t>
    </dgm:pt>
    <dgm:pt modelId="{8BF2E9EB-0AE4-4FC1-B0CE-830B6FDAB4C5}" type="parTrans" cxnId="{052E8E3A-3DC0-4778-91C4-6F3AF5A0B01C}">
      <dgm:prSet/>
      <dgm:spPr/>
      <dgm:t>
        <a:bodyPr/>
        <a:lstStyle/>
        <a:p>
          <a:endParaRPr lang="en-US"/>
        </a:p>
      </dgm:t>
    </dgm:pt>
    <dgm:pt modelId="{806CF1C2-E934-42E2-AE66-5FABFDAEFC37}" type="sibTrans" cxnId="{052E8E3A-3DC0-4778-91C4-6F3AF5A0B01C}">
      <dgm:prSet/>
      <dgm:spPr/>
      <dgm:t>
        <a:bodyPr/>
        <a:lstStyle/>
        <a:p>
          <a:endParaRPr lang="en-US"/>
        </a:p>
      </dgm:t>
    </dgm:pt>
    <dgm:pt modelId="{4F695511-8C74-426E-A516-9A354F69BD4D}">
      <dgm:prSet custT="1"/>
      <dgm:spPr/>
      <dgm:t>
        <a:bodyPr anchor="ctr"/>
        <a:lstStyle/>
        <a:p>
          <a:pPr marL="115888" indent="0"/>
          <a:r>
            <a:rPr lang="en-US" sz="1600" dirty="0" smtClean="0"/>
            <a:t>A series of processes that update the general ledger to reflect payroll transactions that have been processed.</a:t>
          </a:r>
          <a:endParaRPr lang="en-US" sz="1600" dirty="0"/>
        </a:p>
      </dgm:t>
    </dgm:pt>
    <dgm:pt modelId="{39DC31BF-700C-4237-898D-46D7EBFF891A}" type="parTrans" cxnId="{42915827-697F-4463-B90B-6E2EE2BE4DD6}">
      <dgm:prSet/>
      <dgm:spPr/>
      <dgm:t>
        <a:bodyPr/>
        <a:lstStyle/>
        <a:p>
          <a:endParaRPr lang="en-US"/>
        </a:p>
      </dgm:t>
    </dgm:pt>
    <dgm:pt modelId="{9C09A8C6-4919-4C3D-82F0-6D84457256E5}" type="sibTrans" cxnId="{42915827-697F-4463-B90B-6E2EE2BE4DD6}">
      <dgm:prSet/>
      <dgm:spPr/>
      <dgm:t>
        <a:bodyPr/>
        <a:lstStyle/>
        <a:p>
          <a:endParaRPr lang="en-US"/>
        </a:p>
      </dgm:t>
    </dgm:pt>
    <dgm:pt modelId="{456C5D9F-326C-429E-BA54-72F6DD4F9F8E}">
      <dgm:prSet custT="1"/>
      <dgm:spPr/>
      <dgm:t>
        <a:bodyPr/>
        <a:lstStyle/>
        <a:p>
          <a:r>
            <a:rPr lang="en-US" sz="1600" dirty="0" smtClean="0"/>
            <a:t>Pay Statement on UCPath</a:t>
          </a:r>
          <a:endParaRPr lang="en-US" sz="1600" dirty="0"/>
        </a:p>
      </dgm:t>
    </dgm:pt>
    <dgm:pt modelId="{78220298-3EB8-4714-99F7-90EEB6A03A32}" type="parTrans" cxnId="{AFDBC07E-AF55-4BB3-801D-154C4F07B513}">
      <dgm:prSet/>
      <dgm:spPr/>
      <dgm:t>
        <a:bodyPr/>
        <a:lstStyle/>
        <a:p>
          <a:endParaRPr lang="en-US"/>
        </a:p>
      </dgm:t>
    </dgm:pt>
    <dgm:pt modelId="{14AA6F91-0A1A-430E-92E7-1E515178C5BE}" type="sibTrans" cxnId="{AFDBC07E-AF55-4BB3-801D-154C4F07B513}">
      <dgm:prSet/>
      <dgm:spPr/>
      <dgm:t>
        <a:bodyPr/>
        <a:lstStyle/>
        <a:p>
          <a:endParaRPr lang="en-US"/>
        </a:p>
      </dgm:t>
    </dgm:pt>
    <dgm:pt modelId="{5215B839-7FE7-4647-8967-B3EE6703ED61}">
      <dgm:prSet custT="1"/>
      <dgm:spPr/>
      <dgm:t>
        <a:bodyPr anchor="ctr"/>
        <a:lstStyle/>
        <a:p>
          <a:pPr marL="115888" indent="0"/>
          <a:r>
            <a:rPr lang="en-US" sz="1600" dirty="0" smtClean="0"/>
            <a:t>Date on Payroll calendar when earnings statements are accessible to employees in the UCPath portal.</a:t>
          </a:r>
          <a:endParaRPr lang="en-US" sz="1600" dirty="0"/>
        </a:p>
      </dgm:t>
    </dgm:pt>
    <dgm:pt modelId="{E52D89A7-8A00-428D-BFA2-815EAEEBA5E6}" type="parTrans" cxnId="{3CD27BEF-4242-45BC-95D4-91382FC426A6}">
      <dgm:prSet/>
      <dgm:spPr/>
      <dgm:t>
        <a:bodyPr/>
        <a:lstStyle/>
        <a:p>
          <a:endParaRPr lang="en-US"/>
        </a:p>
      </dgm:t>
    </dgm:pt>
    <dgm:pt modelId="{28835EBD-011F-4FA4-AB52-E1D04FC53D5D}" type="sibTrans" cxnId="{3CD27BEF-4242-45BC-95D4-91382FC426A6}">
      <dgm:prSet/>
      <dgm:spPr/>
      <dgm:t>
        <a:bodyPr/>
        <a:lstStyle/>
        <a:p>
          <a:endParaRPr lang="en-US"/>
        </a:p>
      </dgm:t>
    </dgm:pt>
    <dgm:pt modelId="{C82F9C4E-3AE4-4D40-B2BF-E01F1F635AB8}">
      <dgm:prSet custT="1"/>
      <dgm:spPr/>
      <dgm:t>
        <a:bodyPr/>
        <a:lstStyle/>
        <a:p>
          <a:r>
            <a:rPr lang="en-US" sz="1600" dirty="0" smtClean="0"/>
            <a:t>Leave Accrual Available on UCPath</a:t>
          </a:r>
          <a:endParaRPr lang="en-US" sz="1600" dirty="0"/>
        </a:p>
      </dgm:t>
    </dgm:pt>
    <dgm:pt modelId="{D4D286FF-654C-4605-A7F7-6723F226F40F}" type="parTrans" cxnId="{2587D867-1131-4970-90BC-4E73B8F53AA6}">
      <dgm:prSet/>
      <dgm:spPr/>
      <dgm:t>
        <a:bodyPr/>
        <a:lstStyle/>
        <a:p>
          <a:endParaRPr lang="en-US"/>
        </a:p>
      </dgm:t>
    </dgm:pt>
    <dgm:pt modelId="{ECA8322F-9433-4A9D-8385-33D2A6F93CEE}" type="sibTrans" cxnId="{2587D867-1131-4970-90BC-4E73B8F53AA6}">
      <dgm:prSet/>
      <dgm:spPr/>
      <dgm:t>
        <a:bodyPr/>
        <a:lstStyle/>
        <a:p>
          <a:endParaRPr lang="en-US"/>
        </a:p>
      </dgm:t>
    </dgm:pt>
    <dgm:pt modelId="{D3F4FC98-5788-4663-8DF1-6A222EABE017}">
      <dgm:prSet custT="1"/>
      <dgm:spPr/>
      <dgm:t>
        <a:bodyPr anchor="ctr"/>
        <a:lstStyle/>
        <a:p>
          <a:pPr marL="115888" indent="0"/>
          <a:r>
            <a:rPr lang="en-US" sz="1600" dirty="0" smtClean="0"/>
            <a:t>Date on Payroll calendar when updated accrual balances are visible to employees in the UCPath portal.</a:t>
          </a:r>
          <a:endParaRPr lang="en-US" sz="1600" dirty="0"/>
        </a:p>
      </dgm:t>
    </dgm:pt>
    <dgm:pt modelId="{D14892A6-F0E2-425C-B80F-F04B3C7B307C}" type="parTrans" cxnId="{FEED3EEE-981E-41EB-8265-DD300AAE3C2B}">
      <dgm:prSet/>
      <dgm:spPr/>
      <dgm:t>
        <a:bodyPr/>
        <a:lstStyle/>
        <a:p>
          <a:endParaRPr lang="en-US"/>
        </a:p>
      </dgm:t>
    </dgm:pt>
    <dgm:pt modelId="{E5B73422-84E8-4823-BFCD-A1DB29900E92}" type="sibTrans" cxnId="{FEED3EEE-981E-41EB-8265-DD300AAE3C2B}">
      <dgm:prSet/>
      <dgm:spPr/>
      <dgm:t>
        <a:bodyPr/>
        <a:lstStyle/>
        <a:p>
          <a:endParaRPr lang="en-US"/>
        </a:p>
      </dgm:t>
    </dgm:pt>
    <dgm:pt modelId="{C5634618-1EB0-46E0-A612-AF5A80F94976}" type="pres">
      <dgm:prSet presAssocID="{8EB5713A-1F10-4A2E-B52F-1BA0B0E9A2FE}" presName="Name0" presStyleCnt="0">
        <dgm:presLayoutVars>
          <dgm:chMax/>
          <dgm:chPref val="3"/>
          <dgm:dir/>
          <dgm:animOne val="branch"/>
          <dgm:animLvl val="lvl"/>
        </dgm:presLayoutVars>
      </dgm:prSet>
      <dgm:spPr/>
      <dgm:t>
        <a:bodyPr/>
        <a:lstStyle/>
        <a:p>
          <a:endParaRPr lang="en-US"/>
        </a:p>
      </dgm:t>
    </dgm:pt>
    <dgm:pt modelId="{90AF48C9-081B-4261-B20D-A75EDA0058E0}" type="pres">
      <dgm:prSet presAssocID="{7A118C2E-03A0-4374-AAB9-D72B160F8C76}" presName="composite" presStyleCnt="0"/>
      <dgm:spPr/>
    </dgm:pt>
    <dgm:pt modelId="{0D520074-3908-44AE-A74B-BE8AE9B6D517}" type="pres">
      <dgm:prSet presAssocID="{7A118C2E-03A0-4374-AAB9-D72B160F8C76}" presName="FirstChild" presStyleLbl="revTx" presStyleIdx="0" presStyleCnt="6">
        <dgm:presLayoutVars>
          <dgm:chMax val="0"/>
          <dgm:chPref val="0"/>
          <dgm:bulletEnabled val="1"/>
        </dgm:presLayoutVars>
      </dgm:prSet>
      <dgm:spPr/>
      <dgm:t>
        <a:bodyPr/>
        <a:lstStyle/>
        <a:p>
          <a:endParaRPr lang="en-US"/>
        </a:p>
      </dgm:t>
    </dgm:pt>
    <dgm:pt modelId="{46198C8C-DCBB-4C1D-BA0D-166A43F0F686}" type="pres">
      <dgm:prSet presAssocID="{7A118C2E-03A0-4374-AAB9-D72B160F8C76}" presName="Parent" presStyleLbl="alignNode1" presStyleIdx="0" presStyleCnt="6" custScaleY="81819">
        <dgm:presLayoutVars>
          <dgm:chMax val="3"/>
          <dgm:chPref val="3"/>
          <dgm:bulletEnabled val="1"/>
        </dgm:presLayoutVars>
      </dgm:prSet>
      <dgm:spPr/>
      <dgm:t>
        <a:bodyPr/>
        <a:lstStyle/>
        <a:p>
          <a:endParaRPr lang="en-US"/>
        </a:p>
      </dgm:t>
    </dgm:pt>
    <dgm:pt modelId="{3FA595B1-FB30-446C-B555-77EB46B4F3CC}" type="pres">
      <dgm:prSet presAssocID="{7A118C2E-03A0-4374-AAB9-D72B160F8C76}" presName="Accent" presStyleLbl="parChTrans1D1" presStyleIdx="0" presStyleCnt="6"/>
      <dgm:spPr/>
    </dgm:pt>
    <dgm:pt modelId="{2881045D-A13A-4006-BCAE-8C0E07D5E542}" type="pres">
      <dgm:prSet presAssocID="{CF3E014A-D6C0-4A59-9E6C-856BC75994D4}" presName="sibTrans" presStyleCnt="0"/>
      <dgm:spPr/>
    </dgm:pt>
    <dgm:pt modelId="{64559615-19C5-4806-9CA0-734031422A8B}" type="pres">
      <dgm:prSet presAssocID="{5338477E-89A1-4E9A-ADF8-A69EA74384E6}" presName="composite" presStyleCnt="0"/>
      <dgm:spPr/>
    </dgm:pt>
    <dgm:pt modelId="{D5C93E7B-65E8-44CC-9862-A8FC04863D2F}" type="pres">
      <dgm:prSet presAssocID="{5338477E-89A1-4E9A-ADF8-A69EA74384E6}" presName="FirstChild" presStyleLbl="revTx" presStyleIdx="1" presStyleCnt="6">
        <dgm:presLayoutVars>
          <dgm:chMax val="0"/>
          <dgm:chPref val="0"/>
          <dgm:bulletEnabled val="1"/>
        </dgm:presLayoutVars>
      </dgm:prSet>
      <dgm:spPr/>
      <dgm:t>
        <a:bodyPr/>
        <a:lstStyle/>
        <a:p>
          <a:endParaRPr lang="en-US"/>
        </a:p>
      </dgm:t>
    </dgm:pt>
    <dgm:pt modelId="{51457EB1-8DCF-4122-A132-2C60102580BA}" type="pres">
      <dgm:prSet presAssocID="{5338477E-89A1-4E9A-ADF8-A69EA74384E6}" presName="Parent" presStyleLbl="alignNode1" presStyleIdx="1" presStyleCnt="6" custScaleY="81819">
        <dgm:presLayoutVars>
          <dgm:chMax val="3"/>
          <dgm:chPref val="3"/>
          <dgm:bulletEnabled val="1"/>
        </dgm:presLayoutVars>
      </dgm:prSet>
      <dgm:spPr/>
      <dgm:t>
        <a:bodyPr/>
        <a:lstStyle/>
        <a:p>
          <a:endParaRPr lang="en-US"/>
        </a:p>
      </dgm:t>
    </dgm:pt>
    <dgm:pt modelId="{ED11D384-4CB0-4561-B821-2012FDEC60F2}" type="pres">
      <dgm:prSet presAssocID="{5338477E-89A1-4E9A-ADF8-A69EA74384E6}" presName="Accent" presStyleLbl="parChTrans1D1" presStyleIdx="1" presStyleCnt="6"/>
      <dgm:spPr/>
    </dgm:pt>
    <dgm:pt modelId="{5F302CCB-6E02-433E-ABFB-47D021B71023}" type="pres">
      <dgm:prSet presAssocID="{8DA8428B-38E8-4170-951D-A057E1B7698E}" presName="sibTrans" presStyleCnt="0"/>
      <dgm:spPr/>
    </dgm:pt>
    <dgm:pt modelId="{30BE96C1-39AD-4B4C-9366-B33F4AB49836}" type="pres">
      <dgm:prSet presAssocID="{0070EAC8-3021-4705-9A3C-74D05963A04D}" presName="composite" presStyleCnt="0"/>
      <dgm:spPr/>
    </dgm:pt>
    <dgm:pt modelId="{3F113BC1-5734-4BBA-B8A5-4E3CB9DBB37D}" type="pres">
      <dgm:prSet presAssocID="{0070EAC8-3021-4705-9A3C-74D05963A04D}" presName="FirstChild" presStyleLbl="revTx" presStyleIdx="2" presStyleCnt="6">
        <dgm:presLayoutVars>
          <dgm:chMax val="0"/>
          <dgm:chPref val="0"/>
          <dgm:bulletEnabled val="1"/>
        </dgm:presLayoutVars>
      </dgm:prSet>
      <dgm:spPr/>
      <dgm:t>
        <a:bodyPr/>
        <a:lstStyle/>
        <a:p>
          <a:endParaRPr lang="en-US"/>
        </a:p>
      </dgm:t>
    </dgm:pt>
    <dgm:pt modelId="{D5F85EE0-26D3-482C-9D76-55B018734272}" type="pres">
      <dgm:prSet presAssocID="{0070EAC8-3021-4705-9A3C-74D05963A04D}" presName="Parent" presStyleLbl="alignNode1" presStyleIdx="2" presStyleCnt="6" custScaleY="81819">
        <dgm:presLayoutVars>
          <dgm:chMax val="3"/>
          <dgm:chPref val="3"/>
          <dgm:bulletEnabled val="1"/>
        </dgm:presLayoutVars>
      </dgm:prSet>
      <dgm:spPr/>
      <dgm:t>
        <a:bodyPr/>
        <a:lstStyle/>
        <a:p>
          <a:endParaRPr lang="en-US"/>
        </a:p>
      </dgm:t>
    </dgm:pt>
    <dgm:pt modelId="{44B7B36F-5496-4119-B86C-E26FC596D36E}" type="pres">
      <dgm:prSet presAssocID="{0070EAC8-3021-4705-9A3C-74D05963A04D}" presName="Accent" presStyleLbl="parChTrans1D1" presStyleIdx="2" presStyleCnt="6"/>
      <dgm:spPr/>
    </dgm:pt>
    <dgm:pt modelId="{D711FF0A-03E7-42D2-8E8A-9ED074D3B46B}" type="pres">
      <dgm:prSet presAssocID="{48977381-CBD2-4484-A499-798425CA62A8}" presName="sibTrans" presStyleCnt="0"/>
      <dgm:spPr/>
    </dgm:pt>
    <dgm:pt modelId="{983F558C-0A4D-4099-924E-E3F394167650}" type="pres">
      <dgm:prSet presAssocID="{218069C2-6FE8-4949-BCBD-7B6668F51F23}" presName="composite" presStyleCnt="0"/>
      <dgm:spPr/>
    </dgm:pt>
    <dgm:pt modelId="{DDB26F72-3BDC-404F-8081-4392D89A0293}" type="pres">
      <dgm:prSet presAssocID="{218069C2-6FE8-4949-BCBD-7B6668F51F23}" presName="FirstChild" presStyleLbl="revTx" presStyleIdx="3" presStyleCnt="6">
        <dgm:presLayoutVars>
          <dgm:chMax val="0"/>
          <dgm:chPref val="0"/>
          <dgm:bulletEnabled val="1"/>
        </dgm:presLayoutVars>
      </dgm:prSet>
      <dgm:spPr/>
      <dgm:t>
        <a:bodyPr/>
        <a:lstStyle/>
        <a:p>
          <a:endParaRPr lang="en-US"/>
        </a:p>
      </dgm:t>
    </dgm:pt>
    <dgm:pt modelId="{019434BE-B42B-4887-8A42-0F24AFDAA08D}" type="pres">
      <dgm:prSet presAssocID="{218069C2-6FE8-4949-BCBD-7B6668F51F23}" presName="Parent" presStyleLbl="alignNode1" presStyleIdx="3" presStyleCnt="6" custScaleY="81819">
        <dgm:presLayoutVars>
          <dgm:chMax val="3"/>
          <dgm:chPref val="3"/>
          <dgm:bulletEnabled val="1"/>
        </dgm:presLayoutVars>
      </dgm:prSet>
      <dgm:spPr/>
      <dgm:t>
        <a:bodyPr/>
        <a:lstStyle/>
        <a:p>
          <a:endParaRPr lang="en-US"/>
        </a:p>
      </dgm:t>
    </dgm:pt>
    <dgm:pt modelId="{D8C19FD8-778B-41FB-AEC3-D8BA2A43E505}" type="pres">
      <dgm:prSet presAssocID="{218069C2-6FE8-4949-BCBD-7B6668F51F23}" presName="Accent" presStyleLbl="parChTrans1D1" presStyleIdx="3" presStyleCnt="6"/>
      <dgm:spPr/>
    </dgm:pt>
    <dgm:pt modelId="{97FAFEAD-5A02-4015-8A91-54719E6DE136}" type="pres">
      <dgm:prSet presAssocID="{806CF1C2-E934-42E2-AE66-5FABFDAEFC37}" presName="sibTrans" presStyleCnt="0"/>
      <dgm:spPr/>
    </dgm:pt>
    <dgm:pt modelId="{22EE7E6A-1E5E-4C53-860F-CDE8134675DB}" type="pres">
      <dgm:prSet presAssocID="{456C5D9F-326C-429E-BA54-72F6DD4F9F8E}" presName="composite" presStyleCnt="0"/>
      <dgm:spPr/>
    </dgm:pt>
    <dgm:pt modelId="{F7BCD542-D7AD-4E3B-850E-078D3AB6856C}" type="pres">
      <dgm:prSet presAssocID="{456C5D9F-326C-429E-BA54-72F6DD4F9F8E}" presName="FirstChild" presStyleLbl="revTx" presStyleIdx="4" presStyleCnt="6">
        <dgm:presLayoutVars>
          <dgm:chMax val="0"/>
          <dgm:chPref val="0"/>
          <dgm:bulletEnabled val="1"/>
        </dgm:presLayoutVars>
      </dgm:prSet>
      <dgm:spPr/>
      <dgm:t>
        <a:bodyPr/>
        <a:lstStyle/>
        <a:p>
          <a:endParaRPr lang="en-US"/>
        </a:p>
      </dgm:t>
    </dgm:pt>
    <dgm:pt modelId="{81FF3DB8-5BEC-4040-B948-E3600038C0B9}" type="pres">
      <dgm:prSet presAssocID="{456C5D9F-326C-429E-BA54-72F6DD4F9F8E}" presName="Parent" presStyleLbl="alignNode1" presStyleIdx="4" presStyleCnt="6" custScaleY="81819">
        <dgm:presLayoutVars>
          <dgm:chMax val="3"/>
          <dgm:chPref val="3"/>
          <dgm:bulletEnabled val="1"/>
        </dgm:presLayoutVars>
      </dgm:prSet>
      <dgm:spPr/>
      <dgm:t>
        <a:bodyPr/>
        <a:lstStyle/>
        <a:p>
          <a:endParaRPr lang="en-US"/>
        </a:p>
      </dgm:t>
    </dgm:pt>
    <dgm:pt modelId="{BE43BCA3-298A-4823-B189-6A3D2A31ACCA}" type="pres">
      <dgm:prSet presAssocID="{456C5D9F-326C-429E-BA54-72F6DD4F9F8E}" presName="Accent" presStyleLbl="parChTrans1D1" presStyleIdx="4" presStyleCnt="6"/>
      <dgm:spPr/>
    </dgm:pt>
    <dgm:pt modelId="{075B5CE9-BF5C-4077-AE46-4948888D6458}" type="pres">
      <dgm:prSet presAssocID="{14AA6F91-0A1A-430E-92E7-1E515178C5BE}" presName="sibTrans" presStyleCnt="0"/>
      <dgm:spPr/>
    </dgm:pt>
    <dgm:pt modelId="{92508B38-F3BD-4481-B11C-4F4797B95613}" type="pres">
      <dgm:prSet presAssocID="{C82F9C4E-3AE4-4D40-B2BF-E01F1F635AB8}" presName="composite" presStyleCnt="0"/>
      <dgm:spPr/>
    </dgm:pt>
    <dgm:pt modelId="{3F8D1BC5-EEC8-447D-9620-373EEE1C470A}" type="pres">
      <dgm:prSet presAssocID="{C82F9C4E-3AE4-4D40-B2BF-E01F1F635AB8}" presName="FirstChild" presStyleLbl="revTx" presStyleIdx="5" presStyleCnt="6">
        <dgm:presLayoutVars>
          <dgm:chMax val="0"/>
          <dgm:chPref val="0"/>
          <dgm:bulletEnabled val="1"/>
        </dgm:presLayoutVars>
      </dgm:prSet>
      <dgm:spPr/>
      <dgm:t>
        <a:bodyPr/>
        <a:lstStyle/>
        <a:p>
          <a:endParaRPr lang="en-US"/>
        </a:p>
      </dgm:t>
    </dgm:pt>
    <dgm:pt modelId="{4A901F8D-C520-4154-A00E-AC922ACAF39E}" type="pres">
      <dgm:prSet presAssocID="{C82F9C4E-3AE4-4D40-B2BF-E01F1F635AB8}" presName="Parent" presStyleLbl="alignNode1" presStyleIdx="5" presStyleCnt="6" custScaleY="81819">
        <dgm:presLayoutVars>
          <dgm:chMax val="3"/>
          <dgm:chPref val="3"/>
          <dgm:bulletEnabled val="1"/>
        </dgm:presLayoutVars>
      </dgm:prSet>
      <dgm:spPr/>
      <dgm:t>
        <a:bodyPr/>
        <a:lstStyle/>
        <a:p>
          <a:endParaRPr lang="en-US"/>
        </a:p>
      </dgm:t>
    </dgm:pt>
    <dgm:pt modelId="{8C196E82-5315-4D88-AFDE-F00A2B1100CC}" type="pres">
      <dgm:prSet presAssocID="{C82F9C4E-3AE4-4D40-B2BF-E01F1F635AB8}" presName="Accent" presStyleLbl="parChTrans1D1" presStyleIdx="5" presStyleCnt="6"/>
      <dgm:spPr/>
    </dgm:pt>
  </dgm:ptLst>
  <dgm:cxnLst>
    <dgm:cxn modelId="{217175B5-A09D-4A24-9CAA-98775357FA38}" type="presOf" srcId="{5338477E-89A1-4E9A-ADF8-A69EA74384E6}" destId="{51457EB1-8DCF-4122-A132-2C60102580BA}" srcOrd="0" destOrd="0" presId="urn:microsoft.com/office/officeart/2011/layout/TabList"/>
    <dgm:cxn modelId="{30869504-2BC6-4095-ACBC-BE9FD73AB44B}" type="presOf" srcId="{4B947FD6-8035-44D5-A30A-41F867B89B1B}" destId="{3F113BC1-5734-4BBA-B8A5-4E3CB9DBB37D}" srcOrd="0" destOrd="0" presId="urn:microsoft.com/office/officeart/2011/layout/TabList"/>
    <dgm:cxn modelId="{2587D867-1131-4970-90BC-4E73B8F53AA6}" srcId="{8EB5713A-1F10-4A2E-B52F-1BA0B0E9A2FE}" destId="{C82F9C4E-3AE4-4D40-B2BF-E01F1F635AB8}" srcOrd="5" destOrd="0" parTransId="{D4D286FF-654C-4605-A7F7-6723F226F40F}" sibTransId="{ECA8322F-9433-4A9D-8385-33D2A6F93CEE}"/>
    <dgm:cxn modelId="{75BC17C3-E13C-415A-A125-D2BA124A19C5}" srcId="{0070EAC8-3021-4705-9A3C-74D05963A04D}" destId="{4B947FD6-8035-44D5-A30A-41F867B89B1B}" srcOrd="0" destOrd="0" parTransId="{3925F2C8-E917-4E55-996E-074CBA6AB471}" sibTransId="{4303F1D5-735F-4BF9-8543-C361B74FD2F6}"/>
    <dgm:cxn modelId="{AFDBC07E-AF55-4BB3-801D-154C4F07B513}" srcId="{8EB5713A-1F10-4A2E-B52F-1BA0B0E9A2FE}" destId="{456C5D9F-326C-429E-BA54-72F6DD4F9F8E}" srcOrd="4" destOrd="0" parTransId="{78220298-3EB8-4714-99F7-90EEB6A03A32}" sibTransId="{14AA6F91-0A1A-430E-92E7-1E515178C5BE}"/>
    <dgm:cxn modelId="{11D46FE4-51FD-4839-8959-E06D91382AE9}" srcId="{8EB5713A-1F10-4A2E-B52F-1BA0B0E9A2FE}" destId="{5338477E-89A1-4E9A-ADF8-A69EA74384E6}" srcOrd="1" destOrd="0" parTransId="{911949C5-70F5-450C-8C8C-83D1FF1338C3}" sibTransId="{8DA8428B-38E8-4170-951D-A057E1B7698E}"/>
    <dgm:cxn modelId="{FEED3EEE-981E-41EB-8265-DD300AAE3C2B}" srcId="{C82F9C4E-3AE4-4D40-B2BF-E01F1F635AB8}" destId="{D3F4FC98-5788-4663-8DF1-6A222EABE017}" srcOrd="0" destOrd="0" parTransId="{D14892A6-F0E2-425C-B80F-F04B3C7B307C}" sibTransId="{E5B73422-84E8-4823-BFCD-A1DB29900E92}"/>
    <dgm:cxn modelId="{4D096A45-8289-45B3-B39F-6A3A25B0E920}" type="presOf" srcId="{0E71A016-583D-48A8-A000-4ECFBAEC917B}" destId="{0D520074-3908-44AE-A74B-BE8AE9B6D517}" srcOrd="0" destOrd="0" presId="urn:microsoft.com/office/officeart/2011/layout/TabList"/>
    <dgm:cxn modelId="{DFB93DB9-8FB1-4E2B-B66F-81FDC67E6B5B}" type="presOf" srcId="{456C5D9F-326C-429E-BA54-72F6DD4F9F8E}" destId="{81FF3DB8-5BEC-4040-B948-E3600038C0B9}" srcOrd="0" destOrd="0" presId="urn:microsoft.com/office/officeart/2011/layout/TabList"/>
    <dgm:cxn modelId="{F6720841-C81B-43C1-AA64-26613A06662C}" srcId="{8EB5713A-1F10-4A2E-B52F-1BA0B0E9A2FE}" destId="{7A118C2E-03A0-4374-AAB9-D72B160F8C76}" srcOrd="0" destOrd="0" parTransId="{B9AEDE08-5AE7-446C-9A78-AEAAF1FDFCD2}" sibTransId="{CF3E014A-D6C0-4A59-9E6C-856BC75994D4}"/>
    <dgm:cxn modelId="{9449585D-844C-457A-9B56-5A9978A69C50}" type="presOf" srcId="{C82F9C4E-3AE4-4D40-B2BF-E01F1F635AB8}" destId="{4A901F8D-C520-4154-A00E-AC922ACAF39E}" srcOrd="0" destOrd="0" presId="urn:microsoft.com/office/officeart/2011/layout/TabList"/>
    <dgm:cxn modelId="{CD2ECC74-55B4-4C6B-A36E-7CE18D88C212}" type="presOf" srcId="{218069C2-6FE8-4949-BCBD-7B6668F51F23}" destId="{019434BE-B42B-4887-8A42-0F24AFDAA08D}" srcOrd="0" destOrd="0" presId="urn:microsoft.com/office/officeart/2011/layout/TabList"/>
    <dgm:cxn modelId="{DDAD3B92-BCB3-4C95-8A59-9EB8DF932F22}" type="presOf" srcId="{4F695511-8C74-426E-A516-9A354F69BD4D}" destId="{DDB26F72-3BDC-404F-8081-4392D89A0293}" srcOrd="0" destOrd="0" presId="urn:microsoft.com/office/officeart/2011/layout/TabList"/>
    <dgm:cxn modelId="{2CDF9CC8-2BB7-490A-A655-700883B3EC9F}" type="presOf" srcId="{E4888473-5FD6-4E8F-A4B2-F80A91C1B854}" destId="{D5C93E7B-65E8-44CC-9862-A8FC04863D2F}" srcOrd="0" destOrd="0" presId="urn:microsoft.com/office/officeart/2011/layout/TabList"/>
    <dgm:cxn modelId="{EB663B32-0B92-45AF-8ED2-451E24AEE8BD}" srcId="{8EB5713A-1F10-4A2E-B52F-1BA0B0E9A2FE}" destId="{0070EAC8-3021-4705-9A3C-74D05963A04D}" srcOrd="2" destOrd="0" parTransId="{188D6396-CF5F-4A8A-A930-1BB02E870305}" sibTransId="{48977381-CBD2-4484-A499-798425CA62A8}"/>
    <dgm:cxn modelId="{162942D8-ED9B-428A-931D-3AF72412FC04}" type="presOf" srcId="{5215B839-7FE7-4647-8967-B3EE6703ED61}" destId="{F7BCD542-D7AD-4E3B-850E-078D3AB6856C}" srcOrd="0" destOrd="0" presId="urn:microsoft.com/office/officeart/2011/layout/TabList"/>
    <dgm:cxn modelId="{11D055B6-56AE-4CD8-B5B7-C345A6896571}" type="presOf" srcId="{7A118C2E-03A0-4374-AAB9-D72B160F8C76}" destId="{46198C8C-DCBB-4C1D-BA0D-166A43F0F686}" srcOrd="0" destOrd="0" presId="urn:microsoft.com/office/officeart/2011/layout/TabList"/>
    <dgm:cxn modelId="{A47FC430-D34F-4EA1-8A53-7EF719D0D015}" srcId="{7A118C2E-03A0-4374-AAB9-D72B160F8C76}" destId="{0E71A016-583D-48A8-A000-4ECFBAEC917B}" srcOrd="0" destOrd="0" parTransId="{F77DB8A1-4152-4C3E-B53D-D2725066FB5D}" sibTransId="{0EC20981-855C-4357-A07A-ECECF9E85222}"/>
    <dgm:cxn modelId="{3CD27BEF-4242-45BC-95D4-91382FC426A6}" srcId="{456C5D9F-326C-429E-BA54-72F6DD4F9F8E}" destId="{5215B839-7FE7-4647-8967-B3EE6703ED61}" srcOrd="0" destOrd="0" parTransId="{E52D89A7-8A00-428D-BFA2-815EAEEBA5E6}" sibTransId="{28835EBD-011F-4FA4-AB52-E1D04FC53D5D}"/>
    <dgm:cxn modelId="{B1B207F6-5EC6-4301-88F2-5C3E30591CD1}" type="presOf" srcId="{D3F4FC98-5788-4663-8DF1-6A222EABE017}" destId="{3F8D1BC5-EEC8-447D-9620-373EEE1C470A}" srcOrd="0" destOrd="0" presId="urn:microsoft.com/office/officeart/2011/layout/TabList"/>
    <dgm:cxn modelId="{052E8E3A-3DC0-4778-91C4-6F3AF5A0B01C}" srcId="{8EB5713A-1F10-4A2E-B52F-1BA0B0E9A2FE}" destId="{218069C2-6FE8-4949-BCBD-7B6668F51F23}" srcOrd="3" destOrd="0" parTransId="{8BF2E9EB-0AE4-4FC1-B0CE-830B6FDAB4C5}" sibTransId="{806CF1C2-E934-42E2-AE66-5FABFDAEFC37}"/>
    <dgm:cxn modelId="{7F68F7DE-91C4-4C51-B34B-8FEB54A38919}" type="presOf" srcId="{8EB5713A-1F10-4A2E-B52F-1BA0B0E9A2FE}" destId="{C5634618-1EB0-46E0-A612-AF5A80F94976}" srcOrd="0" destOrd="0" presId="urn:microsoft.com/office/officeart/2011/layout/TabList"/>
    <dgm:cxn modelId="{BAA492FE-EDD1-45F8-858B-0E941DD46692}" srcId="{5338477E-89A1-4E9A-ADF8-A69EA74384E6}" destId="{E4888473-5FD6-4E8F-A4B2-F80A91C1B854}" srcOrd="0" destOrd="0" parTransId="{59DC4A9D-F2BC-4886-969D-D4C9235CA8D3}" sibTransId="{54312E29-D070-4375-81D2-D0B01E716AF2}"/>
    <dgm:cxn modelId="{42915827-697F-4463-B90B-6E2EE2BE4DD6}" srcId="{218069C2-6FE8-4949-BCBD-7B6668F51F23}" destId="{4F695511-8C74-426E-A516-9A354F69BD4D}" srcOrd="0" destOrd="0" parTransId="{39DC31BF-700C-4237-898D-46D7EBFF891A}" sibTransId="{9C09A8C6-4919-4C3D-82F0-6D84457256E5}"/>
    <dgm:cxn modelId="{ECF79493-61B3-4B7E-9271-E9C6F247F81E}" type="presOf" srcId="{0070EAC8-3021-4705-9A3C-74D05963A04D}" destId="{D5F85EE0-26D3-482C-9D76-55B018734272}" srcOrd="0" destOrd="0" presId="urn:microsoft.com/office/officeart/2011/layout/TabList"/>
    <dgm:cxn modelId="{BD257371-6B5E-4AF8-AE3B-2DC786200756}" type="presParOf" srcId="{C5634618-1EB0-46E0-A612-AF5A80F94976}" destId="{90AF48C9-081B-4261-B20D-A75EDA0058E0}" srcOrd="0" destOrd="0" presId="urn:microsoft.com/office/officeart/2011/layout/TabList"/>
    <dgm:cxn modelId="{46871E38-F3EA-4A36-A4B7-5B3C4052F68B}" type="presParOf" srcId="{90AF48C9-081B-4261-B20D-A75EDA0058E0}" destId="{0D520074-3908-44AE-A74B-BE8AE9B6D517}" srcOrd="0" destOrd="0" presId="urn:microsoft.com/office/officeart/2011/layout/TabList"/>
    <dgm:cxn modelId="{304F52F2-1257-404D-921A-4A7529462E41}" type="presParOf" srcId="{90AF48C9-081B-4261-B20D-A75EDA0058E0}" destId="{46198C8C-DCBB-4C1D-BA0D-166A43F0F686}" srcOrd="1" destOrd="0" presId="urn:microsoft.com/office/officeart/2011/layout/TabList"/>
    <dgm:cxn modelId="{9266CBBC-5CFA-4F6E-BDD4-EFEA7525DE2F}" type="presParOf" srcId="{90AF48C9-081B-4261-B20D-A75EDA0058E0}" destId="{3FA595B1-FB30-446C-B555-77EB46B4F3CC}" srcOrd="2" destOrd="0" presId="urn:microsoft.com/office/officeart/2011/layout/TabList"/>
    <dgm:cxn modelId="{9562AE3E-DC10-4C4B-950A-9B6CF6DBBFC7}" type="presParOf" srcId="{C5634618-1EB0-46E0-A612-AF5A80F94976}" destId="{2881045D-A13A-4006-BCAE-8C0E07D5E542}" srcOrd="1" destOrd="0" presId="urn:microsoft.com/office/officeart/2011/layout/TabList"/>
    <dgm:cxn modelId="{E578F9C3-CCB6-4622-86BA-A34ACCDA0F9A}" type="presParOf" srcId="{C5634618-1EB0-46E0-A612-AF5A80F94976}" destId="{64559615-19C5-4806-9CA0-734031422A8B}" srcOrd="2" destOrd="0" presId="urn:microsoft.com/office/officeart/2011/layout/TabList"/>
    <dgm:cxn modelId="{96521FA1-6EE5-475B-86D6-37741F6F8AED}" type="presParOf" srcId="{64559615-19C5-4806-9CA0-734031422A8B}" destId="{D5C93E7B-65E8-44CC-9862-A8FC04863D2F}" srcOrd="0" destOrd="0" presId="urn:microsoft.com/office/officeart/2011/layout/TabList"/>
    <dgm:cxn modelId="{5B33F6F0-9D10-4D4C-9195-8B280DC9843B}" type="presParOf" srcId="{64559615-19C5-4806-9CA0-734031422A8B}" destId="{51457EB1-8DCF-4122-A132-2C60102580BA}" srcOrd="1" destOrd="0" presId="urn:microsoft.com/office/officeart/2011/layout/TabList"/>
    <dgm:cxn modelId="{6952447D-F8BB-4389-A8EC-A15A21A171BD}" type="presParOf" srcId="{64559615-19C5-4806-9CA0-734031422A8B}" destId="{ED11D384-4CB0-4561-B821-2012FDEC60F2}" srcOrd="2" destOrd="0" presId="urn:microsoft.com/office/officeart/2011/layout/TabList"/>
    <dgm:cxn modelId="{4B3AA4AC-F393-498D-8998-E2E89F4B7C14}" type="presParOf" srcId="{C5634618-1EB0-46E0-A612-AF5A80F94976}" destId="{5F302CCB-6E02-433E-ABFB-47D021B71023}" srcOrd="3" destOrd="0" presId="urn:microsoft.com/office/officeart/2011/layout/TabList"/>
    <dgm:cxn modelId="{51448D4A-C5BA-42EF-A314-A38E6338DCEE}" type="presParOf" srcId="{C5634618-1EB0-46E0-A612-AF5A80F94976}" destId="{30BE96C1-39AD-4B4C-9366-B33F4AB49836}" srcOrd="4" destOrd="0" presId="urn:microsoft.com/office/officeart/2011/layout/TabList"/>
    <dgm:cxn modelId="{0EF91AFD-D1B5-4FCF-B065-85514008CD08}" type="presParOf" srcId="{30BE96C1-39AD-4B4C-9366-B33F4AB49836}" destId="{3F113BC1-5734-4BBA-B8A5-4E3CB9DBB37D}" srcOrd="0" destOrd="0" presId="urn:microsoft.com/office/officeart/2011/layout/TabList"/>
    <dgm:cxn modelId="{8A770DBE-22C6-443C-8F0F-364997FC8C1B}" type="presParOf" srcId="{30BE96C1-39AD-4B4C-9366-B33F4AB49836}" destId="{D5F85EE0-26D3-482C-9D76-55B018734272}" srcOrd="1" destOrd="0" presId="urn:microsoft.com/office/officeart/2011/layout/TabList"/>
    <dgm:cxn modelId="{A73FE75D-CEB3-480C-B616-2E8A36C57F56}" type="presParOf" srcId="{30BE96C1-39AD-4B4C-9366-B33F4AB49836}" destId="{44B7B36F-5496-4119-B86C-E26FC596D36E}" srcOrd="2" destOrd="0" presId="urn:microsoft.com/office/officeart/2011/layout/TabList"/>
    <dgm:cxn modelId="{ACD5CB67-344A-42D8-A30F-CADC4BB82BCF}" type="presParOf" srcId="{C5634618-1EB0-46E0-A612-AF5A80F94976}" destId="{D711FF0A-03E7-42D2-8E8A-9ED074D3B46B}" srcOrd="5" destOrd="0" presId="urn:microsoft.com/office/officeart/2011/layout/TabList"/>
    <dgm:cxn modelId="{F5713234-94F4-4C07-ADFB-A4D20CFB41D3}" type="presParOf" srcId="{C5634618-1EB0-46E0-A612-AF5A80F94976}" destId="{983F558C-0A4D-4099-924E-E3F394167650}" srcOrd="6" destOrd="0" presId="urn:microsoft.com/office/officeart/2011/layout/TabList"/>
    <dgm:cxn modelId="{1365F648-6793-40FC-BE6C-9F1D6D7A4FA1}" type="presParOf" srcId="{983F558C-0A4D-4099-924E-E3F394167650}" destId="{DDB26F72-3BDC-404F-8081-4392D89A0293}" srcOrd="0" destOrd="0" presId="urn:microsoft.com/office/officeart/2011/layout/TabList"/>
    <dgm:cxn modelId="{C143B3BE-6230-4BF5-ADF3-7A44FF994973}" type="presParOf" srcId="{983F558C-0A4D-4099-924E-E3F394167650}" destId="{019434BE-B42B-4887-8A42-0F24AFDAA08D}" srcOrd="1" destOrd="0" presId="urn:microsoft.com/office/officeart/2011/layout/TabList"/>
    <dgm:cxn modelId="{B1EEA205-850B-4758-A0AC-B55ECC831BA7}" type="presParOf" srcId="{983F558C-0A4D-4099-924E-E3F394167650}" destId="{D8C19FD8-778B-41FB-AEC3-D8BA2A43E505}" srcOrd="2" destOrd="0" presId="urn:microsoft.com/office/officeart/2011/layout/TabList"/>
    <dgm:cxn modelId="{E2829714-EBC6-48AD-A49D-F433E5BE876F}" type="presParOf" srcId="{C5634618-1EB0-46E0-A612-AF5A80F94976}" destId="{97FAFEAD-5A02-4015-8A91-54719E6DE136}" srcOrd="7" destOrd="0" presId="urn:microsoft.com/office/officeart/2011/layout/TabList"/>
    <dgm:cxn modelId="{7CF99FD2-BA14-4396-9389-922ECCC864DB}" type="presParOf" srcId="{C5634618-1EB0-46E0-A612-AF5A80F94976}" destId="{22EE7E6A-1E5E-4C53-860F-CDE8134675DB}" srcOrd="8" destOrd="0" presId="urn:microsoft.com/office/officeart/2011/layout/TabList"/>
    <dgm:cxn modelId="{E2D6F20B-FAA9-4F24-8B75-D2629E30BDA4}" type="presParOf" srcId="{22EE7E6A-1E5E-4C53-860F-CDE8134675DB}" destId="{F7BCD542-D7AD-4E3B-850E-078D3AB6856C}" srcOrd="0" destOrd="0" presId="urn:microsoft.com/office/officeart/2011/layout/TabList"/>
    <dgm:cxn modelId="{BCDC82A0-3A43-4D66-B55E-BBEA3C57DB95}" type="presParOf" srcId="{22EE7E6A-1E5E-4C53-860F-CDE8134675DB}" destId="{81FF3DB8-5BEC-4040-B948-E3600038C0B9}" srcOrd="1" destOrd="0" presId="urn:microsoft.com/office/officeart/2011/layout/TabList"/>
    <dgm:cxn modelId="{30410DF4-050C-482D-944C-E18C14BC6159}" type="presParOf" srcId="{22EE7E6A-1E5E-4C53-860F-CDE8134675DB}" destId="{BE43BCA3-298A-4823-B189-6A3D2A31ACCA}" srcOrd="2" destOrd="0" presId="urn:microsoft.com/office/officeart/2011/layout/TabList"/>
    <dgm:cxn modelId="{FA209F67-C5FE-483B-A7BE-01472AB75AA6}" type="presParOf" srcId="{C5634618-1EB0-46E0-A612-AF5A80F94976}" destId="{075B5CE9-BF5C-4077-AE46-4948888D6458}" srcOrd="9" destOrd="0" presId="urn:microsoft.com/office/officeart/2011/layout/TabList"/>
    <dgm:cxn modelId="{A8FF7C68-EAAF-4CC2-9642-D0FCF6EE4CD3}" type="presParOf" srcId="{C5634618-1EB0-46E0-A612-AF5A80F94976}" destId="{92508B38-F3BD-4481-B11C-4F4797B95613}" srcOrd="10" destOrd="0" presId="urn:microsoft.com/office/officeart/2011/layout/TabList"/>
    <dgm:cxn modelId="{17E54A40-8AC8-40E0-99C3-4473176FF3B5}" type="presParOf" srcId="{92508B38-F3BD-4481-B11C-4F4797B95613}" destId="{3F8D1BC5-EEC8-447D-9620-373EEE1C470A}" srcOrd="0" destOrd="0" presId="urn:microsoft.com/office/officeart/2011/layout/TabList"/>
    <dgm:cxn modelId="{6634F782-AC7C-4BCC-8F3C-6440B606337C}" type="presParOf" srcId="{92508B38-F3BD-4481-B11C-4F4797B95613}" destId="{4A901F8D-C520-4154-A00E-AC922ACAF39E}" srcOrd="1" destOrd="0" presId="urn:microsoft.com/office/officeart/2011/layout/TabList"/>
    <dgm:cxn modelId="{DE93CAA9-3987-482E-B48E-74CC84E781CD}" type="presParOf" srcId="{92508B38-F3BD-4481-B11C-4F4797B95613}" destId="{8C196E82-5315-4D88-AFDE-F00A2B1100CC}"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030E5-A1B6-4C9C-A137-0D8F608D2121}">
      <dsp:nvSpPr>
        <dsp:cNvPr id="0" name=""/>
        <dsp:cNvSpPr/>
      </dsp:nvSpPr>
      <dsp:spPr>
        <a:xfrm>
          <a:off x="0" y="4818217"/>
          <a:ext cx="974547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25F2CA-4392-4279-89F4-4350952A1967}">
      <dsp:nvSpPr>
        <dsp:cNvPr id="0" name=""/>
        <dsp:cNvSpPr/>
      </dsp:nvSpPr>
      <dsp:spPr>
        <a:xfrm>
          <a:off x="0" y="3845990"/>
          <a:ext cx="974547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2D6F7B-85CE-45D3-AF00-39AAA0C0459F}">
      <dsp:nvSpPr>
        <dsp:cNvPr id="0" name=""/>
        <dsp:cNvSpPr/>
      </dsp:nvSpPr>
      <dsp:spPr>
        <a:xfrm>
          <a:off x="0" y="2873763"/>
          <a:ext cx="974547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F2C694-08C6-4731-BBEF-170C16743533}">
      <dsp:nvSpPr>
        <dsp:cNvPr id="0" name=""/>
        <dsp:cNvSpPr/>
      </dsp:nvSpPr>
      <dsp:spPr>
        <a:xfrm>
          <a:off x="0" y="1901536"/>
          <a:ext cx="974547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8B01D6-9028-484D-B650-FAE3BC3B85A1}">
      <dsp:nvSpPr>
        <dsp:cNvPr id="0" name=""/>
        <dsp:cNvSpPr/>
      </dsp:nvSpPr>
      <dsp:spPr>
        <a:xfrm>
          <a:off x="0" y="929310"/>
          <a:ext cx="974547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AD6FA6-142A-4995-A354-5D34A70D4E9B}">
      <dsp:nvSpPr>
        <dsp:cNvPr id="0" name=""/>
        <dsp:cNvSpPr/>
      </dsp:nvSpPr>
      <dsp:spPr>
        <a:xfrm>
          <a:off x="2533822" y="3379"/>
          <a:ext cx="7211649" cy="9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115888" lvl="0" indent="0" algn="l" defTabSz="711200">
            <a:lnSpc>
              <a:spcPct val="90000"/>
            </a:lnSpc>
            <a:spcBef>
              <a:spcPct val="0"/>
            </a:spcBef>
            <a:spcAft>
              <a:spcPct val="35000"/>
            </a:spcAft>
          </a:pPr>
          <a:r>
            <a:rPr lang="en-US" sz="1600" kern="1200" dirty="0" smtClean="0"/>
            <a:t>Custom component of UCPath for payouts, accruals, leave takes, and leave adjustments (</a:t>
          </a:r>
          <a:r>
            <a:rPr lang="en-US" sz="1600" i="1" kern="1200" dirty="0" smtClean="0"/>
            <a:t>Access to this page is highly limited</a:t>
          </a:r>
          <a:r>
            <a:rPr lang="en-US" sz="1600" kern="1200" dirty="0" smtClean="0"/>
            <a:t>).</a:t>
          </a:r>
          <a:endParaRPr lang="en-US" sz="1600" kern="1200" dirty="0"/>
        </a:p>
      </dsp:txBody>
      <dsp:txXfrm>
        <a:off x="2533822" y="3379"/>
        <a:ext cx="7211649" cy="925930"/>
      </dsp:txXfrm>
    </dsp:sp>
    <dsp:sp modelId="{1F617F99-C4AD-41A5-9D1A-00F332F51BBE}">
      <dsp:nvSpPr>
        <dsp:cNvPr id="0" name=""/>
        <dsp:cNvSpPr/>
      </dsp:nvSpPr>
      <dsp:spPr>
        <a:xfrm>
          <a:off x="0" y="137162"/>
          <a:ext cx="2533822" cy="65836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E-084: Manage Accruals</a:t>
          </a:r>
          <a:endParaRPr lang="en-US" sz="1600" kern="1200" dirty="0"/>
        </a:p>
      </dsp:txBody>
      <dsp:txXfrm>
        <a:off x="32144" y="169306"/>
        <a:ext cx="2469534" cy="626220"/>
      </dsp:txXfrm>
    </dsp:sp>
    <dsp:sp modelId="{36CFCFAE-76F4-4379-B622-CC1BE3D06C1A}">
      <dsp:nvSpPr>
        <dsp:cNvPr id="0" name=""/>
        <dsp:cNvSpPr/>
      </dsp:nvSpPr>
      <dsp:spPr>
        <a:xfrm>
          <a:off x="2533822" y="975606"/>
          <a:ext cx="7211649" cy="9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115888" algn="l" defTabSz="711200">
            <a:lnSpc>
              <a:spcPct val="90000"/>
            </a:lnSpc>
            <a:spcBef>
              <a:spcPct val="0"/>
            </a:spcBef>
            <a:spcAft>
              <a:spcPct val="35000"/>
            </a:spcAft>
          </a:pPr>
          <a:r>
            <a:rPr lang="en-US" sz="1600" kern="1200" dirty="0" smtClean="0"/>
            <a:t>Process that loads recurring additional pay transactions.</a:t>
          </a:r>
          <a:endParaRPr lang="en-US" sz="1600" kern="1200" dirty="0"/>
        </a:p>
      </dsp:txBody>
      <dsp:txXfrm>
        <a:off x="2533822" y="975606"/>
        <a:ext cx="7211649" cy="925930"/>
      </dsp:txXfrm>
    </dsp:sp>
    <dsp:sp modelId="{1341EE52-124C-4B2A-A001-37B40D3FE0BD}">
      <dsp:nvSpPr>
        <dsp:cNvPr id="0" name=""/>
        <dsp:cNvSpPr/>
      </dsp:nvSpPr>
      <dsp:spPr>
        <a:xfrm>
          <a:off x="0" y="1109389"/>
          <a:ext cx="2533822" cy="65836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E-330: Batch Load Additional Pay</a:t>
          </a:r>
          <a:endParaRPr lang="en-US" sz="1600" kern="1200" dirty="0"/>
        </a:p>
      </dsp:txBody>
      <dsp:txXfrm>
        <a:off x="32144" y="1141533"/>
        <a:ext cx="2469534" cy="626220"/>
      </dsp:txXfrm>
    </dsp:sp>
    <dsp:sp modelId="{CB8DD88A-01BE-449C-BEB8-7C3F3440CD41}">
      <dsp:nvSpPr>
        <dsp:cNvPr id="0" name=""/>
        <dsp:cNvSpPr/>
      </dsp:nvSpPr>
      <dsp:spPr>
        <a:xfrm>
          <a:off x="2533822" y="1947833"/>
          <a:ext cx="7211649" cy="9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115888" lvl="0" indent="0" algn="l" defTabSz="711200">
            <a:lnSpc>
              <a:spcPct val="90000"/>
            </a:lnSpc>
            <a:spcBef>
              <a:spcPct val="0"/>
            </a:spcBef>
            <a:spcAft>
              <a:spcPct val="35000"/>
            </a:spcAft>
          </a:pPr>
          <a:r>
            <a:rPr lang="en-US" sz="1600" kern="1200" dirty="0" smtClean="0"/>
            <a:t>File interface from Banner SIS to UCPath that provides a list of Employees receiving Tuition Remission benefits (with the associated Deduction Codes).</a:t>
          </a:r>
          <a:endParaRPr lang="en-US" sz="1600" kern="1200" dirty="0"/>
        </a:p>
      </dsp:txBody>
      <dsp:txXfrm>
        <a:off x="2533822" y="1947833"/>
        <a:ext cx="7211649" cy="925930"/>
      </dsp:txXfrm>
    </dsp:sp>
    <dsp:sp modelId="{A8C177FF-9F26-4090-9BE0-89558247FB1E}">
      <dsp:nvSpPr>
        <dsp:cNvPr id="0" name=""/>
        <dsp:cNvSpPr/>
      </dsp:nvSpPr>
      <dsp:spPr>
        <a:xfrm>
          <a:off x="0" y="2081616"/>
          <a:ext cx="2533822" cy="65836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I-160:Tuition Reimbursement</a:t>
          </a:r>
          <a:endParaRPr lang="en-US" sz="1600" kern="1200" dirty="0"/>
        </a:p>
      </dsp:txBody>
      <dsp:txXfrm>
        <a:off x="32144" y="2113760"/>
        <a:ext cx="2469534" cy="626220"/>
      </dsp:txXfrm>
    </dsp:sp>
    <dsp:sp modelId="{5B64B580-8EA8-480E-B4CB-35113B272981}">
      <dsp:nvSpPr>
        <dsp:cNvPr id="0" name=""/>
        <dsp:cNvSpPr/>
      </dsp:nvSpPr>
      <dsp:spPr>
        <a:xfrm>
          <a:off x="2533822" y="2920060"/>
          <a:ext cx="7211649" cy="9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115888" lvl="0" indent="0" algn="l" defTabSz="711200">
            <a:lnSpc>
              <a:spcPct val="90000"/>
            </a:lnSpc>
            <a:spcBef>
              <a:spcPct val="0"/>
            </a:spcBef>
            <a:spcAft>
              <a:spcPct val="35000"/>
            </a:spcAft>
          </a:pPr>
          <a:r>
            <a:rPr lang="en-US" sz="1600" kern="1200" dirty="0" smtClean="0"/>
            <a:t>Interface file that loads parking deductions from Transportation and Parking Services (TAPS) to UCPath for payroll processing. </a:t>
          </a:r>
          <a:endParaRPr lang="en-US" sz="1600" kern="1200" dirty="0"/>
        </a:p>
        <a:p>
          <a:pPr marL="114300" lvl="1" indent="0" algn="l" defTabSz="533400">
            <a:lnSpc>
              <a:spcPct val="90000"/>
            </a:lnSpc>
            <a:spcBef>
              <a:spcPct val="0"/>
            </a:spcBef>
            <a:spcAft>
              <a:spcPct val="15000"/>
            </a:spcAft>
            <a:buChar char="••"/>
          </a:pPr>
          <a:r>
            <a:rPr lang="en-US" sz="1200" i="1" kern="1200" dirty="0" smtClean="0"/>
            <a:t>Note: this interface file will no longer be used as TAPS will begin using the I-378: One Time General Deductions interface file for parking deductions.</a:t>
          </a:r>
          <a:endParaRPr lang="en-US" sz="1200" kern="1200" dirty="0"/>
        </a:p>
      </dsp:txBody>
      <dsp:txXfrm>
        <a:off x="2533822" y="2920060"/>
        <a:ext cx="7211649" cy="925930"/>
      </dsp:txXfrm>
    </dsp:sp>
    <dsp:sp modelId="{DA077B53-13EB-46DE-ADF2-0D45CFF58319}">
      <dsp:nvSpPr>
        <dsp:cNvPr id="0" name=""/>
        <dsp:cNvSpPr/>
      </dsp:nvSpPr>
      <dsp:spPr>
        <a:xfrm>
          <a:off x="0" y="3053843"/>
          <a:ext cx="2533822" cy="65836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I-176: Parking Deductions</a:t>
          </a:r>
          <a:endParaRPr lang="en-US" sz="1600" kern="1200" dirty="0"/>
        </a:p>
      </dsp:txBody>
      <dsp:txXfrm>
        <a:off x="32144" y="3085987"/>
        <a:ext cx="2469534" cy="626220"/>
      </dsp:txXfrm>
    </dsp:sp>
    <dsp:sp modelId="{2BC42192-3DCD-4E21-B739-559AE9948907}">
      <dsp:nvSpPr>
        <dsp:cNvPr id="0" name=""/>
        <dsp:cNvSpPr/>
      </dsp:nvSpPr>
      <dsp:spPr>
        <a:xfrm>
          <a:off x="2533822" y="3892286"/>
          <a:ext cx="7211649" cy="9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115888" lvl="0" indent="0" algn="l" defTabSz="711200">
            <a:lnSpc>
              <a:spcPct val="90000"/>
            </a:lnSpc>
            <a:spcBef>
              <a:spcPct val="0"/>
            </a:spcBef>
            <a:spcAft>
              <a:spcPct val="35000"/>
            </a:spcAft>
          </a:pPr>
          <a:r>
            <a:rPr lang="en-US" sz="1600" kern="1200" dirty="0" smtClean="0"/>
            <a:t>Interface file that loads hours worked (i.e. regular/overtime) and leave taken (i.e. vacation, sick, leave no pay) from the Time and Attendance Reporting System (TARS) to UCPath.</a:t>
          </a:r>
        </a:p>
      </dsp:txBody>
      <dsp:txXfrm>
        <a:off x="2533822" y="3892286"/>
        <a:ext cx="7211649" cy="925930"/>
      </dsp:txXfrm>
    </dsp:sp>
    <dsp:sp modelId="{262B36E4-CA5E-4287-82CB-F00E69D08170}">
      <dsp:nvSpPr>
        <dsp:cNvPr id="0" name=""/>
        <dsp:cNvSpPr/>
      </dsp:nvSpPr>
      <dsp:spPr>
        <a:xfrm>
          <a:off x="0" y="4026069"/>
          <a:ext cx="2533822" cy="65836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I-181: Regular Time Entry</a:t>
          </a:r>
          <a:endParaRPr lang="en-US" sz="1600" kern="1200" dirty="0"/>
        </a:p>
      </dsp:txBody>
      <dsp:txXfrm>
        <a:off x="32144" y="4058213"/>
        <a:ext cx="2469534" cy="626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4FC41-DC68-48EC-89DC-23CC7C776778}">
      <dsp:nvSpPr>
        <dsp:cNvPr id="0" name=""/>
        <dsp:cNvSpPr/>
      </dsp:nvSpPr>
      <dsp:spPr>
        <a:xfrm>
          <a:off x="0" y="4815510"/>
          <a:ext cx="974750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7F9301-AE95-4E70-B7F9-ED5881F822B6}">
      <dsp:nvSpPr>
        <dsp:cNvPr id="0" name=""/>
        <dsp:cNvSpPr/>
      </dsp:nvSpPr>
      <dsp:spPr>
        <a:xfrm>
          <a:off x="0" y="3843829"/>
          <a:ext cx="974750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8B9EAE-DFC8-4195-ABA9-27B45AAAA71D}">
      <dsp:nvSpPr>
        <dsp:cNvPr id="0" name=""/>
        <dsp:cNvSpPr/>
      </dsp:nvSpPr>
      <dsp:spPr>
        <a:xfrm>
          <a:off x="0" y="2872149"/>
          <a:ext cx="974750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FA9AA8-0BE1-4218-B318-080C5C190484}">
      <dsp:nvSpPr>
        <dsp:cNvPr id="0" name=""/>
        <dsp:cNvSpPr/>
      </dsp:nvSpPr>
      <dsp:spPr>
        <a:xfrm>
          <a:off x="0" y="1900468"/>
          <a:ext cx="974750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28EE9A-66E1-467F-AAF4-D118FD3D4288}">
      <dsp:nvSpPr>
        <dsp:cNvPr id="0" name=""/>
        <dsp:cNvSpPr/>
      </dsp:nvSpPr>
      <dsp:spPr>
        <a:xfrm>
          <a:off x="0" y="928787"/>
          <a:ext cx="974750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D32A5A-BB6F-4307-BB05-EBBD7D03B3B4}">
      <dsp:nvSpPr>
        <dsp:cNvPr id="0" name=""/>
        <dsp:cNvSpPr/>
      </dsp:nvSpPr>
      <dsp:spPr>
        <a:xfrm>
          <a:off x="2534351" y="3377"/>
          <a:ext cx="7213152" cy="925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0" indent="0" algn="l" defTabSz="711200">
            <a:lnSpc>
              <a:spcPct val="90000"/>
            </a:lnSpc>
            <a:spcBef>
              <a:spcPct val="0"/>
            </a:spcBef>
            <a:spcAft>
              <a:spcPct val="35000"/>
            </a:spcAft>
          </a:pPr>
          <a:r>
            <a:rPr lang="en-US" sz="1600" kern="1200" dirty="0" smtClean="0"/>
            <a:t>The process that submits one-time/flat dollar amount payment for staff and academic employees to be processed in a specific pay period.</a:t>
          </a:r>
        </a:p>
        <a:p>
          <a:pPr marL="57150" lvl="0" indent="0" algn="l" defTabSz="711200">
            <a:lnSpc>
              <a:spcPct val="90000"/>
            </a:lnSpc>
            <a:spcBef>
              <a:spcPct val="0"/>
            </a:spcBef>
            <a:spcAft>
              <a:spcPct val="35000"/>
            </a:spcAft>
          </a:pPr>
          <a:r>
            <a:rPr lang="en-US" sz="1600" kern="1200" dirty="0" smtClean="0">
              <a:solidFill>
                <a:schemeClr val="tx1"/>
              </a:solidFill>
            </a:rPr>
            <a:t>This deadline is when Pilot One Time Pay transactions are processed.</a:t>
          </a:r>
          <a:endParaRPr lang="en-US" sz="1600" kern="1200" dirty="0">
            <a:solidFill>
              <a:schemeClr val="tx1"/>
            </a:solidFill>
          </a:endParaRPr>
        </a:p>
      </dsp:txBody>
      <dsp:txXfrm>
        <a:off x="2534351" y="3377"/>
        <a:ext cx="7213152" cy="925410"/>
      </dsp:txXfrm>
    </dsp:sp>
    <dsp:sp modelId="{F27E1245-1855-43AD-8A2C-D10CE270BCF7}">
      <dsp:nvSpPr>
        <dsp:cNvPr id="0" name=""/>
        <dsp:cNvSpPr/>
      </dsp:nvSpPr>
      <dsp:spPr>
        <a:xfrm>
          <a:off x="0" y="138372"/>
          <a:ext cx="2534351" cy="655421"/>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E-353: Batch Load One-Time Payments</a:t>
          </a:r>
          <a:endParaRPr lang="en-US" sz="1600" kern="1200" dirty="0"/>
        </a:p>
      </dsp:txBody>
      <dsp:txXfrm>
        <a:off x="32001" y="170373"/>
        <a:ext cx="2470349" cy="623420"/>
      </dsp:txXfrm>
    </dsp:sp>
    <dsp:sp modelId="{F3F74734-8D2A-43D9-9E82-E076DD82DA13}">
      <dsp:nvSpPr>
        <dsp:cNvPr id="0" name=""/>
        <dsp:cNvSpPr/>
      </dsp:nvSpPr>
      <dsp:spPr>
        <a:xfrm>
          <a:off x="2534351" y="975058"/>
          <a:ext cx="7213152" cy="925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0" indent="0" algn="l" defTabSz="711200">
            <a:lnSpc>
              <a:spcPct val="90000"/>
            </a:lnSpc>
            <a:spcBef>
              <a:spcPct val="0"/>
            </a:spcBef>
            <a:spcAft>
              <a:spcPct val="35000"/>
            </a:spcAft>
          </a:pPr>
          <a:r>
            <a:rPr lang="en-US" sz="1600" kern="1200" dirty="0" smtClean="0"/>
            <a:t>Interface file that transfers payroll deduction data UCPath for deduction input and payroll processing.</a:t>
          </a:r>
          <a:endParaRPr lang="en-US" sz="1600" kern="1200" dirty="0"/>
        </a:p>
      </dsp:txBody>
      <dsp:txXfrm>
        <a:off x="2534351" y="975058"/>
        <a:ext cx="7213152" cy="925410"/>
      </dsp:txXfrm>
    </dsp:sp>
    <dsp:sp modelId="{75178E1F-A2B0-4E62-8EDA-98117411B2AD}">
      <dsp:nvSpPr>
        <dsp:cNvPr id="0" name=""/>
        <dsp:cNvSpPr/>
      </dsp:nvSpPr>
      <dsp:spPr>
        <a:xfrm>
          <a:off x="0" y="1110052"/>
          <a:ext cx="2534351" cy="655421"/>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I-171: Reoccurring General Deductions </a:t>
          </a:r>
          <a:endParaRPr lang="en-US" sz="1600" kern="1200" dirty="0"/>
        </a:p>
      </dsp:txBody>
      <dsp:txXfrm>
        <a:off x="32001" y="1142053"/>
        <a:ext cx="2470349" cy="623420"/>
      </dsp:txXfrm>
    </dsp:sp>
    <dsp:sp modelId="{4D35D921-0076-47D1-889D-0354A10A9816}">
      <dsp:nvSpPr>
        <dsp:cNvPr id="0" name=""/>
        <dsp:cNvSpPr/>
      </dsp:nvSpPr>
      <dsp:spPr>
        <a:xfrm>
          <a:off x="2534351" y="1946738"/>
          <a:ext cx="7213152" cy="925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0" indent="0" algn="l" defTabSz="711200">
            <a:lnSpc>
              <a:spcPct val="90000"/>
            </a:lnSpc>
            <a:spcBef>
              <a:spcPct val="0"/>
            </a:spcBef>
            <a:spcAft>
              <a:spcPct val="35000"/>
            </a:spcAft>
          </a:pPr>
          <a:r>
            <a:rPr lang="en-US" sz="1600" kern="1200" dirty="0" smtClean="0"/>
            <a:t>Interface file that transmits One-Time General Deductions, overrides, and adjustments to UCPath for processing.  These one-time deductions will be flat amounts to either withhold or refund an additional amount specified on the file.</a:t>
          </a:r>
          <a:endParaRPr lang="en-US" sz="1600" kern="1200" dirty="0"/>
        </a:p>
      </dsp:txBody>
      <dsp:txXfrm>
        <a:off x="2534351" y="1946738"/>
        <a:ext cx="7213152" cy="925410"/>
      </dsp:txXfrm>
    </dsp:sp>
    <dsp:sp modelId="{3248B23B-4F20-49A1-932F-6D7B1FAC891A}">
      <dsp:nvSpPr>
        <dsp:cNvPr id="0" name=""/>
        <dsp:cNvSpPr/>
      </dsp:nvSpPr>
      <dsp:spPr>
        <a:xfrm>
          <a:off x="0" y="2081733"/>
          <a:ext cx="2534351" cy="655421"/>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I-378: One Time General Deductions</a:t>
          </a:r>
          <a:endParaRPr lang="en-US" sz="1600" kern="1200" dirty="0"/>
        </a:p>
      </dsp:txBody>
      <dsp:txXfrm>
        <a:off x="32001" y="2113734"/>
        <a:ext cx="2470349" cy="623420"/>
      </dsp:txXfrm>
    </dsp:sp>
    <dsp:sp modelId="{553A34CE-E86F-46CE-8F8D-C6B0412D4111}">
      <dsp:nvSpPr>
        <dsp:cNvPr id="0" name=""/>
        <dsp:cNvSpPr/>
      </dsp:nvSpPr>
      <dsp:spPr>
        <a:xfrm>
          <a:off x="2534351" y="2918419"/>
          <a:ext cx="7213152" cy="925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0" indent="0" algn="l" defTabSz="711200">
            <a:lnSpc>
              <a:spcPct val="90000"/>
            </a:lnSpc>
            <a:spcBef>
              <a:spcPct val="0"/>
            </a:spcBef>
            <a:spcAft>
              <a:spcPct val="35000"/>
            </a:spcAft>
          </a:pPr>
          <a:r>
            <a:rPr lang="en-US" sz="1600" kern="1200" dirty="0" smtClean="0"/>
            <a:t>A manually generated interface file that submits one-time/flat dollar amount payment, en masse, for staff and academic employees to be processed in a specific pay period</a:t>
          </a:r>
          <a:endParaRPr lang="en-US" sz="1600" kern="1200" dirty="0"/>
        </a:p>
      </dsp:txBody>
      <dsp:txXfrm>
        <a:off x="2534351" y="2918419"/>
        <a:ext cx="7213152" cy="925410"/>
      </dsp:txXfrm>
    </dsp:sp>
    <dsp:sp modelId="{FFADF5DA-21BB-41DE-B4CD-E21E6FA4EB77}">
      <dsp:nvSpPr>
        <dsp:cNvPr id="0" name=""/>
        <dsp:cNvSpPr/>
      </dsp:nvSpPr>
      <dsp:spPr>
        <a:xfrm>
          <a:off x="0" y="3053413"/>
          <a:ext cx="2534351" cy="655421"/>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I-618: Flat Dollar Amount </a:t>
          </a:r>
          <a:endParaRPr lang="en-US" sz="1600" kern="1200" dirty="0"/>
        </a:p>
      </dsp:txBody>
      <dsp:txXfrm>
        <a:off x="32001" y="3085414"/>
        <a:ext cx="2470349" cy="623420"/>
      </dsp:txXfrm>
    </dsp:sp>
    <dsp:sp modelId="{BFAA17E0-2F55-4EE2-BCA1-38D034016433}">
      <dsp:nvSpPr>
        <dsp:cNvPr id="0" name=""/>
        <dsp:cNvSpPr/>
      </dsp:nvSpPr>
      <dsp:spPr>
        <a:xfrm>
          <a:off x="2534351" y="3890100"/>
          <a:ext cx="7213152" cy="925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0" indent="0" algn="l" defTabSz="711200">
            <a:lnSpc>
              <a:spcPct val="90000"/>
            </a:lnSpc>
            <a:spcBef>
              <a:spcPct val="0"/>
            </a:spcBef>
            <a:spcAft>
              <a:spcPct val="35000"/>
            </a:spcAft>
          </a:pPr>
          <a:endParaRPr lang="en-US" sz="1600" kern="1200" dirty="0" smtClean="0"/>
        </a:p>
        <a:p>
          <a:pPr marL="57150" lvl="0" indent="0" algn="l" defTabSz="711200">
            <a:lnSpc>
              <a:spcPct val="90000"/>
            </a:lnSpc>
            <a:spcBef>
              <a:spcPct val="0"/>
            </a:spcBef>
            <a:spcAft>
              <a:spcPct val="35000"/>
            </a:spcAft>
          </a:pPr>
          <a:r>
            <a:rPr lang="en-US" sz="1600" kern="1200" dirty="0" smtClean="0"/>
            <a:t>Process that uploads daily position-level funding changes (made through FAU Change Request Tool) to UCPath for processing.</a:t>
          </a:r>
        </a:p>
        <a:p>
          <a:pPr lvl="0" algn="l" defTabSz="711200">
            <a:lnSpc>
              <a:spcPct val="90000"/>
            </a:lnSpc>
            <a:spcBef>
              <a:spcPct val="0"/>
            </a:spcBef>
            <a:spcAft>
              <a:spcPct val="35000"/>
            </a:spcAft>
          </a:pPr>
          <a:endParaRPr lang="en-US" sz="1600" kern="1200" dirty="0"/>
        </a:p>
      </dsp:txBody>
      <dsp:txXfrm>
        <a:off x="2534351" y="3890100"/>
        <a:ext cx="7213152" cy="925410"/>
      </dsp:txXfrm>
    </dsp:sp>
    <dsp:sp modelId="{9ED89125-8BA3-42A0-B40A-0992300ABECB}">
      <dsp:nvSpPr>
        <dsp:cNvPr id="0" name=""/>
        <dsp:cNvSpPr/>
      </dsp:nvSpPr>
      <dsp:spPr>
        <a:xfrm>
          <a:off x="0" y="4022877"/>
          <a:ext cx="2534351" cy="65985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E-703 Funding Upload</a:t>
          </a:r>
          <a:endParaRPr lang="en-US" sz="1600" kern="1200" dirty="0"/>
        </a:p>
      </dsp:txBody>
      <dsp:txXfrm>
        <a:off x="32217" y="4055094"/>
        <a:ext cx="2469917" cy="6276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ECDCC-DFF7-41A0-8016-97BFB7424D34}">
      <dsp:nvSpPr>
        <dsp:cNvPr id="0" name=""/>
        <dsp:cNvSpPr/>
      </dsp:nvSpPr>
      <dsp:spPr>
        <a:xfrm>
          <a:off x="42" y="89055"/>
          <a:ext cx="4081585" cy="1121578"/>
        </a:xfrm>
        <a:prstGeom prst="rect">
          <a:avLst/>
        </a:prstGeom>
        <a:solidFill>
          <a:schemeClr val="accent1">
            <a:hueOff val="0"/>
            <a:satOff val="0"/>
            <a:lumOff val="0"/>
            <a:alphaOff val="0"/>
          </a:schemeClr>
        </a:solidFill>
        <a:ln w="95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kern="1200" dirty="0" smtClean="0">
              <a:latin typeface="Arial" panose="020B0604020202020204" pitchFamily="34" charset="0"/>
              <a:ea typeface="Calibri" panose="020F0502020204030204" pitchFamily="34" charset="0"/>
              <a:cs typeface="Times New Roman" panose="02020603050405020304" pitchFamily="18" charset="0"/>
            </a:rPr>
            <a:t>Error Log Distribution</a:t>
          </a:r>
          <a:endParaRPr lang="en-US" sz="3200" kern="1200" dirty="0"/>
        </a:p>
      </dsp:txBody>
      <dsp:txXfrm>
        <a:off x="42" y="89055"/>
        <a:ext cx="4081585" cy="1121578"/>
      </dsp:txXfrm>
    </dsp:sp>
    <dsp:sp modelId="{C4A6E15A-741E-4848-9D72-4DBCE0496030}">
      <dsp:nvSpPr>
        <dsp:cNvPr id="0" name=""/>
        <dsp:cNvSpPr/>
      </dsp:nvSpPr>
      <dsp:spPr>
        <a:xfrm>
          <a:off x="42" y="1210634"/>
          <a:ext cx="4081585" cy="3683790"/>
        </a:xfrm>
        <a:prstGeom prst="rect">
          <a:avLst/>
        </a:prstGeom>
        <a:solidFill>
          <a:schemeClr val="accent1">
            <a:alpha val="90000"/>
            <a:tint val="40000"/>
            <a:hueOff val="0"/>
            <a:satOff val="0"/>
            <a:lumOff val="0"/>
            <a:alphaOff val="0"/>
          </a:schemeClr>
        </a:solidFill>
        <a:ln w="9525"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ea typeface="Calibri" panose="020F0502020204030204" pitchFamily="34" charset="0"/>
              <a:cs typeface="Times New Roman" panose="02020603050405020304" pitchFamily="18" charset="0"/>
            </a:rPr>
            <a:t>If any of the interface files contain errors and transactions are rejected by UCPath, an error log is produced.</a:t>
          </a:r>
          <a:endParaRPr lang="en-US" sz="240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42" y="1210634"/>
        <a:ext cx="4081585" cy="3683790"/>
      </dsp:txXfrm>
    </dsp:sp>
    <dsp:sp modelId="{27AC8795-B02D-4FE0-938B-D8AD0876D442}">
      <dsp:nvSpPr>
        <dsp:cNvPr id="0" name=""/>
        <dsp:cNvSpPr/>
      </dsp:nvSpPr>
      <dsp:spPr>
        <a:xfrm>
          <a:off x="4653050" y="89055"/>
          <a:ext cx="4081585" cy="1121578"/>
        </a:xfrm>
        <a:prstGeom prst="rect">
          <a:avLst/>
        </a:prstGeom>
        <a:solidFill>
          <a:schemeClr val="accent5">
            <a:lumMod val="75000"/>
          </a:schemeClr>
        </a:solidFill>
        <a:ln w="95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kern="1200" dirty="0" smtClean="0">
              <a:latin typeface="Arial" panose="020B0604020202020204" pitchFamily="34" charset="0"/>
              <a:ea typeface="Calibri" panose="020F0502020204030204" pitchFamily="34" charset="0"/>
              <a:cs typeface="Times New Roman" panose="02020603050405020304" pitchFamily="18" charset="0"/>
            </a:rPr>
            <a:t>Corrections to Error Log Distribution</a:t>
          </a:r>
        </a:p>
      </dsp:txBody>
      <dsp:txXfrm>
        <a:off x="4653050" y="89055"/>
        <a:ext cx="4081585" cy="1121578"/>
      </dsp:txXfrm>
    </dsp:sp>
    <dsp:sp modelId="{6B352DC8-E883-4242-9804-2D22ADBAFE9F}">
      <dsp:nvSpPr>
        <dsp:cNvPr id="0" name=""/>
        <dsp:cNvSpPr/>
      </dsp:nvSpPr>
      <dsp:spPr>
        <a:xfrm>
          <a:off x="4653050" y="1210634"/>
          <a:ext cx="4081585" cy="3683790"/>
        </a:xfrm>
        <a:prstGeom prst="rect">
          <a:avLst/>
        </a:prstGeom>
        <a:solidFill>
          <a:schemeClr val="accent1">
            <a:alpha val="90000"/>
            <a:tint val="40000"/>
            <a:hueOff val="0"/>
            <a:satOff val="0"/>
            <a:lumOff val="0"/>
            <a:alphaOff val="0"/>
          </a:schemeClr>
        </a:solidFill>
        <a:ln w="9525"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effectLst/>
              <a:latin typeface="Arial" panose="020B0604020202020204" pitchFamily="34" charset="0"/>
              <a:ea typeface="Calibri" panose="020F0502020204030204" pitchFamily="34" charset="0"/>
              <a:cs typeface="Times New Roman" panose="02020603050405020304" pitchFamily="18" charset="0"/>
            </a:rPr>
            <a:t>Locations have the opportunity to submit “correction files” to fix errors that occurred. </a:t>
          </a:r>
        </a:p>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ea typeface="Calibri" panose="020F0502020204030204" pitchFamily="34" charset="0"/>
              <a:cs typeface="Times New Roman" panose="02020603050405020304" pitchFamily="18" charset="0"/>
            </a:rPr>
            <a:t>Correction files have a critical deadline on the payroll calendar.</a:t>
          </a:r>
          <a:endParaRPr lang="en-US" sz="2400" kern="1200" dirty="0">
            <a:effectLst/>
            <a:latin typeface="Calibri" panose="020F0502020204030204" pitchFamily="34" charset="0"/>
            <a:ea typeface="Calibri" panose="020F0502020204030204" pitchFamily="34"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smtClean="0">
              <a:effectLst/>
              <a:latin typeface="Calibri" panose="020F0502020204030204" pitchFamily="34" charset="0"/>
              <a:ea typeface="Calibri" panose="020F0502020204030204" pitchFamily="34" charset="0"/>
              <a:cs typeface="Times New Roman" panose="02020603050405020304" pitchFamily="18" charset="0"/>
            </a:rPr>
            <a:t>Corrections will continue to be performed by Campus Shared Service Centers.</a:t>
          </a:r>
          <a:endParaRPr lang="en-US" sz="24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4653050" y="1210634"/>
        <a:ext cx="4081585" cy="36837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96E82-5315-4D88-AFDE-F00A2B1100CC}">
      <dsp:nvSpPr>
        <dsp:cNvPr id="0" name=""/>
        <dsp:cNvSpPr/>
      </dsp:nvSpPr>
      <dsp:spPr>
        <a:xfrm>
          <a:off x="0" y="4791118"/>
          <a:ext cx="107406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43BCA3-298A-4823-B189-6A3D2A31ACCA}">
      <dsp:nvSpPr>
        <dsp:cNvPr id="0" name=""/>
        <dsp:cNvSpPr/>
      </dsp:nvSpPr>
      <dsp:spPr>
        <a:xfrm>
          <a:off x="0" y="3986267"/>
          <a:ext cx="107406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C19FD8-778B-41FB-AEC3-D8BA2A43E505}">
      <dsp:nvSpPr>
        <dsp:cNvPr id="0" name=""/>
        <dsp:cNvSpPr/>
      </dsp:nvSpPr>
      <dsp:spPr>
        <a:xfrm>
          <a:off x="0" y="3181416"/>
          <a:ext cx="107406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B7B36F-5496-4119-B86C-E26FC596D36E}">
      <dsp:nvSpPr>
        <dsp:cNvPr id="0" name=""/>
        <dsp:cNvSpPr/>
      </dsp:nvSpPr>
      <dsp:spPr>
        <a:xfrm>
          <a:off x="0" y="2376564"/>
          <a:ext cx="107406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11D384-4CB0-4561-B821-2012FDEC60F2}">
      <dsp:nvSpPr>
        <dsp:cNvPr id="0" name=""/>
        <dsp:cNvSpPr/>
      </dsp:nvSpPr>
      <dsp:spPr>
        <a:xfrm>
          <a:off x="0" y="1571713"/>
          <a:ext cx="107406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A595B1-FB30-446C-B555-77EB46B4F3CC}">
      <dsp:nvSpPr>
        <dsp:cNvPr id="0" name=""/>
        <dsp:cNvSpPr/>
      </dsp:nvSpPr>
      <dsp:spPr>
        <a:xfrm>
          <a:off x="0" y="766862"/>
          <a:ext cx="107406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520074-3908-44AE-A74B-BE8AE9B6D517}">
      <dsp:nvSpPr>
        <dsp:cNvPr id="0" name=""/>
        <dsp:cNvSpPr/>
      </dsp:nvSpPr>
      <dsp:spPr>
        <a:xfrm>
          <a:off x="2792567" y="337"/>
          <a:ext cx="7948076" cy="76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115888" lvl="0" indent="0" algn="l" defTabSz="711200">
            <a:lnSpc>
              <a:spcPct val="90000"/>
            </a:lnSpc>
            <a:spcBef>
              <a:spcPct val="0"/>
            </a:spcBef>
            <a:spcAft>
              <a:spcPct val="35000"/>
            </a:spcAft>
          </a:pPr>
          <a:r>
            <a:rPr lang="en-US" sz="1600" kern="1200" dirty="0" smtClean="0"/>
            <a:t>Initial UCPath Payroll process that calculates paycheck data based on inputs (i.e. interface files, data changes, etc.) from upstream processes and configuration.</a:t>
          </a:r>
          <a:endParaRPr lang="en-US" sz="1600" kern="1200" dirty="0"/>
        </a:p>
      </dsp:txBody>
      <dsp:txXfrm>
        <a:off x="2792567" y="337"/>
        <a:ext cx="7948076" cy="766525"/>
      </dsp:txXfrm>
    </dsp:sp>
    <dsp:sp modelId="{46198C8C-DCBB-4C1D-BA0D-166A43F0F686}">
      <dsp:nvSpPr>
        <dsp:cNvPr id="0" name=""/>
        <dsp:cNvSpPr/>
      </dsp:nvSpPr>
      <dsp:spPr>
        <a:xfrm>
          <a:off x="0" y="70018"/>
          <a:ext cx="2792567" cy="62716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Pay Calculation</a:t>
          </a:r>
          <a:endParaRPr lang="en-US" sz="1600" kern="1200" dirty="0"/>
        </a:p>
      </dsp:txBody>
      <dsp:txXfrm>
        <a:off x="30621" y="100639"/>
        <a:ext cx="2731325" cy="596542"/>
      </dsp:txXfrm>
    </dsp:sp>
    <dsp:sp modelId="{D5C93E7B-65E8-44CC-9862-A8FC04863D2F}">
      <dsp:nvSpPr>
        <dsp:cNvPr id="0" name=""/>
        <dsp:cNvSpPr/>
      </dsp:nvSpPr>
      <dsp:spPr>
        <a:xfrm>
          <a:off x="2792567" y="805188"/>
          <a:ext cx="7948076" cy="76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115888" algn="l" defTabSz="711200">
            <a:lnSpc>
              <a:spcPct val="90000"/>
            </a:lnSpc>
            <a:spcBef>
              <a:spcPct val="0"/>
            </a:spcBef>
            <a:spcAft>
              <a:spcPct val="35000"/>
            </a:spcAft>
          </a:pPr>
          <a:r>
            <a:rPr lang="en-US" sz="1600" kern="1200" dirty="0" smtClean="0"/>
            <a:t>Delivered process that finalizes paycheck data.</a:t>
          </a:r>
          <a:endParaRPr lang="en-US" sz="1600" kern="1200" dirty="0"/>
        </a:p>
      </dsp:txBody>
      <dsp:txXfrm>
        <a:off x="2792567" y="805188"/>
        <a:ext cx="7948076" cy="766525"/>
      </dsp:txXfrm>
    </dsp:sp>
    <dsp:sp modelId="{51457EB1-8DCF-4122-A132-2C60102580BA}">
      <dsp:nvSpPr>
        <dsp:cNvPr id="0" name=""/>
        <dsp:cNvSpPr/>
      </dsp:nvSpPr>
      <dsp:spPr>
        <a:xfrm>
          <a:off x="0" y="874869"/>
          <a:ext cx="2792567" cy="62716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Pay Confirm</a:t>
          </a:r>
          <a:endParaRPr lang="en-US" sz="1600" kern="1200" dirty="0"/>
        </a:p>
      </dsp:txBody>
      <dsp:txXfrm>
        <a:off x="30621" y="905490"/>
        <a:ext cx="2731325" cy="596542"/>
      </dsp:txXfrm>
    </dsp:sp>
    <dsp:sp modelId="{3F113BC1-5734-4BBA-B8A5-4E3CB9DBB37D}">
      <dsp:nvSpPr>
        <dsp:cNvPr id="0" name=""/>
        <dsp:cNvSpPr/>
      </dsp:nvSpPr>
      <dsp:spPr>
        <a:xfrm>
          <a:off x="2792567" y="1610039"/>
          <a:ext cx="7948076" cy="76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115888" lvl="0" indent="0" algn="l" defTabSz="711200">
            <a:lnSpc>
              <a:spcPct val="90000"/>
            </a:lnSpc>
            <a:spcBef>
              <a:spcPct val="0"/>
            </a:spcBef>
            <a:spcAft>
              <a:spcPct val="35000"/>
            </a:spcAft>
          </a:pPr>
          <a:r>
            <a:rPr lang="en-US" sz="1600" kern="1200" dirty="0" smtClean="0"/>
            <a:t>A series of processes that update the Absence Management components of payroll transactions.</a:t>
          </a:r>
          <a:endParaRPr lang="en-US" sz="1600" kern="1200" dirty="0"/>
        </a:p>
      </dsp:txBody>
      <dsp:txXfrm>
        <a:off x="2792567" y="1610039"/>
        <a:ext cx="7948076" cy="766525"/>
      </dsp:txXfrm>
    </dsp:sp>
    <dsp:sp modelId="{D5F85EE0-26D3-482C-9D76-55B018734272}">
      <dsp:nvSpPr>
        <dsp:cNvPr id="0" name=""/>
        <dsp:cNvSpPr/>
      </dsp:nvSpPr>
      <dsp:spPr>
        <a:xfrm>
          <a:off x="0" y="1679720"/>
          <a:ext cx="2792567" cy="62716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AM Post Confirm</a:t>
          </a:r>
          <a:endParaRPr lang="en-US" sz="1600" kern="1200" dirty="0"/>
        </a:p>
      </dsp:txBody>
      <dsp:txXfrm>
        <a:off x="30621" y="1710341"/>
        <a:ext cx="2731325" cy="596542"/>
      </dsp:txXfrm>
    </dsp:sp>
    <dsp:sp modelId="{DDB26F72-3BDC-404F-8081-4392D89A0293}">
      <dsp:nvSpPr>
        <dsp:cNvPr id="0" name=""/>
        <dsp:cNvSpPr/>
      </dsp:nvSpPr>
      <dsp:spPr>
        <a:xfrm>
          <a:off x="2792567" y="2414891"/>
          <a:ext cx="7948076" cy="76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115888" lvl="0" indent="0" algn="l" defTabSz="711200">
            <a:lnSpc>
              <a:spcPct val="90000"/>
            </a:lnSpc>
            <a:spcBef>
              <a:spcPct val="0"/>
            </a:spcBef>
            <a:spcAft>
              <a:spcPct val="35000"/>
            </a:spcAft>
          </a:pPr>
          <a:r>
            <a:rPr lang="en-US" sz="1600" kern="1200" dirty="0" smtClean="0"/>
            <a:t>A series of processes that update the general ledger to reflect payroll transactions that have been processed.</a:t>
          </a:r>
          <a:endParaRPr lang="en-US" sz="1600" kern="1200" dirty="0"/>
        </a:p>
      </dsp:txBody>
      <dsp:txXfrm>
        <a:off x="2792567" y="2414891"/>
        <a:ext cx="7948076" cy="766525"/>
      </dsp:txXfrm>
    </dsp:sp>
    <dsp:sp modelId="{019434BE-B42B-4887-8A42-0F24AFDAA08D}">
      <dsp:nvSpPr>
        <dsp:cNvPr id="0" name=""/>
        <dsp:cNvSpPr/>
      </dsp:nvSpPr>
      <dsp:spPr>
        <a:xfrm>
          <a:off x="0" y="2484572"/>
          <a:ext cx="2792567" cy="62716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GL Post Confirm</a:t>
          </a:r>
          <a:endParaRPr lang="en-US" sz="1600" kern="1200" dirty="0"/>
        </a:p>
      </dsp:txBody>
      <dsp:txXfrm>
        <a:off x="30621" y="2515193"/>
        <a:ext cx="2731325" cy="596542"/>
      </dsp:txXfrm>
    </dsp:sp>
    <dsp:sp modelId="{F7BCD542-D7AD-4E3B-850E-078D3AB6856C}">
      <dsp:nvSpPr>
        <dsp:cNvPr id="0" name=""/>
        <dsp:cNvSpPr/>
      </dsp:nvSpPr>
      <dsp:spPr>
        <a:xfrm>
          <a:off x="2792567" y="3219742"/>
          <a:ext cx="7948076" cy="76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115888" lvl="0" indent="0" algn="l" defTabSz="711200">
            <a:lnSpc>
              <a:spcPct val="90000"/>
            </a:lnSpc>
            <a:spcBef>
              <a:spcPct val="0"/>
            </a:spcBef>
            <a:spcAft>
              <a:spcPct val="35000"/>
            </a:spcAft>
          </a:pPr>
          <a:r>
            <a:rPr lang="en-US" sz="1600" kern="1200" dirty="0" smtClean="0"/>
            <a:t>Date on Payroll calendar when earnings statements are accessible to employees in the UCPath portal.</a:t>
          </a:r>
          <a:endParaRPr lang="en-US" sz="1600" kern="1200" dirty="0"/>
        </a:p>
      </dsp:txBody>
      <dsp:txXfrm>
        <a:off x="2792567" y="3219742"/>
        <a:ext cx="7948076" cy="766525"/>
      </dsp:txXfrm>
    </dsp:sp>
    <dsp:sp modelId="{81FF3DB8-5BEC-4040-B948-E3600038C0B9}">
      <dsp:nvSpPr>
        <dsp:cNvPr id="0" name=""/>
        <dsp:cNvSpPr/>
      </dsp:nvSpPr>
      <dsp:spPr>
        <a:xfrm>
          <a:off x="0" y="3289423"/>
          <a:ext cx="2792567" cy="62716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Pay Statement on UCPath</a:t>
          </a:r>
          <a:endParaRPr lang="en-US" sz="1600" kern="1200" dirty="0"/>
        </a:p>
      </dsp:txBody>
      <dsp:txXfrm>
        <a:off x="30621" y="3320044"/>
        <a:ext cx="2731325" cy="596542"/>
      </dsp:txXfrm>
    </dsp:sp>
    <dsp:sp modelId="{3F8D1BC5-EEC8-447D-9620-373EEE1C470A}">
      <dsp:nvSpPr>
        <dsp:cNvPr id="0" name=""/>
        <dsp:cNvSpPr/>
      </dsp:nvSpPr>
      <dsp:spPr>
        <a:xfrm>
          <a:off x="2792567" y="4024593"/>
          <a:ext cx="7948076" cy="76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115888" lvl="0" indent="0" algn="l" defTabSz="711200">
            <a:lnSpc>
              <a:spcPct val="90000"/>
            </a:lnSpc>
            <a:spcBef>
              <a:spcPct val="0"/>
            </a:spcBef>
            <a:spcAft>
              <a:spcPct val="35000"/>
            </a:spcAft>
          </a:pPr>
          <a:r>
            <a:rPr lang="en-US" sz="1600" kern="1200" dirty="0" smtClean="0"/>
            <a:t>Date on Payroll calendar when updated accrual balances are visible to employees in the UCPath portal.</a:t>
          </a:r>
          <a:endParaRPr lang="en-US" sz="1600" kern="1200" dirty="0"/>
        </a:p>
      </dsp:txBody>
      <dsp:txXfrm>
        <a:off x="2792567" y="4024593"/>
        <a:ext cx="7948076" cy="766525"/>
      </dsp:txXfrm>
    </dsp:sp>
    <dsp:sp modelId="{4A901F8D-C520-4154-A00E-AC922ACAF39E}">
      <dsp:nvSpPr>
        <dsp:cNvPr id="0" name=""/>
        <dsp:cNvSpPr/>
      </dsp:nvSpPr>
      <dsp:spPr>
        <a:xfrm>
          <a:off x="0" y="4094274"/>
          <a:ext cx="2792567" cy="62716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Leave Accrual Available on UCPath</a:t>
          </a:r>
          <a:endParaRPr lang="en-US" sz="1600" kern="1200" dirty="0"/>
        </a:p>
      </dsp:txBody>
      <dsp:txXfrm>
        <a:off x="30621" y="4124895"/>
        <a:ext cx="2731325" cy="596542"/>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F9A14D3-9A3C-4DC8-85EF-78288077715D}" type="datetimeFigureOut">
              <a:rPr lang="en-US" smtClean="0"/>
              <a:t>7/3/2019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269EB0-D125-4A1E-A784-840B94444712}" type="slidenum">
              <a:rPr lang="en-US" smtClean="0"/>
              <a:t>‹#›</a:t>
            </a:fld>
            <a:endParaRPr lang="en-US" dirty="0"/>
          </a:p>
        </p:txBody>
      </p:sp>
    </p:spTree>
    <p:extLst>
      <p:ext uri="{BB962C8B-B14F-4D97-AF65-F5344CB8AC3E}">
        <p14:creationId xmlns:p14="http://schemas.microsoft.com/office/powerpoint/2010/main" val="246083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FEB862-D2FE-4839-9BC8-3F8D7C1C3216}" type="datetimeFigureOut">
              <a:rPr lang="en-US" smtClean="0"/>
              <a:t>7/3/2019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C722E5-33B6-4C49-8CA3-90737815A4AB}" type="slidenum">
              <a:rPr lang="en-US" smtClean="0"/>
              <a:t>‹#›</a:t>
            </a:fld>
            <a:endParaRPr lang="en-US" dirty="0"/>
          </a:p>
        </p:txBody>
      </p:sp>
    </p:spTree>
    <p:extLst>
      <p:ext uri="{BB962C8B-B14F-4D97-AF65-F5344CB8AC3E}">
        <p14:creationId xmlns:p14="http://schemas.microsoft.com/office/powerpoint/2010/main" val="359085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a:t>
            </a:fld>
            <a:endParaRPr lang="en-US" dirty="0"/>
          </a:p>
        </p:txBody>
      </p:sp>
    </p:spTree>
    <p:extLst>
      <p:ext uri="{BB962C8B-B14F-4D97-AF65-F5344CB8AC3E}">
        <p14:creationId xmlns:p14="http://schemas.microsoft.com/office/powerpoint/2010/main" val="2475846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29</a:t>
            </a:fld>
            <a:endParaRPr lang="en-US" dirty="0"/>
          </a:p>
        </p:txBody>
      </p:sp>
    </p:spTree>
    <p:extLst>
      <p:ext uri="{BB962C8B-B14F-4D97-AF65-F5344CB8AC3E}">
        <p14:creationId xmlns:p14="http://schemas.microsoft.com/office/powerpoint/2010/main" val="592166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Add the AM processing here too, that for MO it is once per month and for Biweekly twice a month but confirm with Maryann Eagan/Jessica Soto (and let Heidie know what she says).</a:t>
            </a:r>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30</a:t>
            </a:fld>
            <a:endParaRPr lang="en-US" dirty="0"/>
          </a:p>
        </p:txBody>
      </p:sp>
    </p:spTree>
    <p:extLst>
      <p:ext uri="{BB962C8B-B14F-4D97-AF65-F5344CB8AC3E}">
        <p14:creationId xmlns:p14="http://schemas.microsoft.com/office/powerpoint/2010/main" val="281083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page contains animations.</a:t>
            </a:r>
          </a:p>
          <a:p>
            <a:r>
              <a:rPr lang="en-US" dirty="0" smtClean="0"/>
              <a:t>Need to explain</a:t>
            </a:r>
            <a:r>
              <a:rPr lang="en-US" baseline="0" dirty="0" smtClean="0"/>
              <a:t> what a Leave Accrual day actually means. </a:t>
            </a:r>
          </a:p>
          <a:p>
            <a:r>
              <a:rPr lang="en-US" baseline="0" dirty="0" smtClean="0"/>
              <a:t>Also explain how these payroll calendars apply to the work they will be doing with the pilot. Maybe move it to the appendix and not so much in the beginning of the presentation. Just keep in the presentation so they are aware.</a:t>
            </a:r>
          </a:p>
          <a:p>
            <a:r>
              <a:rPr lang="en-US" baseline="0" dirty="0" smtClean="0"/>
              <a:t>Also mention that this is more for the employees info.</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32</a:t>
            </a:fld>
            <a:endParaRPr lang="en-US" dirty="0"/>
          </a:p>
        </p:txBody>
      </p:sp>
    </p:spTree>
    <p:extLst>
      <p:ext uri="{BB962C8B-B14F-4D97-AF65-F5344CB8AC3E}">
        <p14:creationId xmlns:p14="http://schemas.microsoft.com/office/powerpoint/2010/main" val="2568891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this page contains animations.</a:t>
            </a:r>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33</a:t>
            </a:fld>
            <a:endParaRPr lang="en-US" dirty="0"/>
          </a:p>
        </p:txBody>
      </p:sp>
    </p:spTree>
    <p:extLst>
      <p:ext uri="{BB962C8B-B14F-4D97-AF65-F5344CB8AC3E}">
        <p14:creationId xmlns:p14="http://schemas.microsoft.com/office/powerpoint/2010/main" val="2997703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35</a:t>
            </a:fld>
            <a:endParaRPr lang="en-US" dirty="0"/>
          </a:p>
        </p:txBody>
      </p:sp>
    </p:spTree>
    <p:extLst>
      <p:ext uri="{BB962C8B-B14F-4D97-AF65-F5344CB8AC3E}">
        <p14:creationId xmlns:p14="http://schemas.microsoft.com/office/powerpoint/2010/main" val="290028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86C722E5-33B6-4C49-8CA3-90737815A4AB}" type="slidenum">
              <a:rPr lang="en-US" smtClean="0"/>
              <a:t>5</a:t>
            </a:fld>
            <a:endParaRPr lang="en-US" dirty="0"/>
          </a:p>
        </p:txBody>
      </p:sp>
    </p:spTree>
    <p:extLst>
      <p:ext uri="{BB962C8B-B14F-4D97-AF65-F5344CB8AC3E}">
        <p14:creationId xmlns:p14="http://schemas.microsoft.com/office/powerpoint/2010/main" val="309089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10</a:t>
            </a:fld>
            <a:endParaRPr lang="en-US" dirty="0"/>
          </a:p>
        </p:txBody>
      </p:sp>
    </p:spTree>
    <p:extLst>
      <p:ext uri="{BB962C8B-B14F-4D97-AF65-F5344CB8AC3E}">
        <p14:creationId xmlns:p14="http://schemas.microsoft.com/office/powerpoint/2010/main" val="240270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11</a:t>
            </a:fld>
            <a:endParaRPr lang="en-US" dirty="0"/>
          </a:p>
        </p:txBody>
      </p:sp>
    </p:spTree>
    <p:extLst>
      <p:ext uri="{BB962C8B-B14F-4D97-AF65-F5344CB8AC3E}">
        <p14:creationId xmlns:p14="http://schemas.microsoft.com/office/powerpoint/2010/main" val="1514359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12</a:t>
            </a:fld>
            <a:endParaRPr lang="en-US" dirty="0"/>
          </a:p>
        </p:txBody>
      </p:sp>
    </p:spTree>
    <p:extLst>
      <p:ext uri="{BB962C8B-B14F-4D97-AF65-F5344CB8AC3E}">
        <p14:creationId xmlns:p14="http://schemas.microsoft.com/office/powerpoint/2010/main" val="358400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20</a:t>
            </a:fld>
            <a:endParaRPr lang="en-US" dirty="0"/>
          </a:p>
        </p:txBody>
      </p:sp>
    </p:spTree>
    <p:extLst>
      <p:ext uri="{BB962C8B-B14F-4D97-AF65-F5344CB8AC3E}">
        <p14:creationId xmlns:p14="http://schemas.microsoft.com/office/powerpoint/2010/main" val="4289228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22</a:t>
            </a:fld>
            <a:endParaRPr lang="en-US" dirty="0"/>
          </a:p>
        </p:txBody>
      </p:sp>
    </p:spTree>
    <p:extLst>
      <p:ext uri="{BB962C8B-B14F-4D97-AF65-F5344CB8AC3E}">
        <p14:creationId xmlns:p14="http://schemas.microsoft.com/office/powerpoint/2010/main" val="3881180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E-703 is the funding</a:t>
            </a:r>
            <a:r>
              <a:rPr lang="en-US" baseline="0" dirty="0" smtClean="0"/>
              <a:t> upload</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26</a:t>
            </a:fld>
            <a:endParaRPr lang="en-US" dirty="0"/>
          </a:p>
        </p:txBody>
      </p:sp>
    </p:spTree>
    <p:extLst>
      <p:ext uri="{BB962C8B-B14F-4D97-AF65-F5344CB8AC3E}">
        <p14:creationId xmlns:p14="http://schemas.microsoft.com/office/powerpoint/2010/main" val="1071379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971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7/3/2019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95128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7/3/2019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5749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7/3/2019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3859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88593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7/3/2019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19758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5047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7/3/2019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4021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4747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7/3/2019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6623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7/3/2019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14547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7/3/2019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1030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7/3/2019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1385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7/3/2019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83188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6144637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13" r:id="rId12"/>
    <p:sldLayoutId id="2147483715" r:id="rId13"/>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8.jp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hyperlink" Target="https://www.ucop.edu/ucpath-center/_files/mypath/calendar/payroll-processing-schedule-2019.pdf" TargetMode="Externa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hyperlink" Target="https://accounting.ucr.edu/payroll/pay_cal.html" TargetMode="External"/><Relationship Id="rId5" Type="http://schemas.openxmlformats.org/officeDocument/2006/relationships/hyperlink" Target="https://www.ucop.edu/ucpath-center/_files/mypath/calendar/payroll-calendar-mo-2019.pdf" TargetMode="External"/><Relationship Id="rId4" Type="http://schemas.openxmlformats.org/officeDocument/2006/relationships/hyperlink" Target="https://www.ucop.edu/ucpath-center/_files/mypath/calendar/payroll-calendar-bw-2019.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36132" y="2390987"/>
            <a:ext cx="6866940" cy="2370794"/>
          </a:xfrm>
        </p:spPr>
        <p:txBody>
          <a:bodyPr>
            <a:noAutofit/>
          </a:bodyPr>
          <a:lstStyle/>
          <a:p>
            <a:pPr algn="l"/>
            <a:r>
              <a:rPr lang="en-US" sz="2800" dirty="0" smtClean="0">
                <a:latin typeface="+mj-lt"/>
              </a:rPr>
              <a:t>Ucr ucpath transaction pilot</a:t>
            </a:r>
          </a:p>
          <a:p>
            <a:pPr algn="l"/>
            <a:r>
              <a:rPr lang="en-US" sz="4400" dirty="0" smtClean="0">
                <a:solidFill>
                  <a:schemeClr val="tx1"/>
                </a:solidFill>
                <a:latin typeface="+mj-lt"/>
              </a:rPr>
              <a:t>payroll CALENDARS &amp; AUTOMATED PROCESSES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2576" y="6235429"/>
            <a:ext cx="1617067" cy="527389"/>
          </a:xfrm>
          <a:prstGeom prst="rect">
            <a:avLst/>
          </a:prstGeom>
        </p:spPr>
      </p:pic>
    </p:spTree>
    <p:extLst>
      <p:ext uri="{BB962C8B-B14F-4D97-AF65-F5344CB8AC3E}">
        <p14:creationId xmlns:p14="http://schemas.microsoft.com/office/powerpoint/2010/main" val="162518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t="6656"/>
          <a:stretch/>
        </p:blipFill>
        <p:spPr>
          <a:xfrm>
            <a:off x="201168" y="773752"/>
            <a:ext cx="11834365" cy="2120001"/>
          </a:xfrm>
          <a:prstGeom prst="rect">
            <a:avLst/>
          </a:prstGeom>
        </p:spPr>
      </p:pic>
      <p:sp>
        <p:nvSpPr>
          <p:cNvPr id="5" name="TextBox 4"/>
          <p:cNvSpPr txBox="1"/>
          <p:nvPr/>
        </p:nvSpPr>
        <p:spPr>
          <a:xfrm>
            <a:off x="347472" y="2971800"/>
            <a:ext cx="12191999" cy="2800767"/>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Pay Period Dates</a:t>
            </a:r>
          </a:p>
          <a:p>
            <a:pPr marL="742950" lvl="1" indent="-285750">
              <a:buFont typeface="Arial" panose="020B0604020202020204" pitchFamily="34" charset="0"/>
              <a:buChar char="•"/>
            </a:pPr>
            <a:r>
              <a:rPr lang="en-US" sz="2000" dirty="0" smtClean="0"/>
              <a:t>Period of time in which employees’ earnings are based on.</a:t>
            </a:r>
          </a:p>
          <a:p>
            <a:pPr marL="742950" lvl="1" indent="-285750">
              <a:buFont typeface="Arial" panose="020B0604020202020204" pitchFamily="34" charset="0"/>
              <a:buChar char="•"/>
            </a:pPr>
            <a:r>
              <a:rPr lang="en-US" sz="2000" dirty="0" smtClean="0"/>
              <a:t>Begin – Earnings Begin Date; first day of that earnings period. </a:t>
            </a:r>
          </a:p>
          <a:p>
            <a:pPr marL="742950" lvl="1" indent="-285750">
              <a:buFont typeface="Arial" panose="020B0604020202020204" pitchFamily="34" charset="0"/>
              <a:buChar char="•"/>
            </a:pPr>
            <a:r>
              <a:rPr lang="en-US" sz="2000" dirty="0" smtClean="0"/>
              <a:t>End – Earnings End Date; last day of that earnings period.</a:t>
            </a:r>
          </a:p>
          <a:p>
            <a:pPr marL="285750" indent="-285750">
              <a:buFont typeface="Arial" panose="020B0604020202020204" pitchFamily="34" charset="0"/>
              <a:buChar char="•"/>
            </a:pPr>
            <a:r>
              <a:rPr lang="en-US" sz="2000" b="1" dirty="0" smtClean="0"/>
              <a:t>Run ID Schedule</a:t>
            </a:r>
          </a:p>
          <a:p>
            <a:pPr marL="742950" lvl="1" indent="-285750">
              <a:buFont typeface="Arial" panose="020B0604020202020204" pitchFamily="34" charset="0"/>
              <a:buChar char="•"/>
            </a:pPr>
            <a:r>
              <a:rPr lang="en-US" sz="2000" dirty="0" smtClean="0"/>
              <a:t>Pre-defined, unique identifier for the payroll processing for that period.</a:t>
            </a:r>
          </a:p>
          <a:p>
            <a:pPr marL="742950" lvl="1" indent="-285750">
              <a:buFont typeface="Arial" panose="020B0604020202020204" pitchFamily="34" charset="0"/>
              <a:buChar char="•"/>
            </a:pPr>
            <a:r>
              <a:rPr lang="en-US" sz="2000" dirty="0" smtClean="0"/>
              <a:t>Naming convention is YYMMDD, Pay Cycle, and “X” for On Cycle.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6" name="Rectangle 5"/>
          <p:cNvSpPr/>
          <p:nvPr/>
        </p:nvSpPr>
        <p:spPr>
          <a:xfrm>
            <a:off x="223942" y="787692"/>
            <a:ext cx="3514683" cy="21228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5"/>
          <a:stretch>
            <a:fillRect/>
          </a:stretch>
        </p:blipFill>
        <p:spPr>
          <a:xfrm>
            <a:off x="53122" y="81025"/>
            <a:ext cx="12199153" cy="749873"/>
          </a:xfrm>
          <a:prstGeom prst="rect">
            <a:avLst/>
          </a:prstGeom>
        </p:spPr>
      </p:pic>
    </p:spTree>
    <p:extLst>
      <p:ext uri="{BB962C8B-B14F-4D97-AF65-F5344CB8AC3E}">
        <p14:creationId xmlns:p14="http://schemas.microsoft.com/office/powerpoint/2010/main" val="1709624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64" y="82296"/>
            <a:ext cx="12076386" cy="685800"/>
          </a:xfrm>
        </p:spPr>
        <p:txBody>
          <a:bodyPr/>
          <a:lstStyle/>
          <a:p>
            <a:r>
              <a:rPr lang="en-US" sz="2800" dirty="0">
                <a:solidFill>
                  <a:schemeClr val="accent1">
                    <a:lumMod val="75000"/>
                  </a:schemeClr>
                </a:solidFill>
              </a:rPr>
              <a:t>UCPC PAYROLL PROCESSING SCHEDULE MILESTONES (continued)</a:t>
            </a:r>
          </a:p>
        </p:txBody>
      </p:sp>
      <p:pic>
        <p:nvPicPr>
          <p:cNvPr id="3" name="Picture 2"/>
          <p:cNvPicPr>
            <a:picLocks noChangeAspect="1"/>
          </p:cNvPicPr>
          <p:nvPr/>
        </p:nvPicPr>
        <p:blipFill rotWithShape="1">
          <a:blip r:embed="rId4"/>
          <a:srcRect t="6390"/>
          <a:stretch/>
        </p:blipFill>
        <p:spPr>
          <a:xfrm>
            <a:off x="201168" y="520065"/>
            <a:ext cx="11834365" cy="2126058"/>
          </a:xfrm>
          <a:prstGeom prst="rect">
            <a:avLst/>
          </a:prstGeom>
        </p:spPr>
      </p:pic>
      <p:sp>
        <p:nvSpPr>
          <p:cNvPr id="4" name="TextBox 3"/>
          <p:cNvSpPr txBox="1"/>
          <p:nvPr/>
        </p:nvSpPr>
        <p:spPr>
          <a:xfrm>
            <a:off x="347472" y="2695575"/>
            <a:ext cx="11735047"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Location Milestones</a:t>
            </a:r>
          </a:p>
          <a:p>
            <a:pPr marL="742950" lvl="1" indent="-285750">
              <a:buFont typeface="Arial" panose="020B0604020202020204" pitchFamily="34" charset="0"/>
              <a:buChar char="•"/>
            </a:pPr>
            <a:r>
              <a:rPr lang="en-US" sz="2000" dirty="0" smtClean="0"/>
              <a:t>PayPath/Mass Hire/HR Template/Leave Transaction/etc.</a:t>
            </a:r>
          </a:p>
          <a:p>
            <a:pPr marL="1200150" lvl="2" indent="-285750">
              <a:buFont typeface="Arial" panose="020B0604020202020204" pitchFamily="34" charset="0"/>
              <a:buChar char="•"/>
            </a:pPr>
            <a:r>
              <a:rPr lang="en-US" sz="2000" dirty="0"/>
              <a:t>These types of transactions are payroll-impacting and must be submitted and approved in UCPath by this deadline in order to be </a:t>
            </a:r>
            <a:r>
              <a:rPr lang="en-US" sz="2000" dirty="0" smtClean="0"/>
              <a:t>processed with </a:t>
            </a:r>
            <a:r>
              <a:rPr lang="en-US" sz="2000" dirty="0"/>
              <a:t>that particular pay </a:t>
            </a:r>
            <a:r>
              <a:rPr lang="en-US" sz="2000" dirty="0" smtClean="0"/>
              <a:t>cycle.</a:t>
            </a:r>
          </a:p>
          <a:p>
            <a:pPr marL="1200150" lvl="2" indent="-285750">
              <a:buFont typeface="Arial" panose="020B0604020202020204" pitchFamily="34" charset="0"/>
              <a:buChar char="•"/>
            </a:pPr>
            <a:r>
              <a:rPr lang="en-US" sz="2000" dirty="0" smtClean="0"/>
              <a:t>For instance: Position Data Changes, Voluntary Termination, and One Time Payments must be entered by this deadline for that particular pay period.</a:t>
            </a:r>
          </a:p>
          <a:p>
            <a:pPr marL="1200150" lvl="2" indent="-285750">
              <a:buFont typeface="Arial" panose="020B0604020202020204" pitchFamily="34" charset="0"/>
              <a:buChar char="•"/>
            </a:pPr>
            <a:r>
              <a:rPr lang="en-US" sz="2000" dirty="0" smtClean="0"/>
              <a:t>Retro </a:t>
            </a:r>
            <a:r>
              <a:rPr lang="en-US" sz="2000" dirty="0"/>
              <a:t>Pay (</a:t>
            </a:r>
            <a:r>
              <a:rPr lang="en-US" sz="2000" dirty="0" smtClean="0"/>
              <a:t>4PM)</a:t>
            </a:r>
          </a:p>
          <a:p>
            <a:pPr marL="1657350" lvl="3" indent="-285750">
              <a:buFont typeface="Arial" panose="020B0604020202020204" pitchFamily="34" charset="0"/>
              <a:buChar char="•"/>
            </a:pPr>
            <a:r>
              <a:rPr lang="en-US" sz="2000" dirty="0" smtClean="0"/>
              <a:t>This </a:t>
            </a:r>
            <a:r>
              <a:rPr lang="en-US" sz="2000" dirty="0"/>
              <a:t>process pulls retroactive job data changes into the current payroll for that particular pay cycle. </a:t>
            </a:r>
            <a:endParaRPr lang="en-US" sz="2000" dirty="0" smtClean="0"/>
          </a:p>
          <a:p>
            <a:pPr marL="742950" lvl="1" indent="-285750">
              <a:buFont typeface="Arial" panose="020B0604020202020204" pitchFamily="34" charset="0"/>
              <a:buChar char="•"/>
            </a:pPr>
            <a:r>
              <a:rPr lang="en-US" sz="2000" dirty="0" smtClean="0"/>
              <a:t>If this deadline is missed, transactions will need to be submitted against a future pay period.</a:t>
            </a:r>
          </a:p>
          <a:p>
            <a:pPr lvl="1"/>
            <a:r>
              <a:rPr lang="en-US" sz="2000" b="1" dirty="0" smtClean="0"/>
              <a:t>Best Practices: </a:t>
            </a:r>
            <a:r>
              <a:rPr lang="en-US" sz="2000" dirty="0" smtClean="0"/>
              <a:t>submit transactions 3 days prior to this deadline to ensure they </a:t>
            </a:r>
            <a:endParaRPr lang="en-US" sz="2000" b="1" dirty="0"/>
          </a:p>
          <a:p>
            <a:pPr lvl="1"/>
            <a:r>
              <a:rPr lang="en-US" sz="2000" dirty="0" smtClean="0"/>
              <a:t>are processed in the applicable payroll cycle. </a:t>
            </a:r>
          </a:p>
        </p:txBody>
      </p:sp>
      <p:sp>
        <p:nvSpPr>
          <p:cNvPr id="5" name="Rectangle 4"/>
          <p:cNvSpPr/>
          <p:nvPr/>
        </p:nvSpPr>
        <p:spPr>
          <a:xfrm>
            <a:off x="3670432" y="520065"/>
            <a:ext cx="4567495" cy="21508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679957" y="703525"/>
            <a:ext cx="1483319" cy="19673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986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t="6390"/>
          <a:stretch/>
        </p:blipFill>
        <p:spPr>
          <a:xfrm>
            <a:off x="201168" y="777240"/>
            <a:ext cx="11834365" cy="2126058"/>
          </a:xfrm>
          <a:prstGeom prst="rect">
            <a:avLst/>
          </a:prstGeom>
        </p:spPr>
      </p:pic>
      <p:sp>
        <p:nvSpPr>
          <p:cNvPr id="4" name="TextBox 3"/>
          <p:cNvSpPr txBox="1"/>
          <p:nvPr/>
        </p:nvSpPr>
        <p:spPr>
          <a:xfrm>
            <a:off x="347472" y="2971800"/>
            <a:ext cx="11735047" cy="193899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Location Milestones </a:t>
            </a:r>
            <a:r>
              <a:rPr lang="en-US" sz="2000" i="1" dirty="0"/>
              <a:t>– </a:t>
            </a:r>
            <a:r>
              <a:rPr lang="en-US" sz="2000" i="1" dirty="0" smtClean="0"/>
              <a:t>Continued</a:t>
            </a:r>
            <a:endParaRPr lang="en-US" sz="2000" dirty="0" smtClean="0"/>
          </a:p>
          <a:p>
            <a:pPr marL="742950" lvl="1" indent="-285750">
              <a:buFont typeface="Arial" panose="020B0604020202020204" pitchFamily="34" charset="0"/>
              <a:buChar char="•"/>
            </a:pPr>
            <a:r>
              <a:rPr lang="en-US" sz="2000" dirty="0" smtClean="0"/>
              <a:t>I-156: FICA File (3PM) </a:t>
            </a:r>
          </a:p>
          <a:p>
            <a:pPr marL="1200150" lvl="2" indent="-285750">
              <a:buFont typeface="Arial" panose="020B0604020202020204" pitchFamily="34" charset="0"/>
              <a:buChar char="•"/>
            </a:pPr>
            <a:r>
              <a:rPr lang="en-US" sz="2000" dirty="0" smtClean="0"/>
              <a:t>Interface file from </a:t>
            </a:r>
            <a:r>
              <a:rPr lang="en-US" sz="2000" dirty="0"/>
              <a:t>Banner Student Information System (Banner SIS) to </a:t>
            </a:r>
            <a:r>
              <a:rPr lang="en-US" sz="2000" dirty="0" smtClean="0"/>
              <a:t>UCPath due on this date.</a:t>
            </a:r>
            <a:endParaRPr lang="en-US" sz="2000" dirty="0"/>
          </a:p>
          <a:p>
            <a:pPr marL="1200150" lvl="2" indent="-285750">
              <a:buFont typeface="Arial" panose="020B0604020202020204" pitchFamily="34" charset="0"/>
              <a:buChar char="•"/>
            </a:pPr>
            <a:r>
              <a:rPr lang="en-US" sz="2000" dirty="0" smtClean="0"/>
              <a:t>This interface file applies </a:t>
            </a:r>
            <a:r>
              <a:rPr lang="en-US" sz="2000" dirty="0"/>
              <a:t>rules for student employees who are potentially exempt from FICA taxes if enrolled in a minimum number of class credits. </a:t>
            </a:r>
          </a:p>
        </p:txBody>
      </p:sp>
      <p:sp>
        <p:nvSpPr>
          <p:cNvPr id="5" name="Rectangle 4"/>
          <p:cNvSpPr/>
          <p:nvPr/>
        </p:nvSpPr>
        <p:spPr>
          <a:xfrm>
            <a:off x="3693581" y="714035"/>
            <a:ext cx="4567495" cy="221402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703106" y="914400"/>
            <a:ext cx="1483319" cy="19673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5"/>
          <a:stretch>
            <a:fillRect/>
          </a:stretch>
        </p:blipFill>
        <p:spPr>
          <a:xfrm>
            <a:off x="-45885" y="0"/>
            <a:ext cx="12205250" cy="755970"/>
          </a:xfrm>
          <a:prstGeom prst="rect">
            <a:avLst/>
          </a:prstGeom>
        </p:spPr>
      </p:pic>
    </p:spTree>
    <p:extLst>
      <p:ext uri="{BB962C8B-B14F-4D97-AF65-F5344CB8AC3E}">
        <p14:creationId xmlns:p14="http://schemas.microsoft.com/office/powerpoint/2010/main" val="737308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7877"/>
          <a:stretch/>
        </p:blipFill>
        <p:spPr>
          <a:xfrm>
            <a:off x="200792" y="777240"/>
            <a:ext cx="11834365" cy="2092291"/>
          </a:xfrm>
          <a:prstGeom prst="rect">
            <a:avLst/>
          </a:prstGeom>
        </p:spPr>
      </p:pic>
      <p:sp>
        <p:nvSpPr>
          <p:cNvPr id="4" name="TextBox 3"/>
          <p:cNvSpPr txBox="1"/>
          <p:nvPr/>
        </p:nvSpPr>
        <p:spPr>
          <a:xfrm>
            <a:off x="347472" y="2971800"/>
            <a:ext cx="12150683" cy="286232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Location Milestones </a:t>
            </a:r>
            <a:r>
              <a:rPr lang="en-US" sz="2000" i="1" dirty="0" smtClean="0"/>
              <a:t>– Continued</a:t>
            </a:r>
            <a:endParaRPr lang="en-US" sz="2000" dirty="0" smtClean="0"/>
          </a:p>
          <a:p>
            <a:pPr marL="742950" lvl="1" indent="-285750">
              <a:buFont typeface="Arial" panose="020B0604020202020204" pitchFamily="34" charset="0"/>
              <a:buChar char="•"/>
            </a:pPr>
            <a:r>
              <a:rPr lang="en-US" sz="2000" dirty="0" smtClean="0"/>
              <a:t>Campus (These milestones apply to all UC campuses on UCPath)</a:t>
            </a:r>
          </a:p>
          <a:p>
            <a:pPr marL="1200150" lvl="2" indent="-285750">
              <a:buFont typeface="Arial" panose="020B0604020202020204" pitchFamily="34" charset="0"/>
              <a:buChar char="•"/>
            </a:pPr>
            <a:r>
              <a:rPr lang="en-US" sz="2000" dirty="0" smtClean="0"/>
              <a:t>Inbound Files Due </a:t>
            </a:r>
          </a:p>
          <a:p>
            <a:pPr marL="1657350" lvl="3" indent="-285750">
              <a:buFont typeface="Arial" panose="020B0604020202020204" pitchFamily="34" charset="0"/>
              <a:buChar char="•"/>
            </a:pPr>
            <a:r>
              <a:rPr lang="en-US" sz="2000" dirty="0" smtClean="0"/>
              <a:t>Payroll-impacting interface </a:t>
            </a:r>
            <a:r>
              <a:rPr lang="en-US" sz="2000" dirty="0"/>
              <a:t>files (i.e. Parking Deductions Interface, Regular Time Entry </a:t>
            </a:r>
            <a:r>
              <a:rPr lang="en-US" sz="2000" dirty="0" smtClean="0"/>
              <a:t>Interface) are due on this date. </a:t>
            </a:r>
          </a:p>
          <a:p>
            <a:pPr marL="1657350" lvl="3" indent="-285750">
              <a:buFont typeface="Arial" panose="020B0604020202020204" pitchFamily="34" charset="0"/>
              <a:buChar char="•"/>
            </a:pPr>
            <a:r>
              <a:rPr lang="en-US" sz="2000" dirty="0" smtClean="0"/>
              <a:t>Most interfaces are sent to UCPath on an automated job scheduler.</a:t>
            </a:r>
          </a:p>
          <a:p>
            <a:pPr marL="1657350" lvl="3" indent="-285750">
              <a:buFont typeface="Arial" panose="020B0604020202020204" pitchFamily="34" charset="0"/>
              <a:buChar char="•"/>
            </a:pPr>
            <a:r>
              <a:rPr lang="en-US" sz="2000" dirty="0" smtClean="0"/>
              <a:t>Msg Error Log Distribution: </a:t>
            </a:r>
            <a:r>
              <a:rPr lang="en-US" sz="2000" dirty="0"/>
              <a:t>Error logs are generated if there are any transaction errors discovered when the above interfaces were loaded in </a:t>
            </a:r>
            <a:r>
              <a:rPr lang="en-US" sz="2000" dirty="0" smtClean="0"/>
              <a:t>UCPath. These </a:t>
            </a:r>
            <a:r>
              <a:rPr lang="en-US" sz="2000" dirty="0"/>
              <a:t>error logs are disseminated to the appropriate parties (i.e. Shared Services Centers).  </a:t>
            </a:r>
            <a:endParaRPr lang="en-US" sz="2000" dirty="0" smtClean="0"/>
          </a:p>
        </p:txBody>
      </p:sp>
      <p:sp>
        <p:nvSpPr>
          <p:cNvPr id="5" name="Rectangle 4"/>
          <p:cNvSpPr/>
          <p:nvPr/>
        </p:nvSpPr>
        <p:spPr>
          <a:xfrm>
            <a:off x="3658325" y="695072"/>
            <a:ext cx="4579601" cy="21872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163278" y="950197"/>
            <a:ext cx="1533525" cy="19431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a:stretch>
            <a:fillRect/>
          </a:stretch>
        </p:blipFill>
        <p:spPr>
          <a:xfrm>
            <a:off x="-47251" y="-3114"/>
            <a:ext cx="12205250" cy="755970"/>
          </a:xfrm>
          <a:prstGeom prst="rect">
            <a:avLst/>
          </a:prstGeom>
        </p:spPr>
      </p:pic>
    </p:spTree>
    <p:extLst>
      <p:ext uri="{BB962C8B-B14F-4D97-AF65-F5344CB8AC3E}">
        <p14:creationId xmlns:p14="http://schemas.microsoft.com/office/powerpoint/2010/main" val="1955156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7877"/>
          <a:stretch/>
        </p:blipFill>
        <p:spPr>
          <a:xfrm>
            <a:off x="201168" y="777240"/>
            <a:ext cx="11834365" cy="2092291"/>
          </a:xfrm>
          <a:prstGeom prst="rect">
            <a:avLst/>
          </a:prstGeom>
        </p:spPr>
      </p:pic>
      <p:sp>
        <p:nvSpPr>
          <p:cNvPr id="4" name="TextBox 3"/>
          <p:cNvSpPr txBox="1"/>
          <p:nvPr/>
        </p:nvSpPr>
        <p:spPr>
          <a:xfrm>
            <a:off x="347472" y="2971800"/>
            <a:ext cx="12150683" cy="1908215"/>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Location Milestones </a:t>
            </a:r>
            <a:r>
              <a:rPr lang="en-US" sz="2000" i="1" dirty="0" smtClean="0"/>
              <a:t>– Continued</a:t>
            </a:r>
            <a:endParaRPr lang="en-US" sz="2000" dirty="0" smtClean="0"/>
          </a:p>
          <a:p>
            <a:pPr marL="742950" lvl="1" indent="-285750">
              <a:buFont typeface="Arial" panose="020B0604020202020204" pitchFamily="34" charset="0"/>
              <a:buChar char="•"/>
            </a:pPr>
            <a:r>
              <a:rPr lang="en-US" sz="2000" dirty="0" smtClean="0"/>
              <a:t>Campus (These milestones apply to all UC campuses on UCPath)</a:t>
            </a:r>
          </a:p>
          <a:p>
            <a:pPr marL="1200150" lvl="2" indent="-285750">
              <a:buFont typeface="Arial" panose="020B0604020202020204" pitchFamily="34" charset="0"/>
              <a:buChar char="•"/>
            </a:pPr>
            <a:r>
              <a:rPr lang="en-US" sz="2000" dirty="0" smtClean="0"/>
              <a:t>Location Correction to Msg Error Log</a:t>
            </a:r>
          </a:p>
          <a:p>
            <a:pPr marL="1657350" lvl="3" indent="-285750">
              <a:buFont typeface="Arial" panose="020B0604020202020204" pitchFamily="34" charset="0"/>
              <a:buChar char="•"/>
            </a:pPr>
            <a:r>
              <a:rPr lang="en-US" sz="2000" dirty="0"/>
              <a:t>Any corrections required to transactions that appeared on these error logs must be corrected by this </a:t>
            </a:r>
            <a:r>
              <a:rPr lang="en-US" sz="2000" dirty="0" smtClean="0"/>
              <a:t>date and time.</a:t>
            </a:r>
          </a:p>
          <a:p>
            <a:pPr marL="742950" lvl="1" indent="-285750">
              <a:buFont typeface="Arial" panose="020B0604020202020204" pitchFamily="34" charset="0"/>
              <a:buChar char="•"/>
            </a:pPr>
            <a:endParaRPr lang="en-US" dirty="0"/>
          </a:p>
        </p:txBody>
      </p:sp>
      <p:sp>
        <p:nvSpPr>
          <p:cNvPr id="5" name="Rectangle 4"/>
          <p:cNvSpPr/>
          <p:nvPr/>
        </p:nvSpPr>
        <p:spPr>
          <a:xfrm>
            <a:off x="3658325" y="695072"/>
            <a:ext cx="4579601" cy="21872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105403" y="921622"/>
            <a:ext cx="1533525" cy="19431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a:stretch>
            <a:fillRect/>
          </a:stretch>
        </p:blipFill>
        <p:spPr>
          <a:xfrm>
            <a:off x="-47251" y="-3114"/>
            <a:ext cx="12205250" cy="755970"/>
          </a:xfrm>
          <a:prstGeom prst="rect">
            <a:avLst/>
          </a:prstGeom>
        </p:spPr>
      </p:pic>
    </p:spTree>
    <p:extLst>
      <p:ext uri="{BB962C8B-B14F-4D97-AF65-F5344CB8AC3E}">
        <p14:creationId xmlns:p14="http://schemas.microsoft.com/office/powerpoint/2010/main" val="2872158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7877"/>
          <a:stretch/>
        </p:blipFill>
        <p:spPr>
          <a:xfrm>
            <a:off x="201168" y="777240"/>
            <a:ext cx="11834365" cy="2092291"/>
          </a:xfrm>
          <a:prstGeom prst="rect">
            <a:avLst/>
          </a:prstGeom>
        </p:spPr>
      </p:pic>
      <p:sp>
        <p:nvSpPr>
          <p:cNvPr id="4" name="TextBox 3"/>
          <p:cNvSpPr txBox="1"/>
          <p:nvPr/>
        </p:nvSpPr>
        <p:spPr>
          <a:xfrm>
            <a:off x="347472" y="2971800"/>
            <a:ext cx="11933469" cy="193899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Location Milestones </a:t>
            </a:r>
            <a:r>
              <a:rPr lang="en-US" sz="2000" i="1" dirty="0" smtClean="0"/>
              <a:t>– Continued</a:t>
            </a:r>
            <a:endParaRPr lang="en-US" sz="2000" dirty="0" smtClean="0"/>
          </a:p>
          <a:p>
            <a:pPr marL="742950" lvl="1" indent="-285750">
              <a:buFont typeface="Arial" panose="020B0604020202020204" pitchFamily="34" charset="0"/>
              <a:buChar char="•"/>
            </a:pPr>
            <a:r>
              <a:rPr lang="en-US" sz="2000" dirty="0" smtClean="0"/>
              <a:t>Med Center Only</a:t>
            </a:r>
          </a:p>
          <a:p>
            <a:pPr marL="1200150" lvl="2" indent="-285750">
              <a:buFont typeface="Arial" panose="020B0604020202020204" pitchFamily="34" charset="0"/>
              <a:buChar char="•"/>
            </a:pPr>
            <a:r>
              <a:rPr lang="en-US" sz="2000" dirty="0" smtClean="0"/>
              <a:t>These milestones only apply to UC campus medical centers (i.e. UCLA and UCSD Med Centers).</a:t>
            </a:r>
          </a:p>
          <a:p>
            <a:pPr marL="1200150" lvl="2" indent="-285750">
              <a:buFont typeface="Arial" panose="020B0604020202020204" pitchFamily="34" charset="0"/>
              <a:buChar char="•"/>
            </a:pPr>
            <a:r>
              <a:rPr lang="en-US" sz="2000" dirty="0" smtClean="0"/>
              <a:t>Deadlines not necessary for our campus.</a:t>
            </a:r>
          </a:p>
          <a:p>
            <a:pPr marL="742950" lvl="1" indent="-285750">
              <a:buFont typeface="Arial" panose="020B0604020202020204" pitchFamily="34" charset="0"/>
              <a:buChar char="•"/>
            </a:pPr>
            <a:endParaRPr lang="en-US" sz="2000" dirty="0"/>
          </a:p>
        </p:txBody>
      </p:sp>
      <p:sp>
        <p:nvSpPr>
          <p:cNvPr id="5" name="Rectangle 4"/>
          <p:cNvSpPr/>
          <p:nvPr/>
        </p:nvSpPr>
        <p:spPr>
          <a:xfrm>
            <a:off x="3646750" y="695072"/>
            <a:ext cx="4579601" cy="21872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p:cNvSpPr/>
          <p:nvPr/>
        </p:nvSpPr>
        <p:spPr>
          <a:xfrm>
            <a:off x="6638925" y="923925"/>
            <a:ext cx="1541126" cy="19408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8" name="Picture 7"/>
          <p:cNvPicPr>
            <a:picLocks noChangeAspect="1"/>
          </p:cNvPicPr>
          <p:nvPr/>
        </p:nvPicPr>
        <p:blipFill>
          <a:blip r:embed="rId4"/>
          <a:stretch>
            <a:fillRect/>
          </a:stretch>
        </p:blipFill>
        <p:spPr>
          <a:xfrm>
            <a:off x="-47251" y="-3114"/>
            <a:ext cx="12205250" cy="755970"/>
          </a:xfrm>
          <a:prstGeom prst="rect">
            <a:avLst/>
          </a:prstGeom>
        </p:spPr>
      </p:pic>
    </p:spTree>
    <p:extLst>
      <p:ext uri="{BB962C8B-B14F-4D97-AF65-F5344CB8AC3E}">
        <p14:creationId xmlns:p14="http://schemas.microsoft.com/office/powerpoint/2010/main" val="3807289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6809"/>
          <a:stretch/>
        </p:blipFill>
        <p:spPr>
          <a:xfrm>
            <a:off x="201168" y="777240"/>
            <a:ext cx="11834365" cy="2116533"/>
          </a:xfrm>
          <a:prstGeom prst="rect">
            <a:avLst/>
          </a:prstGeom>
        </p:spPr>
      </p:pic>
      <p:sp>
        <p:nvSpPr>
          <p:cNvPr id="4" name="TextBox 3"/>
          <p:cNvSpPr txBox="1"/>
          <p:nvPr/>
        </p:nvSpPr>
        <p:spPr>
          <a:xfrm>
            <a:off x="351480" y="2967483"/>
            <a:ext cx="11417238" cy="2554545"/>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Pay Confirm</a:t>
            </a:r>
          </a:p>
          <a:p>
            <a:pPr marL="742950" lvl="1" indent="-285750">
              <a:buFont typeface="Arial" panose="020B0604020202020204" pitchFamily="34" charset="0"/>
              <a:buChar char="•"/>
            </a:pPr>
            <a:r>
              <a:rPr lang="en-US" sz="2000" dirty="0"/>
              <a:t>Delivered process that finalizes paycheck </a:t>
            </a:r>
            <a:r>
              <a:rPr lang="en-US" sz="2000" dirty="0" smtClean="0"/>
              <a:t>data.</a:t>
            </a:r>
            <a:endParaRPr lang="en-US" sz="2000" dirty="0"/>
          </a:p>
          <a:p>
            <a:pPr marL="285750" indent="-285750">
              <a:buFont typeface="Arial" panose="020B0604020202020204" pitchFamily="34" charset="0"/>
              <a:buChar char="•"/>
            </a:pPr>
            <a:r>
              <a:rPr lang="en-US" sz="2000" b="1" dirty="0" smtClean="0"/>
              <a:t>AM </a:t>
            </a:r>
            <a:r>
              <a:rPr lang="en-US" sz="2000" b="1" dirty="0"/>
              <a:t>Post </a:t>
            </a:r>
            <a:r>
              <a:rPr lang="en-US" sz="2000" b="1" dirty="0" smtClean="0"/>
              <a:t>Confirm</a:t>
            </a:r>
            <a:endParaRPr lang="en-US" sz="2000" b="1" dirty="0"/>
          </a:p>
          <a:p>
            <a:pPr marL="742950" lvl="1" indent="-285750">
              <a:buFont typeface="Arial" panose="020B0604020202020204" pitchFamily="34" charset="0"/>
              <a:buChar char="•"/>
            </a:pPr>
            <a:r>
              <a:rPr lang="en-US" sz="2000" dirty="0" smtClean="0"/>
              <a:t>A </a:t>
            </a:r>
            <a:r>
              <a:rPr lang="en-US" sz="2000" dirty="0"/>
              <a:t>series of processes that </a:t>
            </a:r>
            <a:r>
              <a:rPr lang="en-US" sz="2000" dirty="0" smtClean="0"/>
              <a:t>update </a:t>
            </a:r>
            <a:r>
              <a:rPr lang="en-US" sz="2000" dirty="0"/>
              <a:t>the Absence Management components of payroll </a:t>
            </a:r>
            <a:r>
              <a:rPr lang="en-US" sz="2000" dirty="0" smtClean="0"/>
              <a:t>transactions.</a:t>
            </a:r>
            <a:endParaRPr lang="en-US" sz="2000" dirty="0"/>
          </a:p>
          <a:p>
            <a:pPr marL="285750" indent="-285750">
              <a:buFont typeface="Arial" panose="020B0604020202020204" pitchFamily="34" charset="0"/>
              <a:buChar char="•"/>
            </a:pPr>
            <a:r>
              <a:rPr lang="en-US" sz="2000" b="1" dirty="0" smtClean="0"/>
              <a:t>GL </a:t>
            </a:r>
            <a:r>
              <a:rPr lang="en-US" sz="2000" b="1" dirty="0"/>
              <a:t>Post </a:t>
            </a:r>
            <a:r>
              <a:rPr lang="en-US" sz="2000" b="1" dirty="0" smtClean="0"/>
              <a:t>Confirm</a:t>
            </a:r>
            <a:endParaRPr lang="en-US" sz="2000" b="1" dirty="0"/>
          </a:p>
          <a:p>
            <a:pPr marL="742950" lvl="1" indent="-285750">
              <a:buFont typeface="Arial" panose="020B0604020202020204" pitchFamily="34" charset="0"/>
              <a:buChar char="•"/>
            </a:pPr>
            <a:r>
              <a:rPr lang="en-US" sz="2000" dirty="0" smtClean="0"/>
              <a:t>A </a:t>
            </a:r>
            <a:r>
              <a:rPr lang="en-US" sz="2000" dirty="0"/>
              <a:t>series of processes that update the general ledger to reflect payroll transactions that have been </a:t>
            </a:r>
            <a:r>
              <a:rPr lang="en-US" sz="2000" dirty="0" smtClean="0"/>
              <a:t>processed.</a:t>
            </a:r>
            <a:endParaRPr lang="en-US" sz="2000" dirty="0"/>
          </a:p>
        </p:txBody>
      </p:sp>
      <p:sp>
        <p:nvSpPr>
          <p:cNvPr id="5" name="Rectangle 4"/>
          <p:cNvSpPr/>
          <p:nvPr/>
        </p:nvSpPr>
        <p:spPr>
          <a:xfrm>
            <a:off x="8170558" y="776351"/>
            <a:ext cx="3766296" cy="21260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stretch>
            <a:fillRect/>
          </a:stretch>
        </p:blipFill>
        <p:spPr>
          <a:xfrm>
            <a:off x="-47251" y="-3114"/>
            <a:ext cx="12205250" cy="755970"/>
          </a:xfrm>
          <a:prstGeom prst="rect">
            <a:avLst/>
          </a:prstGeom>
        </p:spPr>
      </p:pic>
    </p:spTree>
    <p:extLst>
      <p:ext uri="{BB962C8B-B14F-4D97-AF65-F5344CB8AC3E}">
        <p14:creationId xmlns:p14="http://schemas.microsoft.com/office/powerpoint/2010/main" val="1476839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6809"/>
          <a:stretch/>
        </p:blipFill>
        <p:spPr>
          <a:xfrm>
            <a:off x="201168" y="777240"/>
            <a:ext cx="11834365" cy="2116533"/>
          </a:xfrm>
          <a:prstGeom prst="rect">
            <a:avLst/>
          </a:prstGeom>
        </p:spPr>
      </p:pic>
      <p:sp>
        <p:nvSpPr>
          <p:cNvPr id="4" name="TextBox 3"/>
          <p:cNvSpPr txBox="1"/>
          <p:nvPr/>
        </p:nvSpPr>
        <p:spPr>
          <a:xfrm>
            <a:off x="351480" y="2967483"/>
            <a:ext cx="11417238" cy="2246769"/>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Pay </a:t>
            </a:r>
            <a:r>
              <a:rPr lang="en-US" sz="2000" b="1" dirty="0"/>
              <a:t>Statement on </a:t>
            </a:r>
            <a:r>
              <a:rPr lang="en-US" sz="2000" b="1" dirty="0" smtClean="0"/>
              <a:t>UCPath</a:t>
            </a:r>
            <a:endParaRPr lang="en-US" sz="2000" b="1" dirty="0"/>
          </a:p>
          <a:p>
            <a:pPr marL="742950" lvl="1" indent="-285750">
              <a:buFont typeface="Arial" panose="020B0604020202020204" pitchFamily="34" charset="0"/>
              <a:buChar char="•"/>
            </a:pPr>
            <a:r>
              <a:rPr lang="en-US" sz="2000" dirty="0" smtClean="0"/>
              <a:t>Date when </a:t>
            </a:r>
            <a:r>
              <a:rPr lang="en-US" sz="2000" dirty="0"/>
              <a:t>earnings statements are accessible to employees in the UCPath </a:t>
            </a:r>
            <a:r>
              <a:rPr lang="en-US" sz="2000" dirty="0" smtClean="0"/>
              <a:t>Portal for that particular pay period.</a:t>
            </a:r>
            <a:endParaRPr lang="en-US" sz="2000" dirty="0"/>
          </a:p>
          <a:p>
            <a:pPr marL="285750" indent="-285750">
              <a:buFont typeface="Arial" panose="020B0604020202020204" pitchFamily="34" charset="0"/>
              <a:buChar char="•"/>
            </a:pPr>
            <a:r>
              <a:rPr lang="en-US" sz="2000" b="1" dirty="0" smtClean="0"/>
              <a:t>Leave </a:t>
            </a:r>
            <a:r>
              <a:rPr lang="en-US" sz="2000" b="1" dirty="0"/>
              <a:t>Accrual Available on </a:t>
            </a:r>
            <a:r>
              <a:rPr lang="en-US" sz="2000" b="1" dirty="0" smtClean="0"/>
              <a:t>UCPath</a:t>
            </a:r>
            <a:endParaRPr lang="en-US" sz="2000" b="1" dirty="0"/>
          </a:p>
          <a:p>
            <a:pPr marL="742950" lvl="1" indent="-285750">
              <a:buFont typeface="Arial" panose="020B0604020202020204" pitchFamily="34" charset="0"/>
              <a:buChar char="•"/>
            </a:pPr>
            <a:r>
              <a:rPr lang="en-US" sz="2000" dirty="0" smtClean="0"/>
              <a:t>Date </a:t>
            </a:r>
            <a:r>
              <a:rPr lang="en-US" sz="2000" dirty="0"/>
              <a:t>on Payroll calendar when updated accrual balances are visible to employees in the UCPath </a:t>
            </a:r>
            <a:r>
              <a:rPr lang="en-US" sz="2000" dirty="0" smtClean="0"/>
              <a:t>portal; balance based on leave takes reporting in the payroll month.</a:t>
            </a:r>
            <a:endParaRPr lang="en-US" sz="2000" dirty="0"/>
          </a:p>
          <a:p>
            <a:pPr marL="742950" lvl="1" indent="-285750">
              <a:buFont typeface="Arial" panose="020B0604020202020204" pitchFamily="34" charset="0"/>
              <a:buChar char="•"/>
            </a:pPr>
            <a:endParaRPr lang="en-US" sz="2000" dirty="0"/>
          </a:p>
        </p:txBody>
      </p:sp>
      <p:sp>
        <p:nvSpPr>
          <p:cNvPr id="5" name="Rectangle 4"/>
          <p:cNvSpPr/>
          <p:nvPr/>
        </p:nvSpPr>
        <p:spPr>
          <a:xfrm>
            <a:off x="8182133" y="776351"/>
            <a:ext cx="3766296" cy="21260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stretch>
            <a:fillRect/>
          </a:stretch>
        </p:blipFill>
        <p:spPr>
          <a:xfrm>
            <a:off x="-47251" y="-3114"/>
            <a:ext cx="12205250" cy="755970"/>
          </a:xfrm>
          <a:prstGeom prst="rect">
            <a:avLst/>
          </a:prstGeom>
        </p:spPr>
      </p:pic>
    </p:spTree>
    <p:extLst>
      <p:ext uri="{BB962C8B-B14F-4D97-AF65-F5344CB8AC3E}">
        <p14:creationId xmlns:p14="http://schemas.microsoft.com/office/powerpoint/2010/main" val="1631820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2625513"/>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3"/>
          <a:srcRect l="865"/>
          <a:stretch/>
        </p:blipFill>
        <p:spPr>
          <a:xfrm>
            <a:off x="825644" y="3562426"/>
            <a:ext cx="8557727" cy="2931868"/>
          </a:xfrm>
          <a:prstGeom prst="rect">
            <a:avLst/>
          </a:prstGeom>
          <a:ln>
            <a:solidFill>
              <a:schemeClr val="tx1"/>
            </a:solidFill>
          </a:ln>
        </p:spPr>
      </p:pic>
      <p:sp>
        <p:nvSpPr>
          <p:cNvPr id="2" name="Title 1"/>
          <p:cNvSpPr>
            <a:spLocks noGrp="1"/>
          </p:cNvSpPr>
          <p:nvPr>
            <p:ph type="title"/>
          </p:nvPr>
        </p:nvSpPr>
        <p:spPr>
          <a:xfrm>
            <a:off x="104175" y="115747"/>
            <a:ext cx="12700000" cy="685800"/>
          </a:xfrm>
        </p:spPr>
        <p:txBody>
          <a:bodyPr/>
          <a:lstStyle/>
          <a:p>
            <a:r>
              <a:rPr lang="en-US" sz="2800" dirty="0">
                <a:solidFill>
                  <a:schemeClr val="accent5"/>
                </a:solidFill>
              </a:rPr>
              <a:t>NAVIGATION TO SCHEDULES &amp; CALENDARS IN UCPATH PORTAL </a:t>
            </a:r>
          </a:p>
        </p:txBody>
      </p:sp>
      <p:sp>
        <p:nvSpPr>
          <p:cNvPr id="6" name="Rectangle 5"/>
          <p:cNvSpPr/>
          <p:nvPr/>
        </p:nvSpPr>
        <p:spPr>
          <a:xfrm>
            <a:off x="0" y="1371914"/>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p:nvPr>
        </p:nvSpPr>
        <p:spPr>
          <a:xfrm>
            <a:off x="216052" y="699300"/>
            <a:ext cx="10972800" cy="5410200"/>
          </a:xfrm>
        </p:spPr>
        <p:txBody>
          <a:bodyPr/>
          <a:lstStyle/>
          <a:p>
            <a:pPr>
              <a:lnSpc>
                <a:spcPct val="150000"/>
              </a:lnSpc>
            </a:pPr>
            <a:r>
              <a:rPr lang="en-US" sz="2400" dirty="0" smtClean="0"/>
              <a:t>Navigation to Payroll Processing Schedules</a:t>
            </a:r>
          </a:p>
          <a:p>
            <a:pPr marL="0" indent="-4763">
              <a:lnSpc>
                <a:spcPct val="150000"/>
              </a:lnSpc>
              <a:buNone/>
            </a:pPr>
            <a:r>
              <a:rPr lang="en-US" sz="1800" dirty="0" smtClean="0"/>
              <a:t>UCPath Portal &gt; Quicklinks &gt; Payroll Calendars &amp; Schedules &gt; Payroll Processing Schedules</a:t>
            </a:r>
          </a:p>
          <a:p>
            <a:pPr>
              <a:lnSpc>
                <a:spcPct val="150000"/>
              </a:lnSpc>
            </a:pPr>
            <a:r>
              <a:rPr lang="en-US" sz="2400" dirty="0" smtClean="0"/>
              <a:t>Navigation to Payroll Calendars</a:t>
            </a:r>
          </a:p>
          <a:p>
            <a:pPr marL="0" indent="0">
              <a:lnSpc>
                <a:spcPct val="150000"/>
              </a:lnSpc>
              <a:buNone/>
            </a:pPr>
            <a:r>
              <a:rPr lang="en-US" sz="1800" dirty="0"/>
              <a:t>UCPath Portal &gt; Quicklinks &gt; Payroll Calendars &amp; Schedules &gt; Payroll </a:t>
            </a:r>
            <a:r>
              <a:rPr lang="en-US" sz="1800" dirty="0" smtClean="0"/>
              <a:t>Calendars</a:t>
            </a:r>
            <a:endParaRPr lang="en-US" sz="1800"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2918841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Inbound Files to UCPath</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611617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TRAINER INTRODUCTION</a:t>
            </a:r>
            <a:endParaRPr lang="en-US" dirty="0">
              <a:solidFill>
                <a:schemeClr val="accent5"/>
              </a:solidFill>
            </a:endParaRPr>
          </a:p>
        </p:txBody>
      </p:sp>
      <p:sp>
        <p:nvSpPr>
          <p:cNvPr id="5" name="TextBox 4"/>
          <p:cNvSpPr txBox="1"/>
          <p:nvPr/>
        </p:nvSpPr>
        <p:spPr>
          <a:xfrm>
            <a:off x="2937848" y="2082570"/>
            <a:ext cx="6781135" cy="1938992"/>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Arial"/>
                <a:ea typeface="+mn-ea"/>
                <a:cs typeface="+mn-cs"/>
              </a:rPr>
              <a:t>NAME: Andrea Campos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Arial"/>
                <a:ea typeface="+mn-ea"/>
                <a:cs typeface="+mn-cs"/>
              </a:rPr>
              <a:t>Title</a:t>
            </a:r>
            <a:r>
              <a:rPr kumimoji="0" lang="en-US" sz="2000" b="0" i="0" u="none" strike="noStrike" kern="1200" cap="none" spc="0" normalizeH="0" baseline="0" noProof="0" dirty="0">
                <a:ln>
                  <a:noFill/>
                </a:ln>
                <a:effectLst/>
                <a:uLnTx/>
                <a:uFillTx/>
                <a:latin typeface="Arial"/>
                <a:ea typeface="+mn-ea"/>
                <a:cs typeface="+mn-cs"/>
              </a:rPr>
              <a:t>: </a:t>
            </a:r>
            <a:r>
              <a:rPr kumimoji="0" lang="en-US" sz="2000" b="0" i="0" u="none" strike="noStrike" kern="1200" cap="none" spc="0" normalizeH="0" baseline="0" noProof="0" dirty="0" smtClean="0">
                <a:ln>
                  <a:noFill/>
                </a:ln>
                <a:effectLst/>
                <a:uLnTx/>
                <a:uFillTx/>
                <a:latin typeface="Arial"/>
                <a:ea typeface="+mn-ea"/>
                <a:cs typeface="+mn-cs"/>
              </a:rPr>
              <a:t>Business Systems Analyst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Arial"/>
                <a:ea typeface="+mn-ea"/>
                <a:cs typeface="+mn-cs"/>
              </a:rPr>
              <a:t>Department</a:t>
            </a:r>
            <a:r>
              <a:rPr kumimoji="0" lang="en-US" sz="2000" b="0" i="0" u="none" strike="noStrike" kern="1200" cap="none" spc="0" normalizeH="0" baseline="0" noProof="0" dirty="0">
                <a:ln>
                  <a:noFill/>
                </a:ln>
                <a:effectLst/>
                <a:uLnTx/>
                <a:uFillTx/>
                <a:latin typeface="Arial"/>
                <a:ea typeface="+mn-ea"/>
                <a:cs typeface="+mn-cs"/>
              </a:rPr>
              <a:t>: </a:t>
            </a:r>
            <a:r>
              <a:rPr kumimoji="0" lang="en-US" sz="2000" b="0" i="0" u="none" strike="noStrike" kern="1200" cap="none" spc="0" normalizeH="0" baseline="0" noProof="0" dirty="0" smtClean="0">
                <a:ln>
                  <a:noFill/>
                </a:ln>
                <a:effectLst/>
                <a:uLnTx/>
                <a:uFillTx/>
                <a:latin typeface="Arial"/>
                <a:ea typeface="+mn-ea"/>
                <a:cs typeface="+mn-cs"/>
              </a:rPr>
              <a:t>Business &amp; Financial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Arial"/>
                <a:ea typeface="+mn-ea"/>
                <a:cs typeface="+mn-cs"/>
              </a:rPr>
              <a:t>Years </a:t>
            </a:r>
            <a:r>
              <a:rPr kumimoji="0" lang="en-US" sz="2000" b="0" i="0" u="none" strike="noStrike" kern="1200" cap="none" spc="0" normalizeH="0" baseline="0" noProof="0" dirty="0">
                <a:ln>
                  <a:noFill/>
                </a:ln>
                <a:effectLst/>
                <a:uLnTx/>
                <a:uFillTx/>
                <a:latin typeface="Arial"/>
                <a:ea typeface="+mn-ea"/>
                <a:cs typeface="+mn-cs"/>
              </a:rPr>
              <a:t>@UC: </a:t>
            </a:r>
            <a:r>
              <a:rPr kumimoji="0" lang="en-US" sz="2000" b="0" i="0" u="none" strike="noStrike" kern="1200" cap="none" spc="0" normalizeH="0" baseline="0" noProof="0" dirty="0" smtClean="0">
                <a:ln>
                  <a:noFill/>
                </a:ln>
                <a:effectLst/>
                <a:uLnTx/>
                <a:uFillTx/>
                <a:latin typeface="Arial"/>
                <a:ea typeface="+mn-ea"/>
                <a:cs typeface="+mn-cs"/>
              </a:rPr>
              <a:t>3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effectLst/>
              <a:uLnTx/>
              <a:uFillTx/>
              <a:latin typeface="Arial"/>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912" y="2082570"/>
            <a:ext cx="1278732" cy="1918098"/>
          </a:xfrm>
          <a:prstGeom prst="rect">
            <a:avLst/>
          </a:prstGeom>
        </p:spPr>
      </p:pic>
    </p:spTree>
    <p:extLst>
      <p:ext uri="{BB962C8B-B14F-4D97-AF65-F5344CB8AC3E}">
        <p14:creationId xmlns:p14="http://schemas.microsoft.com/office/powerpoint/2010/main" val="3889053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a:solidFill>
                  <a:schemeClr val="accent5"/>
                </a:solidFill>
              </a:rPr>
              <a:t>INBOUND FILES TO UCPATH</a:t>
            </a:r>
          </a:p>
        </p:txBody>
      </p:sp>
      <p:graphicFrame>
        <p:nvGraphicFramePr>
          <p:cNvPr id="4" name="Diagram 3"/>
          <p:cNvGraphicFramePr/>
          <p:nvPr>
            <p:extLst>
              <p:ext uri="{D42A27DB-BD31-4B8C-83A1-F6EECF244321}">
                <p14:modId xmlns:p14="http://schemas.microsoft.com/office/powerpoint/2010/main" val="1762702172"/>
              </p:ext>
            </p:extLst>
          </p:nvPr>
        </p:nvGraphicFramePr>
        <p:xfrm>
          <a:off x="1026160" y="879348"/>
          <a:ext cx="9745472" cy="48215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47914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a:solidFill>
                  <a:schemeClr val="accent5"/>
                </a:solidFill>
              </a:rPr>
              <a:t>INBOUND FILES TO UCPATH</a:t>
            </a:r>
          </a:p>
        </p:txBody>
      </p:sp>
      <p:graphicFrame>
        <p:nvGraphicFramePr>
          <p:cNvPr id="4" name="Diagram 3"/>
          <p:cNvGraphicFramePr/>
          <p:nvPr>
            <p:extLst>
              <p:ext uri="{D42A27DB-BD31-4B8C-83A1-F6EECF244321}">
                <p14:modId xmlns:p14="http://schemas.microsoft.com/office/powerpoint/2010/main" val="1198699585"/>
              </p:ext>
            </p:extLst>
          </p:nvPr>
        </p:nvGraphicFramePr>
        <p:xfrm>
          <a:off x="1024128" y="877823"/>
          <a:ext cx="9747504" cy="4818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8276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a:solidFill>
                  <a:schemeClr val="accent5"/>
                </a:solidFill>
              </a:rPr>
              <a:t>INBOUND FILES TO UCPATH</a:t>
            </a:r>
          </a:p>
        </p:txBody>
      </p:sp>
      <p:graphicFrame>
        <p:nvGraphicFramePr>
          <p:cNvPr id="4" name="Diagram 3"/>
          <p:cNvGraphicFramePr/>
          <p:nvPr>
            <p:extLst>
              <p:ext uri="{D42A27DB-BD31-4B8C-83A1-F6EECF244321}">
                <p14:modId xmlns:p14="http://schemas.microsoft.com/office/powerpoint/2010/main" val="100614994"/>
              </p:ext>
            </p:extLst>
          </p:nvPr>
        </p:nvGraphicFramePr>
        <p:xfrm>
          <a:off x="1885695" y="979170"/>
          <a:ext cx="8734679" cy="4983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69392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415318" y="1905485"/>
            <a:ext cx="9614632"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UCPath Center Deadline</a:t>
            </a:r>
            <a:r>
              <a:rPr lang="en-US" sz="7200" b="1" dirty="0">
                <a:solidFill>
                  <a:srgbClr val="F1AB00"/>
                </a:solidFill>
                <a:latin typeface="Arial"/>
              </a:rPr>
              <a:t> </a:t>
            </a:r>
            <a:r>
              <a:rPr lang="en-US" sz="7200" b="1" dirty="0" smtClean="0">
                <a:solidFill>
                  <a:srgbClr val="F1AB00"/>
                </a:solidFill>
                <a:latin typeface="Arial"/>
              </a:rPr>
              <a:t>Definitions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714586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10556240" cy="685800"/>
          </a:xfrm>
        </p:spPr>
        <p:txBody>
          <a:bodyPr/>
          <a:lstStyle/>
          <a:p>
            <a:r>
              <a:rPr lang="en-US" dirty="0">
                <a:solidFill>
                  <a:schemeClr val="accent5"/>
                </a:solidFill>
              </a:rPr>
              <a:t>UCPATH CENTER DEADLINES </a:t>
            </a:r>
            <a:r>
              <a:rPr lang="en-US" dirty="0" smtClean="0">
                <a:solidFill>
                  <a:schemeClr val="accent5"/>
                </a:solidFill>
              </a:rPr>
              <a:t>DEFINITIONS</a:t>
            </a:r>
            <a:endParaRPr lang="en-US" dirty="0">
              <a:solidFill>
                <a:schemeClr val="accent5"/>
              </a:solidFill>
            </a:endParaRPr>
          </a:p>
        </p:txBody>
      </p:sp>
      <p:graphicFrame>
        <p:nvGraphicFramePr>
          <p:cNvPr id="4" name="Diagram 3"/>
          <p:cNvGraphicFramePr/>
          <p:nvPr>
            <p:extLst>
              <p:ext uri="{D42A27DB-BD31-4B8C-83A1-F6EECF244321}">
                <p14:modId xmlns:p14="http://schemas.microsoft.com/office/powerpoint/2010/main" val="3488023896"/>
              </p:ext>
            </p:extLst>
          </p:nvPr>
        </p:nvGraphicFramePr>
        <p:xfrm>
          <a:off x="524764" y="979170"/>
          <a:ext cx="10740644" cy="4791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1147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Automated Processes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576135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sz="3200" dirty="0">
                <a:solidFill>
                  <a:schemeClr val="accent5"/>
                </a:solidFill>
              </a:rPr>
              <a:t>PAY CALENDAR EXAMPLE – MONTHLY PAYROLL</a:t>
            </a:r>
          </a:p>
        </p:txBody>
      </p:sp>
      <p:pic>
        <p:nvPicPr>
          <p:cNvPr id="4" name="Picture 3"/>
          <p:cNvPicPr>
            <a:picLocks noChangeAspect="1"/>
          </p:cNvPicPr>
          <p:nvPr/>
        </p:nvPicPr>
        <p:blipFill>
          <a:blip r:embed="rId4"/>
          <a:stretch>
            <a:fillRect/>
          </a:stretch>
        </p:blipFill>
        <p:spPr>
          <a:xfrm>
            <a:off x="338063" y="530578"/>
            <a:ext cx="11436248" cy="6271262"/>
          </a:xfrm>
          <a:prstGeom prst="rect">
            <a:avLst/>
          </a:prstGeom>
        </p:spPr>
      </p:pic>
    </p:spTree>
    <p:extLst>
      <p:ext uri="{BB962C8B-B14F-4D97-AF65-F5344CB8AC3E}">
        <p14:creationId xmlns:p14="http://schemas.microsoft.com/office/powerpoint/2010/main" val="1824546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sz="3200" dirty="0">
                <a:solidFill>
                  <a:schemeClr val="accent5"/>
                </a:solidFill>
              </a:rPr>
              <a:t>PAY CALENDAR EXAMPLE – MONTHLY PAYROLL</a:t>
            </a:r>
          </a:p>
        </p:txBody>
      </p:sp>
      <p:pic>
        <p:nvPicPr>
          <p:cNvPr id="3" name="Picture 2"/>
          <p:cNvPicPr>
            <a:picLocks noChangeAspect="1"/>
          </p:cNvPicPr>
          <p:nvPr/>
        </p:nvPicPr>
        <p:blipFill>
          <a:blip r:embed="rId4"/>
          <a:stretch>
            <a:fillRect/>
          </a:stretch>
        </p:blipFill>
        <p:spPr>
          <a:xfrm>
            <a:off x="383458" y="346313"/>
            <a:ext cx="11593689" cy="6328269"/>
          </a:xfrm>
          <a:prstGeom prst="rect">
            <a:avLst/>
          </a:prstGeom>
        </p:spPr>
      </p:pic>
    </p:spTree>
    <p:extLst>
      <p:ext uri="{BB962C8B-B14F-4D97-AF65-F5344CB8AC3E}">
        <p14:creationId xmlns:p14="http://schemas.microsoft.com/office/powerpoint/2010/main" val="14829757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sz="3200" dirty="0">
                <a:solidFill>
                  <a:schemeClr val="accent5"/>
                </a:solidFill>
              </a:rPr>
              <a:t>PAY CALENDAR EXAMPLE – MONTHLY PAYROLL</a:t>
            </a:r>
          </a:p>
        </p:txBody>
      </p:sp>
      <p:pic>
        <p:nvPicPr>
          <p:cNvPr id="3" name="Picture 2"/>
          <p:cNvPicPr>
            <a:picLocks noChangeAspect="1"/>
          </p:cNvPicPr>
          <p:nvPr/>
        </p:nvPicPr>
        <p:blipFill>
          <a:blip r:embed="rId3"/>
          <a:stretch>
            <a:fillRect/>
          </a:stretch>
        </p:blipFill>
        <p:spPr>
          <a:xfrm>
            <a:off x="304801" y="851172"/>
            <a:ext cx="11518391" cy="3729620"/>
          </a:xfrm>
          <a:prstGeom prst="rect">
            <a:avLst/>
          </a:prstGeom>
          <a:ln>
            <a:solidFill>
              <a:schemeClr val="tx1"/>
            </a:solidFill>
          </a:ln>
        </p:spPr>
      </p:pic>
    </p:spTree>
    <p:extLst>
      <p:ext uri="{BB962C8B-B14F-4D97-AF65-F5344CB8AC3E}">
        <p14:creationId xmlns:p14="http://schemas.microsoft.com/office/powerpoint/2010/main" val="484462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025" y="152400"/>
            <a:ext cx="9042400" cy="685800"/>
          </a:xfrm>
        </p:spPr>
        <p:txBody>
          <a:bodyPr/>
          <a:lstStyle/>
          <a:p>
            <a:r>
              <a:rPr lang="en-US" dirty="0" smtClean="0">
                <a:solidFill>
                  <a:schemeClr val="accent5"/>
                </a:solidFill>
              </a:rPr>
              <a:t>OVERNIGHT PROCESSES</a:t>
            </a:r>
            <a:endParaRPr lang="en-US" dirty="0">
              <a:solidFill>
                <a:schemeClr val="accent5"/>
              </a:solidFill>
            </a:endParaRPr>
          </a:p>
        </p:txBody>
      </p:sp>
      <p:sp>
        <p:nvSpPr>
          <p:cNvPr id="3" name="Content Placeholder 2"/>
          <p:cNvSpPr>
            <a:spLocks noGrp="1"/>
          </p:cNvSpPr>
          <p:nvPr>
            <p:ph idx="1"/>
          </p:nvPr>
        </p:nvSpPr>
        <p:spPr/>
        <p:txBody>
          <a:bodyPr/>
          <a:lstStyle/>
          <a:p>
            <a:r>
              <a:rPr lang="en-US" sz="2400" dirty="0" smtClean="0"/>
              <a:t>Nightly ODS Data Burst</a:t>
            </a:r>
          </a:p>
          <a:p>
            <a:pPr lvl="1"/>
            <a:r>
              <a:rPr lang="en-US" sz="2000" dirty="0" smtClean="0"/>
              <a:t>UCPath Data </a:t>
            </a:r>
            <a:r>
              <a:rPr lang="en-US" sz="2000" dirty="0"/>
              <a:t>is sent as files that are processed and loaded into a data store called the </a:t>
            </a:r>
            <a:r>
              <a:rPr lang="en-US" sz="2000" i="1" dirty="0"/>
              <a:t>Operational Data Store (ODS). </a:t>
            </a:r>
            <a:endParaRPr lang="en-US" sz="2000" i="1" dirty="0" smtClean="0"/>
          </a:p>
          <a:p>
            <a:pPr lvl="1"/>
            <a:r>
              <a:rPr lang="en-US" sz="2000" dirty="0" smtClean="0"/>
              <a:t>Data </a:t>
            </a:r>
            <a:r>
              <a:rPr lang="en-US" sz="2000" dirty="0"/>
              <a:t>is scheduled for transfer to locations </a:t>
            </a:r>
            <a:r>
              <a:rPr lang="en-US" sz="2000" dirty="0" smtClean="0"/>
              <a:t>on a nightly basis.</a:t>
            </a:r>
          </a:p>
          <a:p>
            <a:pPr lvl="1"/>
            <a:r>
              <a:rPr lang="en-US" sz="2000" dirty="0" smtClean="0"/>
              <a:t>ODS </a:t>
            </a:r>
            <a:r>
              <a:rPr lang="en-US" sz="2000" dirty="0"/>
              <a:t>data is used for downstream UCR applications such as TARS, HRDW, SuperDOPE, etc</a:t>
            </a:r>
            <a:r>
              <a:rPr lang="en-US" sz="2000" dirty="0" smtClean="0"/>
              <a:t>.</a:t>
            </a:r>
          </a:p>
          <a:p>
            <a:pPr lvl="2"/>
            <a:r>
              <a:rPr lang="en-US" sz="1700" dirty="0" smtClean="0"/>
              <a:t>(Note: in some circumstances, there may be a late data feed to the ODS, which results in a late feed of data to downstream UCR applications). </a:t>
            </a:r>
          </a:p>
          <a:p>
            <a:r>
              <a:rPr lang="en-US" sz="2400" dirty="0" smtClean="0"/>
              <a:t>Nightly GL, Payroll, and HR UCPath Processes</a:t>
            </a:r>
          </a:p>
          <a:p>
            <a:pPr lvl="1"/>
            <a:r>
              <a:rPr lang="en-US" sz="2000" dirty="0" smtClean="0"/>
              <a:t>A series of batch jobs for UCPath run from 9:30PM to 4AM (the following day) on a nightly basis.</a:t>
            </a:r>
          </a:p>
          <a:p>
            <a:pPr lvl="1"/>
            <a:r>
              <a:rPr lang="en-US" sz="2000" dirty="0" smtClean="0"/>
              <a:t>Includes Budget Data Exports, Social Security Number Assignment, FICA Eligibility Determination, Chart of Accounts, Salary Cost Transfers, etc. </a:t>
            </a:r>
            <a:endParaRPr lang="en-US" sz="2000" dirty="0"/>
          </a:p>
        </p:txBody>
      </p:sp>
    </p:spTree>
    <p:extLst>
      <p:ext uri="{BB962C8B-B14F-4D97-AF65-F5344CB8AC3E}">
        <p14:creationId xmlns:p14="http://schemas.microsoft.com/office/powerpoint/2010/main" val="3717219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5097" y="311675"/>
            <a:ext cx="10641051" cy="685800"/>
          </a:xfrm>
        </p:spPr>
        <p:txBody>
          <a:bodyPr/>
          <a:lstStyle/>
          <a:p>
            <a:r>
              <a:rPr lang="en-US" dirty="0" smtClean="0">
                <a:solidFill>
                  <a:schemeClr val="accent5"/>
                </a:solidFill>
              </a:rPr>
              <a:t>HOUSEKEEPING</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1304761" y="1847054"/>
            <a:ext cx="9496425" cy="3676650"/>
          </a:xfrm>
          <a:prstGeom prst="rect">
            <a:avLst/>
          </a:prstGeom>
        </p:spPr>
      </p:pic>
    </p:spTree>
    <p:extLst>
      <p:ext uri="{BB962C8B-B14F-4D97-AF65-F5344CB8AC3E}">
        <p14:creationId xmlns:p14="http://schemas.microsoft.com/office/powerpoint/2010/main" val="1365807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176" y="152400"/>
            <a:ext cx="9042400" cy="685800"/>
          </a:xfrm>
        </p:spPr>
        <p:txBody>
          <a:bodyPr/>
          <a:lstStyle/>
          <a:p>
            <a:r>
              <a:rPr lang="en-US" dirty="0" smtClean="0">
                <a:solidFill>
                  <a:schemeClr val="accent5"/>
                </a:solidFill>
              </a:rPr>
              <a:t>MONTHLY PROCESSES</a:t>
            </a:r>
            <a:endParaRPr lang="en-US" dirty="0">
              <a:solidFill>
                <a:schemeClr val="accent5"/>
              </a:solidFill>
            </a:endParaRPr>
          </a:p>
        </p:txBody>
      </p:sp>
      <p:sp>
        <p:nvSpPr>
          <p:cNvPr id="3" name="Content Placeholder 2"/>
          <p:cNvSpPr>
            <a:spLocks noGrp="1"/>
          </p:cNvSpPr>
          <p:nvPr>
            <p:ph idx="1"/>
          </p:nvPr>
        </p:nvSpPr>
        <p:spPr>
          <a:xfrm>
            <a:off x="330994" y="938212"/>
            <a:ext cx="10972800" cy="5410200"/>
          </a:xfrm>
        </p:spPr>
        <p:txBody>
          <a:bodyPr/>
          <a:lstStyle/>
          <a:p>
            <a:r>
              <a:rPr lang="en-US" sz="2400" dirty="0" smtClean="0"/>
              <a:t>The following UCPath processes are run on a monthly basis:</a:t>
            </a:r>
          </a:p>
          <a:p>
            <a:pPr lvl="1"/>
            <a:r>
              <a:rPr lang="en-US" sz="1800" dirty="0" smtClean="0"/>
              <a:t>E-042 Benefits Eligibility – this process reviews employee data attributes to determine if an employee currently meets eligibility requirements to receive benefits (i.e. medical, UCRP, etc.) with the university.</a:t>
            </a:r>
          </a:p>
          <a:p>
            <a:pPr lvl="1"/>
            <a:r>
              <a:rPr lang="en-US" sz="1800" dirty="0" smtClean="0"/>
              <a:t>I-243U – California Casualty Eligibility – UC employees have access to insurance (auto, enter, homeowners) through California Casualty. California </a:t>
            </a:r>
            <a:r>
              <a:rPr lang="en-US" sz="1800" dirty="0"/>
              <a:t>Casualty requires an eligibility file </a:t>
            </a:r>
            <a:r>
              <a:rPr lang="en-US" sz="1800" dirty="0" smtClean="0"/>
              <a:t>in </a:t>
            </a:r>
            <a:r>
              <a:rPr lang="en-US" sz="1800" dirty="0"/>
              <a:t>order to determine </a:t>
            </a:r>
            <a:r>
              <a:rPr lang="en-US" sz="1800" dirty="0" smtClean="0"/>
              <a:t>which employees meet eligibility requirements.</a:t>
            </a:r>
            <a:endParaRPr lang="en-US" sz="1800" dirty="0">
              <a:solidFill>
                <a:srgbClr val="FF0000"/>
              </a:solidFill>
            </a:endParaRPr>
          </a:p>
          <a:p>
            <a:pPr lvl="1"/>
            <a:endParaRPr lang="en-US" dirty="0"/>
          </a:p>
        </p:txBody>
      </p:sp>
    </p:spTree>
    <p:extLst>
      <p:ext uri="{BB962C8B-B14F-4D97-AF65-F5344CB8AC3E}">
        <p14:creationId xmlns:p14="http://schemas.microsoft.com/office/powerpoint/2010/main" val="2193842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Payroll Calendars for Employees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149052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r>
              <a:rPr lang="en-US" sz="2500" dirty="0" smtClean="0"/>
              <a:t>The UCPath Center publishes a new Monthly Payroll Calendar every year.</a:t>
            </a:r>
          </a:p>
          <a:p>
            <a:r>
              <a:rPr lang="en-US" sz="2500" dirty="0" smtClean="0"/>
              <a:t>This calendar is high-level and only contains pay days, leave accrual days, and holidays that apply to all campuses. </a:t>
            </a:r>
          </a:p>
          <a:p>
            <a:r>
              <a:rPr lang="en-US" sz="2500" dirty="0" smtClean="0"/>
              <a:t>It does not provide details regarding critical deadlines related to the payroll process.</a:t>
            </a:r>
            <a:endParaRPr lang="en-US" sz="2500" dirty="0"/>
          </a:p>
        </p:txBody>
      </p:sp>
      <p:sp>
        <p:nvSpPr>
          <p:cNvPr id="2" name="Title 1"/>
          <p:cNvSpPr>
            <a:spLocks noGrp="1"/>
          </p:cNvSpPr>
          <p:nvPr>
            <p:ph type="title"/>
          </p:nvPr>
        </p:nvSpPr>
        <p:spPr/>
        <p:txBody>
          <a:bodyPr/>
          <a:lstStyle/>
          <a:p>
            <a:r>
              <a:rPr lang="en-US" dirty="0">
                <a:solidFill>
                  <a:schemeClr val="accent5"/>
                </a:solidFill>
              </a:rPr>
              <a:t>MONTHLY PAYROLL CALENDAR</a:t>
            </a:r>
          </a:p>
        </p:txBody>
      </p:sp>
      <p:pic>
        <p:nvPicPr>
          <p:cNvPr id="5" name="Picture 4"/>
          <p:cNvPicPr>
            <a:picLocks noChangeAspect="1"/>
          </p:cNvPicPr>
          <p:nvPr/>
        </p:nvPicPr>
        <p:blipFill>
          <a:blip r:embed="rId4"/>
          <a:stretch>
            <a:fillRect/>
          </a:stretch>
        </p:blipFill>
        <p:spPr>
          <a:xfrm>
            <a:off x="180975" y="610023"/>
            <a:ext cx="4914901" cy="6250838"/>
          </a:xfrm>
          <a:prstGeom prst="rect">
            <a:avLst/>
          </a:prstGeom>
        </p:spPr>
      </p:pic>
      <p:pic>
        <p:nvPicPr>
          <p:cNvPr id="7" name="Picture 6"/>
          <p:cNvPicPr>
            <a:picLocks noChangeAspect="1"/>
          </p:cNvPicPr>
          <p:nvPr/>
        </p:nvPicPr>
        <p:blipFill>
          <a:blip r:embed="rId5"/>
          <a:stretch>
            <a:fillRect/>
          </a:stretch>
        </p:blipFill>
        <p:spPr>
          <a:xfrm>
            <a:off x="669925" y="1128712"/>
            <a:ext cx="8220075" cy="3419475"/>
          </a:xfrm>
          <a:prstGeom prst="rect">
            <a:avLst/>
          </a:prstGeom>
        </p:spPr>
        <p:style>
          <a:lnRef idx="0">
            <a:schemeClr val="dk1"/>
          </a:lnRef>
          <a:fillRef idx="3">
            <a:schemeClr val="dk1"/>
          </a:fillRef>
          <a:effectRef idx="3">
            <a:schemeClr val="dk1"/>
          </a:effectRef>
          <a:fontRef idx="minor">
            <a:schemeClr val="lt1"/>
          </a:fontRef>
        </p:style>
      </p:pic>
      <p:sp>
        <p:nvSpPr>
          <p:cNvPr id="8" name="Rectangle 7"/>
          <p:cNvSpPr/>
          <p:nvPr/>
        </p:nvSpPr>
        <p:spPr>
          <a:xfrm>
            <a:off x="4572000" y="4876800"/>
            <a:ext cx="4470400" cy="173355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extBox 8"/>
          <p:cNvSpPr txBox="1"/>
          <p:nvPr/>
        </p:nvSpPr>
        <p:spPr>
          <a:xfrm>
            <a:off x="4648200" y="5019675"/>
            <a:ext cx="4086225"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Paydays are highlighted in light blue.</a:t>
            </a:r>
          </a:p>
          <a:p>
            <a:pPr marL="285750" indent="-285750">
              <a:buFont typeface="Arial" panose="020B0604020202020204" pitchFamily="34" charset="0"/>
              <a:buChar char="•"/>
            </a:pPr>
            <a:r>
              <a:rPr lang="en-US" dirty="0" smtClean="0"/>
              <a:t>Vacation and Sick Leave Accrual dates for Monthly employees occur on the last day of the month.</a:t>
            </a:r>
          </a:p>
          <a:p>
            <a:endParaRPr lang="en-US" dirty="0"/>
          </a:p>
        </p:txBody>
      </p:sp>
    </p:spTree>
    <p:extLst>
      <p:ext uri="{BB962C8B-B14F-4D97-AF65-F5344CB8AC3E}">
        <p14:creationId xmlns:p14="http://schemas.microsoft.com/office/powerpoint/2010/main" val="4235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a:solidFill>
                  <a:schemeClr val="accent5"/>
                </a:solidFill>
              </a:rPr>
              <a:t>BIWEEKLY PAYROLL CALENDAR</a:t>
            </a:r>
          </a:p>
        </p:txBody>
      </p:sp>
      <p:pic>
        <p:nvPicPr>
          <p:cNvPr id="3" name="Picture 2"/>
          <p:cNvPicPr>
            <a:picLocks noChangeAspect="1"/>
          </p:cNvPicPr>
          <p:nvPr/>
        </p:nvPicPr>
        <p:blipFill rotWithShape="1">
          <a:blip r:embed="rId4"/>
          <a:srcRect b="537"/>
          <a:stretch/>
        </p:blipFill>
        <p:spPr>
          <a:xfrm>
            <a:off x="385763" y="898485"/>
            <a:ext cx="4858590" cy="5879170"/>
          </a:xfrm>
          <a:prstGeom prst="rect">
            <a:avLst/>
          </a:prstGeom>
        </p:spPr>
      </p:pic>
      <p:sp>
        <p:nvSpPr>
          <p:cNvPr id="4" name="Content Placeholder 3"/>
          <p:cNvSpPr txBox="1">
            <a:spLocks/>
          </p:cNvSpPr>
          <p:nvPr/>
        </p:nvSpPr>
        <p:spPr>
          <a:xfrm>
            <a:off x="6197600" y="1524000"/>
            <a:ext cx="5384800" cy="4724400"/>
          </a:xfrm>
          <a:prstGeom prst="rect">
            <a:avLst/>
          </a:prstGeom>
        </p:spPr>
        <p:txBody>
          <a:bodyPr/>
          <a:lst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UCPath Center publishes a new </a:t>
            </a:r>
            <a:r>
              <a:rPr lang="en-US" sz="2000" dirty="0" smtClean="0"/>
              <a:t>Biweekly </a:t>
            </a:r>
            <a:r>
              <a:rPr lang="en-US" sz="2000" dirty="0"/>
              <a:t>Payroll Calendar every year.</a:t>
            </a:r>
          </a:p>
          <a:p>
            <a:r>
              <a:rPr lang="en-US" sz="2000" dirty="0"/>
              <a:t>This calendar is high-level and </a:t>
            </a:r>
            <a:r>
              <a:rPr lang="en-US" sz="2000" dirty="0" smtClean="0"/>
              <a:t>contains </a:t>
            </a:r>
            <a:r>
              <a:rPr lang="en-US" sz="2000" dirty="0"/>
              <a:t>pay days, leave accrual days, and holidays that apply to all campuses. </a:t>
            </a:r>
          </a:p>
          <a:p>
            <a:r>
              <a:rPr lang="en-US" sz="2000" dirty="0"/>
              <a:t>It does not provide details regarding critical deadlines related to the payroll process</a:t>
            </a:r>
            <a:r>
              <a:rPr lang="en-US" sz="2000" dirty="0" smtClean="0"/>
              <a:t>.</a:t>
            </a:r>
          </a:p>
          <a:p>
            <a:pPr marL="0" indent="0">
              <a:buNone/>
            </a:pPr>
            <a:r>
              <a:rPr lang="en-US" sz="2000" b="1" dirty="0" smtClean="0"/>
              <a:t>Leave and Service Credit Accruals</a:t>
            </a:r>
          </a:p>
          <a:p>
            <a:r>
              <a:rPr lang="en-US" sz="2000" dirty="0" smtClean="0"/>
              <a:t>Vacation and Sick Leave are accrued on a quadri-weekly cycle (once every 4 weeks).</a:t>
            </a:r>
          </a:p>
          <a:p>
            <a:r>
              <a:rPr lang="en-US" sz="2000" dirty="0" smtClean="0"/>
              <a:t>Service Credit is accrued once per month with the last payday of each month. </a:t>
            </a:r>
            <a:endParaRPr lang="en-US" sz="2000" dirty="0"/>
          </a:p>
        </p:txBody>
      </p:sp>
      <p:pic>
        <p:nvPicPr>
          <p:cNvPr id="5" name="Picture 4"/>
          <p:cNvPicPr>
            <a:picLocks noChangeAspect="1"/>
          </p:cNvPicPr>
          <p:nvPr/>
        </p:nvPicPr>
        <p:blipFill>
          <a:blip r:embed="rId8"/>
          <a:stretch>
            <a:fillRect/>
          </a:stretch>
        </p:blipFill>
        <p:spPr>
          <a:xfrm>
            <a:off x="474341" y="1814215"/>
            <a:ext cx="11108059" cy="2862274"/>
          </a:xfrm>
          <a:prstGeom prst="rect">
            <a:avLst/>
          </a:prstGeom>
          <a:ln w="38100">
            <a:solidFill>
              <a:schemeClr val="tx1"/>
            </a:solidFill>
          </a:ln>
          <a:effectLst>
            <a:outerShdw blurRad="50800" dist="38100" dir="16200000" rotWithShape="0">
              <a:prstClr val="black">
                <a:alpha val="40000"/>
              </a:prstClr>
            </a:outerShdw>
          </a:effectLst>
        </p:spPr>
      </p:pic>
      <p:sp>
        <p:nvSpPr>
          <p:cNvPr id="6" name="Rectangle 5"/>
          <p:cNvSpPr/>
          <p:nvPr/>
        </p:nvSpPr>
        <p:spPr>
          <a:xfrm>
            <a:off x="2197100" y="4927600"/>
            <a:ext cx="6985000" cy="1531868"/>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extBox 6"/>
          <p:cNvSpPr txBox="1"/>
          <p:nvPr/>
        </p:nvSpPr>
        <p:spPr>
          <a:xfrm>
            <a:off x="2324099" y="4979046"/>
            <a:ext cx="7264263"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Paydays are highlighted in blue.</a:t>
            </a:r>
          </a:p>
          <a:p>
            <a:pPr marL="285750" indent="-285750">
              <a:buFont typeface="Arial" panose="020B0604020202020204" pitchFamily="34" charset="0"/>
              <a:buChar char="•"/>
            </a:pPr>
            <a:r>
              <a:rPr lang="en-US" dirty="0" smtClean="0"/>
              <a:t>Pay Period End Dates are circled in Blue.</a:t>
            </a:r>
          </a:p>
          <a:p>
            <a:pPr marL="285750" indent="-285750">
              <a:buFont typeface="Arial" panose="020B0604020202020204" pitchFamily="34" charset="0"/>
              <a:buChar char="•"/>
            </a:pPr>
            <a:r>
              <a:rPr lang="en-US" dirty="0" smtClean="0"/>
              <a:t>Vacation &amp; Sick Leave Accrual Dates are boxed in red. </a:t>
            </a:r>
          </a:p>
          <a:p>
            <a:pPr marL="285750" indent="-285750">
              <a:buFont typeface="Arial" panose="020B0604020202020204" pitchFamily="34" charset="0"/>
              <a:buChar char="•"/>
            </a:pPr>
            <a:r>
              <a:rPr lang="en-US" dirty="0" smtClean="0"/>
              <a:t>Deduction Holidays (3</a:t>
            </a:r>
            <a:r>
              <a:rPr lang="en-US" baseline="30000" dirty="0" smtClean="0"/>
              <a:t>rd</a:t>
            </a:r>
            <a:r>
              <a:rPr lang="en-US" dirty="0" smtClean="0"/>
              <a:t> payroll) are boxed in orange.</a:t>
            </a:r>
          </a:p>
          <a:p>
            <a:pPr marL="285750" indent="-285750">
              <a:buFont typeface="Arial" panose="020B0604020202020204" pitchFamily="34" charset="0"/>
              <a:buChar char="•"/>
            </a:pPr>
            <a:r>
              <a:rPr lang="en-US" dirty="0" smtClean="0"/>
              <a:t>Service Credit accruals are highlighted in yellow. </a:t>
            </a:r>
            <a:endParaRPr lang="en-US" dirty="0"/>
          </a:p>
        </p:txBody>
      </p:sp>
    </p:spTree>
    <p:extLst>
      <p:ext uri="{BB962C8B-B14F-4D97-AF65-F5344CB8AC3E}">
        <p14:creationId xmlns:p14="http://schemas.microsoft.com/office/powerpoint/2010/main" val="86310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 REVIEW</a:t>
            </a:r>
            <a:endParaRPr lang="en-US" dirty="0">
              <a:solidFill>
                <a:schemeClr val="accent5"/>
              </a:solidFill>
            </a:endParaRPr>
          </a:p>
        </p:txBody>
      </p:sp>
      <p:sp>
        <p:nvSpPr>
          <p:cNvPr id="4" name="TextBox 3"/>
          <p:cNvSpPr txBox="1"/>
          <p:nvPr/>
        </p:nvSpPr>
        <p:spPr>
          <a:xfrm>
            <a:off x="462116" y="1052052"/>
            <a:ext cx="10707329"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Having</a:t>
            </a:r>
            <a:r>
              <a:rPr kumimoji="0" lang="en-US" sz="2000" b="0" i="0" u="none" strike="noStrike" kern="1200" cap="none" spc="0" normalizeH="0" noProof="0" dirty="0" smtClean="0">
                <a:ln>
                  <a:noFill/>
                </a:ln>
                <a:solidFill>
                  <a:prstClr val="black"/>
                </a:solidFill>
                <a:effectLst/>
                <a:uLnTx/>
                <a:uFillTx/>
                <a:latin typeface="Arial"/>
                <a:ea typeface="+mn-ea"/>
                <a:cs typeface="+mn-cs"/>
              </a:rPr>
              <a:t> completed this course, you should be able to:</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grpSp>
        <p:nvGrpSpPr>
          <p:cNvPr id="5" name="Group 4"/>
          <p:cNvGrpSpPr/>
          <p:nvPr/>
        </p:nvGrpSpPr>
        <p:grpSpPr>
          <a:xfrm>
            <a:off x="462684" y="1824594"/>
            <a:ext cx="9343056" cy="620884"/>
            <a:chOff x="493963" y="2576648"/>
            <a:chExt cx="6915485" cy="826560"/>
          </a:xfrm>
          <a:solidFill>
            <a:schemeClr val="accent1">
              <a:lumMod val="60000"/>
              <a:lumOff val="40000"/>
            </a:schemeClr>
          </a:solidFill>
        </p:grpSpPr>
        <p:sp>
          <p:nvSpPr>
            <p:cNvPr id="6" name="Rounded Rectangle 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8" name="TextBox 7"/>
          <p:cNvSpPr txBox="1"/>
          <p:nvPr/>
        </p:nvSpPr>
        <p:spPr>
          <a:xfrm>
            <a:off x="603504" y="1925048"/>
            <a:ext cx="8891337" cy="400110"/>
          </a:xfrm>
          <a:prstGeom prst="rect">
            <a:avLst/>
          </a:prstGeom>
          <a:noFill/>
        </p:spPr>
        <p:txBody>
          <a:bodyPr wrap="square" rtlCol="0" anchor="ctr">
            <a:spAutoFit/>
          </a:bodyPr>
          <a:lstStyle/>
          <a:p>
            <a:r>
              <a:rPr lang="en-US" sz="2000" dirty="0" smtClean="0"/>
              <a:t>Understand </a:t>
            </a:r>
            <a:r>
              <a:rPr lang="en-US" sz="2000" dirty="0"/>
              <a:t>Milestones on UCPath Payroll </a:t>
            </a:r>
            <a:r>
              <a:rPr lang="en-US" sz="2000" dirty="0" smtClean="0"/>
              <a:t>Processing Schedule</a:t>
            </a:r>
            <a:endParaRPr lang="en-US" sz="2000" dirty="0"/>
          </a:p>
        </p:txBody>
      </p:sp>
      <p:grpSp>
        <p:nvGrpSpPr>
          <p:cNvPr id="9" name="Group 8"/>
          <p:cNvGrpSpPr/>
          <p:nvPr/>
        </p:nvGrpSpPr>
        <p:grpSpPr>
          <a:xfrm>
            <a:off x="462684" y="3273132"/>
            <a:ext cx="9343056" cy="620884"/>
            <a:chOff x="493963" y="2576648"/>
            <a:chExt cx="6915485" cy="826560"/>
          </a:xfrm>
          <a:solidFill>
            <a:schemeClr val="accent1">
              <a:lumMod val="60000"/>
              <a:lumOff val="40000"/>
            </a:schemeClr>
          </a:solidFill>
        </p:grpSpPr>
        <p:sp>
          <p:nvSpPr>
            <p:cNvPr id="10" name="Rounded Rectangle 9"/>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12" name="TextBox 11"/>
          <p:cNvSpPr txBox="1"/>
          <p:nvPr/>
        </p:nvSpPr>
        <p:spPr>
          <a:xfrm>
            <a:off x="603504" y="3373586"/>
            <a:ext cx="8891337" cy="400110"/>
          </a:xfrm>
          <a:prstGeom prst="rect">
            <a:avLst/>
          </a:prstGeom>
          <a:noFill/>
        </p:spPr>
        <p:txBody>
          <a:bodyPr wrap="square" rtlCol="0" anchor="ctr">
            <a:spAutoFit/>
          </a:bodyPr>
          <a:lstStyle/>
          <a:p>
            <a:r>
              <a:rPr lang="en-US" sz="2000" dirty="0"/>
              <a:t>Recognize and define key UCPath terms and acronyms </a:t>
            </a:r>
          </a:p>
        </p:txBody>
      </p:sp>
      <p:grpSp>
        <p:nvGrpSpPr>
          <p:cNvPr id="13" name="Group 12"/>
          <p:cNvGrpSpPr/>
          <p:nvPr/>
        </p:nvGrpSpPr>
        <p:grpSpPr>
          <a:xfrm>
            <a:off x="462684" y="3997402"/>
            <a:ext cx="9343056" cy="620884"/>
            <a:chOff x="493963" y="2576648"/>
            <a:chExt cx="6915485" cy="826560"/>
          </a:xfrm>
          <a:solidFill>
            <a:schemeClr val="accent1">
              <a:lumMod val="60000"/>
              <a:lumOff val="40000"/>
            </a:schemeClr>
          </a:solidFill>
        </p:grpSpPr>
        <p:sp>
          <p:nvSpPr>
            <p:cNvPr id="14" name="Rounded Rectangle 13"/>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16" name="TextBox 15"/>
          <p:cNvSpPr txBox="1"/>
          <p:nvPr/>
        </p:nvSpPr>
        <p:spPr>
          <a:xfrm>
            <a:off x="603504" y="4097856"/>
            <a:ext cx="8891337" cy="400110"/>
          </a:xfrm>
          <a:prstGeom prst="rect">
            <a:avLst/>
          </a:prstGeom>
          <a:noFill/>
        </p:spPr>
        <p:txBody>
          <a:bodyPr wrap="square" rtlCol="0" anchor="ctr">
            <a:spAutoFit/>
          </a:bodyPr>
          <a:lstStyle/>
          <a:p>
            <a:r>
              <a:rPr lang="en-US" sz="2000" dirty="0"/>
              <a:t>Understand Payroll-impacting Inbound </a:t>
            </a:r>
            <a:r>
              <a:rPr lang="en-US" sz="2000" dirty="0" smtClean="0"/>
              <a:t>Files</a:t>
            </a:r>
            <a:endParaRPr lang="en-US" sz="2000" dirty="0"/>
          </a:p>
        </p:txBody>
      </p:sp>
      <p:grpSp>
        <p:nvGrpSpPr>
          <p:cNvPr id="19" name="Group 18"/>
          <p:cNvGrpSpPr/>
          <p:nvPr/>
        </p:nvGrpSpPr>
        <p:grpSpPr>
          <a:xfrm>
            <a:off x="485989" y="2548863"/>
            <a:ext cx="9343056" cy="620884"/>
            <a:chOff x="493963" y="2576648"/>
            <a:chExt cx="6915485" cy="826560"/>
          </a:xfrm>
          <a:solidFill>
            <a:schemeClr val="accent1">
              <a:lumMod val="60000"/>
              <a:lumOff val="40000"/>
            </a:schemeClr>
          </a:solidFill>
        </p:grpSpPr>
        <p:sp>
          <p:nvSpPr>
            <p:cNvPr id="20" name="Rounded Rectangle 19"/>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22" name="TextBox 21"/>
          <p:cNvSpPr txBox="1"/>
          <p:nvPr/>
        </p:nvSpPr>
        <p:spPr>
          <a:xfrm>
            <a:off x="603504" y="2649317"/>
            <a:ext cx="8891337" cy="400110"/>
          </a:xfrm>
          <a:prstGeom prst="rect">
            <a:avLst/>
          </a:prstGeom>
          <a:noFill/>
        </p:spPr>
        <p:txBody>
          <a:bodyPr wrap="square" rtlCol="0" anchor="ctr">
            <a:spAutoFit/>
          </a:bodyPr>
          <a:lstStyle/>
          <a:p>
            <a:r>
              <a:rPr lang="en-US" sz="2000" dirty="0"/>
              <a:t>Understand Criticality and Impact of Payroll Milestones</a:t>
            </a:r>
          </a:p>
        </p:txBody>
      </p:sp>
      <p:grpSp>
        <p:nvGrpSpPr>
          <p:cNvPr id="23" name="Group 22"/>
          <p:cNvGrpSpPr/>
          <p:nvPr/>
        </p:nvGrpSpPr>
        <p:grpSpPr>
          <a:xfrm>
            <a:off x="485989" y="4709857"/>
            <a:ext cx="9343056" cy="620884"/>
            <a:chOff x="493963" y="2576648"/>
            <a:chExt cx="6915485" cy="826560"/>
          </a:xfrm>
          <a:solidFill>
            <a:schemeClr val="accent1">
              <a:lumMod val="60000"/>
              <a:lumOff val="40000"/>
            </a:schemeClr>
          </a:solidFill>
        </p:grpSpPr>
        <p:sp>
          <p:nvSpPr>
            <p:cNvPr id="24" name="Rounded Rectangle 23"/>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26" name="TextBox 25"/>
          <p:cNvSpPr txBox="1"/>
          <p:nvPr/>
        </p:nvSpPr>
        <p:spPr>
          <a:xfrm>
            <a:off x="600433" y="4810311"/>
            <a:ext cx="8891337" cy="400110"/>
          </a:xfrm>
          <a:prstGeom prst="rect">
            <a:avLst/>
          </a:prstGeom>
          <a:noFill/>
        </p:spPr>
        <p:txBody>
          <a:bodyPr wrap="square" rtlCol="0" anchor="ctr">
            <a:spAutoFit/>
          </a:bodyPr>
          <a:lstStyle/>
          <a:p>
            <a:r>
              <a:rPr lang="en-US" sz="2000" dirty="0"/>
              <a:t>Understand UCPath Automated Processes</a:t>
            </a:r>
            <a:endParaRPr lang="en-US" sz="1600" dirty="0"/>
          </a:p>
        </p:txBody>
      </p:sp>
    </p:spTree>
    <p:extLst>
      <p:ext uri="{BB962C8B-B14F-4D97-AF65-F5344CB8AC3E}">
        <p14:creationId xmlns:p14="http://schemas.microsoft.com/office/powerpoint/2010/main" val="9931223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78460" y="293370"/>
            <a:ext cx="9042400"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r>
              <a:rPr lang="en-US" dirty="0" smtClean="0">
                <a:solidFill>
                  <a:schemeClr val="accent5"/>
                </a:solidFill>
              </a:rPr>
              <a:t>THINGS TO REMEMBER</a:t>
            </a:r>
            <a:endParaRPr lang="en-US" dirty="0">
              <a:solidFill>
                <a:schemeClr val="accent5"/>
              </a:solidFill>
            </a:endParaRPr>
          </a:p>
        </p:txBody>
      </p:sp>
      <p:sp>
        <p:nvSpPr>
          <p:cNvPr id="5" name="TextBox 4"/>
          <p:cNvSpPr txBox="1"/>
          <p:nvPr/>
        </p:nvSpPr>
        <p:spPr>
          <a:xfrm>
            <a:off x="1014566" y="1191906"/>
            <a:ext cx="10707329" cy="532453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rPr>
              <a:t>Payroll Deadlines are enforced by the UCPath Center for all UC Locations.</a:t>
            </a:r>
            <a:endParaRPr lang="en-US" sz="2000" dirty="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rPr>
              <a:t>Payroll Deadlines cannot be moved or rescheduled by locations.</a:t>
            </a:r>
            <a:endParaRPr lang="en-US" sz="2000" dirty="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endParaRPr>
          </a:p>
          <a:p>
            <a:pPr marL="342900" lvl="0" indent="-342900">
              <a:buFont typeface="Arial" panose="020B0604020202020204" pitchFamily="34" charset="0"/>
              <a:buChar char="•"/>
              <a:defRPr/>
            </a:pPr>
            <a:r>
              <a:rPr lang="en-US" sz="2000" dirty="0" smtClean="0">
                <a:solidFill>
                  <a:prstClr val="black"/>
                </a:solidFill>
              </a:rPr>
              <a:t>Monthly-paid and Biweekly-paid employee populations are processed in separate Payroll instances and adhere to different Payroll Processing deadlines.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p>
          <a:p>
            <a:pPr marR="0" lvl="0" algn="l" defTabSz="914400" rtl="0" eaLnBrk="1" fontAlgn="auto" latinLnBrk="0" hangingPunct="1">
              <a:lnSpc>
                <a:spcPct val="100000"/>
              </a:lnSpc>
              <a:spcBef>
                <a:spcPts val="0"/>
              </a:spcBef>
              <a:spcAft>
                <a:spcPts val="0"/>
              </a:spcAft>
              <a:buClrTx/>
              <a:buSzTx/>
              <a:tabLst/>
              <a:defRPr/>
            </a:pPr>
            <a:r>
              <a:rPr lang="en-US" sz="2000" dirty="0"/>
              <a:t> </a:t>
            </a:r>
            <a:r>
              <a:rPr lang="en-US" sz="2000" dirty="0" smtClean="0"/>
              <a:t>    The UCPath Center Publishes a new Payroll Schedule for the year in the UCPath Portal.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p>
          <a:p>
            <a:pPr marR="0" lvl="0" algn="l" defTabSz="914400" rtl="0" eaLnBrk="1" fontAlgn="auto" latinLnBrk="0" hangingPunct="1">
              <a:lnSpc>
                <a:spcPct val="100000"/>
              </a:lnSpc>
              <a:spcBef>
                <a:spcPts val="0"/>
              </a:spcBef>
              <a:spcAft>
                <a:spcPts val="0"/>
              </a:spcAft>
              <a:buClrTx/>
              <a:buSzTx/>
              <a:tabLst/>
              <a:defRPr/>
            </a:pPr>
            <a:r>
              <a:rPr lang="en-US" sz="2000" dirty="0" smtClean="0"/>
              <a:t>      </a:t>
            </a:r>
          </a:p>
          <a:p>
            <a:pPr marR="0" lvl="0" algn="l" defTabSz="914400" rtl="0" eaLnBrk="1" fontAlgn="auto" latinLnBrk="0" hangingPunct="1">
              <a:lnSpc>
                <a:spcPct val="100000"/>
              </a:lnSpc>
              <a:spcBef>
                <a:spcPts val="0"/>
              </a:spcBef>
              <a:spcAft>
                <a:spcPts val="0"/>
              </a:spcAft>
              <a:buClrTx/>
              <a:buSzTx/>
              <a:tabLst/>
              <a:defRPr/>
            </a:pPr>
            <a:r>
              <a:rPr lang="en-US" sz="2000" dirty="0" smtClean="0"/>
              <a:t>     </a:t>
            </a:r>
          </a:p>
          <a:p>
            <a:pPr marR="0" lvl="0" algn="l" defTabSz="914400" rtl="0" eaLnBrk="1" fontAlgn="auto" latinLnBrk="0" hangingPunct="1">
              <a:lnSpc>
                <a:spcPct val="100000"/>
              </a:lnSpc>
              <a:spcBef>
                <a:spcPts val="0"/>
              </a:spcBef>
              <a:spcAft>
                <a:spcPts val="0"/>
              </a:spcAft>
              <a:buClrTx/>
              <a:buSzTx/>
              <a:tabLst/>
              <a:defRPr/>
            </a:pPr>
            <a:r>
              <a:rPr lang="en-US" sz="2000" dirty="0"/>
              <a:t> </a:t>
            </a:r>
            <a:r>
              <a:rPr lang="en-US" sz="2000" dirty="0" smtClean="0"/>
              <a:t>    The UCPath Payroll Processing Schedule is subject to change throughout year.</a:t>
            </a:r>
          </a:p>
          <a:p>
            <a:pPr marR="0" lvl="0" algn="l" defTabSz="914400" rtl="0" eaLnBrk="1" fontAlgn="auto" latinLnBrk="0" hangingPunct="1">
              <a:lnSpc>
                <a:spcPct val="100000"/>
              </a:lnSpc>
              <a:spcBef>
                <a:spcPts val="0"/>
              </a:spcBef>
              <a:spcAft>
                <a:spcPts val="0"/>
              </a:spcAft>
              <a:buClrTx/>
              <a:buSzTx/>
              <a:tabLst/>
              <a:defRPr/>
            </a:pPr>
            <a:endParaRPr lang="en-US" sz="2000" dirty="0" smtClean="0"/>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60333" y="1009573"/>
            <a:ext cx="1042416" cy="1042416"/>
          </a:xfrm>
          <a:prstGeom prst="rect">
            <a:avLst/>
          </a:prstGeom>
        </p:spPr>
      </p:pic>
      <p:pic>
        <p:nvPicPr>
          <p:cNvPr id="7" name="Picture 6"/>
          <p:cNvPicPr>
            <a:picLocks noChangeAspect="1"/>
          </p:cNvPicPr>
          <p:nvPr/>
        </p:nvPicPr>
        <p:blipFill>
          <a:blip r:embed="rId5"/>
          <a:stretch>
            <a:fillRect/>
          </a:stretch>
        </p:blipFill>
        <p:spPr>
          <a:xfrm>
            <a:off x="360333" y="2141270"/>
            <a:ext cx="1042506" cy="1042506"/>
          </a:xfrm>
          <a:prstGeom prst="rect">
            <a:avLst/>
          </a:prstGeom>
        </p:spPr>
      </p:pic>
      <p:pic>
        <p:nvPicPr>
          <p:cNvPr id="8" name="Picture 7"/>
          <p:cNvPicPr>
            <a:picLocks noChangeAspect="1"/>
          </p:cNvPicPr>
          <p:nvPr/>
        </p:nvPicPr>
        <p:blipFill>
          <a:blip r:embed="rId5"/>
          <a:stretch>
            <a:fillRect/>
          </a:stretch>
        </p:blipFill>
        <p:spPr>
          <a:xfrm>
            <a:off x="360333" y="3273057"/>
            <a:ext cx="1042506" cy="1042506"/>
          </a:xfrm>
          <a:prstGeom prst="rect">
            <a:avLst/>
          </a:prstGeom>
        </p:spPr>
      </p:pic>
      <p:pic>
        <p:nvPicPr>
          <p:cNvPr id="9" name="Picture 8"/>
          <p:cNvPicPr>
            <a:picLocks noChangeAspect="1"/>
          </p:cNvPicPr>
          <p:nvPr/>
        </p:nvPicPr>
        <p:blipFill>
          <a:blip r:embed="rId5"/>
          <a:stretch>
            <a:fillRect/>
          </a:stretch>
        </p:blipFill>
        <p:spPr>
          <a:xfrm>
            <a:off x="360333" y="4404843"/>
            <a:ext cx="1042506" cy="1042506"/>
          </a:xfrm>
          <a:prstGeom prst="rect">
            <a:avLst/>
          </a:prstGeom>
        </p:spPr>
      </p:pic>
      <p:pic>
        <p:nvPicPr>
          <p:cNvPr id="10" name="Picture 9"/>
          <p:cNvPicPr>
            <a:picLocks noChangeAspect="1"/>
          </p:cNvPicPr>
          <p:nvPr/>
        </p:nvPicPr>
        <p:blipFill>
          <a:blip r:embed="rId5"/>
          <a:stretch>
            <a:fillRect/>
          </a:stretch>
        </p:blipFill>
        <p:spPr>
          <a:xfrm>
            <a:off x="360243" y="5606403"/>
            <a:ext cx="1042506" cy="1042506"/>
          </a:xfrm>
          <a:prstGeom prst="rect">
            <a:avLst/>
          </a:prstGeom>
        </p:spPr>
      </p:pic>
    </p:spTree>
    <p:extLst>
      <p:ext uri="{BB962C8B-B14F-4D97-AF65-F5344CB8AC3E}">
        <p14:creationId xmlns:p14="http://schemas.microsoft.com/office/powerpoint/2010/main" val="21852417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378460" y="293370"/>
            <a:ext cx="9042400" cy="685800"/>
          </a:xfrm>
        </p:spPr>
        <p:txBody>
          <a:bodyPr/>
          <a:lstStyle/>
          <a:p>
            <a:r>
              <a:rPr lang="en-US" dirty="0" smtClean="0">
                <a:solidFill>
                  <a:schemeClr val="accent5"/>
                </a:solidFill>
              </a:rPr>
              <a:t>APPENDIX</a:t>
            </a:r>
            <a:endParaRPr lang="en-US" dirty="0">
              <a:solidFill>
                <a:schemeClr val="accent5"/>
              </a:solidFill>
            </a:endParaRPr>
          </a:p>
        </p:txBody>
      </p:sp>
      <p:sp>
        <p:nvSpPr>
          <p:cNvPr id="11" name="TextBox 10"/>
          <p:cNvSpPr txBox="1"/>
          <p:nvPr/>
        </p:nvSpPr>
        <p:spPr>
          <a:xfrm>
            <a:off x="462116" y="1052052"/>
            <a:ext cx="10707329" cy="245195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3"/>
              </a:rPr>
              <a:t>Link to 2019 UCPath Payroll</a:t>
            </a:r>
            <a:r>
              <a:rPr kumimoji="0" lang="en-US" sz="2000" b="0" i="0" u="none" strike="noStrike" kern="1200" cap="none" spc="0" normalizeH="0" noProof="0" dirty="0" smtClean="0">
                <a:ln>
                  <a:noFill/>
                </a:ln>
                <a:solidFill>
                  <a:prstClr val="black"/>
                </a:solidFill>
                <a:effectLst/>
                <a:uLnTx/>
                <a:uFillTx/>
                <a:latin typeface="Arial"/>
                <a:ea typeface="+mn-ea"/>
                <a:cs typeface="+mn-cs"/>
                <a:hlinkClick r:id="rId3"/>
              </a:rPr>
              <a:t> Processing Schedule</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000" dirty="0" smtClean="0">
                <a:solidFill>
                  <a:prstClr val="black"/>
                </a:solidFill>
                <a:latin typeface="Arial"/>
                <a:hlinkClick r:id="rId4"/>
              </a:rPr>
              <a:t>Link to 2019 Biweekly Payroll Calendar</a:t>
            </a:r>
            <a:endParaRPr lang="en-US" sz="2000" dirty="0" smtClean="0">
              <a:solidFill>
                <a:prstClr val="black"/>
              </a:solidFill>
              <a:latin typeface="Arial"/>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5"/>
              </a:rPr>
              <a:t>Link to 2019 Monthly Payroll Calendar</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6"/>
              </a:rPr>
              <a:t>Link to UCR Payroll</a:t>
            </a:r>
            <a:r>
              <a:rPr kumimoji="0" lang="en-US" sz="2000" b="0" i="0" u="none" strike="noStrike" kern="1200" cap="none" spc="0" normalizeH="0" noProof="0" dirty="0" smtClean="0">
                <a:ln>
                  <a:noFill/>
                </a:ln>
                <a:solidFill>
                  <a:prstClr val="black"/>
                </a:solidFill>
                <a:effectLst/>
                <a:uLnTx/>
                <a:uFillTx/>
                <a:latin typeface="Arial"/>
                <a:ea typeface="+mn-ea"/>
                <a:cs typeface="+mn-cs"/>
                <a:hlinkClick r:id="rId6"/>
              </a:rPr>
              <a:t> Calendars and Schedules</a:t>
            </a:r>
            <a:endParaRPr kumimoji="0" lang="en-US" sz="2000" b="0" i="0" u="none" strike="noStrike" kern="1200" cap="none" spc="0" normalizeH="0" noProof="0" dirty="0" smtClean="0">
              <a:ln>
                <a:noFill/>
              </a:ln>
              <a:solidFill>
                <a:prstClr val="black"/>
              </a:solidFill>
              <a:effectLst/>
              <a:uLnTx/>
              <a:uFillTx/>
              <a:latin typeface="Arial"/>
              <a:ea typeface="+mn-ea"/>
              <a:cs typeface="+mn-cs"/>
            </a:endParaRPr>
          </a:p>
          <a:p>
            <a:pPr marL="800100" lvl="1" indent="-342900">
              <a:spcAft>
                <a:spcPts val="800"/>
              </a:spcAft>
              <a:buFont typeface="Arial" panose="020B0604020202020204" pitchFamily="34" charset="0"/>
              <a:buChar char="•"/>
              <a:defRPr/>
            </a:pPr>
            <a:r>
              <a:rPr lang="en-US" sz="2000" i="1" baseline="0" dirty="0" smtClean="0">
                <a:solidFill>
                  <a:prstClr val="black"/>
                </a:solidFill>
                <a:latin typeface="Arial"/>
              </a:rPr>
              <a:t>Note: these calendars are based on UCPath Payroll Processing</a:t>
            </a:r>
            <a:r>
              <a:rPr lang="en-US" sz="2000" i="1" dirty="0" smtClean="0">
                <a:solidFill>
                  <a:prstClr val="black"/>
                </a:solidFill>
                <a:latin typeface="Arial"/>
              </a:rPr>
              <a:t> Schedule. </a:t>
            </a:r>
            <a:endParaRPr kumimoji="0" lang="en-US" sz="2000" b="0" i="1"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080030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64" y="2092664"/>
            <a:ext cx="3479836" cy="2042771"/>
          </a:xfrm>
          <a:prstGeom prst="rect">
            <a:avLst/>
          </a:prstGeom>
        </p:spPr>
      </p:pic>
      <p:sp>
        <p:nvSpPr>
          <p:cNvPr id="6" name="TextBox 5"/>
          <p:cNvSpPr txBox="1"/>
          <p:nvPr/>
        </p:nvSpPr>
        <p:spPr>
          <a:xfrm>
            <a:off x="4205762" y="2390775"/>
            <a:ext cx="7453313"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lumMod val="65000"/>
                    <a:lumOff val="35000"/>
                  </a:prstClr>
                </a:solidFill>
                <a:effectLst/>
                <a:uLnTx/>
                <a:uFillTx/>
                <a:latin typeface="Arial"/>
                <a:ea typeface="+mn-ea"/>
                <a:cs typeface="+mn-cs"/>
              </a:rPr>
              <a:t>Your Feedback Please</a:t>
            </a:r>
            <a:endParaRPr kumimoji="0" lang="en-US" sz="4400" b="1"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lvl="0">
              <a:defRPr/>
            </a:pPr>
            <a:r>
              <a:rPr kumimoji="0" lang="en-US" sz="4400" b="0" i="0" u="none" strike="noStrike" kern="1200" cap="none" spc="0" normalizeH="0" baseline="0" noProof="0" dirty="0" smtClean="0">
                <a:ln>
                  <a:noFill/>
                </a:ln>
                <a:solidFill>
                  <a:prstClr val="black"/>
                </a:solidFill>
                <a:effectLst/>
                <a:uLnTx/>
                <a:uFillTx/>
                <a:latin typeface="Arial"/>
                <a:ea typeface="+mn-ea"/>
                <a:cs typeface="+mn-cs"/>
              </a:rPr>
              <a:t>http</a:t>
            </a:r>
            <a:r>
              <a:rPr lang="en-US" sz="4400" dirty="0">
                <a:solidFill>
                  <a:prstClr val="black"/>
                </a:solidFill>
              </a:rPr>
              <a:t>://bit.ly/ucpathpilottraining </a:t>
            </a:r>
            <a:endParaRPr kumimoji="0" lang="en-US" sz="4400" b="0" i="0" u="none" strike="noStrike" kern="1200" cap="none" spc="0" normalizeH="0" baseline="0" noProof="0" dirty="0" smtClean="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445150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Image result for question and ans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332" y="1328935"/>
            <a:ext cx="5835322" cy="437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9630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5"/>
          <p:cNvSpPr/>
          <p:nvPr/>
        </p:nvSpPr>
        <p:spPr>
          <a:xfrm>
            <a:off x="2385822" y="1987613"/>
            <a:ext cx="7096124" cy="27806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9582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a:t>
            </a:r>
            <a:endParaRPr lang="en-US" dirty="0">
              <a:solidFill>
                <a:schemeClr val="accent5"/>
              </a:solidFill>
            </a:endParaRPr>
          </a:p>
        </p:txBody>
      </p:sp>
      <p:grpSp>
        <p:nvGrpSpPr>
          <p:cNvPr id="25" name="Group 24"/>
          <p:cNvGrpSpPr/>
          <p:nvPr/>
        </p:nvGrpSpPr>
        <p:grpSpPr>
          <a:xfrm>
            <a:off x="378460" y="979170"/>
            <a:ext cx="9343056" cy="620884"/>
            <a:chOff x="493963" y="2576648"/>
            <a:chExt cx="6915485" cy="826560"/>
          </a:xfrm>
          <a:solidFill>
            <a:schemeClr val="accent1">
              <a:lumMod val="60000"/>
              <a:lumOff val="40000"/>
            </a:schemeClr>
          </a:solidFill>
        </p:grpSpPr>
        <p:sp>
          <p:nvSpPr>
            <p:cNvPr id="26" name="Rounded Rectangle 2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28" name="TextBox 27"/>
          <p:cNvSpPr txBox="1"/>
          <p:nvPr/>
        </p:nvSpPr>
        <p:spPr>
          <a:xfrm>
            <a:off x="519280" y="1079624"/>
            <a:ext cx="8891337" cy="400110"/>
          </a:xfrm>
          <a:prstGeom prst="rect">
            <a:avLst/>
          </a:prstGeom>
          <a:noFill/>
        </p:spPr>
        <p:txBody>
          <a:bodyPr wrap="square" rtlCol="0" anchor="ctr">
            <a:spAutoFit/>
          </a:bodyPr>
          <a:lstStyle/>
          <a:p>
            <a:r>
              <a:rPr lang="en-US" sz="2000" dirty="0" smtClean="0"/>
              <a:t>Understand </a:t>
            </a:r>
            <a:r>
              <a:rPr lang="en-US" sz="2000" dirty="0"/>
              <a:t>Milestones on UCPath Payroll </a:t>
            </a:r>
            <a:r>
              <a:rPr lang="en-US" sz="2000" dirty="0" smtClean="0"/>
              <a:t>Processing Schedule</a:t>
            </a:r>
            <a:endParaRPr lang="en-US" sz="2000" dirty="0"/>
          </a:p>
        </p:txBody>
      </p:sp>
      <p:grpSp>
        <p:nvGrpSpPr>
          <p:cNvPr id="29" name="Group 28"/>
          <p:cNvGrpSpPr/>
          <p:nvPr/>
        </p:nvGrpSpPr>
        <p:grpSpPr>
          <a:xfrm>
            <a:off x="378460" y="2427708"/>
            <a:ext cx="9343056" cy="620884"/>
            <a:chOff x="493963" y="2576648"/>
            <a:chExt cx="6915485" cy="826560"/>
          </a:xfrm>
          <a:solidFill>
            <a:schemeClr val="accent1">
              <a:lumMod val="60000"/>
              <a:lumOff val="40000"/>
            </a:schemeClr>
          </a:solidFill>
        </p:grpSpPr>
        <p:sp>
          <p:nvSpPr>
            <p:cNvPr id="30" name="Rounded Rectangle 29"/>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32" name="TextBox 31"/>
          <p:cNvSpPr txBox="1"/>
          <p:nvPr/>
        </p:nvSpPr>
        <p:spPr>
          <a:xfrm>
            <a:off x="519280" y="2528162"/>
            <a:ext cx="8891337" cy="400110"/>
          </a:xfrm>
          <a:prstGeom prst="rect">
            <a:avLst/>
          </a:prstGeom>
          <a:noFill/>
        </p:spPr>
        <p:txBody>
          <a:bodyPr wrap="square" rtlCol="0" anchor="ctr">
            <a:spAutoFit/>
          </a:bodyPr>
          <a:lstStyle/>
          <a:p>
            <a:r>
              <a:rPr lang="en-US" sz="2000" dirty="0"/>
              <a:t>Recognize and define key UCPath terms and acronyms </a:t>
            </a:r>
          </a:p>
        </p:txBody>
      </p:sp>
      <p:grpSp>
        <p:nvGrpSpPr>
          <p:cNvPr id="33" name="Group 32"/>
          <p:cNvGrpSpPr/>
          <p:nvPr/>
        </p:nvGrpSpPr>
        <p:grpSpPr>
          <a:xfrm>
            <a:off x="378460" y="3151978"/>
            <a:ext cx="9343056" cy="620884"/>
            <a:chOff x="493963" y="2576648"/>
            <a:chExt cx="6915485" cy="826560"/>
          </a:xfrm>
          <a:solidFill>
            <a:schemeClr val="accent1">
              <a:lumMod val="60000"/>
              <a:lumOff val="40000"/>
            </a:schemeClr>
          </a:solidFill>
        </p:grpSpPr>
        <p:sp>
          <p:nvSpPr>
            <p:cNvPr id="34" name="Rounded Rectangle 33"/>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36" name="TextBox 35"/>
          <p:cNvSpPr txBox="1"/>
          <p:nvPr/>
        </p:nvSpPr>
        <p:spPr>
          <a:xfrm>
            <a:off x="519280" y="3252432"/>
            <a:ext cx="8891337" cy="400110"/>
          </a:xfrm>
          <a:prstGeom prst="rect">
            <a:avLst/>
          </a:prstGeom>
          <a:noFill/>
        </p:spPr>
        <p:txBody>
          <a:bodyPr wrap="square" rtlCol="0" anchor="ctr">
            <a:spAutoFit/>
          </a:bodyPr>
          <a:lstStyle/>
          <a:p>
            <a:r>
              <a:rPr lang="en-US" sz="2000" dirty="0"/>
              <a:t>Understand Payroll-impacting Inbound </a:t>
            </a:r>
            <a:r>
              <a:rPr lang="en-US" sz="2000" dirty="0" smtClean="0"/>
              <a:t>Files</a:t>
            </a:r>
            <a:endParaRPr lang="en-US" sz="2000" dirty="0"/>
          </a:p>
        </p:txBody>
      </p:sp>
      <p:grpSp>
        <p:nvGrpSpPr>
          <p:cNvPr id="37" name="Group 36"/>
          <p:cNvGrpSpPr/>
          <p:nvPr/>
        </p:nvGrpSpPr>
        <p:grpSpPr>
          <a:xfrm>
            <a:off x="401765" y="1703439"/>
            <a:ext cx="9343056" cy="620884"/>
            <a:chOff x="493963" y="2576648"/>
            <a:chExt cx="6915485" cy="826560"/>
          </a:xfrm>
          <a:solidFill>
            <a:schemeClr val="accent1">
              <a:lumMod val="60000"/>
              <a:lumOff val="40000"/>
            </a:schemeClr>
          </a:solidFill>
        </p:grpSpPr>
        <p:sp>
          <p:nvSpPr>
            <p:cNvPr id="38" name="Rounded Rectangle 37"/>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40" name="TextBox 39"/>
          <p:cNvSpPr txBox="1"/>
          <p:nvPr/>
        </p:nvSpPr>
        <p:spPr>
          <a:xfrm>
            <a:off x="519280" y="1803893"/>
            <a:ext cx="8891337" cy="400110"/>
          </a:xfrm>
          <a:prstGeom prst="rect">
            <a:avLst/>
          </a:prstGeom>
          <a:noFill/>
        </p:spPr>
        <p:txBody>
          <a:bodyPr wrap="square" rtlCol="0" anchor="ctr">
            <a:spAutoFit/>
          </a:bodyPr>
          <a:lstStyle/>
          <a:p>
            <a:r>
              <a:rPr lang="en-US" sz="2000" dirty="0"/>
              <a:t>Understand Criticality and Impact of Payroll Milestones</a:t>
            </a:r>
          </a:p>
        </p:txBody>
      </p:sp>
      <p:grpSp>
        <p:nvGrpSpPr>
          <p:cNvPr id="41" name="Group 40"/>
          <p:cNvGrpSpPr/>
          <p:nvPr/>
        </p:nvGrpSpPr>
        <p:grpSpPr>
          <a:xfrm>
            <a:off x="401765" y="3864433"/>
            <a:ext cx="9343056" cy="620884"/>
            <a:chOff x="493963" y="2576648"/>
            <a:chExt cx="6915485" cy="826560"/>
          </a:xfrm>
          <a:solidFill>
            <a:schemeClr val="accent1">
              <a:lumMod val="60000"/>
              <a:lumOff val="40000"/>
            </a:schemeClr>
          </a:solidFill>
        </p:grpSpPr>
        <p:sp>
          <p:nvSpPr>
            <p:cNvPr id="42" name="Rounded Rectangle 41"/>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44" name="TextBox 43"/>
          <p:cNvSpPr txBox="1"/>
          <p:nvPr/>
        </p:nvSpPr>
        <p:spPr>
          <a:xfrm>
            <a:off x="516209" y="3964887"/>
            <a:ext cx="8891337" cy="400110"/>
          </a:xfrm>
          <a:prstGeom prst="rect">
            <a:avLst/>
          </a:prstGeom>
          <a:noFill/>
        </p:spPr>
        <p:txBody>
          <a:bodyPr wrap="square" rtlCol="0" anchor="ctr">
            <a:spAutoFit/>
          </a:bodyPr>
          <a:lstStyle/>
          <a:p>
            <a:r>
              <a:rPr lang="en-US" sz="2000" dirty="0"/>
              <a:t>Understand UCPath Automated Processes</a:t>
            </a:r>
            <a:endParaRPr lang="en-US" sz="1600" dirty="0"/>
          </a:p>
        </p:txBody>
      </p:sp>
      <p:grpSp>
        <p:nvGrpSpPr>
          <p:cNvPr id="23" name="Group 22"/>
          <p:cNvGrpSpPr/>
          <p:nvPr/>
        </p:nvGrpSpPr>
        <p:grpSpPr>
          <a:xfrm>
            <a:off x="391948" y="4680274"/>
            <a:ext cx="9343056" cy="620884"/>
            <a:chOff x="493963" y="2576648"/>
            <a:chExt cx="6915485" cy="826560"/>
          </a:xfrm>
          <a:solidFill>
            <a:schemeClr val="accent1">
              <a:lumMod val="60000"/>
              <a:lumOff val="40000"/>
            </a:schemeClr>
          </a:solidFill>
        </p:grpSpPr>
        <p:sp>
          <p:nvSpPr>
            <p:cNvPr id="24" name="Rounded Rectangle 23"/>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46" name="TextBox 45"/>
          <p:cNvSpPr txBox="1"/>
          <p:nvPr/>
        </p:nvSpPr>
        <p:spPr>
          <a:xfrm>
            <a:off x="465193" y="4792542"/>
            <a:ext cx="9191993" cy="400110"/>
          </a:xfrm>
          <a:prstGeom prst="rect">
            <a:avLst/>
          </a:prstGeom>
          <a:noFill/>
        </p:spPr>
        <p:txBody>
          <a:bodyPr wrap="square" rtlCol="0" anchor="ctr">
            <a:spAutoFit/>
          </a:bodyPr>
          <a:lstStyle/>
          <a:p>
            <a:r>
              <a:rPr lang="en-US" sz="2000" i="1" dirty="0"/>
              <a:t>Understand </a:t>
            </a:r>
            <a:r>
              <a:rPr lang="en-US" sz="2000" i="1" dirty="0" smtClean="0"/>
              <a:t>SSC Calendar Deadlines and SLA </a:t>
            </a:r>
            <a:r>
              <a:rPr lang="en-US" sz="2000" dirty="0" smtClean="0"/>
              <a:t>– </a:t>
            </a:r>
            <a:r>
              <a:rPr lang="en-US" sz="2000" i="1" dirty="0" smtClean="0">
                <a:solidFill>
                  <a:srgbClr val="FF0000"/>
                </a:solidFill>
              </a:rPr>
              <a:t>forthcoming topic week of 7/15</a:t>
            </a:r>
            <a:endParaRPr lang="en-US" sz="1600" i="1" dirty="0">
              <a:solidFill>
                <a:srgbClr val="FF0000"/>
              </a:solidFill>
            </a:endParaRPr>
          </a:p>
        </p:txBody>
      </p:sp>
    </p:spTree>
    <p:extLst>
      <p:ext uri="{BB962C8B-B14F-4D97-AF65-F5344CB8AC3E}">
        <p14:creationId xmlns:p14="http://schemas.microsoft.com/office/powerpoint/2010/main" val="1837403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TOPICS</a:t>
            </a:r>
            <a:endParaRPr lang="en-US" dirty="0">
              <a:solidFill>
                <a:schemeClr val="accent5"/>
              </a:solidFill>
            </a:endParaRPr>
          </a:p>
        </p:txBody>
      </p:sp>
      <p:sp>
        <p:nvSpPr>
          <p:cNvPr id="4" name="TextBox 3"/>
          <p:cNvSpPr txBox="1"/>
          <p:nvPr/>
        </p:nvSpPr>
        <p:spPr>
          <a:xfrm>
            <a:off x="532795" y="1052052"/>
            <a:ext cx="10707329" cy="501675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chemeClr val="accent5"/>
                </a:solidFill>
                <a:effectLst/>
                <a:uLnTx/>
                <a:uFillTx/>
                <a:latin typeface="Arial"/>
                <a:ea typeface="+mn-ea"/>
                <a:cs typeface="+mn-cs"/>
              </a:rPr>
              <a:t>Payroll Calendar Definition</a:t>
            </a:r>
          </a:p>
          <a:p>
            <a:pPr marL="285750" indent="-285750">
              <a:buFont typeface="Wingdings" panose="05000000000000000000" pitchFamily="2" charset="2"/>
              <a:buChar char="Ø"/>
              <a:defRPr/>
            </a:pPr>
            <a:r>
              <a:rPr lang="en-US" sz="2000" dirty="0" smtClean="0">
                <a:solidFill>
                  <a:schemeClr val="accent5"/>
                </a:solidFill>
                <a:latin typeface="Arial"/>
              </a:rPr>
              <a:t>Understanding </a:t>
            </a:r>
            <a:r>
              <a:rPr lang="en-US" sz="2000" dirty="0">
                <a:solidFill>
                  <a:schemeClr val="accent5"/>
                </a:solidFill>
                <a:latin typeface="Arial"/>
              </a:rPr>
              <a:t>Critical Payroll Deadlines</a:t>
            </a:r>
            <a:endParaRPr kumimoji="0" lang="en-US" sz="2000" b="0" i="0" u="none" strike="noStrike" kern="1200" cap="none" spc="0" normalizeH="0" baseline="0" noProof="0" dirty="0">
              <a:ln>
                <a:noFill/>
              </a:ln>
              <a:solidFill>
                <a:schemeClr val="accent5"/>
              </a:solidFill>
              <a:effectLst/>
              <a:uLnTx/>
              <a:uFillTx/>
              <a:latin typeface="Arial"/>
            </a:endParaRPr>
          </a:p>
          <a:p>
            <a:pPr marL="742950" lvl="1" indent="-285750">
              <a:buFont typeface="Wingdings" panose="05000000000000000000" pitchFamily="2" charset="2"/>
              <a:buChar char="Ø"/>
              <a:defRPr/>
            </a:pPr>
            <a:r>
              <a:rPr lang="en-US" sz="2000" dirty="0">
                <a:solidFill>
                  <a:schemeClr val="accent5"/>
                </a:solidFill>
                <a:latin typeface="Arial"/>
              </a:rPr>
              <a:t>UCPC Payroll Processing Schedule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dirty="0">
                <a:solidFill>
                  <a:schemeClr val="accent5"/>
                </a:solidFill>
                <a:latin typeface="Arial"/>
              </a:rPr>
              <a:t>Inbound Files to UCPath</a:t>
            </a:r>
          </a:p>
          <a:p>
            <a:pPr marL="285750" indent="-285750">
              <a:buFont typeface="Wingdings" panose="05000000000000000000" pitchFamily="2" charset="2"/>
              <a:buChar char="Ø"/>
              <a:defRPr/>
            </a:pPr>
            <a:r>
              <a:rPr lang="en-US" sz="2000" dirty="0">
                <a:solidFill>
                  <a:schemeClr val="accent5"/>
                </a:solidFill>
                <a:latin typeface="Arial"/>
              </a:rPr>
              <a:t>UCPath Center (UCPC) Deadlines</a:t>
            </a:r>
          </a:p>
          <a:p>
            <a:pPr marL="285750" indent="-285750">
              <a:buFont typeface="Wingdings" panose="05000000000000000000" pitchFamily="2" charset="2"/>
              <a:buChar char="Ø"/>
              <a:defRPr/>
            </a:pPr>
            <a:r>
              <a:rPr lang="en-US" sz="2000" dirty="0">
                <a:solidFill>
                  <a:schemeClr val="accent5"/>
                </a:solidFill>
              </a:rPr>
              <a:t>Automated Processes</a:t>
            </a:r>
          </a:p>
          <a:p>
            <a:pPr marL="742950" lvl="1" indent="-285750">
              <a:buFont typeface="Wingdings" panose="05000000000000000000" pitchFamily="2" charset="2"/>
              <a:buChar char="Ø"/>
              <a:defRPr/>
            </a:pPr>
            <a:r>
              <a:rPr lang="en-US" sz="2000" dirty="0">
                <a:solidFill>
                  <a:schemeClr val="accent5"/>
                </a:solidFill>
              </a:rPr>
              <a:t>Pay Calendar Example</a:t>
            </a:r>
          </a:p>
          <a:p>
            <a:pPr marL="742950" lvl="1" indent="-285750">
              <a:buFont typeface="Wingdings" panose="05000000000000000000" pitchFamily="2" charset="2"/>
              <a:buChar char="Ø"/>
              <a:defRPr/>
            </a:pPr>
            <a:r>
              <a:rPr lang="en-US" sz="2000" dirty="0">
                <a:solidFill>
                  <a:schemeClr val="accent5"/>
                </a:solidFill>
              </a:rPr>
              <a:t>Overnight </a:t>
            </a:r>
            <a:r>
              <a:rPr lang="en-US" sz="2000" dirty="0" smtClean="0">
                <a:solidFill>
                  <a:schemeClr val="accent5"/>
                </a:solidFill>
              </a:rPr>
              <a:t>Processes</a:t>
            </a:r>
          </a:p>
          <a:p>
            <a:pPr marL="742950" lvl="1" indent="-285750">
              <a:buFont typeface="Wingdings" panose="05000000000000000000" pitchFamily="2" charset="2"/>
              <a:buChar char="Ø"/>
              <a:defRPr/>
            </a:pPr>
            <a:r>
              <a:rPr lang="en-US" sz="2000" dirty="0" smtClean="0">
                <a:solidFill>
                  <a:schemeClr val="accent5"/>
                </a:solidFill>
              </a:rPr>
              <a:t>Monthly Processes</a:t>
            </a:r>
          </a:p>
          <a:p>
            <a:pPr marL="285750" indent="-285750">
              <a:buFont typeface="Wingdings" panose="05000000000000000000" pitchFamily="2" charset="2"/>
              <a:buChar char="Ø"/>
              <a:defRPr/>
            </a:pPr>
            <a:r>
              <a:rPr lang="en-US" sz="2000" dirty="0">
                <a:solidFill>
                  <a:schemeClr val="accent5"/>
                </a:solidFill>
              </a:rPr>
              <a:t>Payroll Calendars</a:t>
            </a:r>
          </a:p>
          <a:p>
            <a:pPr marL="742950" lvl="1" indent="-285750">
              <a:buFont typeface="Wingdings" panose="05000000000000000000" pitchFamily="2" charset="2"/>
              <a:buChar char="Ø"/>
              <a:defRPr/>
            </a:pPr>
            <a:r>
              <a:rPr lang="en-US" sz="2000" dirty="0">
                <a:solidFill>
                  <a:schemeClr val="accent5"/>
                </a:solidFill>
              </a:rPr>
              <a:t>Monthly Payroll</a:t>
            </a:r>
          </a:p>
          <a:p>
            <a:pPr marL="742950" lvl="1" indent="-285750">
              <a:buFont typeface="Wingdings" panose="05000000000000000000" pitchFamily="2" charset="2"/>
              <a:buChar char="Ø"/>
              <a:defRPr/>
            </a:pPr>
            <a:r>
              <a:rPr lang="en-US" sz="2000" dirty="0">
                <a:solidFill>
                  <a:schemeClr val="accent5"/>
                </a:solidFill>
              </a:rPr>
              <a:t>Biweekly Payroll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dirty="0">
                <a:solidFill>
                  <a:schemeClr val="accent5"/>
                </a:solidFill>
                <a:latin typeface="Arial"/>
              </a:rPr>
              <a:t>Learning Objectives Review</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dirty="0">
                <a:solidFill>
                  <a:schemeClr val="accent5"/>
                </a:solidFill>
                <a:latin typeface="Arial"/>
              </a:rPr>
              <a:t>Things to Remember</a:t>
            </a:r>
            <a:endParaRPr kumimoji="0" lang="en-US" sz="2000" b="0" i="0" u="none" strike="noStrike" kern="1200" cap="none" spc="0" normalizeH="0" baseline="0" noProof="0" dirty="0">
              <a:ln>
                <a:noFill/>
              </a:ln>
              <a:solidFill>
                <a:schemeClr val="accent5"/>
              </a:solidFill>
              <a:effectLst/>
              <a:uLnTx/>
              <a:uFillTx/>
              <a:latin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dirty="0">
                <a:solidFill>
                  <a:schemeClr val="accent5"/>
                </a:solidFill>
                <a:latin typeface="Arial"/>
              </a:rPr>
              <a:t>Appendix</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dirty="0">
                <a:solidFill>
                  <a:schemeClr val="accent5"/>
                </a:solidFill>
                <a:latin typeface="Arial"/>
              </a:rPr>
              <a:t>Questions and Answers</a:t>
            </a:r>
            <a:endParaRPr kumimoji="0" lang="en-US" sz="2000" b="0" i="0" u="none" strike="noStrike" kern="1200" cap="none" spc="0" normalizeH="0" baseline="0" noProof="0" dirty="0">
              <a:ln>
                <a:noFill/>
              </a:ln>
              <a:solidFill>
                <a:schemeClr val="accent5"/>
              </a:solidFill>
              <a:effectLst/>
              <a:uLnTx/>
              <a:uFillTx/>
              <a:latin typeface="Arial"/>
            </a:endParaRPr>
          </a:p>
        </p:txBody>
      </p:sp>
    </p:spTree>
    <p:extLst>
      <p:ext uri="{BB962C8B-B14F-4D97-AF65-F5344CB8AC3E}">
        <p14:creationId xmlns:p14="http://schemas.microsoft.com/office/powerpoint/2010/main" val="2673408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64416" y="1914012"/>
            <a:ext cx="8663167" cy="3029975"/>
          </a:xfrm>
          <a:prstGeom prst="rect">
            <a:avLst/>
          </a:prstGeom>
        </p:spPr>
      </p:pic>
    </p:spTree>
    <p:extLst>
      <p:ext uri="{BB962C8B-B14F-4D97-AF65-F5344CB8AC3E}">
        <p14:creationId xmlns:p14="http://schemas.microsoft.com/office/powerpoint/2010/main" val="3355688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a:solidFill>
                  <a:schemeClr val="accent5"/>
                </a:solidFill>
              </a:rPr>
              <a:t>PAYROLL CALENDARS DEFINITION</a:t>
            </a:r>
          </a:p>
        </p:txBody>
      </p:sp>
      <p:sp>
        <p:nvSpPr>
          <p:cNvPr id="3" name="TextBox 2"/>
          <p:cNvSpPr txBox="1"/>
          <p:nvPr/>
        </p:nvSpPr>
        <p:spPr>
          <a:xfrm>
            <a:off x="1223682" y="1181263"/>
            <a:ext cx="9996491" cy="707886"/>
          </a:xfrm>
          <a:prstGeom prst="rect">
            <a:avLst/>
          </a:prstGeom>
          <a:solidFill>
            <a:schemeClr val="accent1">
              <a:lumMod val="20000"/>
              <a:lumOff val="80000"/>
            </a:schemeClr>
          </a:solidFill>
        </p:spPr>
        <p:txBody>
          <a:bodyPr wrap="square" rtlCol="0">
            <a:spAutoFit/>
          </a:bodyPr>
          <a:lstStyle/>
          <a:p>
            <a:r>
              <a:rPr lang="en-US" sz="2000" dirty="0" smtClean="0"/>
              <a:t>The </a:t>
            </a:r>
            <a:r>
              <a:rPr lang="en-US" sz="2000" b="1" dirty="0" smtClean="0"/>
              <a:t>UCPath Payroll Process </a:t>
            </a:r>
            <a:r>
              <a:rPr lang="en-US" sz="2000" dirty="0" smtClean="0"/>
              <a:t>involves a series of actions and interfaces to </a:t>
            </a:r>
            <a:r>
              <a:rPr lang="en-US" sz="2000" dirty="0"/>
              <a:t>process gross to net paychecks and finalize the payroll balances each pay cycle. </a:t>
            </a:r>
            <a:endParaRPr lang="en-US" sz="2000" dirty="0" smtClean="0"/>
          </a:p>
        </p:txBody>
      </p:sp>
      <p:sp>
        <p:nvSpPr>
          <p:cNvPr id="4" name="TextBox 3"/>
          <p:cNvSpPr txBox="1"/>
          <p:nvPr/>
        </p:nvSpPr>
        <p:spPr>
          <a:xfrm>
            <a:off x="1223682" y="2091242"/>
            <a:ext cx="9754445" cy="3447098"/>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process begins with calculating initial hours, taxes, and deductions. An iterative calculation routine will produce various validation edits for review, as well as data for subsequent processes and reports.</a:t>
            </a:r>
          </a:p>
          <a:p>
            <a:r>
              <a:rPr lang="en-US" sz="2000" dirty="0"/>
              <a:t> </a:t>
            </a:r>
          </a:p>
          <a:p>
            <a:pPr marL="285750" indent="-285750">
              <a:buFont typeface="Arial" panose="020B0604020202020204" pitchFamily="34" charset="0"/>
              <a:buChar char="•"/>
            </a:pPr>
            <a:r>
              <a:rPr lang="en-US" sz="2000" dirty="0"/>
              <a:t>The process ends when payments are calculated and confirmed in UCPath, and employees receive both their paychecks and earnings statements correctly through direct deposit or paper check.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UCPath Center enforces a strict timeline for payroll processing deadlines that all UC locations must adhere to.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1181263"/>
            <a:ext cx="695325" cy="695325"/>
          </a:xfrm>
          <a:prstGeom prst="rect">
            <a:avLst/>
          </a:prstGeom>
        </p:spPr>
      </p:pic>
    </p:spTree>
    <p:extLst>
      <p:ext uri="{BB962C8B-B14F-4D97-AF65-F5344CB8AC3E}">
        <p14:creationId xmlns:p14="http://schemas.microsoft.com/office/powerpoint/2010/main" val="1725314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43671" y="1368373"/>
            <a:ext cx="8504657" cy="4121253"/>
          </a:xfrm>
          <a:prstGeom prst="rect">
            <a:avLst/>
          </a:prstGeom>
        </p:spPr>
      </p:pic>
    </p:spTree>
    <p:extLst>
      <p:ext uri="{BB962C8B-B14F-4D97-AF65-F5344CB8AC3E}">
        <p14:creationId xmlns:p14="http://schemas.microsoft.com/office/powerpoint/2010/main" val="3949616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1024" y="150475"/>
            <a:ext cx="12060821" cy="685800"/>
          </a:xfrm>
        </p:spPr>
        <p:txBody>
          <a:bodyPr/>
          <a:lstStyle/>
          <a:p>
            <a:r>
              <a:rPr lang="en-US" sz="3200" dirty="0">
                <a:solidFill>
                  <a:schemeClr val="accent1">
                    <a:lumMod val="75000"/>
                  </a:schemeClr>
                </a:solidFill>
              </a:rPr>
              <a:t>UCPC PAYROLL PROCESSING SCHEDULE MILESTONES</a:t>
            </a:r>
          </a:p>
        </p:txBody>
      </p:sp>
      <p:pic>
        <p:nvPicPr>
          <p:cNvPr id="5" name="Picture 4"/>
          <p:cNvPicPr>
            <a:picLocks noChangeAspect="1"/>
          </p:cNvPicPr>
          <p:nvPr/>
        </p:nvPicPr>
        <p:blipFill rotWithShape="1">
          <a:blip r:embed="rId3"/>
          <a:srcRect t="6656"/>
          <a:stretch/>
        </p:blipFill>
        <p:spPr>
          <a:xfrm>
            <a:off x="201168" y="777240"/>
            <a:ext cx="11834365" cy="2120001"/>
          </a:xfrm>
          <a:prstGeom prst="rect">
            <a:avLst/>
          </a:prstGeom>
        </p:spPr>
      </p:pic>
      <p:sp>
        <p:nvSpPr>
          <p:cNvPr id="6" name="TextBox 5"/>
          <p:cNvSpPr txBox="1"/>
          <p:nvPr/>
        </p:nvSpPr>
        <p:spPr>
          <a:xfrm>
            <a:off x="124997" y="2980157"/>
            <a:ext cx="12096317" cy="3447098"/>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Pay Cycle</a:t>
            </a:r>
          </a:p>
          <a:p>
            <a:pPr marL="509588" lvl="1" indent="-220663">
              <a:buFont typeface="Arial" panose="020B0604020202020204" pitchFamily="34" charset="0"/>
              <a:buChar char="•"/>
            </a:pPr>
            <a:r>
              <a:rPr lang="en-US" sz="2000" dirty="0" smtClean="0"/>
              <a:t>MO – Payroll deadlines for Monthly-paid employee; these employees receive earnings once a month. </a:t>
            </a:r>
            <a:endParaRPr lang="en-US" sz="2000" dirty="0"/>
          </a:p>
          <a:p>
            <a:pPr marL="509588" lvl="1" indent="-220663">
              <a:buFont typeface="Arial" panose="020B0604020202020204" pitchFamily="34" charset="0"/>
              <a:buChar char="•"/>
            </a:pPr>
            <a:r>
              <a:rPr lang="en-US" sz="2000" dirty="0" smtClean="0"/>
              <a:t>B1 – Payroll deadlines for the first biweekly payroll period of the month for employees paid on a biweekly basis. </a:t>
            </a:r>
            <a:endParaRPr lang="en-US" sz="2000" dirty="0"/>
          </a:p>
          <a:p>
            <a:pPr marL="509588" lvl="1" indent="-220663">
              <a:buFont typeface="Arial" panose="020B0604020202020204" pitchFamily="34" charset="0"/>
              <a:buChar char="•"/>
            </a:pPr>
            <a:r>
              <a:rPr lang="en-US" sz="2000" dirty="0" smtClean="0"/>
              <a:t>B2 – </a:t>
            </a:r>
            <a:r>
              <a:rPr lang="en-US" sz="2000" dirty="0"/>
              <a:t>Payroll deadlines for the </a:t>
            </a:r>
            <a:r>
              <a:rPr lang="en-US" sz="2000" dirty="0" smtClean="0"/>
              <a:t>second </a:t>
            </a:r>
            <a:r>
              <a:rPr lang="en-US" sz="2000" dirty="0"/>
              <a:t>biweekly payroll period </a:t>
            </a:r>
            <a:r>
              <a:rPr lang="en-US" sz="2000" dirty="0" smtClean="0"/>
              <a:t>of the month for </a:t>
            </a:r>
            <a:r>
              <a:rPr lang="en-US" sz="2000" dirty="0"/>
              <a:t>employees paid on a biweekly </a:t>
            </a:r>
            <a:r>
              <a:rPr lang="en-US" sz="2000" dirty="0" smtClean="0"/>
              <a:t>basis.</a:t>
            </a:r>
            <a:endParaRPr lang="en-US" sz="2000" dirty="0"/>
          </a:p>
          <a:p>
            <a:pPr marL="509588" lvl="1" indent="-220663">
              <a:buFont typeface="Arial" panose="020B0604020202020204" pitchFamily="34" charset="0"/>
              <a:buChar char="•"/>
            </a:pPr>
            <a:r>
              <a:rPr lang="en-US" sz="2000" dirty="0"/>
              <a:t>B3 – Payroll deadlines for the </a:t>
            </a:r>
            <a:r>
              <a:rPr lang="en-US" sz="2000" dirty="0" smtClean="0"/>
              <a:t>third </a:t>
            </a:r>
            <a:r>
              <a:rPr lang="en-US" sz="2000" dirty="0"/>
              <a:t>biweekly payroll period of the month for employees paid on a biweekly basis</a:t>
            </a:r>
            <a:r>
              <a:rPr lang="en-US" sz="2000" dirty="0" smtClean="0"/>
              <a:t>. (Note: third biweekly pay cycles only occur a few times per year). </a:t>
            </a:r>
            <a:endParaRPr lang="en-US" sz="2000" dirty="0"/>
          </a:p>
          <a:p>
            <a:pPr marL="285750" indent="-285750">
              <a:buFont typeface="Arial" panose="020B0604020202020204" pitchFamily="34" charset="0"/>
              <a:buChar char="•"/>
            </a:pPr>
            <a:r>
              <a:rPr lang="en-US" sz="2000" b="1" dirty="0" smtClean="0"/>
              <a:t>Check Date</a:t>
            </a:r>
          </a:p>
          <a:p>
            <a:pPr marL="509588" lvl="1" indent="-220663">
              <a:buFont typeface="Arial" panose="020B0604020202020204" pitchFamily="34" charset="0"/>
              <a:buChar char="•"/>
            </a:pPr>
            <a:r>
              <a:rPr lang="en-US" sz="2000" dirty="0" smtClean="0"/>
              <a:t>Date that employees are expected to receive earnings for that particular pay period.</a:t>
            </a:r>
            <a:endParaRPr lang="en-US" dirty="0"/>
          </a:p>
          <a:p>
            <a:pPr marL="742950" lvl="1" indent="-285750">
              <a:buFont typeface="Arial" panose="020B0604020202020204" pitchFamily="34" charset="0"/>
              <a:buChar char="•"/>
            </a:pPr>
            <a:endParaRPr lang="en-US" dirty="0"/>
          </a:p>
        </p:txBody>
      </p:sp>
      <p:sp>
        <p:nvSpPr>
          <p:cNvPr id="7" name="Rectangle 6"/>
          <p:cNvSpPr/>
          <p:nvPr/>
        </p:nvSpPr>
        <p:spPr>
          <a:xfrm>
            <a:off x="223942" y="799267"/>
            <a:ext cx="3514683" cy="21228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4903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BB083BF9FF644EB6925F3F8AA77806" ma:contentTypeVersion="0" ma:contentTypeDescription="Create a new document." ma:contentTypeScope="" ma:versionID="a914d227bd1516d8cf6316d3aab9e1f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0C36BF-3066-4EE8-B072-BDBDDDC3AB0F}">
  <ds:schemaRefs>
    <ds:schemaRef ds:uri="http://schemas.microsoft.com/sharepoint/v3/contenttype/forms"/>
  </ds:schemaRefs>
</ds:datastoreItem>
</file>

<file path=customXml/itemProps2.xml><?xml version="1.0" encoding="utf-8"?>
<ds:datastoreItem xmlns:ds="http://schemas.openxmlformats.org/officeDocument/2006/customXml" ds:itemID="{077274D0-8B72-46C0-82F6-180E3988B8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F153158-FB73-473A-8AE4-9FA603606C24}">
  <ds:schemaRef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purl.org/dc/dcmitype/"/>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39982</TotalTime>
  <Words>2221</Words>
  <Application>Microsoft Office PowerPoint</Application>
  <PresentationFormat>Widescreen</PresentationFormat>
  <Paragraphs>232</Paragraphs>
  <Slides>39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Times New Roman</vt:lpstr>
      <vt:lpstr>Tw Cen MT</vt:lpstr>
      <vt:lpstr>Wingdings</vt:lpstr>
      <vt:lpstr>1_UCRTemplate1</vt:lpstr>
      <vt:lpstr>PowerPoint Presentation</vt:lpstr>
      <vt:lpstr>TRAINER INTRODUCTION</vt:lpstr>
      <vt:lpstr>HOUSEKEEPING</vt:lpstr>
      <vt:lpstr>LEARNING OBJECTIVES</vt:lpstr>
      <vt:lpstr>LEARNING TOPICS</vt:lpstr>
      <vt:lpstr>PowerPoint Presentation</vt:lpstr>
      <vt:lpstr>PAYROLL CALENDARS DEFINITION</vt:lpstr>
      <vt:lpstr>PowerPoint Presentation</vt:lpstr>
      <vt:lpstr>UCPC PAYROLL PROCESSING SCHEDULE MILESTONES</vt:lpstr>
      <vt:lpstr>PowerPoint Presentation</vt:lpstr>
      <vt:lpstr>UCPC PAYROLL PROCESSING SCHEDULE MILESTONES (continued)</vt:lpstr>
      <vt:lpstr>PowerPoint Presentation</vt:lpstr>
      <vt:lpstr>PowerPoint Presentation</vt:lpstr>
      <vt:lpstr>PowerPoint Presentation</vt:lpstr>
      <vt:lpstr>PowerPoint Presentation</vt:lpstr>
      <vt:lpstr>PowerPoint Presentation</vt:lpstr>
      <vt:lpstr>PowerPoint Presentation</vt:lpstr>
      <vt:lpstr>NAVIGATION TO SCHEDULES &amp; CALENDARS IN UCPATH PORTAL </vt:lpstr>
      <vt:lpstr>PowerPoint Presentation</vt:lpstr>
      <vt:lpstr>INBOUND FILES TO UCPATH</vt:lpstr>
      <vt:lpstr>INBOUND FILES TO UCPATH</vt:lpstr>
      <vt:lpstr>INBOUND FILES TO UCPATH</vt:lpstr>
      <vt:lpstr>PowerPoint Presentation</vt:lpstr>
      <vt:lpstr>UCPATH CENTER DEADLINES DEFINITIONS</vt:lpstr>
      <vt:lpstr>PowerPoint Presentation</vt:lpstr>
      <vt:lpstr>PAY CALENDAR EXAMPLE – MONTHLY PAYROLL</vt:lpstr>
      <vt:lpstr>PAY CALENDAR EXAMPLE – MONTHLY PAYROLL</vt:lpstr>
      <vt:lpstr>PAY CALENDAR EXAMPLE – MONTHLY PAYROLL</vt:lpstr>
      <vt:lpstr>OVERNIGHT PROCESSES</vt:lpstr>
      <vt:lpstr>MONTHLY PROCESSES</vt:lpstr>
      <vt:lpstr>PowerPoint Presentation</vt:lpstr>
      <vt:lpstr>MONTHLY PAYROLL CALENDAR</vt:lpstr>
      <vt:lpstr>BIWEEKLY PAYROLL CALENDAR</vt:lpstr>
      <vt:lpstr>LEARNING OBJECTIVES REVIEW</vt:lpstr>
      <vt:lpstr>PowerPoint Presentation</vt:lpstr>
      <vt:lpstr>APPENDIX</vt:lpstr>
      <vt:lpstr>PowerPoint Presentation</vt:lpstr>
      <vt:lpstr>PowerPoint Presentation</vt:lpstr>
      <vt:lpstr>PowerPoint Presentation</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STEPS</dc:title>
  <dc:creator>Puja Pannu</dc:creator>
  <cp:lastModifiedBy>Andrea M Campos</cp:lastModifiedBy>
  <cp:revision>1088</cp:revision>
  <cp:lastPrinted>2017-10-31T16:36:36Z</cp:lastPrinted>
  <dcterms:created xsi:type="dcterms:W3CDTF">2016-05-04T15:33:48Z</dcterms:created>
  <dcterms:modified xsi:type="dcterms:W3CDTF">2019-07-03T19:00:00Z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0x010100CDBB083BF9FF644EB6925F3F8AA77806</vt:lpwstr>
  </property>
</Properties>
</file>