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79"/>
  </p:notesMasterIdLst>
  <p:handoutMasterIdLst>
    <p:handoutMasterId r:id="rId80"/>
  </p:handoutMasterIdLst>
  <p:sldIdLst>
    <p:sldId id="413" r:id="rId5"/>
    <p:sldId id="448" r:id="rId6"/>
    <p:sldId id="449" r:id="rId7"/>
    <p:sldId id="574" r:id="rId8"/>
    <p:sldId id="573" r:id="rId9"/>
    <p:sldId id="576" r:id="rId10"/>
    <p:sldId id="577" r:id="rId11"/>
    <p:sldId id="578" r:id="rId12"/>
    <p:sldId id="575" r:id="rId13"/>
    <p:sldId id="562" r:id="rId14"/>
    <p:sldId id="450" r:id="rId15"/>
    <p:sldId id="558" r:id="rId16"/>
    <p:sldId id="559" r:id="rId17"/>
    <p:sldId id="560" r:id="rId18"/>
    <p:sldId id="452" r:id="rId19"/>
    <p:sldId id="548" r:id="rId20"/>
    <p:sldId id="549" r:id="rId21"/>
    <p:sldId id="550" r:id="rId22"/>
    <p:sldId id="544" r:id="rId23"/>
    <p:sldId id="540" r:id="rId24"/>
    <p:sldId id="541" r:id="rId25"/>
    <p:sldId id="539" r:id="rId26"/>
    <p:sldId id="545" r:id="rId27"/>
    <p:sldId id="547" r:id="rId28"/>
    <p:sldId id="543" r:id="rId29"/>
    <p:sldId id="484" r:id="rId30"/>
    <p:sldId id="546" r:id="rId31"/>
    <p:sldId id="482" r:id="rId32"/>
    <p:sldId id="551" r:id="rId33"/>
    <p:sldId id="451" r:id="rId34"/>
    <p:sldId id="538" r:id="rId35"/>
    <p:sldId id="431" r:id="rId36"/>
    <p:sldId id="570" r:id="rId37"/>
    <p:sldId id="485" r:id="rId38"/>
    <p:sldId id="516" r:id="rId39"/>
    <p:sldId id="522" r:id="rId40"/>
    <p:sldId id="526" r:id="rId41"/>
    <p:sldId id="525" r:id="rId42"/>
    <p:sldId id="493" r:id="rId43"/>
    <p:sldId id="496" r:id="rId44"/>
    <p:sldId id="498" r:id="rId45"/>
    <p:sldId id="528" r:id="rId46"/>
    <p:sldId id="508" r:id="rId47"/>
    <p:sldId id="509" r:id="rId48"/>
    <p:sldId id="510" r:id="rId49"/>
    <p:sldId id="511" r:id="rId50"/>
    <p:sldId id="512" r:id="rId51"/>
    <p:sldId id="513" r:id="rId52"/>
    <p:sldId id="514" r:id="rId53"/>
    <p:sldId id="527" r:id="rId54"/>
    <p:sldId id="506" r:id="rId55"/>
    <p:sldId id="529" r:id="rId56"/>
    <p:sldId id="556" r:id="rId57"/>
    <p:sldId id="530" r:id="rId58"/>
    <p:sldId id="531" r:id="rId59"/>
    <p:sldId id="534" r:id="rId60"/>
    <p:sldId id="535" r:id="rId61"/>
    <p:sldId id="536" r:id="rId62"/>
    <p:sldId id="537" r:id="rId63"/>
    <p:sldId id="497" r:id="rId64"/>
    <p:sldId id="501" r:id="rId65"/>
    <p:sldId id="552" r:id="rId66"/>
    <p:sldId id="553" r:id="rId67"/>
    <p:sldId id="554" r:id="rId68"/>
    <p:sldId id="555" r:id="rId69"/>
    <p:sldId id="563" r:id="rId70"/>
    <p:sldId id="566" r:id="rId71"/>
    <p:sldId id="569" r:id="rId72"/>
    <p:sldId id="572" r:id="rId73"/>
    <p:sldId id="568" r:id="rId74"/>
    <p:sldId id="571" r:id="rId75"/>
    <p:sldId id="475" r:id="rId76"/>
    <p:sldId id="474" r:id="rId77"/>
    <p:sldId id="557" r:id="rId7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413"/>
            <p14:sldId id="448"/>
            <p14:sldId id="449"/>
            <p14:sldId id="574"/>
            <p14:sldId id="573"/>
            <p14:sldId id="576"/>
            <p14:sldId id="577"/>
            <p14:sldId id="578"/>
            <p14:sldId id="575"/>
            <p14:sldId id="562"/>
            <p14:sldId id="450"/>
            <p14:sldId id="558"/>
            <p14:sldId id="559"/>
            <p14:sldId id="560"/>
            <p14:sldId id="452"/>
            <p14:sldId id="548"/>
            <p14:sldId id="549"/>
            <p14:sldId id="550"/>
            <p14:sldId id="544"/>
            <p14:sldId id="540"/>
            <p14:sldId id="541"/>
            <p14:sldId id="539"/>
            <p14:sldId id="545"/>
            <p14:sldId id="547"/>
            <p14:sldId id="543"/>
            <p14:sldId id="484"/>
            <p14:sldId id="546"/>
            <p14:sldId id="482"/>
            <p14:sldId id="551"/>
            <p14:sldId id="451"/>
            <p14:sldId id="538"/>
            <p14:sldId id="431"/>
            <p14:sldId id="570"/>
            <p14:sldId id="485"/>
            <p14:sldId id="516"/>
            <p14:sldId id="522"/>
            <p14:sldId id="526"/>
            <p14:sldId id="525"/>
            <p14:sldId id="493"/>
            <p14:sldId id="496"/>
            <p14:sldId id="498"/>
            <p14:sldId id="528"/>
            <p14:sldId id="508"/>
            <p14:sldId id="509"/>
            <p14:sldId id="510"/>
            <p14:sldId id="511"/>
            <p14:sldId id="512"/>
            <p14:sldId id="513"/>
            <p14:sldId id="514"/>
            <p14:sldId id="527"/>
            <p14:sldId id="506"/>
            <p14:sldId id="529"/>
            <p14:sldId id="556"/>
            <p14:sldId id="530"/>
            <p14:sldId id="531"/>
            <p14:sldId id="534"/>
            <p14:sldId id="535"/>
            <p14:sldId id="536"/>
            <p14:sldId id="537"/>
            <p14:sldId id="497"/>
            <p14:sldId id="501"/>
            <p14:sldId id="552"/>
            <p14:sldId id="553"/>
            <p14:sldId id="554"/>
            <p14:sldId id="555"/>
            <p14:sldId id="563"/>
            <p14:sldId id="566"/>
            <p14:sldId id="569"/>
            <p14:sldId id="572"/>
            <p14:sldId id="568"/>
            <p14:sldId id="571"/>
            <p14:sldId id="475"/>
            <p14:sldId id="474"/>
            <p14:sldId id="55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1" clrIdx="1">
    <p:extLst>
      <p:ext uri="{19B8F6BF-5375-455C-9EA6-DF929625EA0E}">
        <p15:presenceInfo xmlns:p15="http://schemas.microsoft.com/office/powerpoint/2012/main" userId="S-1-5-21-3758570256-276891776-3938476879-368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006666"/>
    <a:srgbClr val="5B9BD5"/>
    <a:srgbClr val="004442"/>
    <a:srgbClr val="006699"/>
    <a:srgbClr val="0099CC"/>
    <a:srgbClr val="DEEBF7"/>
    <a:srgbClr val="E7E6E6"/>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92" autoAdjust="0"/>
    <p:restoredTop sz="95620" autoAdjust="0"/>
  </p:normalViewPr>
  <p:slideViewPr>
    <p:cSldViewPr snapToGrid="0">
      <p:cViewPr varScale="1">
        <p:scale>
          <a:sx n="81" d="100"/>
          <a:sy n="81" d="100"/>
        </p:scale>
        <p:origin x="974" y="67"/>
      </p:cViewPr>
      <p:guideLst/>
    </p:cSldViewPr>
  </p:slideViewPr>
  <p:notesTextViewPr>
    <p:cViewPr>
      <p:scale>
        <a:sx n="3" d="2"/>
        <a:sy n="3" d="2"/>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D78FDD-FC9E-4920-9230-44C30BB760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5C9BBD7-55E8-4F41-A39A-FAD9B8E6FAF5}">
      <dgm:prSet phldrT="[Text]" custT="1"/>
      <dgm:spPr>
        <a:solidFill>
          <a:schemeClr val="accent1">
            <a:lumMod val="60000"/>
            <a:lumOff val="40000"/>
          </a:schemeClr>
        </a:solidFill>
      </dgm:spPr>
      <dgm:t>
        <a:bodyPr/>
        <a:lstStyle/>
        <a:p>
          <a:pPr rtl="0"/>
          <a:r>
            <a:rPr lang="en-US" sz="1800" smtClean="0">
              <a:solidFill>
                <a:schemeClr val="tx1"/>
              </a:solidFill>
              <a:latin typeface="Arial"/>
            </a:rPr>
            <a:t>Recognize and define key UCPath terms and acronyms</a:t>
          </a:r>
          <a:endParaRPr lang="en-US" sz="1800">
            <a:solidFill>
              <a:schemeClr val="tx1"/>
            </a:solidFill>
          </a:endParaRPr>
        </a:p>
      </dgm:t>
    </dgm:pt>
    <dgm:pt modelId="{78C8346F-8A18-4F26-9DC4-F86E90625208}" type="parTrans" cxnId="{6502DAD7-0AF7-48BF-BF4A-92DD400F5D10}">
      <dgm:prSet/>
      <dgm:spPr/>
      <dgm:t>
        <a:bodyPr/>
        <a:lstStyle/>
        <a:p>
          <a:endParaRPr lang="en-US" sz="1800">
            <a:solidFill>
              <a:schemeClr val="tx1"/>
            </a:solidFill>
          </a:endParaRPr>
        </a:p>
      </dgm:t>
    </dgm:pt>
    <dgm:pt modelId="{90E059F1-C547-4794-9095-B3E689299772}" type="sibTrans" cxnId="{6502DAD7-0AF7-48BF-BF4A-92DD400F5D10}">
      <dgm:prSet/>
      <dgm:spPr/>
      <dgm:t>
        <a:bodyPr/>
        <a:lstStyle/>
        <a:p>
          <a:endParaRPr lang="en-US" sz="1800">
            <a:solidFill>
              <a:schemeClr val="tx1"/>
            </a:solidFill>
          </a:endParaRPr>
        </a:p>
      </dgm:t>
    </dgm:pt>
    <dgm:pt modelId="{11C4ECB7-C1BA-4E94-8333-86BD0F3AEF96}">
      <dgm:prSet custT="1"/>
      <dgm:spPr>
        <a:solidFill>
          <a:schemeClr val="accent1">
            <a:lumMod val="60000"/>
            <a:lumOff val="40000"/>
          </a:schemeClr>
        </a:solidFill>
      </dgm:spPr>
      <dgm:t>
        <a:bodyPr/>
        <a:lstStyle/>
        <a:p>
          <a:pPr rtl="0"/>
          <a:r>
            <a:rPr lang="en-US" sz="1800" smtClean="0">
              <a:solidFill>
                <a:schemeClr val="tx1"/>
              </a:solidFill>
              <a:latin typeface="Arial"/>
            </a:rPr>
            <a:t>Describe</a:t>
          </a:r>
          <a:r>
            <a:rPr kumimoji="0" lang="en-US" sz="1800" b="0" i="0" u="none" strike="noStrike" cap="none" spc="0" normalizeH="0" noProof="0" smtClean="0">
              <a:ln>
                <a:noFill/>
              </a:ln>
              <a:solidFill>
                <a:schemeClr val="tx1"/>
              </a:solidFill>
              <a:effectLst/>
              <a:uLnTx/>
              <a:uFillTx/>
              <a:latin typeface="Arial"/>
            </a:rPr>
            <a:t> High Level Transaction Process flows</a:t>
          </a:r>
          <a:endParaRPr kumimoji="0" lang="en-US" sz="1800" b="0" i="0" u="none" strike="noStrike" cap="none" spc="0" normalizeH="0" baseline="0" noProof="0" dirty="0" smtClean="0">
            <a:ln>
              <a:noFill/>
            </a:ln>
            <a:solidFill>
              <a:schemeClr val="tx1"/>
            </a:solidFill>
            <a:effectLst/>
            <a:uLnTx/>
            <a:uFillTx/>
            <a:latin typeface="Arial"/>
          </a:endParaRPr>
        </a:p>
      </dgm:t>
    </dgm:pt>
    <dgm:pt modelId="{495C9488-C291-432E-8751-08E675CF5C77}" type="parTrans" cxnId="{22F777E6-659E-4DDB-B317-B670D5069E35}">
      <dgm:prSet/>
      <dgm:spPr/>
      <dgm:t>
        <a:bodyPr/>
        <a:lstStyle/>
        <a:p>
          <a:endParaRPr lang="en-US" sz="1800">
            <a:solidFill>
              <a:schemeClr val="tx1"/>
            </a:solidFill>
          </a:endParaRPr>
        </a:p>
      </dgm:t>
    </dgm:pt>
    <dgm:pt modelId="{A1FAE600-8E8A-412B-99F2-FC1C4492477A}" type="sibTrans" cxnId="{22F777E6-659E-4DDB-B317-B670D5069E35}">
      <dgm:prSet/>
      <dgm:spPr/>
      <dgm:t>
        <a:bodyPr/>
        <a:lstStyle/>
        <a:p>
          <a:endParaRPr lang="en-US" sz="1800">
            <a:solidFill>
              <a:schemeClr val="tx1"/>
            </a:solidFill>
          </a:endParaRPr>
        </a:p>
      </dgm:t>
    </dgm:pt>
    <dgm:pt modelId="{0A19BBFE-E962-42A3-A779-3E3008BFD3CC}">
      <dgm:prSet custT="1"/>
      <dgm:spPr>
        <a:solidFill>
          <a:schemeClr val="accent1">
            <a:lumMod val="60000"/>
            <a:lumOff val="40000"/>
          </a:schemeClr>
        </a:solidFill>
      </dgm:spPr>
      <dgm:t>
        <a:bodyPr/>
        <a:lstStyle/>
        <a:p>
          <a:pPr rtl="0"/>
          <a:r>
            <a:rPr lang="en-US" sz="1800" noProof="0" smtClean="0">
              <a:solidFill>
                <a:schemeClr val="tx1"/>
              </a:solidFill>
              <a:latin typeface="Arial"/>
            </a:rPr>
            <a:t>View</a:t>
          </a:r>
          <a:r>
            <a:rPr kumimoji="0" lang="en-US" sz="1800" b="0" i="0" u="none" strike="noStrike" cap="none" spc="0" normalizeH="0" baseline="0" noProof="0" smtClean="0">
              <a:ln>
                <a:noFill/>
              </a:ln>
              <a:solidFill>
                <a:schemeClr val="tx1"/>
              </a:solidFill>
              <a:effectLst/>
              <a:uLnTx/>
              <a:uFillTx/>
              <a:latin typeface="Arial"/>
            </a:rPr>
            <a:t> the functionalities of the UCPath Dashboard</a:t>
          </a:r>
          <a:endParaRPr kumimoji="0" lang="en-US" sz="1800" b="0" i="0" u="none" strike="noStrike" cap="none" spc="0" normalizeH="0" baseline="0" noProof="0" dirty="0" smtClean="0">
            <a:ln>
              <a:noFill/>
            </a:ln>
            <a:solidFill>
              <a:schemeClr val="tx1"/>
            </a:solidFill>
            <a:effectLst/>
            <a:uLnTx/>
            <a:uFillTx/>
            <a:latin typeface="Arial"/>
          </a:endParaRPr>
        </a:p>
      </dgm:t>
    </dgm:pt>
    <dgm:pt modelId="{3E6F7CE5-1B6A-48EC-B028-2378166EF263}" type="parTrans" cxnId="{2CD7E033-0E4C-430A-A303-0642A40C4160}">
      <dgm:prSet/>
      <dgm:spPr/>
      <dgm:t>
        <a:bodyPr/>
        <a:lstStyle/>
        <a:p>
          <a:endParaRPr lang="en-US" sz="1800">
            <a:solidFill>
              <a:schemeClr val="tx1"/>
            </a:solidFill>
          </a:endParaRPr>
        </a:p>
      </dgm:t>
    </dgm:pt>
    <dgm:pt modelId="{84751D15-BF58-48A0-A760-EDEB098ABA1E}" type="sibTrans" cxnId="{2CD7E033-0E4C-430A-A303-0642A40C4160}">
      <dgm:prSet/>
      <dgm:spPr/>
      <dgm:t>
        <a:bodyPr/>
        <a:lstStyle/>
        <a:p>
          <a:endParaRPr lang="en-US" sz="1800">
            <a:solidFill>
              <a:schemeClr val="tx1"/>
            </a:solidFill>
          </a:endParaRPr>
        </a:p>
      </dgm:t>
    </dgm:pt>
    <dgm:pt modelId="{4C5A681F-7E74-4E33-B40E-6EA185C5CB44}">
      <dgm:prSet custT="1"/>
      <dgm:spPr>
        <a:solidFill>
          <a:schemeClr val="accent1">
            <a:lumMod val="60000"/>
            <a:lumOff val="40000"/>
          </a:schemeClr>
        </a:solidFill>
      </dgm:spPr>
      <dgm:t>
        <a:bodyPr/>
        <a:lstStyle/>
        <a:p>
          <a:pPr rtl="0"/>
          <a:r>
            <a:rPr lang="en-US" sz="1800" smtClean="0">
              <a:solidFill>
                <a:schemeClr val="tx1"/>
              </a:solidFill>
              <a:latin typeface="Arial"/>
            </a:rPr>
            <a:t>Describe Approval Workflow Engine in UCPath </a:t>
          </a:r>
          <a:endParaRPr lang="en-US" sz="1800" dirty="0" smtClean="0">
            <a:solidFill>
              <a:schemeClr val="tx1"/>
            </a:solidFill>
            <a:latin typeface="Arial"/>
          </a:endParaRPr>
        </a:p>
      </dgm:t>
    </dgm:pt>
    <dgm:pt modelId="{00A91F3D-B201-4C19-8A27-96E7E0239141}" type="parTrans" cxnId="{F8977CB7-401D-4CF9-BE26-291B294284FD}">
      <dgm:prSet/>
      <dgm:spPr/>
      <dgm:t>
        <a:bodyPr/>
        <a:lstStyle/>
        <a:p>
          <a:endParaRPr lang="en-US" sz="1800">
            <a:solidFill>
              <a:schemeClr val="tx1"/>
            </a:solidFill>
          </a:endParaRPr>
        </a:p>
      </dgm:t>
    </dgm:pt>
    <dgm:pt modelId="{D652F082-FC6A-40D2-AAF1-BBA9DDD86B5F}" type="sibTrans" cxnId="{F8977CB7-401D-4CF9-BE26-291B294284FD}">
      <dgm:prSet/>
      <dgm:spPr/>
      <dgm:t>
        <a:bodyPr/>
        <a:lstStyle/>
        <a:p>
          <a:endParaRPr lang="en-US" sz="1800">
            <a:solidFill>
              <a:schemeClr val="tx1"/>
            </a:solidFill>
          </a:endParaRPr>
        </a:p>
      </dgm:t>
    </dgm:pt>
    <dgm:pt modelId="{E220CC8E-E520-42D1-8A75-FEDD1A35375F}">
      <dgm:prSet custT="1"/>
      <dgm:spPr>
        <a:solidFill>
          <a:schemeClr val="accent1">
            <a:lumMod val="60000"/>
            <a:lumOff val="40000"/>
          </a:schemeClr>
        </a:solidFill>
      </dgm:spPr>
      <dgm:t>
        <a:bodyPr/>
        <a:lstStyle/>
        <a:p>
          <a:pPr rtl="0"/>
          <a:r>
            <a:rPr lang="en-US" sz="1800" dirty="0" smtClean="0">
              <a:solidFill>
                <a:schemeClr val="tx1"/>
              </a:solidFill>
              <a:latin typeface="Arial"/>
            </a:rPr>
            <a:t>Learn how to view comments</a:t>
          </a:r>
        </a:p>
      </dgm:t>
    </dgm:pt>
    <dgm:pt modelId="{8B13F5BC-F4C8-4B12-91E4-3F75F8893CF5}" type="parTrans" cxnId="{D61173B9-FC6F-4A29-B0E7-19D282D0499E}">
      <dgm:prSet/>
      <dgm:spPr/>
      <dgm:t>
        <a:bodyPr/>
        <a:lstStyle/>
        <a:p>
          <a:endParaRPr lang="en-US" sz="1800">
            <a:solidFill>
              <a:schemeClr val="tx1"/>
            </a:solidFill>
          </a:endParaRPr>
        </a:p>
      </dgm:t>
    </dgm:pt>
    <dgm:pt modelId="{6AE46153-F910-4D89-8F35-9FB6EB032C5F}" type="sibTrans" cxnId="{D61173B9-FC6F-4A29-B0E7-19D282D0499E}">
      <dgm:prSet/>
      <dgm:spPr/>
      <dgm:t>
        <a:bodyPr/>
        <a:lstStyle/>
        <a:p>
          <a:endParaRPr lang="en-US" sz="1800">
            <a:solidFill>
              <a:schemeClr val="tx1"/>
            </a:solidFill>
          </a:endParaRPr>
        </a:p>
      </dgm:t>
    </dgm:pt>
    <dgm:pt modelId="{C08B55DE-06A8-4678-B973-AED65A1E23DA}">
      <dgm:prSet custT="1"/>
      <dgm:spPr>
        <a:solidFill>
          <a:schemeClr val="accent1">
            <a:lumMod val="60000"/>
            <a:lumOff val="40000"/>
          </a:schemeClr>
        </a:solidFill>
      </dgm:spPr>
      <dgm:t>
        <a:bodyPr/>
        <a:lstStyle/>
        <a:p>
          <a:pPr rtl="0"/>
          <a:r>
            <a:rPr lang="en-US" sz="1800" smtClean="0">
              <a:solidFill>
                <a:schemeClr val="tx1"/>
              </a:solidFill>
              <a:latin typeface="Arial"/>
            </a:rPr>
            <a:t>Describe how the WFA Overview and Employee Lifecycle work</a:t>
          </a:r>
          <a:endParaRPr kumimoji="0" lang="en-US" sz="1800" b="0" i="0" u="none" strike="noStrike" cap="none" spc="0" normalizeH="0" baseline="0" noProof="0" dirty="0" smtClean="0">
            <a:ln>
              <a:noFill/>
            </a:ln>
            <a:solidFill>
              <a:schemeClr val="tx1"/>
            </a:solidFill>
            <a:effectLst/>
            <a:uLnTx/>
            <a:uFillTx/>
            <a:latin typeface="Arial"/>
          </a:endParaRPr>
        </a:p>
      </dgm:t>
    </dgm:pt>
    <dgm:pt modelId="{CFC921EA-4401-463B-8CE2-800010EADBBD}" type="parTrans" cxnId="{523D9190-09E1-4541-9D3C-85807F6EFFDE}">
      <dgm:prSet/>
      <dgm:spPr/>
      <dgm:t>
        <a:bodyPr/>
        <a:lstStyle/>
        <a:p>
          <a:endParaRPr lang="en-US" sz="1800">
            <a:solidFill>
              <a:schemeClr val="tx1"/>
            </a:solidFill>
          </a:endParaRPr>
        </a:p>
      </dgm:t>
    </dgm:pt>
    <dgm:pt modelId="{40198E81-13DD-412B-96E9-365ED0DB80EF}" type="sibTrans" cxnId="{523D9190-09E1-4541-9D3C-85807F6EFFDE}">
      <dgm:prSet/>
      <dgm:spPr/>
      <dgm:t>
        <a:bodyPr/>
        <a:lstStyle/>
        <a:p>
          <a:endParaRPr lang="en-US" sz="1800">
            <a:solidFill>
              <a:schemeClr val="tx1"/>
            </a:solidFill>
          </a:endParaRPr>
        </a:p>
      </dgm:t>
    </dgm:pt>
    <dgm:pt modelId="{B85A5546-B280-46D7-B435-3516EFE10354}" type="pres">
      <dgm:prSet presAssocID="{B7D78FDD-FC9E-4920-9230-44C30BB760F9}" presName="linear" presStyleCnt="0">
        <dgm:presLayoutVars>
          <dgm:animLvl val="lvl"/>
          <dgm:resizeHandles val="exact"/>
        </dgm:presLayoutVars>
      </dgm:prSet>
      <dgm:spPr/>
      <dgm:t>
        <a:bodyPr/>
        <a:lstStyle/>
        <a:p>
          <a:endParaRPr lang="en-US"/>
        </a:p>
      </dgm:t>
    </dgm:pt>
    <dgm:pt modelId="{C24DDCFE-D98A-4A49-B06E-2113221660D1}" type="pres">
      <dgm:prSet presAssocID="{65C9BBD7-55E8-4F41-A39A-FAD9B8E6FAF5}" presName="parentText" presStyleLbl="node1" presStyleIdx="0" presStyleCnt="6" custScaleY="53782">
        <dgm:presLayoutVars>
          <dgm:chMax val="0"/>
          <dgm:bulletEnabled val="1"/>
        </dgm:presLayoutVars>
      </dgm:prSet>
      <dgm:spPr/>
      <dgm:t>
        <a:bodyPr/>
        <a:lstStyle/>
        <a:p>
          <a:endParaRPr lang="en-US"/>
        </a:p>
      </dgm:t>
    </dgm:pt>
    <dgm:pt modelId="{CB17802D-0400-4DC2-8E98-BC9B227039F2}" type="pres">
      <dgm:prSet presAssocID="{90E059F1-C547-4794-9095-B3E689299772}" presName="spacer" presStyleCnt="0"/>
      <dgm:spPr/>
    </dgm:pt>
    <dgm:pt modelId="{A3C99C57-7FA4-4269-B2AB-2F68B4E45C1F}" type="pres">
      <dgm:prSet presAssocID="{11C4ECB7-C1BA-4E94-8333-86BD0F3AEF96}" presName="parentText" presStyleLbl="node1" presStyleIdx="1" presStyleCnt="6" custScaleY="53782">
        <dgm:presLayoutVars>
          <dgm:chMax val="0"/>
          <dgm:bulletEnabled val="1"/>
        </dgm:presLayoutVars>
      </dgm:prSet>
      <dgm:spPr/>
      <dgm:t>
        <a:bodyPr/>
        <a:lstStyle/>
        <a:p>
          <a:endParaRPr lang="en-US"/>
        </a:p>
      </dgm:t>
    </dgm:pt>
    <dgm:pt modelId="{E59EACBE-24F9-41F2-A20B-996965D523A0}" type="pres">
      <dgm:prSet presAssocID="{A1FAE600-8E8A-412B-99F2-FC1C4492477A}" presName="spacer" presStyleCnt="0"/>
      <dgm:spPr/>
    </dgm:pt>
    <dgm:pt modelId="{D9703BD9-AF49-44A3-835C-A02414CBA393}" type="pres">
      <dgm:prSet presAssocID="{0A19BBFE-E962-42A3-A779-3E3008BFD3CC}" presName="parentText" presStyleLbl="node1" presStyleIdx="2" presStyleCnt="6" custScaleY="53782">
        <dgm:presLayoutVars>
          <dgm:chMax val="0"/>
          <dgm:bulletEnabled val="1"/>
        </dgm:presLayoutVars>
      </dgm:prSet>
      <dgm:spPr/>
      <dgm:t>
        <a:bodyPr/>
        <a:lstStyle/>
        <a:p>
          <a:endParaRPr lang="en-US"/>
        </a:p>
      </dgm:t>
    </dgm:pt>
    <dgm:pt modelId="{E67E9841-D223-45A1-BB4B-7B9215C83401}" type="pres">
      <dgm:prSet presAssocID="{84751D15-BF58-48A0-A760-EDEB098ABA1E}" presName="spacer" presStyleCnt="0"/>
      <dgm:spPr/>
    </dgm:pt>
    <dgm:pt modelId="{AC04029B-BECE-4E3C-9E31-6402017BD416}" type="pres">
      <dgm:prSet presAssocID="{4C5A681F-7E74-4E33-B40E-6EA185C5CB44}" presName="parentText" presStyleLbl="node1" presStyleIdx="3" presStyleCnt="6" custScaleY="53782">
        <dgm:presLayoutVars>
          <dgm:chMax val="0"/>
          <dgm:bulletEnabled val="1"/>
        </dgm:presLayoutVars>
      </dgm:prSet>
      <dgm:spPr/>
      <dgm:t>
        <a:bodyPr/>
        <a:lstStyle/>
        <a:p>
          <a:endParaRPr lang="en-US"/>
        </a:p>
      </dgm:t>
    </dgm:pt>
    <dgm:pt modelId="{079548D1-11C4-4BC7-99A7-A610F186C479}" type="pres">
      <dgm:prSet presAssocID="{D652F082-FC6A-40D2-AAF1-BBA9DDD86B5F}" presName="spacer" presStyleCnt="0"/>
      <dgm:spPr/>
    </dgm:pt>
    <dgm:pt modelId="{FFC3FC24-CF88-479A-91C0-2433C9C0B52F}" type="pres">
      <dgm:prSet presAssocID="{E220CC8E-E520-42D1-8A75-FEDD1A35375F}" presName="parentText" presStyleLbl="node1" presStyleIdx="4" presStyleCnt="6" custScaleY="53782">
        <dgm:presLayoutVars>
          <dgm:chMax val="0"/>
          <dgm:bulletEnabled val="1"/>
        </dgm:presLayoutVars>
      </dgm:prSet>
      <dgm:spPr/>
      <dgm:t>
        <a:bodyPr/>
        <a:lstStyle/>
        <a:p>
          <a:endParaRPr lang="en-US"/>
        </a:p>
      </dgm:t>
    </dgm:pt>
    <dgm:pt modelId="{ECAB9B8B-28C0-4ACC-80A1-C3A2FCFBE895}" type="pres">
      <dgm:prSet presAssocID="{6AE46153-F910-4D89-8F35-9FB6EB032C5F}" presName="spacer" presStyleCnt="0"/>
      <dgm:spPr/>
    </dgm:pt>
    <dgm:pt modelId="{BAB01FF2-6C87-4DF2-983C-6260EEC78C49}" type="pres">
      <dgm:prSet presAssocID="{C08B55DE-06A8-4678-B973-AED65A1E23DA}" presName="parentText" presStyleLbl="node1" presStyleIdx="5" presStyleCnt="6" custScaleY="53782">
        <dgm:presLayoutVars>
          <dgm:chMax val="0"/>
          <dgm:bulletEnabled val="1"/>
        </dgm:presLayoutVars>
      </dgm:prSet>
      <dgm:spPr/>
      <dgm:t>
        <a:bodyPr/>
        <a:lstStyle/>
        <a:p>
          <a:endParaRPr lang="en-US"/>
        </a:p>
      </dgm:t>
    </dgm:pt>
  </dgm:ptLst>
  <dgm:cxnLst>
    <dgm:cxn modelId="{523D9190-09E1-4541-9D3C-85807F6EFFDE}" srcId="{B7D78FDD-FC9E-4920-9230-44C30BB760F9}" destId="{C08B55DE-06A8-4678-B973-AED65A1E23DA}" srcOrd="5" destOrd="0" parTransId="{CFC921EA-4401-463B-8CE2-800010EADBBD}" sibTransId="{40198E81-13DD-412B-96E9-365ED0DB80EF}"/>
    <dgm:cxn modelId="{8DF0E922-6CC2-4C82-B3AF-F439D99C88CB}" type="presOf" srcId="{0A19BBFE-E962-42A3-A779-3E3008BFD3CC}" destId="{D9703BD9-AF49-44A3-835C-A02414CBA393}" srcOrd="0" destOrd="0" presId="urn:microsoft.com/office/officeart/2005/8/layout/vList2"/>
    <dgm:cxn modelId="{4F5EBAF9-2619-46A0-81E5-7BDE728B8C02}" type="presOf" srcId="{4C5A681F-7E74-4E33-B40E-6EA185C5CB44}" destId="{AC04029B-BECE-4E3C-9E31-6402017BD416}" srcOrd="0" destOrd="0" presId="urn:microsoft.com/office/officeart/2005/8/layout/vList2"/>
    <dgm:cxn modelId="{6502DAD7-0AF7-48BF-BF4A-92DD400F5D10}" srcId="{B7D78FDD-FC9E-4920-9230-44C30BB760F9}" destId="{65C9BBD7-55E8-4F41-A39A-FAD9B8E6FAF5}" srcOrd="0" destOrd="0" parTransId="{78C8346F-8A18-4F26-9DC4-F86E90625208}" sibTransId="{90E059F1-C547-4794-9095-B3E689299772}"/>
    <dgm:cxn modelId="{F8977CB7-401D-4CF9-BE26-291B294284FD}" srcId="{B7D78FDD-FC9E-4920-9230-44C30BB760F9}" destId="{4C5A681F-7E74-4E33-B40E-6EA185C5CB44}" srcOrd="3" destOrd="0" parTransId="{00A91F3D-B201-4C19-8A27-96E7E0239141}" sibTransId="{D652F082-FC6A-40D2-AAF1-BBA9DDD86B5F}"/>
    <dgm:cxn modelId="{5F7D6DC5-2719-49FB-BE61-D59A4A904EF0}" type="presOf" srcId="{E220CC8E-E520-42D1-8A75-FEDD1A35375F}" destId="{FFC3FC24-CF88-479A-91C0-2433C9C0B52F}" srcOrd="0" destOrd="0" presId="urn:microsoft.com/office/officeart/2005/8/layout/vList2"/>
    <dgm:cxn modelId="{22F777E6-659E-4DDB-B317-B670D5069E35}" srcId="{B7D78FDD-FC9E-4920-9230-44C30BB760F9}" destId="{11C4ECB7-C1BA-4E94-8333-86BD0F3AEF96}" srcOrd="1" destOrd="0" parTransId="{495C9488-C291-432E-8751-08E675CF5C77}" sibTransId="{A1FAE600-8E8A-412B-99F2-FC1C4492477A}"/>
    <dgm:cxn modelId="{B2A54E26-B5F6-4D49-B77C-63E09D6B170F}" type="presOf" srcId="{11C4ECB7-C1BA-4E94-8333-86BD0F3AEF96}" destId="{A3C99C57-7FA4-4269-B2AB-2F68B4E45C1F}" srcOrd="0" destOrd="0" presId="urn:microsoft.com/office/officeart/2005/8/layout/vList2"/>
    <dgm:cxn modelId="{2CD7E033-0E4C-430A-A303-0642A40C4160}" srcId="{B7D78FDD-FC9E-4920-9230-44C30BB760F9}" destId="{0A19BBFE-E962-42A3-A779-3E3008BFD3CC}" srcOrd="2" destOrd="0" parTransId="{3E6F7CE5-1B6A-48EC-B028-2378166EF263}" sibTransId="{84751D15-BF58-48A0-A760-EDEB098ABA1E}"/>
    <dgm:cxn modelId="{0BD92056-91ED-48E2-9FBC-A581B4B5FCDD}" type="presOf" srcId="{C08B55DE-06A8-4678-B973-AED65A1E23DA}" destId="{BAB01FF2-6C87-4DF2-983C-6260EEC78C49}" srcOrd="0" destOrd="0" presId="urn:microsoft.com/office/officeart/2005/8/layout/vList2"/>
    <dgm:cxn modelId="{3D9070FD-30FD-4414-8302-8C07B615E684}" type="presOf" srcId="{B7D78FDD-FC9E-4920-9230-44C30BB760F9}" destId="{B85A5546-B280-46D7-B435-3516EFE10354}" srcOrd="0" destOrd="0" presId="urn:microsoft.com/office/officeart/2005/8/layout/vList2"/>
    <dgm:cxn modelId="{D61173B9-FC6F-4A29-B0E7-19D282D0499E}" srcId="{B7D78FDD-FC9E-4920-9230-44C30BB760F9}" destId="{E220CC8E-E520-42D1-8A75-FEDD1A35375F}" srcOrd="4" destOrd="0" parTransId="{8B13F5BC-F4C8-4B12-91E4-3F75F8893CF5}" sibTransId="{6AE46153-F910-4D89-8F35-9FB6EB032C5F}"/>
    <dgm:cxn modelId="{1178241B-1C6A-4B9A-BD29-D50D5A7BEEA8}" type="presOf" srcId="{65C9BBD7-55E8-4F41-A39A-FAD9B8E6FAF5}" destId="{C24DDCFE-D98A-4A49-B06E-2113221660D1}" srcOrd="0" destOrd="0" presId="urn:microsoft.com/office/officeart/2005/8/layout/vList2"/>
    <dgm:cxn modelId="{D2AFE7EE-7968-452C-815B-914F81DEBDA6}" type="presParOf" srcId="{B85A5546-B280-46D7-B435-3516EFE10354}" destId="{C24DDCFE-D98A-4A49-B06E-2113221660D1}" srcOrd="0" destOrd="0" presId="urn:microsoft.com/office/officeart/2005/8/layout/vList2"/>
    <dgm:cxn modelId="{60800DB3-972D-41D3-8FE5-55D2F9982E83}" type="presParOf" srcId="{B85A5546-B280-46D7-B435-3516EFE10354}" destId="{CB17802D-0400-4DC2-8E98-BC9B227039F2}" srcOrd="1" destOrd="0" presId="urn:microsoft.com/office/officeart/2005/8/layout/vList2"/>
    <dgm:cxn modelId="{77C20E78-B9D1-4796-AC1E-E915FBCAAD68}" type="presParOf" srcId="{B85A5546-B280-46D7-B435-3516EFE10354}" destId="{A3C99C57-7FA4-4269-B2AB-2F68B4E45C1F}" srcOrd="2" destOrd="0" presId="urn:microsoft.com/office/officeart/2005/8/layout/vList2"/>
    <dgm:cxn modelId="{DAC5873A-2423-4ED9-8166-8E5D625AB489}" type="presParOf" srcId="{B85A5546-B280-46D7-B435-3516EFE10354}" destId="{E59EACBE-24F9-41F2-A20B-996965D523A0}" srcOrd="3" destOrd="0" presId="urn:microsoft.com/office/officeart/2005/8/layout/vList2"/>
    <dgm:cxn modelId="{0E517732-D64D-46FA-9719-833666498F64}" type="presParOf" srcId="{B85A5546-B280-46D7-B435-3516EFE10354}" destId="{D9703BD9-AF49-44A3-835C-A02414CBA393}" srcOrd="4" destOrd="0" presId="urn:microsoft.com/office/officeart/2005/8/layout/vList2"/>
    <dgm:cxn modelId="{353BB3C4-C71D-447D-85BC-F789A84F146A}" type="presParOf" srcId="{B85A5546-B280-46D7-B435-3516EFE10354}" destId="{E67E9841-D223-45A1-BB4B-7B9215C83401}" srcOrd="5" destOrd="0" presId="urn:microsoft.com/office/officeart/2005/8/layout/vList2"/>
    <dgm:cxn modelId="{5C724DBB-A20D-4BDD-A83B-1C3E2CE48454}" type="presParOf" srcId="{B85A5546-B280-46D7-B435-3516EFE10354}" destId="{AC04029B-BECE-4E3C-9E31-6402017BD416}" srcOrd="6" destOrd="0" presId="urn:microsoft.com/office/officeart/2005/8/layout/vList2"/>
    <dgm:cxn modelId="{E2E24456-9791-41C8-957E-774EFF058C87}" type="presParOf" srcId="{B85A5546-B280-46D7-B435-3516EFE10354}" destId="{079548D1-11C4-4BC7-99A7-A610F186C479}" srcOrd="7" destOrd="0" presId="urn:microsoft.com/office/officeart/2005/8/layout/vList2"/>
    <dgm:cxn modelId="{C44E1F7A-6BF3-400E-AC0E-2E8425E34BCE}" type="presParOf" srcId="{B85A5546-B280-46D7-B435-3516EFE10354}" destId="{FFC3FC24-CF88-479A-91C0-2433C9C0B52F}" srcOrd="8" destOrd="0" presId="urn:microsoft.com/office/officeart/2005/8/layout/vList2"/>
    <dgm:cxn modelId="{2CFB606B-BD14-4B24-B38F-04A97FB85941}" type="presParOf" srcId="{B85A5546-B280-46D7-B435-3516EFE10354}" destId="{ECAB9B8B-28C0-4ACC-80A1-C3A2FCFBE895}" srcOrd="9" destOrd="0" presId="urn:microsoft.com/office/officeart/2005/8/layout/vList2"/>
    <dgm:cxn modelId="{889CE414-5A5E-4559-9428-F96B791CC3F1}" type="presParOf" srcId="{B85A5546-B280-46D7-B435-3516EFE10354}" destId="{BAB01FF2-6C87-4DF2-983C-6260EEC78C4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2E0A4E-E3F5-496A-A9C2-D87D9F450E2E}"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6F29C1BE-5C8D-49A8-9A9F-438F5181B073}">
      <dgm:prSet phldrT="[Text]" custT="1"/>
      <dgm:spPr>
        <a:solidFill>
          <a:schemeClr val="accent4">
            <a:lumMod val="75000"/>
          </a:schemeClr>
        </a:solidFill>
      </dgm:spPr>
      <dgm:t>
        <a:bodyPr/>
        <a:lstStyle/>
        <a:p>
          <a:r>
            <a:rPr lang="en-US" sz="1200" dirty="0" smtClean="0">
              <a:solidFill>
                <a:schemeClr val="bg1"/>
              </a:solidFill>
            </a:rPr>
            <a:t>The </a:t>
          </a:r>
          <a:r>
            <a:rPr lang="en-US" sz="1200" b="1" dirty="0" smtClean="0">
              <a:solidFill>
                <a:schemeClr val="bg1"/>
              </a:solidFill>
            </a:rPr>
            <a:t>PayPath Action </a:t>
          </a:r>
          <a:r>
            <a:rPr lang="en-US" sz="1200" dirty="0" smtClean="0">
              <a:solidFill>
                <a:schemeClr val="bg1"/>
              </a:solidFill>
            </a:rPr>
            <a:t>provides access to three pages where employee updates can be entered: - </a:t>
          </a:r>
          <a:r>
            <a:rPr lang="en-US" sz="1200" b="1" dirty="0" smtClean="0">
              <a:solidFill>
                <a:schemeClr val="bg1"/>
              </a:solidFill>
            </a:rPr>
            <a:t>Position Data - Job Data - Additional Pay Data</a:t>
          </a:r>
          <a:endParaRPr lang="en-US" sz="1200" b="1" dirty="0">
            <a:solidFill>
              <a:schemeClr val="bg1"/>
            </a:solidFill>
          </a:endParaRPr>
        </a:p>
      </dgm:t>
    </dgm:pt>
    <dgm:pt modelId="{1A6BDB81-C661-4E87-B967-4DED5F2632E4}" type="parTrans" cxnId="{DA9CC0EC-77D0-4E90-92BC-3F9F5C745886}">
      <dgm:prSet/>
      <dgm:spPr/>
      <dgm:t>
        <a:bodyPr/>
        <a:lstStyle/>
        <a:p>
          <a:endParaRPr lang="en-US"/>
        </a:p>
      </dgm:t>
    </dgm:pt>
    <dgm:pt modelId="{E07FD262-07DE-46D6-9B15-5DB069FAB801}" type="sibTrans" cxnId="{DA9CC0EC-77D0-4E90-92BC-3F9F5C745886}">
      <dgm:prSet/>
      <dgm:spPr/>
      <dgm:t>
        <a:bodyPr/>
        <a:lstStyle/>
        <a:p>
          <a:endParaRPr lang="en-US"/>
        </a:p>
      </dgm:t>
    </dgm:pt>
    <dgm:pt modelId="{553972C4-D630-4946-BA83-69EFBE9F293D}">
      <dgm:prSet phldrT="[Text]" custT="1"/>
      <dgm:spPr>
        <a:solidFill>
          <a:schemeClr val="accent4">
            <a:lumMod val="50000"/>
          </a:schemeClr>
        </a:solidFill>
      </dgm:spPr>
      <dgm:t>
        <a:bodyPr/>
        <a:lstStyle/>
        <a:p>
          <a:r>
            <a:rPr lang="en-US" sz="1200" dirty="0" smtClean="0">
              <a:solidFill>
                <a:schemeClr val="bg1"/>
              </a:solidFill>
            </a:rPr>
            <a:t>The Location PayPath Approver reviews and approves the PayPath Transaction.</a:t>
          </a:r>
          <a:endParaRPr lang="en-US" sz="1200" dirty="0">
            <a:solidFill>
              <a:schemeClr val="bg1"/>
            </a:solidFill>
          </a:endParaRPr>
        </a:p>
      </dgm:t>
    </dgm:pt>
    <dgm:pt modelId="{DB04DAB6-5493-4BF1-8FC4-4E47EE430E0F}" type="parTrans" cxnId="{67F3B70E-4CA1-435F-98F3-5640D6BAC47A}">
      <dgm:prSet/>
      <dgm:spPr/>
      <dgm:t>
        <a:bodyPr/>
        <a:lstStyle/>
        <a:p>
          <a:endParaRPr lang="en-US"/>
        </a:p>
      </dgm:t>
    </dgm:pt>
    <dgm:pt modelId="{DB9682C0-B873-4CD6-9162-0CA5837C1B62}" type="sibTrans" cxnId="{67F3B70E-4CA1-435F-98F3-5640D6BAC47A}">
      <dgm:prSet/>
      <dgm:spPr/>
      <dgm:t>
        <a:bodyPr/>
        <a:lstStyle/>
        <a:p>
          <a:endParaRPr lang="en-US"/>
        </a:p>
      </dgm:t>
    </dgm:pt>
    <dgm:pt modelId="{14216C76-0B68-4165-A582-D2EA8B962A79}">
      <dgm:prSet phldrT="[Text]" custT="1"/>
      <dgm:spPr>
        <a:solidFill>
          <a:schemeClr val="accent4"/>
        </a:solidFill>
      </dgm:spPr>
      <dgm:t>
        <a:bodyPr/>
        <a:lstStyle/>
        <a:p>
          <a:r>
            <a:rPr lang="en-US" sz="1200" dirty="0" smtClean="0">
              <a:solidFill>
                <a:schemeClr val="tx1"/>
              </a:solidFill>
            </a:rPr>
            <a:t>Location PayPath Initiators use the </a:t>
          </a:r>
          <a:r>
            <a:rPr lang="en-US" sz="1200" b="1" dirty="0" smtClean="0">
              <a:solidFill>
                <a:schemeClr val="tx1"/>
              </a:solidFill>
            </a:rPr>
            <a:t>PayPath Action </a:t>
          </a:r>
          <a:r>
            <a:rPr lang="en-US" sz="1200" dirty="0" smtClean="0">
              <a:solidFill>
                <a:schemeClr val="tx1"/>
              </a:solidFill>
            </a:rPr>
            <a:t>page to initiate various position, job data and additional pay changes that occur throughout an employees career at UC.</a:t>
          </a:r>
          <a:endParaRPr lang="en-US" sz="1200" dirty="0">
            <a:solidFill>
              <a:schemeClr val="tx1"/>
            </a:solidFill>
          </a:endParaRPr>
        </a:p>
      </dgm:t>
    </dgm:pt>
    <dgm:pt modelId="{94E0A7FC-019A-4122-9EA1-C1FEE1D810AD}" type="sibTrans" cxnId="{C4EA3AE1-E580-4856-8BA9-2C3BADA5B125}">
      <dgm:prSet/>
      <dgm:spPr/>
      <dgm:t>
        <a:bodyPr/>
        <a:lstStyle/>
        <a:p>
          <a:endParaRPr lang="en-US"/>
        </a:p>
      </dgm:t>
    </dgm:pt>
    <dgm:pt modelId="{E33DEB6E-B712-4032-B0DA-34A5376D0FAD}" type="parTrans" cxnId="{C4EA3AE1-E580-4856-8BA9-2C3BADA5B125}">
      <dgm:prSet/>
      <dgm:spPr/>
      <dgm:t>
        <a:bodyPr/>
        <a:lstStyle/>
        <a:p>
          <a:endParaRPr lang="en-US"/>
        </a:p>
      </dgm:t>
    </dgm:pt>
    <dgm:pt modelId="{6386456D-216D-400F-9C9E-0D9FE709F775}" type="pres">
      <dgm:prSet presAssocID="{972E0A4E-E3F5-496A-A9C2-D87D9F450E2E}" presName="Name0" presStyleCnt="0">
        <dgm:presLayoutVars>
          <dgm:dir/>
          <dgm:resizeHandles val="exact"/>
        </dgm:presLayoutVars>
      </dgm:prSet>
      <dgm:spPr/>
      <dgm:t>
        <a:bodyPr/>
        <a:lstStyle/>
        <a:p>
          <a:endParaRPr lang="en-US"/>
        </a:p>
      </dgm:t>
    </dgm:pt>
    <dgm:pt modelId="{F4F63EB7-C8FA-4D6F-8990-A3CDF83FD4BF}" type="pres">
      <dgm:prSet presAssocID="{14216C76-0B68-4165-A582-D2EA8B962A79}" presName="parTxOnly" presStyleLbl="node1" presStyleIdx="0" presStyleCnt="3">
        <dgm:presLayoutVars>
          <dgm:bulletEnabled val="1"/>
        </dgm:presLayoutVars>
      </dgm:prSet>
      <dgm:spPr/>
      <dgm:t>
        <a:bodyPr/>
        <a:lstStyle/>
        <a:p>
          <a:endParaRPr lang="en-US"/>
        </a:p>
      </dgm:t>
    </dgm:pt>
    <dgm:pt modelId="{62F1F116-17EA-464A-8D13-8FA7D37D735C}" type="pres">
      <dgm:prSet presAssocID="{94E0A7FC-019A-4122-9EA1-C1FEE1D810AD}" presName="parSpace" presStyleCnt="0"/>
      <dgm:spPr/>
    </dgm:pt>
    <dgm:pt modelId="{17C234E8-0320-47FD-96AB-A774E4D031BE}" type="pres">
      <dgm:prSet presAssocID="{6F29C1BE-5C8D-49A8-9A9F-438F5181B073}" presName="parTxOnly" presStyleLbl="node1" presStyleIdx="1" presStyleCnt="3">
        <dgm:presLayoutVars>
          <dgm:bulletEnabled val="1"/>
        </dgm:presLayoutVars>
      </dgm:prSet>
      <dgm:spPr/>
      <dgm:t>
        <a:bodyPr/>
        <a:lstStyle/>
        <a:p>
          <a:endParaRPr lang="en-US"/>
        </a:p>
      </dgm:t>
    </dgm:pt>
    <dgm:pt modelId="{1C8DB90C-2619-43C7-B6D4-97FB9C850CCA}" type="pres">
      <dgm:prSet presAssocID="{E07FD262-07DE-46D6-9B15-5DB069FAB801}" presName="parSpace" presStyleCnt="0"/>
      <dgm:spPr/>
    </dgm:pt>
    <dgm:pt modelId="{4FED01AB-C435-49A5-9784-175F62B7ED45}" type="pres">
      <dgm:prSet presAssocID="{553972C4-D630-4946-BA83-69EFBE9F293D}" presName="parTxOnly" presStyleLbl="node1" presStyleIdx="2" presStyleCnt="3">
        <dgm:presLayoutVars>
          <dgm:bulletEnabled val="1"/>
        </dgm:presLayoutVars>
      </dgm:prSet>
      <dgm:spPr/>
      <dgm:t>
        <a:bodyPr/>
        <a:lstStyle/>
        <a:p>
          <a:endParaRPr lang="en-US"/>
        </a:p>
      </dgm:t>
    </dgm:pt>
  </dgm:ptLst>
  <dgm:cxnLst>
    <dgm:cxn modelId="{343CA0F5-7E28-49DE-AC98-5A5B1EB245CD}" type="presOf" srcId="{6F29C1BE-5C8D-49A8-9A9F-438F5181B073}" destId="{17C234E8-0320-47FD-96AB-A774E4D031BE}" srcOrd="0" destOrd="0" presId="urn:microsoft.com/office/officeart/2005/8/layout/hChevron3"/>
    <dgm:cxn modelId="{67F3B70E-4CA1-435F-98F3-5640D6BAC47A}" srcId="{972E0A4E-E3F5-496A-A9C2-D87D9F450E2E}" destId="{553972C4-D630-4946-BA83-69EFBE9F293D}" srcOrd="2" destOrd="0" parTransId="{DB04DAB6-5493-4BF1-8FC4-4E47EE430E0F}" sibTransId="{DB9682C0-B873-4CD6-9162-0CA5837C1B62}"/>
    <dgm:cxn modelId="{C4EA3AE1-E580-4856-8BA9-2C3BADA5B125}" srcId="{972E0A4E-E3F5-496A-A9C2-D87D9F450E2E}" destId="{14216C76-0B68-4165-A582-D2EA8B962A79}" srcOrd="0" destOrd="0" parTransId="{E33DEB6E-B712-4032-B0DA-34A5376D0FAD}" sibTransId="{94E0A7FC-019A-4122-9EA1-C1FEE1D810AD}"/>
    <dgm:cxn modelId="{1D641C7C-C675-4A81-A217-044340E68B1C}" type="presOf" srcId="{14216C76-0B68-4165-A582-D2EA8B962A79}" destId="{F4F63EB7-C8FA-4D6F-8990-A3CDF83FD4BF}" srcOrd="0" destOrd="0" presId="urn:microsoft.com/office/officeart/2005/8/layout/hChevron3"/>
    <dgm:cxn modelId="{B237D7C3-9CA1-4BBE-A0F0-7DB7A3BB10CC}" type="presOf" srcId="{553972C4-D630-4946-BA83-69EFBE9F293D}" destId="{4FED01AB-C435-49A5-9784-175F62B7ED45}" srcOrd="0" destOrd="0" presId="urn:microsoft.com/office/officeart/2005/8/layout/hChevron3"/>
    <dgm:cxn modelId="{89F78066-C0E2-4C9A-90B7-5EF378C1FA6F}" type="presOf" srcId="{972E0A4E-E3F5-496A-A9C2-D87D9F450E2E}" destId="{6386456D-216D-400F-9C9E-0D9FE709F775}" srcOrd="0" destOrd="0" presId="urn:microsoft.com/office/officeart/2005/8/layout/hChevron3"/>
    <dgm:cxn modelId="{DA9CC0EC-77D0-4E90-92BC-3F9F5C745886}" srcId="{972E0A4E-E3F5-496A-A9C2-D87D9F450E2E}" destId="{6F29C1BE-5C8D-49A8-9A9F-438F5181B073}" srcOrd="1" destOrd="0" parTransId="{1A6BDB81-C661-4E87-B967-4DED5F2632E4}" sibTransId="{E07FD262-07DE-46D6-9B15-5DB069FAB801}"/>
    <dgm:cxn modelId="{AA97EA8B-438D-4E98-B884-F5DF354C79CE}" type="presParOf" srcId="{6386456D-216D-400F-9C9E-0D9FE709F775}" destId="{F4F63EB7-C8FA-4D6F-8990-A3CDF83FD4BF}" srcOrd="0" destOrd="0" presId="urn:microsoft.com/office/officeart/2005/8/layout/hChevron3"/>
    <dgm:cxn modelId="{853FB177-16D6-4955-B5F8-0B232FED0080}" type="presParOf" srcId="{6386456D-216D-400F-9C9E-0D9FE709F775}" destId="{62F1F116-17EA-464A-8D13-8FA7D37D735C}" srcOrd="1" destOrd="0" presId="urn:microsoft.com/office/officeart/2005/8/layout/hChevron3"/>
    <dgm:cxn modelId="{7AAD7A38-D42C-4CE9-9B86-EEA1011A1FFE}" type="presParOf" srcId="{6386456D-216D-400F-9C9E-0D9FE709F775}" destId="{17C234E8-0320-47FD-96AB-A774E4D031BE}" srcOrd="2" destOrd="0" presId="urn:microsoft.com/office/officeart/2005/8/layout/hChevron3"/>
    <dgm:cxn modelId="{A693017A-144A-480B-B04C-FF9C7263D657}" type="presParOf" srcId="{6386456D-216D-400F-9C9E-0D9FE709F775}" destId="{1C8DB90C-2619-43C7-B6D4-97FB9C850CCA}" srcOrd="3" destOrd="0" presId="urn:microsoft.com/office/officeart/2005/8/layout/hChevron3"/>
    <dgm:cxn modelId="{3681C727-9558-4417-9927-A5B247DAF7B0}" type="presParOf" srcId="{6386456D-216D-400F-9C9E-0D9FE709F775}" destId="{4FED01AB-C435-49A5-9784-175F62B7ED45}"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2E0A4E-E3F5-496A-A9C2-D87D9F450E2E}"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6F29C1BE-5C8D-49A8-9A9F-438F5181B073}">
      <dgm:prSet phldrT="[Text]" custT="1"/>
      <dgm:spPr>
        <a:solidFill>
          <a:srgbClr val="008080"/>
        </a:solidFill>
      </dgm:spPr>
      <dgm:t>
        <a:bodyPr/>
        <a:lstStyle/>
        <a:p>
          <a:r>
            <a:rPr lang="en-US" sz="1200" dirty="0" smtClean="0"/>
            <a:t>The termination template appears with the employee's </a:t>
          </a:r>
          <a:r>
            <a:rPr lang="en-US" sz="1200" b="1" dirty="0" smtClean="0"/>
            <a:t>Position Number</a:t>
          </a:r>
          <a:r>
            <a:rPr lang="en-US" sz="1200" dirty="0" smtClean="0"/>
            <a:t>, </a:t>
          </a:r>
          <a:r>
            <a:rPr lang="en-US" sz="1200" b="1" dirty="0" smtClean="0"/>
            <a:t>Business Unit, Department</a:t>
          </a:r>
          <a:r>
            <a:rPr lang="en-US" sz="1200" dirty="0" smtClean="0"/>
            <a:t>, </a:t>
          </a:r>
          <a:r>
            <a:rPr lang="en-US" sz="1200" b="1" dirty="0" smtClean="0"/>
            <a:t>Location Code </a:t>
          </a:r>
          <a:r>
            <a:rPr lang="en-US" sz="1200" dirty="0" smtClean="0"/>
            <a:t>and </a:t>
          </a:r>
          <a:r>
            <a:rPr lang="en-US" sz="1200" b="1" dirty="0" smtClean="0"/>
            <a:t>Last Date Worked</a:t>
          </a:r>
          <a:r>
            <a:rPr lang="en-US" sz="1200" dirty="0" smtClean="0"/>
            <a:t>.</a:t>
          </a:r>
          <a:endParaRPr lang="en-US" sz="1200" dirty="0"/>
        </a:p>
      </dgm:t>
    </dgm:pt>
    <dgm:pt modelId="{1A6BDB81-C661-4E87-B967-4DED5F2632E4}" type="parTrans" cxnId="{DA9CC0EC-77D0-4E90-92BC-3F9F5C745886}">
      <dgm:prSet/>
      <dgm:spPr/>
      <dgm:t>
        <a:bodyPr/>
        <a:lstStyle/>
        <a:p>
          <a:endParaRPr lang="en-US"/>
        </a:p>
      </dgm:t>
    </dgm:pt>
    <dgm:pt modelId="{E07FD262-07DE-46D6-9B15-5DB069FAB801}" type="sibTrans" cxnId="{DA9CC0EC-77D0-4E90-92BC-3F9F5C745886}">
      <dgm:prSet/>
      <dgm:spPr/>
      <dgm:t>
        <a:bodyPr/>
        <a:lstStyle/>
        <a:p>
          <a:endParaRPr lang="en-US"/>
        </a:p>
      </dgm:t>
    </dgm:pt>
    <dgm:pt modelId="{553972C4-D630-4946-BA83-69EFBE9F293D}">
      <dgm:prSet phldrT="[Text]" custT="1"/>
      <dgm:spPr>
        <a:solidFill>
          <a:srgbClr val="006666"/>
        </a:solidFill>
      </dgm:spPr>
      <dgm:t>
        <a:bodyPr/>
        <a:lstStyle/>
        <a:p>
          <a:r>
            <a:rPr lang="en-US" sz="1200" dirty="0" smtClean="0"/>
            <a:t>The Location Template Approver reviews and approves the Termination Template Transaction. </a:t>
          </a:r>
          <a:endParaRPr lang="en-US" sz="1200" dirty="0"/>
        </a:p>
      </dgm:t>
    </dgm:pt>
    <dgm:pt modelId="{DB04DAB6-5493-4BF1-8FC4-4E47EE430E0F}" type="parTrans" cxnId="{67F3B70E-4CA1-435F-98F3-5640D6BAC47A}">
      <dgm:prSet/>
      <dgm:spPr/>
      <dgm:t>
        <a:bodyPr/>
        <a:lstStyle/>
        <a:p>
          <a:endParaRPr lang="en-US"/>
        </a:p>
      </dgm:t>
    </dgm:pt>
    <dgm:pt modelId="{DB9682C0-B873-4CD6-9162-0CA5837C1B62}" type="sibTrans" cxnId="{67F3B70E-4CA1-435F-98F3-5640D6BAC47A}">
      <dgm:prSet/>
      <dgm:spPr/>
      <dgm:t>
        <a:bodyPr/>
        <a:lstStyle/>
        <a:p>
          <a:endParaRPr lang="en-US"/>
        </a:p>
      </dgm:t>
    </dgm:pt>
    <dgm:pt modelId="{14216C76-0B68-4165-A582-D2EA8B962A79}">
      <dgm:prSet phldrT="[Text]" custT="1"/>
      <dgm:spPr>
        <a:solidFill>
          <a:srgbClr val="009999"/>
        </a:solidFill>
      </dgm:spPr>
      <dgm:t>
        <a:bodyPr/>
        <a:lstStyle/>
        <a:p>
          <a:r>
            <a:rPr lang="en-US" sz="1200" dirty="0" smtClean="0"/>
            <a:t>Location Template Initiators use the </a:t>
          </a:r>
          <a:r>
            <a:rPr lang="en-US" sz="1200" b="1" dirty="0" smtClean="0"/>
            <a:t>Smart HR Transactions </a:t>
          </a:r>
          <a:r>
            <a:rPr lang="en-US" sz="1200" dirty="0" smtClean="0"/>
            <a:t>page to initiate a termination template in UCPath.</a:t>
          </a:r>
          <a:endParaRPr lang="en-US" sz="1200" dirty="0"/>
        </a:p>
      </dgm:t>
    </dgm:pt>
    <dgm:pt modelId="{94E0A7FC-019A-4122-9EA1-C1FEE1D810AD}" type="sibTrans" cxnId="{C4EA3AE1-E580-4856-8BA9-2C3BADA5B125}">
      <dgm:prSet/>
      <dgm:spPr/>
      <dgm:t>
        <a:bodyPr/>
        <a:lstStyle/>
        <a:p>
          <a:endParaRPr lang="en-US"/>
        </a:p>
      </dgm:t>
    </dgm:pt>
    <dgm:pt modelId="{E33DEB6E-B712-4032-B0DA-34A5376D0FAD}" type="parTrans" cxnId="{C4EA3AE1-E580-4856-8BA9-2C3BADA5B125}">
      <dgm:prSet/>
      <dgm:spPr/>
      <dgm:t>
        <a:bodyPr/>
        <a:lstStyle/>
        <a:p>
          <a:endParaRPr lang="en-US"/>
        </a:p>
      </dgm:t>
    </dgm:pt>
    <dgm:pt modelId="{EDC48C4E-5C19-4530-8F5D-F3830FCB9892}">
      <dgm:prSet custT="1"/>
      <dgm:spPr>
        <a:solidFill>
          <a:srgbClr val="004442"/>
        </a:solidFill>
      </dgm:spPr>
      <dgm:t>
        <a:bodyPr/>
        <a:lstStyle/>
        <a:p>
          <a:r>
            <a:rPr lang="en-US" sz="1200" dirty="0" smtClean="0"/>
            <a:t>The employee termination has been processed in UCPath.</a:t>
          </a:r>
          <a:endParaRPr lang="en-US" sz="1200" dirty="0"/>
        </a:p>
      </dgm:t>
    </dgm:pt>
    <dgm:pt modelId="{C79CD813-4FC8-49E2-8FF4-7261DEE75659}" type="parTrans" cxnId="{059F60D6-3871-457A-BD2D-1052C69BC5E0}">
      <dgm:prSet/>
      <dgm:spPr/>
      <dgm:t>
        <a:bodyPr/>
        <a:lstStyle/>
        <a:p>
          <a:endParaRPr lang="en-US"/>
        </a:p>
      </dgm:t>
    </dgm:pt>
    <dgm:pt modelId="{43362DB1-5C0F-4B87-B318-465BEA6955C7}" type="sibTrans" cxnId="{059F60D6-3871-457A-BD2D-1052C69BC5E0}">
      <dgm:prSet/>
      <dgm:spPr/>
      <dgm:t>
        <a:bodyPr/>
        <a:lstStyle/>
        <a:p>
          <a:endParaRPr lang="en-US"/>
        </a:p>
      </dgm:t>
    </dgm:pt>
    <dgm:pt modelId="{6386456D-216D-400F-9C9E-0D9FE709F775}" type="pres">
      <dgm:prSet presAssocID="{972E0A4E-E3F5-496A-A9C2-D87D9F450E2E}" presName="Name0" presStyleCnt="0">
        <dgm:presLayoutVars>
          <dgm:dir/>
          <dgm:resizeHandles val="exact"/>
        </dgm:presLayoutVars>
      </dgm:prSet>
      <dgm:spPr/>
      <dgm:t>
        <a:bodyPr/>
        <a:lstStyle/>
        <a:p>
          <a:endParaRPr lang="en-US"/>
        </a:p>
      </dgm:t>
    </dgm:pt>
    <dgm:pt modelId="{F4F63EB7-C8FA-4D6F-8990-A3CDF83FD4BF}" type="pres">
      <dgm:prSet presAssocID="{14216C76-0B68-4165-A582-D2EA8B962A79}" presName="parTxOnly" presStyleLbl="node1" presStyleIdx="0" presStyleCnt="4">
        <dgm:presLayoutVars>
          <dgm:bulletEnabled val="1"/>
        </dgm:presLayoutVars>
      </dgm:prSet>
      <dgm:spPr/>
      <dgm:t>
        <a:bodyPr/>
        <a:lstStyle/>
        <a:p>
          <a:endParaRPr lang="en-US"/>
        </a:p>
      </dgm:t>
    </dgm:pt>
    <dgm:pt modelId="{62F1F116-17EA-464A-8D13-8FA7D37D735C}" type="pres">
      <dgm:prSet presAssocID="{94E0A7FC-019A-4122-9EA1-C1FEE1D810AD}" presName="parSpace" presStyleCnt="0"/>
      <dgm:spPr/>
    </dgm:pt>
    <dgm:pt modelId="{17C234E8-0320-47FD-96AB-A774E4D031BE}" type="pres">
      <dgm:prSet presAssocID="{6F29C1BE-5C8D-49A8-9A9F-438F5181B073}" presName="parTxOnly" presStyleLbl="node1" presStyleIdx="1" presStyleCnt="4">
        <dgm:presLayoutVars>
          <dgm:bulletEnabled val="1"/>
        </dgm:presLayoutVars>
      </dgm:prSet>
      <dgm:spPr/>
      <dgm:t>
        <a:bodyPr/>
        <a:lstStyle/>
        <a:p>
          <a:endParaRPr lang="en-US"/>
        </a:p>
      </dgm:t>
    </dgm:pt>
    <dgm:pt modelId="{1C8DB90C-2619-43C7-B6D4-97FB9C850CCA}" type="pres">
      <dgm:prSet presAssocID="{E07FD262-07DE-46D6-9B15-5DB069FAB801}" presName="parSpace" presStyleCnt="0"/>
      <dgm:spPr/>
    </dgm:pt>
    <dgm:pt modelId="{4FED01AB-C435-49A5-9784-175F62B7ED45}" type="pres">
      <dgm:prSet presAssocID="{553972C4-D630-4946-BA83-69EFBE9F293D}" presName="parTxOnly" presStyleLbl="node1" presStyleIdx="2" presStyleCnt="4">
        <dgm:presLayoutVars>
          <dgm:bulletEnabled val="1"/>
        </dgm:presLayoutVars>
      </dgm:prSet>
      <dgm:spPr/>
      <dgm:t>
        <a:bodyPr/>
        <a:lstStyle/>
        <a:p>
          <a:endParaRPr lang="en-US"/>
        </a:p>
      </dgm:t>
    </dgm:pt>
    <dgm:pt modelId="{0F9D5BE0-B59F-4E88-9E5F-89B06416D7C5}" type="pres">
      <dgm:prSet presAssocID="{DB9682C0-B873-4CD6-9162-0CA5837C1B62}" presName="parSpace" presStyleCnt="0"/>
      <dgm:spPr/>
    </dgm:pt>
    <dgm:pt modelId="{E7875CA2-1F47-4BA2-BAF4-A39630F4CA3E}" type="pres">
      <dgm:prSet presAssocID="{EDC48C4E-5C19-4530-8F5D-F3830FCB9892}" presName="parTxOnly" presStyleLbl="node1" presStyleIdx="3" presStyleCnt="4">
        <dgm:presLayoutVars>
          <dgm:bulletEnabled val="1"/>
        </dgm:presLayoutVars>
      </dgm:prSet>
      <dgm:spPr/>
      <dgm:t>
        <a:bodyPr/>
        <a:lstStyle/>
        <a:p>
          <a:endParaRPr lang="en-US"/>
        </a:p>
      </dgm:t>
    </dgm:pt>
  </dgm:ptLst>
  <dgm:cxnLst>
    <dgm:cxn modelId="{C846E3C7-A7B2-4FED-A078-C42588D61053}" type="presOf" srcId="{EDC48C4E-5C19-4530-8F5D-F3830FCB9892}" destId="{E7875CA2-1F47-4BA2-BAF4-A39630F4CA3E}" srcOrd="0" destOrd="0" presId="urn:microsoft.com/office/officeart/2005/8/layout/hChevron3"/>
    <dgm:cxn modelId="{059F60D6-3871-457A-BD2D-1052C69BC5E0}" srcId="{972E0A4E-E3F5-496A-A9C2-D87D9F450E2E}" destId="{EDC48C4E-5C19-4530-8F5D-F3830FCB9892}" srcOrd="3" destOrd="0" parTransId="{C79CD813-4FC8-49E2-8FF4-7261DEE75659}" sibTransId="{43362DB1-5C0F-4B87-B318-465BEA6955C7}"/>
    <dgm:cxn modelId="{343CA0F5-7E28-49DE-AC98-5A5B1EB245CD}" type="presOf" srcId="{6F29C1BE-5C8D-49A8-9A9F-438F5181B073}" destId="{17C234E8-0320-47FD-96AB-A774E4D031BE}" srcOrd="0" destOrd="0" presId="urn:microsoft.com/office/officeart/2005/8/layout/hChevron3"/>
    <dgm:cxn modelId="{67F3B70E-4CA1-435F-98F3-5640D6BAC47A}" srcId="{972E0A4E-E3F5-496A-A9C2-D87D9F450E2E}" destId="{553972C4-D630-4946-BA83-69EFBE9F293D}" srcOrd="2" destOrd="0" parTransId="{DB04DAB6-5493-4BF1-8FC4-4E47EE430E0F}" sibTransId="{DB9682C0-B873-4CD6-9162-0CA5837C1B62}"/>
    <dgm:cxn modelId="{C4EA3AE1-E580-4856-8BA9-2C3BADA5B125}" srcId="{972E0A4E-E3F5-496A-A9C2-D87D9F450E2E}" destId="{14216C76-0B68-4165-A582-D2EA8B962A79}" srcOrd="0" destOrd="0" parTransId="{E33DEB6E-B712-4032-B0DA-34A5376D0FAD}" sibTransId="{94E0A7FC-019A-4122-9EA1-C1FEE1D810AD}"/>
    <dgm:cxn modelId="{1D641C7C-C675-4A81-A217-044340E68B1C}" type="presOf" srcId="{14216C76-0B68-4165-A582-D2EA8B962A79}" destId="{F4F63EB7-C8FA-4D6F-8990-A3CDF83FD4BF}" srcOrd="0" destOrd="0" presId="urn:microsoft.com/office/officeart/2005/8/layout/hChevron3"/>
    <dgm:cxn modelId="{B237D7C3-9CA1-4BBE-A0F0-7DB7A3BB10CC}" type="presOf" srcId="{553972C4-D630-4946-BA83-69EFBE9F293D}" destId="{4FED01AB-C435-49A5-9784-175F62B7ED45}" srcOrd="0" destOrd="0" presId="urn:microsoft.com/office/officeart/2005/8/layout/hChevron3"/>
    <dgm:cxn modelId="{89F78066-C0E2-4C9A-90B7-5EF378C1FA6F}" type="presOf" srcId="{972E0A4E-E3F5-496A-A9C2-D87D9F450E2E}" destId="{6386456D-216D-400F-9C9E-0D9FE709F775}" srcOrd="0" destOrd="0" presId="urn:microsoft.com/office/officeart/2005/8/layout/hChevron3"/>
    <dgm:cxn modelId="{DA9CC0EC-77D0-4E90-92BC-3F9F5C745886}" srcId="{972E0A4E-E3F5-496A-A9C2-D87D9F450E2E}" destId="{6F29C1BE-5C8D-49A8-9A9F-438F5181B073}" srcOrd="1" destOrd="0" parTransId="{1A6BDB81-C661-4E87-B967-4DED5F2632E4}" sibTransId="{E07FD262-07DE-46D6-9B15-5DB069FAB801}"/>
    <dgm:cxn modelId="{AA97EA8B-438D-4E98-B884-F5DF354C79CE}" type="presParOf" srcId="{6386456D-216D-400F-9C9E-0D9FE709F775}" destId="{F4F63EB7-C8FA-4D6F-8990-A3CDF83FD4BF}" srcOrd="0" destOrd="0" presId="urn:microsoft.com/office/officeart/2005/8/layout/hChevron3"/>
    <dgm:cxn modelId="{853FB177-16D6-4955-B5F8-0B232FED0080}" type="presParOf" srcId="{6386456D-216D-400F-9C9E-0D9FE709F775}" destId="{62F1F116-17EA-464A-8D13-8FA7D37D735C}" srcOrd="1" destOrd="0" presId="urn:microsoft.com/office/officeart/2005/8/layout/hChevron3"/>
    <dgm:cxn modelId="{7AAD7A38-D42C-4CE9-9B86-EEA1011A1FFE}" type="presParOf" srcId="{6386456D-216D-400F-9C9E-0D9FE709F775}" destId="{17C234E8-0320-47FD-96AB-A774E4D031BE}" srcOrd="2" destOrd="0" presId="urn:microsoft.com/office/officeart/2005/8/layout/hChevron3"/>
    <dgm:cxn modelId="{A693017A-144A-480B-B04C-FF9C7263D657}" type="presParOf" srcId="{6386456D-216D-400F-9C9E-0D9FE709F775}" destId="{1C8DB90C-2619-43C7-B6D4-97FB9C850CCA}" srcOrd="3" destOrd="0" presId="urn:microsoft.com/office/officeart/2005/8/layout/hChevron3"/>
    <dgm:cxn modelId="{3681C727-9558-4417-9927-A5B247DAF7B0}" type="presParOf" srcId="{6386456D-216D-400F-9C9E-0D9FE709F775}" destId="{4FED01AB-C435-49A5-9784-175F62B7ED45}" srcOrd="4" destOrd="0" presId="urn:microsoft.com/office/officeart/2005/8/layout/hChevron3"/>
    <dgm:cxn modelId="{5B80BA03-4707-4220-A9B8-B7234465469B}" type="presParOf" srcId="{6386456D-216D-400F-9C9E-0D9FE709F775}" destId="{0F9D5BE0-B59F-4E88-9E5F-89B06416D7C5}" srcOrd="5" destOrd="0" presId="urn:microsoft.com/office/officeart/2005/8/layout/hChevron3"/>
    <dgm:cxn modelId="{E71B8B5D-8F17-48AB-B221-A5DABA7217C4}" type="presParOf" srcId="{6386456D-216D-400F-9C9E-0D9FE709F775}" destId="{E7875CA2-1F47-4BA2-BAF4-A39630F4CA3E}"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2E0A4E-E3F5-496A-A9C2-D87D9F450E2E}"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6F29C1BE-5C8D-49A8-9A9F-438F5181B073}">
      <dgm:prSet phldrT="[Text]" custT="1"/>
      <dgm:spPr>
        <a:solidFill>
          <a:schemeClr val="bg1">
            <a:lumMod val="50000"/>
          </a:schemeClr>
        </a:solidFill>
      </dgm:spPr>
      <dgm:t>
        <a:bodyPr/>
        <a:lstStyle/>
        <a:p>
          <a:r>
            <a:rPr lang="en-US" sz="1800" dirty="0" smtClean="0"/>
            <a:t>The Workforce Job Summary page includes 6 tabs. </a:t>
          </a:r>
          <a:r>
            <a:rPr lang="en-US" sz="1800" b="1" dirty="0" smtClean="0"/>
            <a:t>General, Job Information, Work Location, Salary Plan, Compensation, and UC Job</a:t>
          </a:r>
          <a:r>
            <a:rPr lang="en-US" sz="1800" b="0" dirty="0" smtClean="0"/>
            <a:t>.</a:t>
          </a:r>
          <a:endParaRPr lang="en-US" sz="1800" b="0" dirty="0"/>
        </a:p>
      </dgm:t>
    </dgm:pt>
    <dgm:pt modelId="{1A6BDB81-C661-4E87-B967-4DED5F2632E4}" type="parTrans" cxnId="{DA9CC0EC-77D0-4E90-92BC-3F9F5C745886}">
      <dgm:prSet/>
      <dgm:spPr/>
      <dgm:t>
        <a:bodyPr/>
        <a:lstStyle/>
        <a:p>
          <a:endParaRPr lang="en-US"/>
        </a:p>
      </dgm:t>
    </dgm:pt>
    <dgm:pt modelId="{E07FD262-07DE-46D6-9B15-5DB069FAB801}" type="sibTrans" cxnId="{DA9CC0EC-77D0-4E90-92BC-3F9F5C745886}">
      <dgm:prSet/>
      <dgm:spPr/>
      <dgm:t>
        <a:bodyPr/>
        <a:lstStyle/>
        <a:p>
          <a:endParaRPr lang="en-US"/>
        </a:p>
      </dgm:t>
    </dgm:pt>
    <dgm:pt modelId="{14216C76-0B68-4165-A582-D2EA8B962A79}">
      <dgm:prSet phldrT="[Text]" custT="1"/>
      <dgm:spPr>
        <a:solidFill>
          <a:schemeClr val="bg1">
            <a:lumMod val="65000"/>
          </a:schemeClr>
        </a:solidFill>
      </dgm:spPr>
      <dgm:t>
        <a:bodyPr/>
        <a:lstStyle/>
        <a:p>
          <a:r>
            <a:rPr lang="en-US" sz="1800" dirty="0" smtClean="0"/>
            <a:t>The </a:t>
          </a:r>
          <a:r>
            <a:rPr lang="en-US" sz="1800" b="1" dirty="0" smtClean="0"/>
            <a:t>Workforce Job Summary p</a:t>
          </a:r>
          <a:r>
            <a:rPr lang="en-US" sz="1800" dirty="0" smtClean="0"/>
            <a:t>age includes all the actions completed for the employee during their career at UC</a:t>
          </a:r>
          <a:r>
            <a:rPr lang="en-US" sz="1200" dirty="0" smtClean="0"/>
            <a:t>. </a:t>
          </a:r>
          <a:endParaRPr lang="en-US" sz="1200" dirty="0"/>
        </a:p>
      </dgm:t>
    </dgm:pt>
    <dgm:pt modelId="{94E0A7FC-019A-4122-9EA1-C1FEE1D810AD}" type="sibTrans" cxnId="{C4EA3AE1-E580-4856-8BA9-2C3BADA5B125}">
      <dgm:prSet/>
      <dgm:spPr/>
      <dgm:t>
        <a:bodyPr/>
        <a:lstStyle/>
        <a:p>
          <a:endParaRPr lang="en-US"/>
        </a:p>
      </dgm:t>
    </dgm:pt>
    <dgm:pt modelId="{E33DEB6E-B712-4032-B0DA-34A5376D0FAD}" type="parTrans" cxnId="{C4EA3AE1-E580-4856-8BA9-2C3BADA5B125}">
      <dgm:prSet/>
      <dgm:spPr/>
      <dgm:t>
        <a:bodyPr/>
        <a:lstStyle/>
        <a:p>
          <a:endParaRPr lang="en-US"/>
        </a:p>
      </dgm:t>
    </dgm:pt>
    <dgm:pt modelId="{6386456D-216D-400F-9C9E-0D9FE709F775}" type="pres">
      <dgm:prSet presAssocID="{972E0A4E-E3F5-496A-A9C2-D87D9F450E2E}" presName="Name0" presStyleCnt="0">
        <dgm:presLayoutVars>
          <dgm:dir/>
          <dgm:resizeHandles val="exact"/>
        </dgm:presLayoutVars>
      </dgm:prSet>
      <dgm:spPr/>
      <dgm:t>
        <a:bodyPr/>
        <a:lstStyle/>
        <a:p>
          <a:endParaRPr lang="en-US"/>
        </a:p>
      </dgm:t>
    </dgm:pt>
    <dgm:pt modelId="{F4F63EB7-C8FA-4D6F-8990-A3CDF83FD4BF}" type="pres">
      <dgm:prSet presAssocID="{14216C76-0B68-4165-A582-D2EA8B962A79}" presName="parTxOnly" presStyleLbl="node1" presStyleIdx="0" presStyleCnt="2" custLinFactNeighborX="848" custLinFactNeighborY="3632">
        <dgm:presLayoutVars>
          <dgm:bulletEnabled val="1"/>
        </dgm:presLayoutVars>
      </dgm:prSet>
      <dgm:spPr/>
      <dgm:t>
        <a:bodyPr/>
        <a:lstStyle/>
        <a:p>
          <a:endParaRPr lang="en-US"/>
        </a:p>
      </dgm:t>
    </dgm:pt>
    <dgm:pt modelId="{62F1F116-17EA-464A-8D13-8FA7D37D735C}" type="pres">
      <dgm:prSet presAssocID="{94E0A7FC-019A-4122-9EA1-C1FEE1D810AD}" presName="parSpace" presStyleCnt="0"/>
      <dgm:spPr/>
    </dgm:pt>
    <dgm:pt modelId="{17C234E8-0320-47FD-96AB-A774E4D031BE}" type="pres">
      <dgm:prSet presAssocID="{6F29C1BE-5C8D-49A8-9A9F-438F5181B073}" presName="parTxOnly" presStyleLbl="node1" presStyleIdx="1" presStyleCnt="2" custLinFactNeighborX="70387">
        <dgm:presLayoutVars>
          <dgm:bulletEnabled val="1"/>
        </dgm:presLayoutVars>
      </dgm:prSet>
      <dgm:spPr/>
      <dgm:t>
        <a:bodyPr/>
        <a:lstStyle/>
        <a:p>
          <a:endParaRPr lang="en-US"/>
        </a:p>
      </dgm:t>
    </dgm:pt>
  </dgm:ptLst>
  <dgm:cxnLst>
    <dgm:cxn modelId="{343CA0F5-7E28-49DE-AC98-5A5B1EB245CD}" type="presOf" srcId="{6F29C1BE-5C8D-49A8-9A9F-438F5181B073}" destId="{17C234E8-0320-47FD-96AB-A774E4D031BE}" srcOrd="0" destOrd="0" presId="urn:microsoft.com/office/officeart/2005/8/layout/hChevron3"/>
    <dgm:cxn modelId="{DA9CC0EC-77D0-4E90-92BC-3F9F5C745886}" srcId="{972E0A4E-E3F5-496A-A9C2-D87D9F450E2E}" destId="{6F29C1BE-5C8D-49A8-9A9F-438F5181B073}" srcOrd="1" destOrd="0" parTransId="{1A6BDB81-C661-4E87-B967-4DED5F2632E4}" sibTransId="{E07FD262-07DE-46D6-9B15-5DB069FAB801}"/>
    <dgm:cxn modelId="{C4EA3AE1-E580-4856-8BA9-2C3BADA5B125}" srcId="{972E0A4E-E3F5-496A-A9C2-D87D9F450E2E}" destId="{14216C76-0B68-4165-A582-D2EA8B962A79}" srcOrd="0" destOrd="0" parTransId="{E33DEB6E-B712-4032-B0DA-34A5376D0FAD}" sibTransId="{94E0A7FC-019A-4122-9EA1-C1FEE1D810AD}"/>
    <dgm:cxn modelId="{1D641C7C-C675-4A81-A217-044340E68B1C}" type="presOf" srcId="{14216C76-0B68-4165-A582-D2EA8B962A79}" destId="{F4F63EB7-C8FA-4D6F-8990-A3CDF83FD4BF}" srcOrd="0" destOrd="0" presId="urn:microsoft.com/office/officeart/2005/8/layout/hChevron3"/>
    <dgm:cxn modelId="{89F78066-C0E2-4C9A-90B7-5EF378C1FA6F}" type="presOf" srcId="{972E0A4E-E3F5-496A-A9C2-D87D9F450E2E}" destId="{6386456D-216D-400F-9C9E-0D9FE709F775}" srcOrd="0" destOrd="0" presId="urn:microsoft.com/office/officeart/2005/8/layout/hChevron3"/>
    <dgm:cxn modelId="{AA97EA8B-438D-4E98-B884-F5DF354C79CE}" type="presParOf" srcId="{6386456D-216D-400F-9C9E-0D9FE709F775}" destId="{F4F63EB7-C8FA-4D6F-8990-A3CDF83FD4BF}" srcOrd="0" destOrd="0" presId="urn:microsoft.com/office/officeart/2005/8/layout/hChevron3"/>
    <dgm:cxn modelId="{853FB177-16D6-4955-B5F8-0B232FED0080}" type="presParOf" srcId="{6386456D-216D-400F-9C9E-0D9FE709F775}" destId="{62F1F116-17EA-464A-8D13-8FA7D37D735C}" srcOrd="1" destOrd="0" presId="urn:microsoft.com/office/officeart/2005/8/layout/hChevron3"/>
    <dgm:cxn modelId="{7AAD7A38-D42C-4CE9-9B86-EEA1011A1FFE}" type="presParOf" srcId="{6386456D-216D-400F-9C9E-0D9FE709F775}" destId="{17C234E8-0320-47FD-96AB-A774E4D031BE}" srcOrd="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93C292-9D53-4A79-8434-CECFFA021FAB}"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US"/>
        </a:p>
      </dgm:t>
    </dgm:pt>
    <dgm:pt modelId="{14489A3F-A48A-446A-A07B-01E55E9E0424}">
      <dgm:prSet phldrT="[Text]" custT="1"/>
      <dgm:spPr/>
      <dgm:t>
        <a:bodyPr/>
        <a:lstStyle/>
        <a:p>
          <a:r>
            <a:rPr lang="en-US" sz="1400" dirty="0" smtClean="0"/>
            <a:t>At UCR, UCPath can be accessed through </a:t>
          </a:r>
          <a:r>
            <a:rPr lang="en-US" sz="1400" dirty="0" err="1" smtClean="0"/>
            <a:t>R’Space</a:t>
          </a:r>
          <a:r>
            <a:rPr lang="en-US" sz="1400" dirty="0" smtClean="0"/>
            <a:t>, see the tool section in the UCPath Portal.</a:t>
          </a:r>
          <a:endParaRPr lang="en-US" sz="1400" dirty="0"/>
        </a:p>
      </dgm:t>
    </dgm:pt>
    <dgm:pt modelId="{9EA1ADF7-0EE2-415A-AAAA-547455E2173B}" type="parTrans" cxnId="{FAC09FDB-C4A6-43BA-BB39-4EEC90C2639C}">
      <dgm:prSet/>
      <dgm:spPr/>
      <dgm:t>
        <a:bodyPr/>
        <a:lstStyle/>
        <a:p>
          <a:endParaRPr lang="en-US" sz="1400"/>
        </a:p>
      </dgm:t>
    </dgm:pt>
    <dgm:pt modelId="{7FF8C202-588F-4130-92EE-DDBB6CA8FCAE}" type="sibTrans" cxnId="{FAC09FDB-C4A6-43BA-BB39-4EEC90C2639C}">
      <dgm:prSet/>
      <dgm:spPr/>
      <dgm:t>
        <a:bodyPr/>
        <a:lstStyle/>
        <a:p>
          <a:endParaRPr lang="en-US" sz="1400"/>
        </a:p>
      </dgm:t>
    </dgm:pt>
    <dgm:pt modelId="{CB6C233A-4C53-4206-9D8E-877BA6123EF8}">
      <dgm:prSet custT="1"/>
      <dgm:spPr/>
      <dgm:t>
        <a:bodyPr/>
        <a:lstStyle/>
        <a:p>
          <a:r>
            <a:rPr lang="en-US" sz="1400" dirty="0" smtClean="0"/>
            <a:t>Type </a:t>
          </a:r>
          <a:r>
            <a:rPr lang="en-US" sz="1400" b="1" dirty="0" smtClean="0"/>
            <a:t>ucpath.universityofcalifornia.edu</a:t>
          </a:r>
          <a:r>
            <a:rPr lang="en-US" sz="1400" dirty="0" smtClean="0"/>
            <a:t> in your browser’s address bar to access UCPath online. </a:t>
          </a:r>
          <a:endParaRPr lang="en-US" sz="1400" dirty="0"/>
        </a:p>
      </dgm:t>
    </dgm:pt>
    <dgm:pt modelId="{EF811AC5-AD30-4038-B441-312715561798}" type="parTrans" cxnId="{0C2638BD-89ED-4233-8F84-99B1824659DC}">
      <dgm:prSet/>
      <dgm:spPr/>
      <dgm:t>
        <a:bodyPr/>
        <a:lstStyle/>
        <a:p>
          <a:endParaRPr lang="en-US" sz="1400"/>
        </a:p>
      </dgm:t>
    </dgm:pt>
    <dgm:pt modelId="{7F4B64B2-4BE4-4A7F-8B6D-6309121E4792}" type="sibTrans" cxnId="{0C2638BD-89ED-4233-8F84-99B1824659DC}">
      <dgm:prSet/>
      <dgm:spPr/>
      <dgm:t>
        <a:bodyPr/>
        <a:lstStyle/>
        <a:p>
          <a:endParaRPr lang="en-US" sz="1400"/>
        </a:p>
      </dgm:t>
    </dgm:pt>
    <dgm:pt modelId="{DB347279-6224-433C-A060-B92DC1DEAFED}">
      <dgm:prSet custT="1"/>
      <dgm:spPr/>
      <dgm:t>
        <a:bodyPr/>
        <a:lstStyle/>
        <a:p>
          <a:r>
            <a:rPr lang="en-US" sz="1400" smtClean="0"/>
            <a:t>Log in to UCPath using your current UC network user ID and password. UCPath times out after 60 minutes of inactivity; any unsaved data entry will be lost. </a:t>
          </a:r>
          <a:endParaRPr lang="en-US" sz="1400" dirty="0" smtClean="0"/>
        </a:p>
      </dgm:t>
    </dgm:pt>
    <dgm:pt modelId="{0EB9A3E4-99DC-46E4-9A71-34FA3627BF36}" type="parTrans" cxnId="{2D223866-BAC6-4400-BA1E-21B91DE57355}">
      <dgm:prSet/>
      <dgm:spPr/>
      <dgm:t>
        <a:bodyPr/>
        <a:lstStyle/>
        <a:p>
          <a:endParaRPr lang="en-US" sz="1400"/>
        </a:p>
      </dgm:t>
    </dgm:pt>
    <dgm:pt modelId="{57EF8B70-911D-4AD1-AB06-65504FB7164F}" type="sibTrans" cxnId="{2D223866-BAC6-4400-BA1E-21B91DE57355}">
      <dgm:prSet/>
      <dgm:spPr/>
      <dgm:t>
        <a:bodyPr/>
        <a:lstStyle/>
        <a:p>
          <a:endParaRPr lang="en-US" sz="1400"/>
        </a:p>
      </dgm:t>
    </dgm:pt>
    <dgm:pt modelId="{B4691F29-73AF-4DB1-8CE6-92BA0CCF1F38}">
      <dgm:prSet custT="1"/>
      <dgm:spPr/>
      <dgm:t>
        <a:bodyPr/>
        <a:lstStyle/>
        <a:p>
          <a:pPr rtl="0"/>
          <a:r>
            <a:rPr lang="en-US" sz="1400" smtClean="0"/>
            <a:t>UCPath online gives employees greater access to view and update their own personal information, such as home and mailing address, direct deposit, and benefits enrollment. </a:t>
          </a:r>
          <a:endParaRPr lang="en-US" sz="1400" dirty="0" smtClean="0"/>
        </a:p>
      </dgm:t>
    </dgm:pt>
    <dgm:pt modelId="{26ECC716-24A5-4A5D-9CFE-4D6DC80EF4FC}" type="parTrans" cxnId="{60F64536-FFD1-46A6-9A4F-94C11904837E}">
      <dgm:prSet/>
      <dgm:spPr/>
      <dgm:t>
        <a:bodyPr/>
        <a:lstStyle/>
        <a:p>
          <a:endParaRPr lang="en-US" sz="1400"/>
        </a:p>
      </dgm:t>
    </dgm:pt>
    <dgm:pt modelId="{874C13DA-0FB2-4393-A5AC-BFE1384195E3}" type="sibTrans" cxnId="{60F64536-FFD1-46A6-9A4F-94C11904837E}">
      <dgm:prSet/>
      <dgm:spPr/>
      <dgm:t>
        <a:bodyPr/>
        <a:lstStyle/>
        <a:p>
          <a:endParaRPr lang="en-US" sz="1400"/>
        </a:p>
      </dgm:t>
    </dgm:pt>
    <dgm:pt modelId="{1C55DCA8-3AF1-4EC6-A268-89A9B7E761F9}">
      <dgm:prSet custT="1"/>
      <dgm:spPr/>
      <dgm:t>
        <a:bodyPr/>
        <a:lstStyle/>
        <a:p>
          <a:pPr rtl="0"/>
          <a:r>
            <a:rPr lang="en-US" sz="1400" dirty="0" smtClean="0"/>
            <a:t>Always use the buttons and links within the site to navigate. Do not use the </a:t>
          </a:r>
          <a:r>
            <a:rPr lang="en-US" sz="1400" b="1" dirty="0" smtClean="0"/>
            <a:t>Back </a:t>
          </a:r>
          <a:r>
            <a:rPr lang="en-US" sz="1400" dirty="0" smtClean="0"/>
            <a:t>and </a:t>
          </a:r>
          <a:r>
            <a:rPr lang="en-US" sz="1400" b="1" dirty="0" smtClean="0"/>
            <a:t>Next </a:t>
          </a:r>
          <a:r>
            <a:rPr lang="en-US" sz="1400" dirty="0" smtClean="0"/>
            <a:t>buttons in your web browser toolbar. </a:t>
          </a:r>
        </a:p>
      </dgm:t>
    </dgm:pt>
    <dgm:pt modelId="{1C78C4AD-FBDA-44AF-A45E-EFBA1BBD758A}" type="parTrans" cxnId="{72364105-A6DC-425D-8A24-0B8521995AAA}">
      <dgm:prSet/>
      <dgm:spPr/>
      <dgm:t>
        <a:bodyPr/>
        <a:lstStyle/>
        <a:p>
          <a:endParaRPr lang="en-US" sz="1400"/>
        </a:p>
      </dgm:t>
    </dgm:pt>
    <dgm:pt modelId="{A6CBF7EF-E558-4738-ADD0-6B4367C9AF24}" type="sibTrans" cxnId="{72364105-A6DC-425D-8A24-0B8521995AAA}">
      <dgm:prSet/>
      <dgm:spPr/>
      <dgm:t>
        <a:bodyPr/>
        <a:lstStyle/>
        <a:p>
          <a:endParaRPr lang="en-US" sz="1400"/>
        </a:p>
      </dgm:t>
    </dgm:pt>
    <dgm:pt modelId="{12050F28-80E4-4933-A525-A2277CA17C0E}">
      <dgm:prSet custT="1"/>
      <dgm:spPr/>
      <dgm:t>
        <a:bodyPr/>
        <a:lstStyle/>
        <a:p>
          <a:pPr rtl="0"/>
          <a:r>
            <a:rPr lang="en-US" sz="1400" smtClean="0"/>
            <a:t>UCPath pages automatically resize to fit your computer, tablet, or smartphone screen.</a:t>
          </a:r>
          <a:endParaRPr lang="en-US" sz="1400" dirty="0" smtClean="0"/>
        </a:p>
      </dgm:t>
    </dgm:pt>
    <dgm:pt modelId="{0470D0AB-5402-45B9-B4A0-F9C6A2ECCD85}" type="parTrans" cxnId="{53D62092-7F8C-48E3-8ED1-C8ED298EF4F8}">
      <dgm:prSet/>
      <dgm:spPr/>
      <dgm:t>
        <a:bodyPr/>
        <a:lstStyle/>
        <a:p>
          <a:endParaRPr lang="en-US" sz="1400"/>
        </a:p>
      </dgm:t>
    </dgm:pt>
    <dgm:pt modelId="{D8F12F5B-F2BD-461F-AFB0-EB8B95AC12F3}" type="sibTrans" cxnId="{53D62092-7F8C-48E3-8ED1-C8ED298EF4F8}">
      <dgm:prSet/>
      <dgm:spPr/>
      <dgm:t>
        <a:bodyPr/>
        <a:lstStyle/>
        <a:p>
          <a:endParaRPr lang="en-US" sz="1400"/>
        </a:p>
      </dgm:t>
    </dgm:pt>
    <dgm:pt modelId="{0025C851-79EB-4DA9-BC32-8B139AD5E247}" type="pres">
      <dgm:prSet presAssocID="{D793C292-9D53-4A79-8434-CECFFA021FAB}" presName="Name0" presStyleCnt="0">
        <dgm:presLayoutVars>
          <dgm:chMax val="7"/>
          <dgm:chPref val="7"/>
          <dgm:dir/>
        </dgm:presLayoutVars>
      </dgm:prSet>
      <dgm:spPr/>
      <dgm:t>
        <a:bodyPr/>
        <a:lstStyle/>
        <a:p>
          <a:endParaRPr lang="en-US"/>
        </a:p>
      </dgm:t>
    </dgm:pt>
    <dgm:pt modelId="{04FDE347-E9B2-4B05-80D3-4BB17A0C1AB6}" type="pres">
      <dgm:prSet presAssocID="{D793C292-9D53-4A79-8434-CECFFA021FAB}" presName="Name1" presStyleCnt="0"/>
      <dgm:spPr/>
      <dgm:t>
        <a:bodyPr/>
        <a:lstStyle/>
        <a:p>
          <a:endParaRPr lang="en-US"/>
        </a:p>
      </dgm:t>
    </dgm:pt>
    <dgm:pt modelId="{F0256345-5494-4A77-A2E4-545406FFAA33}" type="pres">
      <dgm:prSet presAssocID="{D793C292-9D53-4A79-8434-CECFFA021FAB}" presName="cycle" presStyleCnt="0"/>
      <dgm:spPr/>
      <dgm:t>
        <a:bodyPr/>
        <a:lstStyle/>
        <a:p>
          <a:endParaRPr lang="en-US"/>
        </a:p>
      </dgm:t>
    </dgm:pt>
    <dgm:pt modelId="{4419CAC2-65D1-4DBA-8704-F5AB7EB44084}" type="pres">
      <dgm:prSet presAssocID="{D793C292-9D53-4A79-8434-CECFFA021FAB}" presName="srcNode" presStyleLbl="node1" presStyleIdx="0" presStyleCnt="6"/>
      <dgm:spPr/>
      <dgm:t>
        <a:bodyPr/>
        <a:lstStyle/>
        <a:p>
          <a:endParaRPr lang="en-US"/>
        </a:p>
      </dgm:t>
    </dgm:pt>
    <dgm:pt modelId="{21C5B497-92D5-4BD3-AF6A-AF578A14B8D5}" type="pres">
      <dgm:prSet presAssocID="{D793C292-9D53-4A79-8434-CECFFA021FAB}" presName="conn" presStyleLbl="parChTrans1D2" presStyleIdx="0" presStyleCnt="1"/>
      <dgm:spPr/>
      <dgm:t>
        <a:bodyPr/>
        <a:lstStyle/>
        <a:p>
          <a:endParaRPr lang="en-US"/>
        </a:p>
      </dgm:t>
    </dgm:pt>
    <dgm:pt modelId="{7CB8C72E-ED32-4A69-B459-119826A30801}" type="pres">
      <dgm:prSet presAssocID="{D793C292-9D53-4A79-8434-CECFFA021FAB}" presName="extraNode" presStyleLbl="node1" presStyleIdx="0" presStyleCnt="6"/>
      <dgm:spPr/>
      <dgm:t>
        <a:bodyPr/>
        <a:lstStyle/>
        <a:p>
          <a:endParaRPr lang="en-US"/>
        </a:p>
      </dgm:t>
    </dgm:pt>
    <dgm:pt modelId="{9DE0F601-6F81-4E1F-960E-80E1772D0C96}" type="pres">
      <dgm:prSet presAssocID="{D793C292-9D53-4A79-8434-CECFFA021FAB}" presName="dstNode" presStyleLbl="node1" presStyleIdx="0" presStyleCnt="6"/>
      <dgm:spPr/>
      <dgm:t>
        <a:bodyPr/>
        <a:lstStyle/>
        <a:p>
          <a:endParaRPr lang="en-US"/>
        </a:p>
      </dgm:t>
    </dgm:pt>
    <dgm:pt modelId="{3F354154-06B1-41A3-B57C-F9A54A9E5B61}" type="pres">
      <dgm:prSet presAssocID="{14489A3F-A48A-446A-A07B-01E55E9E0424}" presName="text_1" presStyleLbl="node1" presStyleIdx="0" presStyleCnt="6">
        <dgm:presLayoutVars>
          <dgm:bulletEnabled val="1"/>
        </dgm:presLayoutVars>
      </dgm:prSet>
      <dgm:spPr/>
      <dgm:t>
        <a:bodyPr/>
        <a:lstStyle/>
        <a:p>
          <a:endParaRPr lang="en-US"/>
        </a:p>
      </dgm:t>
    </dgm:pt>
    <dgm:pt modelId="{B587A73E-C607-4B40-94FA-17C76F0F13D3}" type="pres">
      <dgm:prSet presAssocID="{14489A3F-A48A-446A-A07B-01E55E9E0424}" presName="accent_1" presStyleCnt="0"/>
      <dgm:spPr/>
      <dgm:t>
        <a:bodyPr/>
        <a:lstStyle/>
        <a:p>
          <a:endParaRPr lang="en-US"/>
        </a:p>
      </dgm:t>
    </dgm:pt>
    <dgm:pt modelId="{8842C4E0-D032-41C9-B963-D3EFDA579966}" type="pres">
      <dgm:prSet presAssocID="{14489A3F-A48A-446A-A07B-01E55E9E0424}" presName="accentRepeatNode" presStyleLbl="solidFgAcc1" presStyleIdx="0" presStyleCnt="6"/>
      <dgm:spPr/>
      <dgm:t>
        <a:bodyPr/>
        <a:lstStyle/>
        <a:p>
          <a:endParaRPr lang="en-US"/>
        </a:p>
      </dgm:t>
    </dgm:pt>
    <dgm:pt modelId="{9606F03D-912F-4762-BAB1-7C6204C22B4A}" type="pres">
      <dgm:prSet presAssocID="{CB6C233A-4C53-4206-9D8E-877BA6123EF8}" presName="text_2" presStyleLbl="node1" presStyleIdx="1" presStyleCnt="6">
        <dgm:presLayoutVars>
          <dgm:bulletEnabled val="1"/>
        </dgm:presLayoutVars>
      </dgm:prSet>
      <dgm:spPr/>
      <dgm:t>
        <a:bodyPr/>
        <a:lstStyle/>
        <a:p>
          <a:endParaRPr lang="en-US"/>
        </a:p>
      </dgm:t>
    </dgm:pt>
    <dgm:pt modelId="{7A4EC0A7-EB83-4001-9F94-DB51151F159D}" type="pres">
      <dgm:prSet presAssocID="{CB6C233A-4C53-4206-9D8E-877BA6123EF8}" presName="accent_2" presStyleCnt="0"/>
      <dgm:spPr/>
    </dgm:pt>
    <dgm:pt modelId="{5B087047-1762-4718-86BF-56AF1533F2D4}" type="pres">
      <dgm:prSet presAssocID="{CB6C233A-4C53-4206-9D8E-877BA6123EF8}" presName="accentRepeatNode" presStyleLbl="solidFgAcc1" presStyleIdx="1" presStyleCnt="6"/>
      <dgm:spPr/>
      <dgm:t>
        <a:bodyPr/>
        <a:lstStyle/>
        <a:p>
          <a:endParaRPr lang="en-US"/>
        </a:p>
      </dgm:t>
    </dgm:pt>
    <dgm:pt modelId="{B3A8A9DF-A2E3-42B6-937E-7D6456217740}" type="pres">
      <dgm:prSet presAssocID="{DB347279-6224-433C-A060-B92DC1DEAFED}" presName="text_3" presStyleLbl="node1" presStyleIdx="2" presStyleCnt="6">
        <dgm:presLayoutVars>
          <dgm:bulletEnabled val="1"/>
        </dgm:presLayoutVars>
      </dgm:prSet>
      <dgm:spPr/>
      <dgm:t>
        <a:bodyPr/>
        <a:lstStyle/>
        <a:p>
          <a:endParaRPr lang="en-US"/>
        </a:p>
      </dgm:t>
    </dgm:pt>
    <dgm:pt modelId="{DCA9CBEB-7D7A-4250-9F11-C08FEE50E7C2}" type="pres">
      <dgm:prSet presAssocID="{DB347279-6224-433C-A060-B92DC1DEAFED}" presName="accent_3" presStyleCnt="0"/>
      <dgm:spPr/>
    </dgm:pt>
    <dgm:pt modelId="{14224334-26AC-4CD0-9094-9004CCA6E201}" type="pres">
      <dgm:prSet presAssocID="{DB347279-6224-433C-A060-B92DC1DEAFED}" presName="accentRepeatNode" presStyleLbl="solidFgAcc1" presStyleIdx="2" presStyleCnt="6"/>
      <dgm:spPr/>
      <dgm:t>
        <a:bodyPr/>
        <a:lstStyle/>
        <a:p>
          <a:endParaRPr lang="en-US"/>
        </a:p>
      </dgm:t>
    </dgm:pt>
    <dgm:pt modelId="{96675AC3-C212-4B93-91E8-7724F21A3247}" type="pres">
      <dgm:prSet presAssocID="{B4691F29-73AF-4DB1-8CE6-92BA0CCF1F38}" presName="text_4" presStyleLbl="node1" presStyleIdx="3" presStyleCnt="6">
        <dgm:presLayoutVars>
          <dgm:bulletEnabled val="1"/>
        </dgm:presLayoutVars>
      </dgm:prSet>
      <dgm:spPr/>
      <dgm:t>
        <a:bodyPr/>
        <a:lstStyle/>
        <a:p>
          <a:endParaRPr lang="en-US"/>
        </a:p>
      </dgm:t>
    </dgm:pt>
    <dgm:pt modelId="{20B9A7B3-21FC-4F4F-A0BC-5C2DCE847302}" type="pres">
      <dgm:prSet presAssocID="{B4691F29-73AF-4DB1-8CE6-92BA0CCF1F38}" presName="accent_4" presStyleCnt="0"/>
      <dgm:spPr/>
    </dgm:pt>
    <dgm:pt modelId="{150D1F36-48D1-4AF1-93D2-87E8F140514A}" type="pres">
      <dgm:prSet presAssocID="{B4691F29-73AF-4DB1-8CE6-92BA0CCF1F38}" presName="accentRepeatNode" presStyleLbl="solidFgAcc1" presStyleIdx="3" presStyleCnt="6"/>
      <dgm:spPr/>
      <dgm:t>
        <a:bodyPr/>
        <a:lstStyle/>
        <a:p>
          <a:endParaRPr lang="en-US"/>
        </a:p>
      </dgm:t>
    </dgm:pt>
    <dgm:pt modelId="{BE432F27-79A2-4274-A64F-F0D0EAC4E38E}" type="pres">
      <dgm:prSet presAssocID="{1C55DCA8-3AF1-4EC6-A268-89A9B7E761F9}" presName="text_5" presStyleLbl="node1" presStyleIdx="4" presStyleCnt="6">
        <dgm:presLayoutVars>
          <dgm:bulletEnabled val="1"/>
        </dgm:presLayoutVars>
      </dgm:prSet>
      <dgm:spPr/>
      <dgm:t>
        <a:bodyPr/>
        <a:lstStyle/>
        <a:p>
          <a:endParaRPr lang="en-US"/>
        </a:p>
      </dgm:t>
    </dgm:pt>
    <dgm:pt modelId="{B1A1C88D-4D03-4FBF-8E60-DC0E73A022A3}" type="pres">
      <dgm:prSet presAssocID="{1C55DCA8-3AF1-4EC6-A268-89A9B7E761F9}" presName="accent_5" presStyleCnt="0"/>
      <dgm:spPr/>
    </dgm:pt>
    <dgm:pt modelId="{E9A37191-AA42-43E3-B843-B1A873C9AAAF}" type="pres">
      <dgm:prSet presAssocID="{1C55DCA8-3AF1-4EC6-A268-89A9B7E761F9}" presName="accentRepeatNode" presStyleLbl="solidFgAcc1" presStyleIdx="4" presStyleCnt="6"/>
      <dgm:spPr/>
      <dgm:t>
        <a:bodyPr/>
        <a:lstStyle/>
        <a:p>
          <a:endParaRPr lang="en-US"/>
        </a:p>
      </dgm:t>
    </dgm:pt>
    <dgm:pt modelId="{E088FB5A-E892-4036-8056-273EBAB16BD2}" type="pres">
      <dgm:prSet presAssocID="{12050F28-80E4-4933-A525-A2277CA17C0E}" presName="text_6" presStyleLbl="node1" presStyleIdx="5" presStyleCnt="6">
        <dgm:presLayoutVars>
          <dgm:bulletEnabled val="1"/>
        </dgm:presLayoutVars>
      </dgm:prSet>
      <dgm:spPr/>
      <dgm:t>
        <a:bodyPr/>
        <a:lstStyle/>
        <a:p>
          <a:endParaRPr lang="en-US"/>
        </a:p>
      </dgm:t>
    </dgm:pt>
    <dgm:pt modelId="{19EC521A-D0CF-4713-9B5D-73A732DD2F07}" type="pres">
      <dgm:prSet presAssocID="{12050F28-80E4-4933-A525-A2277CA17C0E}" presName="accent_6" presStyleCnt="0"/>
      <dgm:spPr/>
    </dgm:pt>
    <dgm:pt modelId="{1C5A0C62-66DF-4B0F-860F-5465C0D89680}" type="pres">
      <dgm:prSet presAssocID="{12050F28-80E4-4933-A525-A2277CA17C0E}" presName="accentRepeatNode" presStyleLbl="solidFgAcc1" presStyleIdx="5" presStyleCnt="6"/>
      <dgm:spPr/>
      <dgm:t>
        <a:bodyPr/>
        <a:lstStyle/>
        <a:p>
          <a:endParaRPr lang="en-US"/>
        </a:p>
      </dgm:t>
    </dgm:pt>
  </dgm:ptLst>
  <dgm:cxnLst>
    <dgm:cxn modelId="{DBBD713E-04E5-4C46-8122-89E8864F5069}" type="presOf" srcId="{B4691F29-73AF-4DB1-8CE6-92BA0CCF1F38}" destId="{96675AC3-C212-4B93-91E8-7724F21A3247}" srcOrd="0" destOrd="0" presId="urn:microsoft.com/office/officeart/2008/layout/VerticalCurvedList"/>
    <dgm:cxn modelId="{FAC09FDB-C4A6-43BA-BB39-4EEC90C2639C}" srcId="{D793C292-9D53-4A79-8434-CECFFA021FAB}" destId="{14489A3F-A48A-446A-A07B-01E55E9E0424}" srcOrd="0" destOrd="0" parTransId="{9EA1ADF7-0EE2-415A-AAAA-547455E2173B}" sibTransId="{7FF8C202-588F-4130-92EE-DDBB6CA8FCAE}"/>
    <dgm:cxn modelId="{60F64536-FFD1-46A6-9A4F-94C11904837E}" srcId="{D793C292-9D53-4A79-8434-CECFFA021FAB}" destId="{B4691F29-73AF-4DB1-8CE6-92BA0CCF1F38}" srcOrd="3" destOrd="0" parTransId="{26ECC716-24A5-4A5D-9CFE-4D6DC80EF4FC}" sibTransId="{874C13DA-0FB2-4393-A5AC-BFE1384195E3}"/>
    <dgm:cxn modelId="{0C2638BD-89ED-4233-8F84-99B1824659DC}" srcId="{D793C292-9D53-4A79-8434-CECFFA021FAB}" destId="{CB6C233A-4C53-4206-9D8E-877BA6123EF8}" srcOrd="1" destOrd="0" parTransId="{EF811AC5-AD30-4038-B441-312715561798}" sibTransId="{7F4B64B2-4BE4-4A7F-8B6D-6309121E4792}"/>
    <dgm:cxn modelId="{390E0371-8AD9-4638-8725-D510781A14A1}" type="presOf" srcId="{12050F28-80E4-4933-A525-A2277CA17C0E}" destId="{E088FB5A-E892-4036-8056-273EBAB16BD2}" srcOrd="0" destOrd="0" presId="urn:microsoft.com/office/officeart/2008/layout/VerticalCurvedList"/>
    <dgm:cxn modelId="{F3978CD2-CF5F-487A-99D4-82AF6A6EA1F2}" type="presOf" srcId="{DB347279-6224-433C-A060-B92DC1DEAFED}" destId="{B3A8A9DF-A2E3-42B6-937E-7D6456217740}" srcOrd="0" destOrd="0" presId="urn:microsoft.com/office/officeart/2008/layout/VerticalCurvedList"/>
    <dgm:cxn modelId="{90C50AB5-3A2F-4817-BD96-C5D4D0B7BAEB}" type="presOf" srcId="{14489A3F-A48A-446A-A07B-01E55E9E0424}" destId="{3F354154-06B1-41A3-B57C-F9A54A9E5B61}" srcOrd="0" destOrd="0" presId="urn:microsoft.com/office/officeart/2008/layout/VerticalCurvedList"/>
    <dgm:cxn modelId="{53D62092-7F8C-48E3-8ED1-C8ED298EF4F8}" srcId="{D793C292-9D53-4A79-8434-CECFFA021FAB}" destId="{12050F28-80E4-4933-A525-A2277CA17C0E}" srcOrd="5" destOrd="0" parTransId="{0470D0AB-5402-45B9-B4A0-F9C6A2ECCD85}" sibTransId="{D8F12F5B-F2BD-461F-AFB0-EB8B95AC12F3}"/>
    <dgm:cxn modelId="{2D223866-BAC6-4400-BA1E-21B91DE57355}" srcId="{D793C292-9D53-4A79-8434-CECFFA021FAB}" destId="{DB347279-6224-433C-A060-B92DC1DEAFED}" srcOrd="2" destOrd="0" parTransId="{0EB9A3E4-99DC-46E4-9A71-34FA3627BF36}" sibTransId="{57EF8B70-911D-4AD1-AB06-65504FB7164F}"/>
    <dgm:cxn modelId="{E92706F1-62AB-4F51-9926-1DDA180DF875}" type="presOf" srcId="{7FF8C202-588F-4130-92EE-DDBB6CA8FCAE}" destId="{21C5B497-92D5-4BD3-AF6A-AF578A14B8D5}" srcOrd="0" destOrd="0" presId="urn:microsoft.com/office/officeart/2008/layout/VerticalCurvedList"/>
    <dgm:cxn modelId="{275C2960-2F72-4ABB-9EA7-381D3DCA3D55}" type="presOf" srcId="{D793C292-9D53-4A79-8434-CECFFA021FAB}" destId="{0025C851-79EB-4DA9-BC32-8B139AD5E247}" srcOrd="0" destOrd="0" presId="urn:microsoft.com/office/officeart/2008/layout/VerticalCurvedList"/>
    <dgm:cxn modelId="{9F64FBA2-66D7-415A-8387-6735F895EF8B}" type="presOf" srcId="{1C55DCA8-3AF1-4EC6-A268-89A9B7E761F9}" destId="{BE432F27-79A2-4274-A64F-F0D0EAC4E38E}" srcOrd="0" destOrd="0" presId="urn:microsoft.com/office/officeart/2008/layout/VerticalCurvedList"/>
    <dgm:cxn modelId="{72364105-A6DC-425D-8A24-0B8521995AAA}" srcId="{D793C292-9D53-4A79-8434-CECFFA021FAB}" destId="{1C55DCA8-3AF1-4EC6-A268-89A9B7E761F9}" srcOrd="4" destOrd="0" parTransId="{1C78C4AD-FBDA-44AF-A45E-EFBA1BBD758A}" sibTransId="{A6CBF7EF-E558-4738-ADD0-6B4367C9AF24}"/>
    <dgm:cxn modelId="{6F1EB992-36EC-4DB2-9011-174C1AB5EE78}" type="presOf" srcId="{CB6C233A-4C53-4206-9D8E-877BA6123EF8}" destId="{9606F03D-912F-4762-BAB1-7C6204C22B4A}" srcOrd="0" destOrd="0" presId="urn:microsoft.com/office/officeart/2008/layout/VerticalCurvedList"/>
    <dgm:cxn modelId="{B2EDCE37-0DFB-471C-B221-7BB09A5A1FEE}" type="presParOf" srcId="{0025C851-79EB-4DA9-BC32-8B139AD5E247}" destId="{04FDE347-E9B2-4B05-80D3-4BB17A0C1AB6}" srcOrd="0" destOrd="0" presId="urn:microsoft.com/office/officeart/2008/layout/VerticalCurvedList"/>
    <dgm:cxn modelId="{9638AA93-72DF-4A58-A620-2A18117C202A}" type="presParOf" srcId="{04FDE347-E9B2-4B05-80D3-4BB17A0C1AB6}" destId="{F0256345-5494-4A77-A2E4-545406FFAA33}" srcOrd="0" destOrd="0" presId="urn:microsoft.com/office/officeart/2008/layout/VerticalCurvedList"/>
    <dgm:cxn modelId="{78200EA2-A247-4606-8597-628D5DBBE49F}" type="presParOf" srcId="{F0256345-5494-4A77-A2E4-545406FFAA33}" destId="{4419CAC2-65D1-4DBA-8704-F5AB7EB44084}" srcOrd="0" destOrd="0" presId="urn:microsoft.com/office/officeart/2008/layout/VerticalCurvedList"/>
    <dgm:cxn modelId="{2B55AC77-E6CE-44CB-B132-4E40135A23D8}" type="presParOf" srcId="{F0256345-5494-4A77-A2E4-545406FFAA33}" destId="{21C5B497-92D5-4BD3-AF6A-AF578A14B8D5}" srcOrd="1" destOrd="0" presId="urn:microsoft.com/office/officeart/2008/layout/VerticalCurvedList"/>
    <dgm:cxn modelId="{D1C0CC1B-B311-48FC-AEFB-504AFA35BC6F}" type="presParOf" srcId="{F0256345-5494-4A77-A2E4-545406FFAA33}" destId="{7CB8C72E-ED32-4A69-B459-119826A30801}" srcOrd="2" destOrd="0" presId="urn:microsoft.com/office/officeart/2008/layout/VerticalCurvedList"/>
    <dgm:cxn modelId="{D36D2F20-4138-4B63-86DF-3CAE94452206}" type="presParOf" srcId="{F0256345-5494-4A77-A2E4-545406FFAA33}" destId="{9DE0F601-6F81-4E1F-960E-80E1772D0C96}" srcOrd="3" destOrd="0" presId="urn:microsoft.com/office/officeart/2008/layout/VerticalCurvedList"/>
    <dgm:cxn modelId="{F19EAA19-025B-448E-A18D-BFB2F1B01B45}" type="presParOf" srcId="{04FDE347-E9B2-4B05-80D3-4BB17A0C1AB6}" destId="{3F354154-06B1-41A3-B57C-F9A54A9E5B61}" srcOrd="1" destOrd="0" presId="urn:microsoft.com/office/officeart/2008/layout/VerticalCurvedList"/>
    <dgm:cxn modelId="{DD28BF12-96DF-43C8-BFAB-9484A7C016A4}" type="presParOf" srcId="{04FDE347-E9B2-4B05-80D3-4BB17A0C1AB6}" destId="{B587A73E-C607-4B40-94FA-17C76F0F13D3}" srcOrd="2" destOrd="0" presId="urn:microsoft.com/office/officeart/2008/layout/VerticalCurvedList"/>
    <dgm:cxn modelId="{2D2AE243-CDAA-41F6-B734-5772BB37E692}" type="presParOf" srcId="{B587A73E-C607-4B40-94FA-17C76F0F13D3}" destId="{8842C4E0-D032-41C9-B963-D3EFDA579966}" srcOrd="0" destOrd="0" presId="urn:microsoft.com/office/officeart/2008/layout/VerticalCurvedList"/>
    <dgm:cxn modelId="{17570829-6439-4C4B-95F5-7AE311F6E193}" type="presParOf" srcId="{04FDE347-E9B2-4B05-80D3-4BB17A0C1AB6}" destId="{9606F03D-912F-4762-BAB1-7C6204C22B4A}" srcOrd="3" destOrd="0" presId="urn:microsoft.com/office/officeart/2008/layout/VerticalCurvedList"/>
    <dgm:cxn modelId="{F973A224-A63A-486C-B8CA-FE5DCD898DC1}" type="presParOf" srcId="{04FDE347-E9B2-4B05-80D3-4BB17A0C1AB6}" destId="{7A4EC0A7-EB83-4001-9F94-DB51151F159D}" srcOrd="4" destOrd="0" presId="urn:microsoft.com/office/officeart/2008/layout/VerticalCurvedList"/>
    <dgm:cxn modelId="{C38AEEB5-14F5-40C4-94F5-D4DE4ADD5E75}" type="presParOf" srcId="{7A4EC0A7-EB83-4001-9F94-DB51151F159D}" destId="{5B087047-1762-4718-86BF-56AF1533F2D4}" srcOrd="0" destOrd="0" presId="urn:microsoft.com/office/officeart/2008/layout/VerticalCurvedList"/>
    <dgm:cxn modelId="{BF195F2E-7093-4F90-91C1-B4A4D7F14010}" type="presParOf" srcId="{04FDE347-E9B2-4B05-80D3-4BB17A0C1AB6}" destId="{B3A8A9DF-A2E3-42B6-937E-7D6456217740}" srcOrd="5" destOrd="0" presId="urn:microsoft.com/office/officeart/2008/layout/VerticalCurvedList"/>
    <dgm:cxn modelId="{90166386-29BC-486F-8C8D-D8C930702298}" type="presParOf" srcId="{04FDE347-E9B2-4B05-80D3-4BB17A0C1AB6}" destId="{DCA9CBEB-7D7A-4250-9F11-C08FEE50E7C2}" srcOrd="6" destOrd="0" presId="urn:microsoft.com/office/officeart/2008/layout/VerticalCurvedList"/>
    <dgm:cxn modelId="{100071FD-7C00-4249-85A4-6B0A6AD07314}" type="presParOf" srcId="{DCA9CBEB-7D7A-4250-9F11-C08FEE50E7C2}" destId="{14224334-26AC-4CD0-9094-9004CCA6E201}" srcOrd="0" destOrd="0" presId="urn:microsoft.com/office/officeart/2008/layout/VerticalCurvedList"/>
    <dgm:cxn modelId="{8199661C-A2E9-4E97-BFD8-517A39D13E4D}" type="presParOf" srcId="{04FDE347-E9B2-4B05-80D3-4BB17A0C1AB6}" destId="{96675AC3-C212-4B93-91E8-7724F21A3247}" srcOrd="7" destOrd="0" presId="urn:microsoft.com/office/officeart/2008/layout/VerticalCurvedList"/>
    <dgm:cxn modelId="{D7118353-C261-4D4B-8F13-68399E42DEDA}" type="presParOf" srcId="{04FDE347-E9B2-4B05-80D3-4BB17A0C1AB6}" destId="{20B9A7B3-21FC-4F4F-A0BC-5C2DCE847302}" srcOrd="8" destOrd="0" presId="urn:microsoft.com/office/officeart/2008/layout/VerticalCurvedList"/>
    <dgm:cxn modelId="{E7189410-F25C-401D-A540-8A2D8B7BEC42}" type="presParOf" srcId="{20B9A7B3-21FC-4F4F-A0BC-5C2DCE847302}" destId="{150D1F36-48D1-4AF1-93D2-87E8F140514A}" srcOrd="0" destOrd="0" presId="urn:microsoft.com/office/officeart/2008/layout/VerticalCurvedList"/>
    <dgm:cxn modelId="{B6956CE0-E381-4540-AE65-4C1EBD65FD7E}" type="presParOf" srcId="{04FDE347-E9B2-4B05-80D3-4BB17A0C1AB6}" destId="{BE432F27-79A2-4274-A64F-F0D0EAC4E38E}" srcOrd="9" destOrd="0" presId="urn:microsoft.com/office/officeart/2008/layout/VerticalCurvedList"/>
    <dgm:cxn modelId="{8A7CEFA7-96CB-4297-B84E-28CA90478020}" type="presParOf" srcId="{04FDE347-E9B2-4B05-80D3-4BB17A0C1AB6}" destId="{B1A1C88D-4D03-4FBF-8E60-DC0E73A022A3}" srcOrd="10" destOrd="0" presId="urn:microsoft.com/office/officeart/2008/layout/VerticalCurvedList"/>
    <dgm:cxn modelId="{B43B0245-628F-4E20-AD63-BF84C7847B22}" type="presParOf" srcId="{B1A1C88D-4D03-4FBF-8E60-DC0E73A022A3}" destId="{E9A37191-AA42-43E3-B843-B1A873C9AAAF}" srcOrd="0" destOrd="0" presId="urn:microsoft.com/office/officeart/2008/layout/VerticalCurvedList"/>
    <dgm:cxn modelId="{1F362CFA-4F4C-4D2E-95A5-CE43ECC688A2}" type="presParOf" srcId="{04FDE347-E9B2-4B05-80D3-4BB17A0C1AB6}" destId="{E088FB5A-E892-4036-8056-273EBAB16BD2}" srcOrd="11" destOrd="0" presId="urn:microsoft.com/office/officeart/2008/layout/VerticalCurvedList"/>
    <dgm:cxn modelId="{B51DE5FC-EA76-46BF-BC27-14A0A9C2F12A}" type="presParOf" srcId="{04FDE347-E9B2-4B05-80D3-4BB17A0C1AB6}" destId="{19EC521A-D0CF-4713-9B5D-73A732DD2F07}" srcOrd="12" destOrd="0" presId="urn:microsoft.com/office/officeart/2008/layout/VerticalCurvedList"/>
    <dgm:cxn modelId="{FDF71270-656C-4629-A302-DD81CD604EF8}" type="presParOf" srcId="{19EC521A-D0CF-4713-9B5D-73A732DD2F07}" destId="{1C5A0C62-66DF-4B0F-860F-5465C0D8968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11DED5-1765-48DB-B241-F3418291F85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A37FE86-E608-4C97-8FD7-59563EEEEE1C}">
      <dgm:prSet phldrT="[Text]" custT="1"/>
      <dgm:spPr/>
      <dgm:t>
        <a:bodyPr/>
        <a:lstStyle/>
        <a:p>
          <a:r>
            <a:rPr lang="en-US" sz="1600" b="1" dirty="0" smtClean="0"/>
            <a:t>Approval Workflow Engine</a:t>
          </a:r>
          <a:endParaRPr lang="en-US" sz="1600" dirty="0"/>
        </a:p>
      </dgm:t>
    </dgm:pt>
    <dgm:pt modelId="{0DDD3E27-FA23-44C6-9B19-D6F700AFDDF0}" type="parTrans" cxnId="{8555B0E4-4929-40F4-A476-50BC45DC567A}">
      <dgm:prSet/>
      <dgm:spPr/>
      <dgm:t>
        <a:bodyPr/>
        <a:lstStyle/>
        <a:p>
          <a:endParaRPr lang="en-US"/>
        </a:p>
      </dgm:t>
    </dgm:pt>
    <dgm:pt modelId="{B7831B02-BC9F-4A94-8232-0252F8A307DD}" type="sibTrans" cxnId="{8555B0E4-4929-40F4-A476-50BC45DC567A}">
      <dgm:prSet/>
      <dgm:spPr/>
      <dgm:t>
        <a:bodyPr/>
        <a:lstStyle/>
        <a:p>
          <a:endParaRPr lang="en-US"/>
        </a:p>
      </dgm:t>
    </dgm:pt>
    <dgm:pt modelId="{ED15842A-7007-4A67-A8C7-9A2B2D55CCC0}">
      <dgm:prSet custT="1"/>
      <dgm:spPr/>
      <dgm:t>
        <a:bodyPr/>
        <a:lstStyle/>
        <a:p>
          <a:r>
            <a:rPr lang="en-US" sz="1600" b="1" dirty="0" smtClean="0"/>
            <a:t>Effective Date</a:t>
          </a:r>
          <a:endParaRPr lang="en-US" sz="1600" dirty="0" smtClean="0"/>
        </a:p>
      </dgm:t>
    </dgm:pt>
    <dgm:pt modelId="{A877F862-BBBA-437B-BEBE-5327098F6FEC}" type="parTrans" cxnId="{02B2BD8D-964B-4B6F-8CF8-58DF6CC20654}">
      <dgm:prSet/>
      <dgm:spPr/>
      <dgm:t>
        <a:bodyPr/>
        <a:lstStyle/>
        <a:p>
          <a:endParaRPr lang="en-US"/>
        </a:p>
      </dgm:t>
    </dgm:pt>
    <dgm:pt modelId="{DEB2C273-1AFD-4D79-8AAA-B17940FECC44}" type="sibTrans" cxnId="{02B2BD8D-964B-4B6F-8CF8-58DF6CC20654}">
      <dgm:prSet/>
      <dgm:spPr/>
      <dgm:t>
        <a:bodyPr/>
        <a:lstStyle/>
        <a:p>
          <a:endParaRPr lang="en-US"/>
        </a:p>
      </dgm:t>
    </dgm:pt>
    <dgm:pt modelId="{C9A33418-2434-465B-95FD-F59AB2ACC69F}">
      <dgm:prSet custT="1"/>
      <dgm:spPr/>
      <dgm:t>
        <a:bodyPr/>
        <a:lstStyle/>
        <a:p>
          <a:r>
            <a:rPr lang="en-US" sz="1600" b="1" dirty="0" smtClean="0"/>
            <a:t>Effective Dating</a:t>
          </a:r>
          <a:endParaRPr lang="en-US" sz="1600" dirty="0"/>
        </a:p>
      </dgm:t>
    </dgm:pt>
    <dgm:pt modelId="{3090D97A-8F6F-459A-B073-11E2F4F4C4E0}" type="parTrans" cxnId="{F26785C1-9D42-4536-8EAB-89DA324E4AA6}">
      <dgm:prSet/>
      <dgm:spPr/>
      <dgm:t>
        <a:bodyPr/>
        <a:lstStyle/>
        <a:p>
          <a:endParaRPr lang="en-US"/>
        </a:p>
      </dgm:t>
    </dgm:pt>
    <dgm:pt modelId="{8A5C0A70-1743-49D2-8614-7D0850C39840}" type="sibTrans" cxnId="{F26785C1-9D42-4536-8EAB-89DA324E4AA6}">
      <dgm:prSet/>
      <dgm:spPr/>
      <dgm:t>
        <a:bodyPr/>
        <a:lstStyle/>
        <a:p>
          <a:endParaRPr lang="en-US"/>
        </a:p>
      </dgm:t>
    </dgm:pt>
    <dgm:pt modelId="{43116615-B5C4-40D1-9710-15A3A77757F1}">
      <dgm:prSet/>
      <dgm:spPr/>
      <dgm:t>
        <a:bodyPr/>
        <a:lstStyle/>
        <a:p>
          <a:r>
            <a:rPr lang="en-US" sz="900" dirty="0" smtClean="0"/>
            <a:t>Current Effective Date - Date that is less than or equal to the current system date.’</a:t>
          </a:r>
        </a:p>
      </dgm:t>
    </dgm:pt>
    <dgm:pt modelId="{1498E342-18F9-4575-A156-2951BD2A1DE0}" type="parTrans" cxnId="{819C2D27-D4CD-4C56-8A6B-7F62725EAFD1}">
      <dgm:prSet/>
      <dgm:spPr/>
      <dgm:t>
        <a:bodyPr/>
        <a:lstStyle/>
        <a:p>
          <a:endParaRPr lang="en-US"/>
        </a:p>
      </dgm:t>
    </dgm:pt>
    <dgm:pt modelId="{B4409AF4-821E-45A1-8D02-0535DAE67E2A}" type="sibTrans" cxnId="{819C2D27-D4CD-4C56-8A6B-7F62725EAFD1}">
      <dgm:prSet/>
      <dgm:spPr/>
      <dgm:t>
        <a:bodyPr/>
        <a:lstStyle/>
        <a:p>
          <a:endParaRPr lang="en-US"/>
        </a:p>
      </dgm:t>
    </dgm:pt>
    <dgm:pt modelId="{9A062B79-7AF4-45AC-AEED-EC2A1B0988AF}">
      <dgm:prSet/>
      <dgm:spPr/>
      <dgm:t>
        <a:bodyPr/>
        <a:lstStyle/>
        <a:p>
          <a:r>
            <a:rPr lang="en-US" sz="900" dirty="0" smtClean="0"/>
            <a:t>Historic Effective Date – Dates that are less than the current information </a:t>
          </a:r>
        </a:p>
      </dgm:t>
    </dgm:pt>
    <dgm:pt modelId="{ED2A213E-402F-4AB1-98FA-EB4FC039F3E7}" type="parTrans" cxnId="{C69B0CC6-A9D6-441F-A323-29ED96101040}">
      <dgm:prSet/>
      <dgm:spPr/>
      <dgm:t>
        <a:bodyPr/>
        <a:lstStyle/>
        <a:p>
          <a:endParaRPr lang="en-US"/>
        </a:p>
      </dgm:t>
    </dgm:pt>
    <dgm:pt modelId="{D029D283-E336-436A-9B79-4F86F344F6A8}" type="sibTrans" cxnId="{C69B0CC6-A9D6-441F-A323-29ED96101040}">
      <dgm:prSet/>
      <dgm:spPr/>
      <dgm:t>
        <a:bodyPr/>
        <a:lstStyle/>
        <a:p>
          <a:endParaRPr lang="en-US"/>
        </a:p>
      </dgm:t>
    </dgm:pt>
    <dgm:pt modelId="{073EF18C-0A33-4205-BF98-451B12ABFE62}">
      <dgm:prSet/>
      <dgm:spPr/>
      <dgm:t>
        <a:bodyPr/>
        <a:lstStyle/>
        <a:p>
          <a:r>
            <a:rPr lang="en-US" sz="900" dirty="0" smtClean="0"/>
            <a:t>Future Effective Date – Effective dates that are greater than the current information </a:t>
          </a:r>
        </a:p>
      </dgm:t>
    </dgm:pt>
    <dgm:pt modelId="{7B655857-70C8-4C60-82DD-80A62F13500D}" type="parTrans" cxnId="{1E454946-5E1E-48C2-A6E0-8C6AF9C0EB02}">
      <dgm:prSet/>
      <dgm:spPr/>
      <dgm:t>
        <a:bodyPr/>
        <a:lstStyle/>
        <a:p>
          <a:endParaRPr lang="en-US"/>
        </a:p>
      </dgm:t>
    </dgm:pt>
    <dgm:pt modelId="{31AE4C81-2F78-4725-A2BE-3FD2CFAA78A7}" type="sibTrans" cxnId="{1E454946-5E1E-48C2-A6E0-8C6AF9C0EB02}">
      <dgm:prSet/>
      <dgm:spPr/>
      <dgm:t>
        <a:bodyPr/>
        <a:lstStyle/>
        <a:p>
          <a:endParaRPr lang="en-US"/>
        </a:p>
      </dgm:t>
    </dgm:pt>
    <dgm:pt modelId="{23521755-7CF0-43E8-93CE-AEBA912BAEED}">
      <dgm:prSet/>
      <dgm:spPr/>
      <dgm:t>
        <a:bodyPr/>
        <a:lstStyle/>
        <a:p>
          <a:r>
            <a:rPr lang="en-US" sz="900" dirty="0" smtClean="0"/>
            <a:t>Retro Effective Date – Date prior to the current pay period begin date </a:t>
          </a:r>
        </a:p>
      </dgm:t>
    </dgm:pt>
    <dgm:pt modelId="{5619A259-490E-46F2-AC07-FB2423C39CEB}" type="parTrans" cxnId="{86932BE1-ACC4-4A14-AE11-17ED3A105352}">
      <dgm:prSet/>
      <dgm:spPr/>
      <dgm:t>
        <a:bodyPr/>
        <a:lstStyle/>
        <a:p>
          <a:endParaRPr lang="en-US"/>
        </a:p>
      </dgm:t>
    </dgm:pt>
    <dgm:pt modelId="{57410BBB-E5AE-4EE2-A200-0DF68A8CBC95}" type="sibTrans" cxnId="{86932BE1-ACC4-4A14-AE11-17ED3A105352}">
      <dgm:prSet/>
      <dgm:spPr/>
      <dgm:t>
        <a:bodyPr/>
        <a:lstStyle/>
        <a:p>
          <a:endParaRPr lang="en-US"/>
        </a:p>
      </dgm:t>
    </dgm:pt>
    <dgm:pt modelId="{6D853420-85F3-4886-BEE5-B8A66251E5C4}">
      <dgm:prSet custT="1"/>
      <dgm:spPr/>
      <dgm:t>
        <a:bodyPr/>
        <a:lstStyle/>
        <a:p>
          <a:r>
            <a:rPr lang="en-US" sz="1600" b="1" dirty="0" smtClean="0"/>
            <a:t>Effective Sequencing</a:t>
          </a:r>
          <a:endParaRPr lang="en-US" sz="1600" dirty="0" smtClean="0"/>
        </a:p>
      </dgm:t>
    </dgm:pt>
    <dgm:pt modelId="{4148ADC5-0109-4EBD-81BA-753A2EB766D5}" type="parTrans" cxnId="{40DFC540-964E-46E7-A5C7-ED1265E6E920}">
      <dgm:prSet/>
      <dgm:spPr/>
      <dgm:t>
        <a:bodyPr/>
        <a:lstStyle/>
        <a:p>
          <a:endParaRPr lang="en-US"/>
        </a:p>
      </dgm:t>
    </dgm:pt>
    <dgm:pt modelId="{7EAD9FB3-3BF3-4427-80FF-B7CB34A68A72}" type="sibTrans" cxnId="{40DFC540-964E-46E7-A5C7-ED1265E6E920}">
      <dgm:prSet/>
      <dgm:spPr/>
      <dgm:t>
        <a:bodyPr/>
        <a:lstStyle/>
        <a:p>
          <a:endParaRPr lang="en-US"/>
        </a:p>
      </dgm:t>
    </dgm:pt>
    <dgm:pt modelId="{056EEBC1-172F-46A0-909A-BEAE11D58350}">
      <dgm:prSet phldrT="[Text]" custT="1"/>
      <dgm:spPr/>
      <dgm:t>
        <a:bodyPr/>
        <a:lstStyle/>
        <a:p>
          <a:r>
            <a:rPr lang="en-US" sz="1400" dirty="0" smtClean="0"/>
            <a:t> (AWE) systematically routes transactions in UCPath to designated roles (example Initiator) for approval at UCR. Once these UCR approvals are complete, transactions are either routed to the UCPath Center for finalization or committed to the database</a:t>
          </a:r>
          <a:endParaRPr lang="en-US" sz="1400" dirty="0"/>
        </a:p>
      </dgm:t>
    </dgm:pt>
    <dgm:pt modelId="{632F99B6-8DBE-470B-A608-12C869E10708}" type="parTrans" cxnId="{52B0D810-38EC-41D8-AEE7-C558B2C6B980}">
      <dgm:prSet/>
      <dgm:spPr/>
      <dgm:t>
        <a:bodyPr/>
        <a:lstStyle/>
        <a:p>
          <a:endParaRPr lang="en-US"/>
        </a:p>
      </dgm:t>
    </dgm:pt>
    <dgm:pt modelId="{5ADA7C50-E137-4B39-BD53-D7AECA2841EC}" type="sibTrans" cxnId="{52B0D810-38EC-41D8-AEE7-C558B2C6B980}">
      <dgm:prSet/>
      <dgm:spPr/>
      <dgm:t>
        <a:bodyPr/>
        <a:lstStyle/>
        <a:p>
          <a:endParaRPr lang="en-US"/>
        </a:p>
      </dgm:t>
    </dgm:pt>
    <dgm:pt modelId="{720FD89F-6783-4B57-B25E-86F9BE3EF055}">
      <dgm:prSet custT="1"/>
      <dgm:spPr/>
      <dgm:t>
        <a:bodyPr/>
        <a:lstStyle/>
        <a:p>
          <a:r>
            <a:rPr lang="en-US" sz="1400" dirty="0" smtClean="0"/>
            <a:t>Date on which the associated information takes effect. The information is in effect until a new entry is made with a more current effective date. We do not have “stop dates” on effective dated data. The Effective Date usually defaults to the system's current date so you need to be careful to change it as appropriate.  </a:t>
          </a:r>
        </a:p>
      </dgm:t>
    </dgm:pt>
    <dgm:pt modelId="{C7EE4F4E-CEEF-49F7-8118-3B0F06143EBB}" type="parTrans" cxnId="{F7B155C3-508E-4467-AFE9-D5009CF6F1DC}">
      <dgm:prSet/>
      <dgm:spPr/>
      <dgm:t>
        <a:bodyPr/>
        <a:lstStyle/>
        <a:p>
          <a:endParaRPr lang="en-US"/>
        </a:p>
      </dgm:t>
    </dgm:pt>
    <dgm:pt modelId="{59E75107-B0C4-483B-A108-3EF3CBF6B976}" type="sibTrans" cxnId="{F7B155C3-508E-4467-AFE9-D5009CF6F1DC}">
      <dgm:prSet/>
      <dgm:spPr/>
      <dgm:t>
        <a:bodyPr/>
        <a:lstStyle/>
        <a:p>
          <a:endParaRPr lang="en-US"/>
        </a:p>
      </dgm:t>
    </dgm:pt>
    <dgm:pt modelId="{0BDF25AD-EC87-4F05-8485-F06ACD857BE5}">
      <dgm:prSet custT="1"/>
      <dgm:spPr/>
      <dgm:t>
        <a:bodyPr/>
        <a:lstStyle/>
        <a:p>
          <a:r>
            <a:rPr lang="en-US" sz="1400" dirty="0" smtClean="0"/>
            <a:t>It is uses to maintain and view a complete chronological record of historic, current and future data. </a:t>
          </a:r>
          <a:endParaRPr lang="en-US" sz="1400" dirty="0"/>
        </a:p>
      </dgm:t>
    </dgm:pt>
    <dgm:pt modelId="{E5F3187A-2732-4B5A-BBE5-CC625798A886}" type="parTrans" cxnId="{70460D29-1850-42AB-A8A0-16F4200195B1}">
      <dgm:prSet/>
      <dgm:spPr/>
      <dgm:t>
        <a:bodyPr/>
        <a:lstStyle/>
        <a:p>
          <a:endParaRPr lang="en-US"/>
        </a:p>
      </dgm:t>
    </dgm:pt>
    <dgm:pt modelId="{B860869D-B1E6-44EA-9864-810C673167BF}" type="sibTrans" cxnId="{70460D29-1850-42AB-A8A0-16F4200195B1}">
      <dgm:prSet/>
      <dgm:spPr/>
      <dgm:t>
        <a:bodyPr/>
        <a:lstStyle/>
        <a:p>
          <a:endParaRPr lang="en-US"/>
        </a:p>
      </dgm:t>
    </dgm:pt>
    <dgm:pt modelId="{79C1D04C-7AE6-4515-B3C6-3834C0E776FE}">
      <dgm:prSet custT="1"/>
      <dgm:spPr/>
      <dgm:t>
        <a:bodyPr/>
        <a:lstStyle/>
        <a:p>
          <a:r>
            <a:rPr lang="en-US" sz="1400" dirty="0" smtClean="0"/>
            <a:t>Effective sequence indicated in what order the data was input or changes on a particular date. </a:t>
          </a:r>
        </a:p>
      </dgm:t>
    </dgm:pt>
    <dgm:pt modelId="{45332036-086D-41B6-9F3C-22961E6EFB2F}" type="parTrans" cxnId="{E9B280E8-7B4C-4288-A28D-8BFCC8C388A0}">
      <dgm:prSet/>
      <dgm:spPr/>
      <dgm:t>
        <a:bodyPr/>
        <a:lstStyle/>
        <a:p>
          <a:endParaRPr lang="en-US"/>
        </a:p>
      </dgm:t>
    </dgm:pt>
    <dgm:pt modelId="{A543BACE-CE8E-486E-AF63-68CA5A6E3BCB}" type="sibTrans" cxnId="{E9B280E8-7B4C-4288-A28D-8BFCC8C388A0}">
      <dgm:prSet/>
      <dgm:spPr/>
      <dgm:t>
        <a:bodyPr/>
        <a:lstStyle/>
        <a:p>
          <a:endParaRPr lang="en-US"/>
        </a:p>
      </dgm:t>
    </dgm:pt>
    <dgm:pt modelId="{472C6373-3AB1-471C-9523-FD485757D125}" type="pres">
      <dgm:prSet presAssocID="{4E11DED5-1765-48DB-B241-F3418291F85D}" presName="linear" presStyleCnt="0">
        <dgm:presLayoutVars>
          <dgm:dir/>
          <dgm:animLvl val="lvl"/>
          <dgm:resizeHandles val="exact"/>
        </dgm:presLayoutVars>
      </dgm:prSet>
      <dgm:spPr/>
      <dgm:t>
        <a:bodyPr/>
        <a:lstStyle/>
        <a:p>
          <a:endParaRPr lang="en-US"/>
        </a:p>
      </dgm:t>
    </dgm:pt>
    <dgm:pt modelId="{CB98B20C-B750-4C4D-9AA5-9F9EBB1F7541}" type="pres">
      <dgm:prSet presAssocID="{BA37FE86-E608-4C97-8FD7-59563EEEEE1C}" presName="parentLin" presStyleCnt="0"/>
      <dgm:spPr/>
    </dgm:pt>
    <dgm:pt modelId="{EEEC7555-E632-468C-89DE-187C4B932297}" type="pres">
      <dgm:prSet presAssocID="{BA37FE86-E608-4C97-8FD7-59563EEEEE1C}" presName="parentLeftMargin" presStyleLbl="node1" presStyleIdx="0" presStyleCnt="4"/>
      <dgm:spPr/>
      <dgm:t>
        <a:bodyPr/>
        <a:lstStyle/>
        <a:p>
          <a:endParaRPr lang="en-US"/>
        </a:p>
      </dgm:t>
    </dgm:pt>
    <dgm:pt modelId="{AE2E4614-B03B-4DF0-B28F-C335A4C0E50F}" type="pres">
      <dgm:prSet presAssocID="{BA37FE86-E608-4C97-8FD7-59563EEEEE1C}" presName="parentText" presStyleLbl="node1" presStyleIdx="0" presStyleCnt="4">
        <dgm:presLayoutVars>
          <dgm:chMax val="0"/>
          <dgm:bulletEnabled val="1"/>
        </dgm:presLayoutVars>
      </dgm:prSet>
      <dgm:spPr/>
      <dgm:t>
        <a:bodyPr/>
        <a:lstStyle/>
        <a:p>
          <a:endParaRPr lang="en-US"/>
        </a:p>
      </dgm:t>
    </dgm:pt>
    <dgm:pt modelId="{4186814A-3C4F-492C-A5BC-70E25A37BB38}" type="pres">
      <dgm:prSet presAssocID="{BA37FE86-E608-4C97-8FD7-59563EEEEE1C}" presName="negativeSpace" presStyleCnt="0"/>
      <dgm:spPr/>
    </dgm:pt>
    <dgm:pt modelId="{92589405-A577-49D8-8BA5-4322E1C19031}" type="pres">
      <dgm:prSet presAssocID="{BA37FE86-E608-4C97-8FD7-59563EEEEE1C}" presName="childText" presStyleLbl="conFgAcc1" presStyleIdx="0" presStyleCnt="4">
        <dgm:presLayoutVars>
          <dgm:bulletEnabled val="1"/>
        </dgm:presLayoutVars>
      </dgm:prSet>
      <dgm:spPr/>
      <dgm:t>
        <a:bodyPr/>
        <a:lstStyle/>
        <a:p>
          <a:endParaRPr lang="en-US"/>
        </a:p>
      </dgm:t>
    </dgm:pt>
    <dgm:pt modelId="{3A118552-A6D1-41D5-8DD3-5F8943E6BAF4}" type="pres">
      <dgm:prSet presAssocID="{B7831B02-BC9F-4A94-8232-0252F8A307DD}" presName="spaceBetweenRectangles" presStyleCnt="0"/>
      <dgm:spPr/>
    </dgm:pt>
    <dgm:pt modelId="{244B5454-C8FC-440E-86CD-0451716670AB}" type="pres">
      <dgm:prSet presAssocID="{ED15842A-7007-4A67-A8C7-9A2B2D55CCC0}" presName="parentLin" presStyleCnt="0"/>
      <dgm:spPr/>
    </dgm:pt>
    <dgm:pt modelId="{2781BE37-50E9-4513-A293-91F3D89786EA}" type="pres">
      <dgm:prSet presAssocID="{ED15842A-7007-4A67-A8C7-9A2B2D55CCC0}" presName="parentLeftMargin" presStyleLbl="node1" presStyleIdx="0" presStyleCnt="4"/>
      <dgm:spPr/>
      <dgm:t>
        <a:bodyPr/>
        <a:lstStyle/>
        <a:p>
          <a:endParaRPr lang="en-US"/>
        </a:p>
      </dgm:t>
    </dgm:pt>
    <dgm:pt modelId="{AF80F6D8-DB17-48CD-8B05-4277B17CD4B3}" type="pres">
      <dgm:prSet presAssocID="{ED15842A-7007-4A67-A8C7-9A2B2D55CCC0}" presName="parentText" presStyleLbl="node1" presStyleIdx="1" presStyleCnt="4">
        <dgm:presLayoutVars>
          <dgm:chMax val="0"/>
          <dgm:bulletEnabled val="1"/>
        </dgm:presLayoutVars>
      </dgm:prSet>
      <dgm:spPr/>
      <dgm:t>
        <a:bodyPr/>
        <a:lstStyle/>
        <a:p>
          <a:endParaRPr lang="en-US"/>
        </a:p>
      </dgm:t>
    </dgm:pt>
    <dgm:pt modelId="{E1E04C52-3663-4B74-93B3-BE553403348C}" type="pres">
      <dgm:prSet presAssocID="{ED15842A-7007-4A67-A8C7-9A2B2D55CCC0}" presName="negativeSpace" presStyleCnt="0"/>
      <dgm:spPr/>
    </dgm:pt>
    <dgm:pt modelId="{9075EE18-1DC6-46B3-8BB4-EDF5550008B1}" type="pres">
      <dgm:prSet presAssocID="{ED15842A-7007-4A67-A8C7-9A2B2D55CCC0}" presName="childText" presStyleLbl="conFgAcc1" presStyleIdx="1" presStyleCnt="4">
        <dgm:presLayoutVars>
          <dgm:bulletEnabled val="1"/>
        </dgm:presLayoutVars>
      </dgm:prSet>
      <dgm:spPr/>
      <dgm:t>
        <a:bodyPr/>
        <a:lstStyle/>
        <a:p>
          <a:endParaRPr lang="en-US"/>
        </a:p>
      </dgm:t>
    </dgm:pt>
    <dgm:pt modelId="{3988E950-3EF5-4E09-9345-42DEC9CDF55C}" type="pres">
      <dgm:prSet presAssocID="{DEB2C273-1AFD-4D79-8AAA-B17940FECC44}" presName="spaceBetweenRectangles" presStyleCnt="0"/>
      <dgm:spPr/>
    </dgm:pt>
    <dgm:pt modelId="{6950D0D3-8D32-47DD-9BC2-366FDB589AA2}" type="pres">
      <dgm:prSet presAssocID="{C9A33418-2434-465B-95FD-F59AB2ACC69F}" presName="parentLin" presStyleCnt="0"/>
      <dgm:spPr/>
    </dgm:pt>
    <dgm:pt modelId="{105AC8DE-8AD4-40E5-B2FD-501668029244}" type="pres">
      <dgm:prSet presAssocID="{C9A33418-2434-465B-95FD-F59AB2ACC69F}" presName="parentLeftMargin" presStyleLbl="node1" presStyleIdx="1" presStyleCnt="4"/>
      <dgm:spPr/>
      <dgm:t>
        <a:bodyPr/>
        <a:lstStyle/>
        <a:p>
          <a:endParaRPr lang="en-US"/>
        </a:p>
      </dgm:t>
    </dgm:pt>
    <dgm:pt modelId="{E3BC0370-B5C9-4210-9C8A-A946D753EB02}" type="pres">
      <dgm:prSet presAssocID="{C9A33418-2434-465B-95FD-F59AB2ACC69F}" presName="parentText" presStyleLbl="node1" presStyleIdx="2" presStyleCnt="4">
        <dgm:presLayoutVars>
          <dgm:chMax val="0"/>
          <dgm:bulletEnabled val="1"/>
        </dgm:presLayoutVars>
      </dgm:prSet>
      <dgm:spPr/>
      <dgm:t>
        <a:bodyPr/>
        <a:lstStyle/>
        <a:p>
          <a:endParaRPr lang="en-US"/>
        </a:p>
      </dgm:t>
    </dgm:pt>
    <dgm:pt modelId="{70DB484E-4732-4015-8B30-A590A9D5EF23}" type="pres">
      <dgm:prSet presAssocID="{C9A33418-2434-465B-95FD-F59AB2ACC69F}" presName="negativeSpace" presStyleCnt="0"/>
      <dgm:spPr/>
    </dgm:pt>
    <dgm:pt modelId="{311FB01E-03AB-4AB2-BF1E-BE26C3360233}" type="pres">
      <dgm:prSet presAssocID="{C9A33418-2434-465B-95FD-F59AB2ACC69F}" presName="childText" presStyleLbl="conFgAcc1" presStyleIdx="2" presStyleCnt="4">
        <dgm:presLayoutVars>
          <dgm:bulletEnabled val="1"/>
        </dgm:presLayoutVars>
      </dgm:prSet>
      <dgm:spPr/>
      <dgm:t>
        <a:bodyPr/>
        <a:lstStyle/>
        <a:p>
          <a:endParaRPr lang="en-US"/>
        </a:p>
      </dgm:t>
    </dgm:pt>
    <dgm:pt modelId="{E3C03847-216F-4D86-A7F7-9A0AC6B0800D}" type="pres">
      <dgm:prSet presAssocID="{8A5C0A70-1743-49D2-8614-7D0850C39840}" presName="spaceBetweenRectangles" presStyleCnt="0"/>
      <dgm:spPr/>
    </dgm:pt>
    <dgm:pt modelId="{95E21169-6BB5-4028-B47F-EF325303EF67}" type="pres">
      <dgm:prSet presAssocID="{6D853420-85F3-4886-BEE5-B8A66251E5C4}" presName="parentLin" presStyleCnt="0"/>
      <dgm:spPr/>
    </dgm:pt>
    <dgm:pt modelId="{2B87F89F-FD7B-4179-B921-CD0AE21AB3F8}" type="pres">
      <dgm:prSet presAssocID="{6D853420-85F3-4886-BEE5-B8A66251E5C4}" presName="parentLeftMargin" presStyleLbl="node1" presStyleIdx="2" presStyleCnt="4"/>
      <dgm:spPr/>
      <dgm:t>
        <a:bodyPr/>
        <a:lstStyle/>
        <a:p>
          <a:endParaRPr lang="en-US"/>
        </a:p>
      </dgm:t>
    </dgm:pt>
    <dgm:pt modelId="{78B122D4-5C86-4B38-9809-6A98B1E106F0}" type="pres">
      <dgm:prSet presAssocID="{6D853420-85F3-4886-BEE5-B8A66251E5C4}" presName="parentText" presStyleLbl="node1" presStyleIdx="3" presStyleCnt="4">
        <dgm:presLayoutVars>
          <dgm:chMax val="0"/>
          <dgm:bulletEnabled val="1"/>
        </dgm:presLayoutVars>
      </dgm:prSet>
      <dgm:spPr/>
      <dgm:t>
        <a:bodyPr/>
        <a:lstStyle/>
        <a:p>
          <a:endParaRPr lang="en-US"/>
        </a:p>
      </dgm:t>
    </dgm:pt>
    <dgm:pt modelId="{8E543356-310B-40EA-B800-BC3BAEF81CFC}" type="pres">
      <dgm:prSet presAssocID="{6D853420-85F3-4886-BEE5-B8A66251E5C4}" presName="negativeSpace" presStyleCnt="0"/>
      <dgm:spPr/>
    </dgm:pt>
    <dgm:pt modelId="{F4C270F5-B2C8-4E86-9439-3E466A01CD00}" type="pres">
      <dgm:prSet presAssocID="{6D853420-85F3-4886-BEE5-B8A66251E5C4}" presName="childText" presStyleLbl="conFgAcc1" presStyleIdx="3" presStyleCnt="4">
        <dgm:presLayoutVars>
          <dgm:bulletEnabled val="1"/>
        </dgm:presLayoutVars>
      </dgm:prSet>
      <dgm:spPr/>
      <dgm:t>
        <a:bodyPr/>
        <a:lstStyle/>
        <a:p>
          <a:endParaRPr lang="en-US"/>
        </a:p>
      </dgm:t>
    </dgm:pt>
  </dgm:ptLst>
  <dgm:cxnLst>
    <dgm:cxn modelId="{8A31DB45-5534-4BC3-95F2-8E19BD88DA87}" type="presOf" srcId="{C9A33418-2434-465B-95FD-F59AB2ACC69F}" destId="{105AC8DE-8AD4-40E5-B2FD-501668029244}" srcOrd="0" destOrd="0" presId="urn:microsoft.com/office/officeart/2005/8/layout/list1"/>
    <dgm:cxn modelId="{8555B0E4-4929-40F4-A476-50BC45DC567A}" srcId="{4E11DED5-1765-48DB-B241-F3418291F85D}" destId="{BA37FE86-E608-4C97-8FD7-59563EEEEE1C}" srcOrd="0" destOrd="0" parTransId="{0DDD3E27-FA23-44C6-9B19-D6F700AFDDF0}" sibTransId="{B7831B02-BC9F-4A94-8232-0252F8A307DD}"/>
    <dgm:cxn modelId="{BCB0A616-37B5-403B-AA2F-C281CDFEF272}" type="presOf" srcId="{073EF18C-0A33-4205-BF98-451B12ABFE62}" destId="{311FB01E-03AB-4AB2-BF1E-BE26C3360233}" srcOrd="0" destOrd="3" presId="urn:microsoft.com/office/officeart/2005/8/layout/list1"/>
    <dgm:cxn modelId="{86932BE1-ACC4-4A14-AE11-17ED3A105352}" srcId="{0BDF25AD-EC87-4F05-8485-F06ACD857BE5}" destId="{23521755-7CF0-43E8-93CE-AEBA912BAEED}" srcOrd="3" destOrd="0" parTransId="{5619A259-490E-46F2-AC07-FB2423C39CEB}" sibTransId="{57410BBB-E5AE-4EE2-A200-0DF68A8CBC95}"/>
    <dgm:cxn modelId="{1FFC04AC-E3C3-438F-AC44-922FDC0E8F90}" type="presOf" srcId="{ED15842A-7007-4A67-A8C7-9A2B2D55CCC0}" destId="{2781BE37-50E9-4513-A293-91F3D89786EA}" srcOrd="0" destOrd="0" presId="urn:microsoft.com/office/officeart/2005/8/layout/list1"/>
    <dgm:cxn modelId="{F26785C1-9D42-4536-8EAB-89DA324E4AA6}" srcId="{4E11DED5-1765-48DB-B241-F3418291F85D}" destId="{C9A33418-2434-465B-95FD-F59AB2ACC69F}" srcOrd="2" destOrd="0" parTransId="{3090D97A-8F6F-459A-B073-11E2F4F4C4E0}" sibTransId="{8A5C0A70-1743-49D2-8614-7D0850C39840}"/>
    <dgm:cxn modelId="{1B0E3027-1EEA-4004-9855-6CC5EFC9589E}" type="presOf" srcId="{23521755-7CF0-43E8-93CE-AEBA912BAEED}" destId="{311FB01E-03AB-4AB2-BF1E-BE26C3360233}" srcOrd="0" destOrd="4" presId="urn:microsoft.com/office/officeart/2005/8/layout/list1"/>
    <dgm:cxn modelId="{9B5634AE-2617-42C2-AA3F-AAD52F818422}" type="presOf" srcId="{BA37FE86-E608-4C97-8FD7-59563EEEEE1C}" destId="{AE2E4614-B03B-4DF0-B28F-C335A4C0E50F}" srcOrd="1" destOrd="0" presId="urn:microsoft.com/office/officeart/2005/8/layout/list1"/>
    <dgm:cxn modelId="{C15137A4-E426-49FF-B790-86FF26292FFB}" type="presOf" srcId="{0BDF25AD-EC87-4F05-8485-F06ACD857BE5}" destId="{311FB01E-03AB-4AB2-BF1E-BE26C3360233}" srcOrd="0" destOrd="0" presId="urn:microsoft.com/office/officeart/2005/8/layout/list1"/>
    <dgm:cxn modelId="{02B2BD8D-964B-4B6F-8CF8-58DF6CC20654}" srcId="{4E11DED5-1765-48DB-B241-F3418291F85D}" destId="{ED15842A-7007-4A67-A8C7-9A2B2D55CCC0}" srcOrd="1" destOrd="0" parTransId="{A877F862-BBBA-437B-BEBE-5327098F6FEC}" sibTransId="{DEB2C273-1AFD-4D79-8AAA-B17940FECC44}"/>
    <dgm:cxn modelId="{819C2D27-D4CD-4C56-8A6B-7F62725EAFD1}" srcId="{0BDF25AD-EC87-4F05-8485-F06ACD857BE5}" destId="{43116615-B5C4-40D1-9710-15A3A77757F1}" srcOrd="0" destOrd="0" parTransId="{1498E342-18F9-4575-A156-2951BD2A1DE0}" sibTransId="{B4409AF4-821E-45A1-8D02-0535DAE67E2A}"/>
    <dgm:cxn modelId="{7ABFBFFF-0247-40C7-A371-E73E9BDCAD90}" type="presOf" srcId="{056EEBC1-172F-46A0-909A-BEAE11D58350}" destId="{92589405-A577-49D8-8BA5-4322E1C19031}" srcOrd="0" destOrd="0" presId="urn:microsoft.com/office/officeart/2005/8/layout/list1"/>
    <dgm:cxn modelId="{CD3D81E9-7C53-4546-BB18-E29147EE3E08}" type="presOf" srcId="{6D853420-85F3-4886-BEE5-B8A66251E5C4}" destId="{2B87F89F-FD7B-4179-B921-CD0AE21AB3F8}" srcOrd="0" destOrd="0" presId="urn:microsoft.com/office/officeart/2005/8/layout/list1"/>
    <dgm:cxn modelId="{88F573B5-8456-4641-AA26-6E4451895C9E}" type="presOf" srcId="{4E11DED5-1765-48DB-B241-F3418291F85D}" destId="{472C6373-3AB1-471C-9523-FD485757D125}" srcOrd="0" destOrd="0" presId="urn:microsoft.com/office/officeart/2005/8/layout/list1"/>
    <dgm:cxn modelId="{1E454946-5E1E-48C2-A6E0-8C6AF9C0EB02}" srcId="{0BDF25AD-EC87-4F05-8485-F06ACD857BE5}" destId="{073EF18C-0A33-4205-BF98-451B12ABFE62}" srcOrd="2" destOrd="0" parTransId="{7B655857-70C8-4C60-82DD-80A62F13500D}" sibTransId="{31AE4C81-2F78-4725-A2BE-3FD2CFAA78A7}"/>
    <dgm:cxn modelId="{983E8822-A738-4929-8782-859332FC17F1}" type="presOf" srcId="{79C1D04C-7AE6-4515-B3C6-3834C0E776FE}" destId="{F4C270F5-B2C8-4E86-9439-3E466A01CD00}" srcOrd="0" destOrd="0" presId="urn:microsoft.com/office/officeart/2005/8/layout/list1"/>
    <dgm:cxn modelId="{E95690FF-BF6F-48B8-B70D-45D8DC506E44}" type="presOf" srcId="{6D853420-85F3-4886-BEE5-B8A66251E5C4}" destId="{78B122D4-5C86-4B38-9809-6A98B1E106F0}" srcOrd="1" destOrd="0" presId="urn:microsoft.com/office/officeart/2005/8/layout/list1"/>
    <dgm:cxn modelId="{C69B0CC6-A9D6-441F-A323-29ED96101040}" srcId="{0BDF25AD-EC87-4F05-8485-F06ACD857BE5}" destId="{9A062B79-7AF4-45AC-AEED-EC2A1B0988AF}" srcOrd="1" destOrd="0" parTransId="{ED2A213E-402F-4AB1-98FA-EB4FC039F3E7}" sibTransId="{D029D283-E336-436A-9B79-4F86F344F6A8}"/>
    <dgm:cxn modelId="{1A4EDA6F-FA76-43E6-876C-205EB716AB28}" type="presOf" srcId="{BA37FE86-E608-4C97-8FD7-59563EEEEE1C}" destId="{EEEC7555-E632-468C-89DE-187C4B932297}" srcOrd="0" destOrd="0" presId="urn:microsoft.com/office/officeart/2005/8/layout/list1"/>
    <dgm:cxn modelId="{70460D29-1850-42AB-A8A0-16F4200195B1}" srcId="{C9A33418-2434-465B-95FD-F59AB2ACC69F}" destId="{0BDF25AD-EC87-4F05-8485-F06ACD857BE5}" srcOrd="0" destOrd="0" parTransId="{E5F3187A-2732-4B5A-BBE5-CC625798A886}" sibTransId="{B860869D-B1E6-44EA-9864-810C673167BF}"/>
    <dgm:cxn modelId="{EFD2CE94-FF5A-42C8-BAE6-04E38311D2BB}" type="presOf" srcId="{ED15842A-7007-4A67-A8C7-9A2B2D55CCC0}" destId="{AF80F6D8-DB17-48CD-8B05-4277B17CD4B3}" srcOrd="1" destOrd="0" presId="urn:microsoft.com/office/officeart/2005/8/layout/list1"/>
    <dgm:cxn modelId="{C88B04ED-1865-4434-922A-1EF0BFB25A2B}" type="presOf" srcId="{43116615-B5C4-40D1-9710-15A3A77757F1}" destId="{311FB01E-03AB-4AB2-BF1E-BE26C3360233}" srcOrd="0" destOrd="1" presId="urn:microsoft.com/office/officeart/2005/8/layout/list1"/>
    <dgm:cxn modelId="{D77471CF-DA14-40E9-87F2-27672D1ECA12}" type="presOf" srcId="{9A062B79-7AF4-45AC-AEED-EC2A1B0988AF}" destId="{311FB01E-03AB-4AB2-BF1E-BE26C3360233}" srcOrd="0" destOrd="2" presId="urn:microsoft.com/office/officeart/2005/8/layout/list1"/>
    <dgm:cxn modelId="{0B84E487-412A-46E3-8E3B-847591E34B9E}" type="presOf" srcId="{C9A33418-2434-465B-95FD-F59AB2ACC69F}" destId="{E3BC0370-B5C9-4210-9C8A-A946D753EB02}" srcOrd="1" destOrd="0" presId="urn:microsoft.com/office/officeart/2005/8/layout/list1"/>
    <dgm:cxn modelId="{E9B280E8-7B4C-4288-A28D-8BFCC8C388A0}" srcId="{6D853420-85F3-4886-BEE5-B8A66251E5C4}" destId="{79C1D04C-7AE6-4515-B3C6-3834C0E776FE}" srcOrd="0" destOrd="0" parTransId="{45332036-086D-41B6-9F3C-22961E6EFB2F}" sibTransId="{A543BACE-CE8E-486E-AF63-68CA5A6E3BCB}"/>
    <dgm:cxn modelId="{40DFC540-964E-46E7-A5C7-ED1265E6E920}" srcId="{4E11DED5-1765-48DB-B241-F3418291F85D}" destId="{6D853420-85F3-4886-BEE5-B8A66251E5C4}" srcOrd="3" destOrd="0" parTransId="{4148ADC5-0109-4EBD-81BA-753A2EB766D5}" sibTransId="{7EAD9FB3-3BF3-4427-80FF-B7CB34A68A72}"/>
    <dgm:cxn modelId="{52B0D810-38EC-41D8-AEE7-C558B2C6B980}" srcId="{BA37FE86-E608-4C97-8FD7-59563EEEEE1C}" destId="{056EEBC1-172F-46A0-909A-BEAE11D58350}" srcOrd="0" destOrd="0" parTransId="{632F99B6-8DBE-470B-A608-12C869E10708}" sibTransId="{5ADA7C50-E137-4B39-BD53-D7AECA2841EC}"/>
    <dgm:cxn modelId="{3B95FD32-892B-4F72-82C3-8F61B0253DDA}" type="presOf" srcId="{720FD89F-6783-4B57-B25E-86F9BE3EF055}" destId="{9075EE18-1DC6-46B3-8BB4-EDF5550008B1}" srcOrd="0" destOrd="0" presId="urn:microsoft.com/office/officeart/2005/8/layout/list1"/>
    <dgm:cxn modelId="{F7B155C3-508E-4467-AFE9-D5009CF6F1DC}" srcId="{ED15842A-7007-4A67-A8C7-9A2B2D55CCC0}" destId="{720FD89F-6783-4B57-B25E-86F9BE3EF055}" srcOrd="0" destOrd="0" parTransId="{C7EE4F4E-CEEF-49F7-8118-3B0F06143EBB}" sibTransId="{59E75107-B0C4-483B-A108-3EF3CBF6B976}"/>
    <dgm:cxn modelId="{750663D9-1194-4B3D-B8B2-FC8C8265DB74}" type="presParOf" srcId="{472C6373-3AB1-471C-9523-FD485757D125}" destId="{CB98B20C-B750-4C4D-9AA5-9F9EBB1F7541}" srcOrd="0" destOrd="0" presId="urn:microsoft.com/office/officeart/2005/8/layout/list1"/>
    <dgm:cxn modelId="{685ADDC7-627C-42FE-85EE-DB2DBFE08E4A}" type="presParOf" srcId="{CB98B20C-B750-4C4D-9AA5-9F9EBB1F7541}" destId="{EEEC7555-E632-468C-89DE-187C4B932297}" srcOrd="0" destOrd="0" presId="urn:microsoft.com/office/officeart/2005/8/layout/list1"/>
    <dgm:cxn modelId="{D735CF9E-769B-4BFD-8A48-A4EC8FB96FD9}" type="presParOf" srcId="{CB98B20C-B750-4C4D-9AA5-9F9EBB1F7541}" destId="{AE2E4614-B03B-4DF0-B28F-C335A4C0E50F}" srcOrd="1" destOrd="0" presId="urn:microsoft.com/office/officeart/2005/8/layout/list1"/>
    <dgm:cxn modelId="{4D69EDF0-DCD3-4E42-9DDF-C686719506B1}" type="presParOf" srcId="{472C6373-3AB1-471C-9523-FD485757D125}" destId="{4186814A-3C4F-492C-A5BC-70E25A37BB38}" srcOrd="1" destOrd="0" presId="urn:microsoft.com/office/officeart/2005/8/layout/list1"/>
    <dgm:cxn modelId="{C8BB05C1-D99A-4417-A1F8-FE51C67DC70D}" type="presParOf" srcId="{472C6373-3AB1-471C-9523-FD485757D125}" destId="{92589405-A577-49D8-8BA5-4322E1C19031}" srcOrd="2" destOrd="0" presId="urn:microsoft.com/office/officeart/2005/8/layout/list1"/>
    <dgm:cxn modelId="{78B50403-C527-4C2B-BE79-4AC90366BC08}" type="presParOf" srcId="{472C6373-3AB1-471C-9523-FD485757D125}" destId="{3A118552-A6D1-41D5-8DD3-5F8943E6BAF4}" srcOrd="3" destOrd="0" presId="urn:microsoft.com/office/officeart/2005/8/layout/list1"/>
    <dgm:cxn modelId="{71711DDC-4166-4B8A-913D-FEFEA619DBB7}" type="presParOf" srcId="{472C6373-3AB1-471C-9523-FD485757D125}" destId="{244B5454-C8FC-440E-86CD-0451716670AB}" srcOrd="4" destOrd="0" presId="urn:microsoft.com/office/officeart/2005/8/layout/list1"/>
    <dgm:cxn modelId="{1768587F-E625-4BCE-8674-D4481EF6EE30}" type="presParOf" srcId="{244B5454-C8FC-440E-86CD-0451716670AB}" destId="{2781BE37-50E9-4513-A293-91F3D89786EA}" srcOrd="0" destOrd="0" presId="urn:microsoft.com/office/officeart/2005/8/layout/list1"/>
    <dgm:cxn modelId="{30CAAF1E-FEC4-4F8B-9753-87354F56FE98}" type="presParOf" srcId="{244B5454-C8FC-440E-86CD-0451716670AB}" destId="{AF80F6D8-DB17-48CD-8B05-4277B17CD4B3}" srcOrd="1" destOrd="0" presId="urn:microsoft.com/office/officeart/2005/8/layout/list1"/>
    <dgm:cxn modelId="{2812112C-6F79-4FAE-895D-94D1BFDFF257}" type="presParOf" srcId="{472C6373-3AB1-471C-9523-FD485757D125}" destId="{E1E04C52-3663-4B74-93B3-BE553403348C}" srcOrd="5" destOrd="0" presId="urn:microsoft.com/office/officeart/2005/8/layout/list1"/>
    <dgm:cxn modelId="{08C5D330-A6CF-4EDB-8440-C067A0FF3F38}" type="presParOf" srcId="{472C6373-3AB1-471C-9523-FD485757D125}" destId="{9075EE18-1DC6-46B3-8BB4-EDF5550008B1}" srcOrd="6" destOrd="0" presId="urn:microsoft.com/office/officeart/2005/8/layout/list1"/>
    <dgm:cxn modelId="{DBF51FDD-1454-4EB1-938B-DDDDE568B252}" type="presParOf" srcId="{472C6373-3AB1-471C-9523-FD485757D125}" destId="{3988E950-3EF5-4E09-9345-42DEC9CDF55C}" srcOrd="7" destOrd="0" presId="urn:microsoft.com/office/officeart/2005/8/layout/list1"/>
    <dgm:cxn modelId="{F9F305F6-7657-4100-8C5A-ED1AABC7B736}" type="presParOf" srcId="{472C6373-3AB1-471C-9523-FD485757D125}" destId="{6950D0D3-8D32-47DD-9BC2-366FDB589AA2}" srcOrd="8" destOrd="0" presId="urn:microsoft.com/office/officeart/2005/8/layout/list1"/>
    <dgm:cxn modelId="{E1B89F03-7EF7-4442-BAB0-04C22BF1680F}" type="presParOf" srcId="{6950D0D3-8D32-47DD-9BC2-366FDB589AA2}" destId="{105AC8DE-8AD4-40E5-B2FD-501668029244}" srcOrd="0" destOrd="0" presId="urn:microsoft.com/office/officeart/2005/8/layout/list1"/>
    <dgm:cxn modelId="{1D1DE37A-F826-488B-B540-674B684B3D30}" type="presParOf" srcId="{6950D0D3-8D32-47DD-9BC2-366FDB589AA2}" destId="{E3BC0370-B5C9-4210-9C8A-A946D753EB02}" srcOrd="1" destOrd="0" presId="urn:microsoft.com/office/officeart/2005/8/layout/list1"/>
    <dgm:cxn modelId="{2F24EBDC-B71B-47EB-8ADE-7FB2118ECDC5}" type="presParOf" srcId="{472C6373-3AB1-471C-9523-FD485757D125}" destId="{70DB484E-4732-4015-8B30-A590A9D5EF23}" srcOrd="9" destOrd="0" presId="urn:microsoft.com/office/officeart/2005/8/layout/list1"/>
    <dgm:cxn modelId="{256757DB-3B47-49CF-A6AD-2EC0D3F669D3}" type="presParOf" srcId="{472C6373-3AB1-471C-9523-FD485757D125}" destId="{311FB01E-03AB-4AB2-BF1E-BE26C3360233}" srcOrd="10" destOrd="0" presId="urn:microsoft.com/office/officeart/2005/8/layout/list1"/>
    <dgm:cxn modelId="{77B550DA-CD94-40A2-A0B8-48F57A403F63}" type="presParOf" srcId="{472C6373-3AB1-471C-9523-FD485757D125}" destId="{E3C03847-216F-4D86-A7F7-9A0AC6B0800D}" srcOrd="11" destOrd="0" presId="urn:microsoft.com/office/officeart/2005/8/layout/list1"/>
    <dgm:cxn modelId="{78A95274-E098-407A-8D15-62E85BB08A51}" type="presParOf" srcId="{472C6373-3AB1-471C-9523-FD485757D125}" destId="{95E21169-6BB5-4028-B47F-EF325303EF67}" srcOrd="12" destOrd="0" presId="urn:microsoft.com/office/officeart/2005/8/layout/list1"/>
    <dgm:cxn modelId="{0FA8E0F0-5627-4541-8D26-697E056458A6}" type="presParOf" srcId="{95E21169-6BB5-4028-B47F-EF325303EF67}" destId="{2B87F89F-FD7B-4179-B921-CD0AE21AB3F8}" srcOrd="0" destOrd="0" presId="urn:microsoft.com/office/officeart/2005/8/layout/list1"/>
    <dgm:cxn modelId="{213E1976-7A82-49B5-882F-D274D568F27C}" type="presParOf" srcId="{95E21169-6BB5-4028-B47F-EF325303EF67}" destId="{78B122D4-5C86-4B38-9809-6A98B1E106F0}" srcOrd="1" destOrd="0" presId="urn:microsoft.com/office/officeart/2005/8/layout/list1"/>
    <dgm:cxn modelId="{7C99DDBF-0ADA-47C2-88E6-3E7DF7B6F1AB}" type="presParOf" srcId="{472C6373-3AB1-471C-9523-FD485757D125}" destId="{8E543356-310B-40EA-B800-BC3BAEF81CFC}" srcOrd="13" destOrd="0" presId="urn:microsoft.com/office/officeart/2005/8/layout/list1"/>
    <dgm:cxn modelId="{0836A1C4-B44E-4C47-BD64-B1BDD4E08AB0}" type="presParOf" srcId="{472C6373-3AB1-471C-9523-FD485757D125}" destId="{F4C270F5-B2C8-4E86-9439-3E466A01CD0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5CFEDC-E973-4F0B-A5E5-616693A761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7C61443-2C95-4AB8-AB92-3F5E9EEB2B02}">
      <dgm:prSet phldrT="[Text]" custT="1"/>
      <dgm:spPr/>
      <dgm:t>
        <a:bodyPr/>
        <a:lstStyle/>
        <a:p>
          <a:r>
            <a:rPr lang="en-US" sz="1600" b="1" dirty="0" smtClean="0"/>
            <a:t>Employee Record</a:t>
          </a:r>
          <a:endParaRPr lang="en-US" sz="1600" dirty="0"/>
        </a:p>
      </dgm:t>
    </dgm:pt>
    <dgm:pt modelId="{DEFC87A6-3FBD-4695-87B6-3446DD1F4701}" type="parTrans" cxnId="{FC309095-6771-48B6-8281-76767B8C8801}">
      <dgm:prSet/>
      <dgm:spPr/>
      <dgm:t>
        <a:bodyPr/>
        <a:lstStyle/>
        <a:p>
          <a:endParaRPr lang="en-US"/>
        </a:p>
      </dgm:t>
    </dgm:pt>
    <dgm:pt modelId="{B8335A3F-557F-4781-99B5-F8A97D9C9227}" type="sibTrans" cxnId="{FC309095-6771-48B6-8281-76767B8C8801}">
      <dgm:prSet/>
      <dgm:spPr/>
      <dgm:t>
        <a:bodyPr/>
        <a:lstStyle/>
        <a:p>
          <a:endParaRPr lang="en-US"/>
        </a:p>
      </dgm:t>
    </dgm:pt>
    <dgm:pt modelId="{2090C390-48E0-4B6F-BB11-41F85168DED1}">
      <dgm:prSet custT="1"/>
      <dgm:spPr/>
      <dgm:t>
        <a:bodyPr/>
        <a:lstStyle/>
        <a:p>
          <a:r>
            <a:rPr lang="en-US" sz="1600" b="1" dirty="0" smtClean="0"/>
            <a:t>Production (PROD)</a:t>
          </a:r>
          <a:endParaRPr lang="en-US" sz="1600" dirty="0"/>
        </a:p>
      </dgm:t>
    </dgm:pt>
    <dgm:pt modelId="{13F04B49-C2CD-48AC-AD2A-151828986511}" type="parTrans" cxnId="{B436270D-8706-4BC4-A17A-9FFF8865C94E}">
      <dgm:prSet/>
      <dgm:spPr/>
      <dgm:t>
        <a:bodyPr/>
        <a:lstStyle/>
        <a:p>
          <a:endParaRPr lang="en-US"/>
        </a:p>
      </dgm:t>
    </dgm:pt>
    <dgm:pt modelId="{4EB06F39-6C69-4975-A6EB-8F8EB4A079B8}" type="sibTrans" cxnId="{B436270D-8706-4BC4-A17A-9FFF8865C94E}">
      <dgm:prSet/>
      <dgm:spPr/>
      <dgm:t>
        <a:bodyPr/>
        <a:lstStyle/>
        <a:p>
          <a:endParaRPr lang="en-US"/>
        </a:p>
      </dgm:t>
    </dgm:pt>
    <dgm:pt modelId="{5F4DA5C4-9F01-4F6C-B688-9A3680FA7BB8}">
      <dgm:prSet custT="1"/>
      <dgm:spPr/>
      <dgm:t>
        <a:bodyPr/>
        <a:lstStyle/>
        <a:p>
          <a:r>
            <a:rPr lang="en-US" sz="1600" b="1" dirty="0" smtClean="0"/>
            <a:t>UCPath</a:t>
          </a:r>
          <a:endParaRPr lang="en-US" sz="1600" dirty="0"/>
        </a:p>
      </dgm:t>
    </dgm:pt>
    <dgm:pt modelId="{2F865C3E-7DEF-42AC-A7C5-D0BAB3531B2A}" type="parTrans" cxnId="{27C23638-1C37-445F-BB7B-F15B22947806}">
      <dgm:prSet/>
      <dgm:spPr/>
      <dgm:t>
        <a:bodyPr/>
        <a:lstStyle/>
        <a:p>
          <a:endParaRPr lang="en-US"/>
        </a:p>
      </dgm:t>
    </dgm:pt>
    <dgm:pt modelId="{B291DFCF-B4DF-4526-ACDE-638CB61786A2}" type="sibTrans" cxnId="{27C23638-1C37-445F-BB7B-F15B22947806}">
      <dgm:prSet/>
      <dgm:spPr/>
      <dgm:t>
        <a:bodyPr/>
        <a:lstStyle/>
        <a:p>
          <a:endParaRPr lang="en-US"/>
        </a:p>
      </dgm:t>
    </dgm:pt>
    <dgm:pt modelId="{EBBF2C29-1692-48B2-BD83-8F0204448A78}">
      <dgm:prSet custT="1"/>
      <dgm:spPr/>
      <dgm:t>
        <a:bodyPr/>
        <a:lstStyle/>
        <a:p>
          <a:r>
            <a:rPr lang="en-US" sz="1600" b="1" dirty="0" smtClean="0"/>
            <a:t>Workflow</a:t>
          </a:r>
          <a:endParaRPr lang="en-US" sz="1600" dirty="0"/>
        </a:p>
      </dgm:t>
    </dgm:pt>
    <dgm:pt modelId="{A49539F2-A10D-4558-A686-A2B6CB1C7D3D}" type="parTrans" cxnId="{599D2294-C3C3-455A-9D26-717990010F79}">
      <dgm:prSet/>
      <dgm:spPr/>
      <dgm:t>
        <a:bodyPr/>
        <a:lstStyle/>
        <a:p>
          <a:endParaRPr lang="en-US"/>
        </a:p>
      </dgm:t>
    </dgm:pt>
    <dgm:pt modelId="{DE80E16B-AAB4-4F51-BA13-F22057BD5FE9}" type="sibTrans" cxnId="{599D2294-C3C3-455A-9D26-717990010F79}">
      <dgm:prSet/>
      <dgm:spPr/>
      <dgm:t>
        <a:bodyPr/>
        <a:lstStyle/>
        <a:p>
          <a:endParaRPr lang="en-US"/>
        </a:p>
      </dgm:t>
    </dgm:pt>
    <dgm:pt modelId="{9CB89EF9-9CE4-4C7C-B793-A01D9D790B6B}">
      <dgm:prSet custT="1"/>
      <dgm:spPr/>
      <dgm:t>
        <a:bodyPr/>
        <a:lstStyle/>
        <a:p>
          <a:r>
            <a:rPr lang="en-US" sz="1600" b="1" dirty="0" smtClean="0"/>
            <a:t>Worklist</a:t>
          </a:r>
          <a:endParaRPr lang="en-US" sz="1600" dirty="0"/>
        </a:p>
      </dgm:t>
    </dgm:pt>
    <dgm:pt modelId="{0D52B647-E61F-4139-936D-0BDCA9A33941}" type="parTrans" cxnId="{A826E999-0D67-485F-8671-20FB1B9AF6FA}">
      <dgm:prSet/>
      <dgm:spPr/>
      <dgm:t>
        <a:bodyPr/>
        <a:lstStyle/>
        <a:p>
          <a:endParaRPr lang="en-US"/>
        </a:p>
      </dgm:t>
    </dgm:pt>
    <dgm:pt modelId="{BD4E20FC-5AA0-4EF7-AB6C-AD515CB9BC4B}" type="sibTrans" cxnId="{A826E999-0D67-485F-8671-20FB1B9AF6FA}">
      <dgm:prSet/>
      <dgm:spPr/>
      <dgm:t>
        <a:bodyPr/>
        <a:lstStyle/>
        <a:p>
          <a:endParaRPr lang="en-US"/>
        </a:p>
      </dgm:t>
    </dgm:pt>
    <dgm:pt modelId="{6AAAA809-B867-4169-9B29-217EE085C422}">
      <dgm:prSet phldrT="[Text]" custT="1"/>
      <dgm:spPr/>
      <dgm:t>
        <a:bodyPr/>
        <a:lstStyle/>
        <a:p>
          <a:r>
            <a:rPr lang="en-US" sz="1400" dirty="0" smtClean="0"/>
            <a:t>A numeric value indicating a unique instance of a job for an employee with multiple concurrent jobs.</a:t>
          </a:r>
          <a:endParaRPr lang="en-US" sz="1400" dirty="0"/>
        </a:p>
      </dgm:t>
    </dgm:pt>
    <dgm:pt modelId="{08C9EB4A-7492-4257-96EE-329F88AB08F1}" type="parTrans" cxnId="{CFEACDB8-9C4D-4D35-9855-B6838FEF87A2}">
      <dgm:prSet/>
      <dgm:spPr/>
      <dgm:t>
        <a:bodyPr/>
        <a:lstStyle/>
        <a:p>
          <a:endParaRPr lang="en-US"/>
        </a:p>
      </dgm:t>
    </dgm:pt>
    <dgm:pt modelId="{DD3AC7E8-6FD8-428E-A917-DEC436359B75}" type="sibTrans" cxnId="{CFEACDB8-9C4D-4D35-9855-B6838FEF87A2}">
      <dgm:prSet/>
      <dgm:spPr/>
      <dgm:t>
        <a:bodyPr/>
        <a:lstStyle/>
        <a:p>
          <a:endParaRPr lang="en-US"/>
        </a:p>
      </dgm:t>
    </dgm:pt>
    <dgm:pt modelId="{4A3F7DB8-B931-4C52-978F-4AE1FFD645E4}">
      <dgm:prSet custT="1"/>
      <dgm:spPr/>
      <dgm:t>
        <a:bodyPr/>
        <a:lstStyle/>
        <a:p>
          <a:r>
            <a:rPr lang="en-US" sz="1400" smtClean="0"/>
            <a:t>The </a:t>
          </a:r>
          <a:r>
            <a:rPr lang="en-US" sz="1400" dirty="0" smtClean="0"/>
            <a:t>instance of UCPath with all Locations currently implemented on the system.</a:t>
          </a:r>
          <a:endParaRPr lang="en-US" sz="1400" dirty="0"/>
        </a:p>
      </dgm:t>
    </dgm:pt>
    <dgm:pt modelId="{D8387528-9111-4567-A66C-A88A9336CD95}" type="parTrans" cxnId="{66FFC680-E2EF-4695-AE7F-9940CAA36227}">
      <dgm:prSet/>
      <dgm:spPr/>
      <dgm:t>
        <a:bodyPr/>
        <a:lstStyle/>
        <a:p>
          <a:endParaRPr lang="en-US"/>
        </a:p>
      </dgm:t>
    </dgm:pt>
    <dgm:pt modelId="{A5908450-14D4-4D71-A641-F953B3F2AA81}" type="sibTrans" cxnId="{66FFC680-E2EF-4695-AE7F-9940CAA36227}">
      <dgm:prSet/>
      <dgm:spPr/>
      <dgm:t>
        <a:bodyPr/>
        <a:lstStyle/>
        <a:p>
          <a:endParaRPr lang="en-US"/>
        </a:p>
      </dgm:t>
    </dgm:pt>
    <dgm:pt modelId="{F5BCF682-F282-43E6-89B1-88476EE2331D}">
      <dgm:prSet custT="1"/>
      <dgm:spPr/>
      <dgm:t>
        <a:bodyPr/>
        <a:lstStyle/>
        <a:p>
          <a:r>
            <a:rPr lang="en-US" sz="1400" b="1" smtClean="0"/>
            <a:t>UC </a:t>
          </a:r>
          <a:r>
            <a:rPr lang="en-US" sz="1400" b="1" dirty="0" smtClean="0"/>
            <a:t>P</a:t>
          </a:r>
          <a:r>
            <a:rPr lang="en-US" sz="1400" dirty="0" smtClean="0"/>
            <a:t>ayroll, </a:t>
          </a:r>
          <a:r>
            <a:rPr lang="en-US" sz="1400" b="1" dirty="0" smtClean="0"/>
            <a:t>A</a:t>
          </a:r>
          <a:r>
            <a:rPr lang="en-US" sz="1400" dirty="0" smtClean="0"/>
            <a:t>cademic Personnel, </a:t>
          </a:r>
          <a:r>
            <a:rPr lang="en-US" sz="1400" b="1" dirty="0" smtClean="0"/>
            <a:t>T</a:t>
          </a:r>
          <a:r>
            <a:rPr lang="en-US" sz="1400" dirty="0" smtClean="0"/>
            <a:t>imekeeping and </a:t>
          </a:r>
          <a:r>
            <a:rPr lang="en-US" sz="1400" b="1" dirty="0" smtClean="0"/>
            <a:t>H</a:t>
          </a:r>
          <a:r>
            <a:rPr lang="en-US" sz="1400" dirty="0" smtClean="0"/>
            <a:t>R: A UC-Wide Initiative, coordinated by UC Office of the President</a:t>
          </a:r>
          <a:endParaRPr lang="en-US" sz="1400" dirty="0"/>
        </a:p>
      </dgm:t>
    </dgm:pt>
    <dgm:pt modelId="{D4E5CC51-17E4-4913-8FC7-BCE8B5B0E169}" type="parTrans" cxnId="{1D67C63A-A79D-42DE-8A23-1771AD6393D6}">
      <dgm:prSet/>
      <dgm:spPr/>
      <dgm:t>
        <a:bodyPr/>
        <a:lstStyle/>
        <a:p>
          <a:endParaRPr lang="en-US"/>
        </a:p>
      </dgm:t>
    </dgm:pt>
    <dgm:pt modelId="{D0361352-F507-4E0E-B21B-B7F99AAFEE68}" type="sibTrans" cxnId="{1D67C63A-A79D-42DE-8A23-1771AD6393D6}">
      <dgm:prSet/>
      <dgm:spPr/>
      <dgm:t>
        <a:bodyPr/>
        <a:lstStyle/>
        <a:p>
          <a:endParaRPr lang="en-US"/>
        </a:p>
      </dgm:t>
    </dgm:pt>
    <dgm:pt modelId="{F845C3B2-B320-448F-A4AF-087D6D2E0743}">
      <dgm:prSet custT="1"/>
      <dgm:spPr/>
      <dgm:t>
        <a:bodyPr/>
        <a:lstStyle/>
        <a:p>
          <a:r>
            <a:rPr lang="en-US" sz="1400" smtClean="0"/>
            <a:t>The </a:t>
          </a:r>
          <a:r>
            <a:rPr lang="en-US" sz="1400" dirty="0" smtClean="0"/>
            <a:t>sequential flow of tasks and information in a business process.</a:t>
          </a:r>
          <a:endParaRPr lang="en-US" sz="1400" dirty="0"/>
        </a:p>
      </dgm:t>
    </dgm:pt>
    <dgm:pt modelId="{1F98FD5B-A4CB-4BA2-BB8A-0EBFBF22B492}" type="parTrans" cxnId="{E16D8789-F8DC-4341-AAF9-B846F896F98C}">
      <dgm:prSet/>
      <dgm:spPr/>
      <dgm:t>
        <a:bodyPr/>
        <a:lstStyle/>
        <a:p>
          <a:endParaRPr lang="en-US"/>
        </a:p>
      </dgm:t>
    </dgm:pt>
    <dgm:pt modelId="{B99C72ED-D046-412A-82F1-C7DC415CED7D}" type="sibTrans" cxnId="{E16D8789-F8DC-4341-AAF9-B846F896F98C}">
      <dgm:prSet/>
      <dgm:spPr/>
      <dgm:t>
        <a:bodyPr/>
        <a:lstStyle/>
        <a:p>
          <a:endParaRPr lang="en-US"/>
        </a:p>
      </dgm:t>
    </dgm:pt>
    <dgm:pt modelId="{F17C1073-AD71-48B8-A78C-1B6B43BBA694}">
      <dgm:prSet custT="1"/>
      <dgm:spPr/>
      <dgm:t>
        <a:bodyPr/>
        <a:lstStyle/>
        <a:p>
          <a:r>
            <a:rPr lang="en-US" sz="1400" dirty="0" smtClean="0"/>
            <a:t> The automated to‐do list that PeopleSoft Workflow creates. From the worklist, you can directly access the pages you need to perform the next action, and then return to the worklist for another item.</a:t>
          </a:r>
          <a:endParaRPr lang="en-US" sz="1400" dirty="0"/>
        </a:p>
      </dgm:t>
    </dgm:pt>
    <dgm:pt modelId="{82D5B10A-03A7-4526-B7D9-1A2D60F40C0B}" type="parTrans" cxnId="{B56F7D22-1933-4E47-A0AA-611DA70344C3}">
      <dgm:prSet/>
      <dgm:spPr/>
      <dgm:t>
        <a:bodyPr/>
        <a:lstStyle/>
        <a:p>
          <a:endParaRPr lang="en-US"/>
        </a:p>
      </dgm:t>
    </dgm:pt>
    <dgm:pt modelId="{192EC3EE-C7A4-452D-9B2F-7F15B001A976}" type="sibTrans" cxnId="{B56F7D22-1933-4E47-A0AA-611DA70344C3}">
      <dgm:prSet/>
      <dgm:spPr/>
      <dgm:t>
        <a:bodyPr/>
        <a:lstStyle/>
        <a:p>
          <a:endParaRPr lang="en-US"/>
        </a:p>
      </dgm:t>
    </dgm:pt>
    <dgm:pt modelId="{7C86D575-E1EA-43E7-9C58-C6FA0C076102}" type="pres">
      <dgm:prSet presAssocID="{805CFEDC-E973-4F0B-A5E5-616693A761CC}" presName="linear" presStyleCnt="0">
        <dgm:presLayoutVars>
          <dgm:dir/>
          <dgm:animLvl val="lvl"/>
          <dgm:resizeHandles val="exact"/>
        </dgm:presLayoutVars>
      </dgm:prSet>
      <dgm:spPr/>
      <dgm:t>
        <a:bodyPr/>
        <a:lstStyle/>
        <a:p>
          <a:endParaRPr lang="en-US"/>
        </a:p>
      </dgm:t>
    </dgm:pt>
    <dgm:pt modelId="{C60E4E19-6658-4D9C-A320-BE05AE866FC4}" type="pres">
      <dgm:prSet presAssocID="{17C61443-2C95-4AB8-AB92-3F5E9EEB2B02}" presName="parentLin" presStyleCnt="0"/>
      <dgm:spPr/>
    </dgm:pt>
    <dgm:pt modelId="{D9DF5DAB-140A-4B6F-932A-1C9403003467}" type="pres">
      <dgm:prSet presAssocID="{17C61443-2C95-4AB8-AB92-3F5E9EEB2B02}" presName="parentLeftMargin" presStyleLbl="node1" presStyleIdx="0" presStyleCnt="5"/>
      <dgm:spPr/>
      <dgm:t>
        <a:bodyPr/>
        <a:lstStyle/>
        <a:p>
          <a:endParaRPr lang="en-US"/>
        </a:p>
      </dgm:t>
    </dgm:pt>
    <dgm:pt modelId="{642FFC34-CAB2-46FB-B011-4A9CD4A69DE4}" type="pres">
      <dgm:prSet presAssocID="{17C61443-2C95-4AB8-AB92-3F5E9EEB2B02}" presName="parentText" presStyleLbl="node1" presStyleIdx="0" presStyleCnt="5">
        <dgm:presLayoutVars>
          <dgm:chMax val="0"/>
          <dgm:bulletEnabled val="1"/>
        </dgm:presLayoutVars>
      </dgm:prSet>
      <dgm:spPr/>
      <dgm:t>
        <a:bodyPr/>
        <a:lstStyle/>
        <a:p>
          <a:endParaRPr lang="en-US"/>
        </a:p>
      </dgm:t>
    </dgm:pt>
    <dgm:pt modelId="{DFDB47C5-AE51-40FC-AE90-FB2C9068A103}" type="pres">
      <dgm:prSet presAssocID="{17C61443-2C95-4AB8-AB92-3F5E9EEB2B02}" presName="negativeSpace" presStyleCnt="0"/>
      <dgm:spPr/>
    </dgm:pt>
    <dgm:pt modelId="{0D54815D-BB08-4CC1-85EC-1726AE85C2CC}" type="pres">
      <dgm:prSet presAssocID="{17C61443-2C95-4AB8-AB92-3F5E9EEB2B02}" presName="childText" presStyleLbl="conFgAcc1" presStyleIdx="0" presStyleCnt="5">
        <dgm:presLayoutVars>
          <dgm:bulletEnabled val="1"/>
        </dgm:presLayoutVars>
      </dgm:prSet>
      <dgm:spPr/>
      <dgm:t>
        <a:bodyPr/>
        <a:lstStyle/>
        <a:p>
          <a:endParaRPr lang="en-US"/>
        </a:p>
      </dgm:t>
    </dgm:pt>
    <dgm:pt modelId="{07B258A9-FC6A-4711-B26B-148C8E9084B7}" type="pres">
      <dgm:prSet presAssocID="{B8335A3F-557F-4781-99B5-F8A97D9C9227}" presName="spaceBetweenRectangles" presStyleCnt="0"/>
      <dgm:spPr/>
    </dgm:pt>
    <dgm:pt modelId="{11F491F9-37FB-4251-BE6F-276028701CA4}" type="pres">
      <dgm:prSet presAssocID="{2090C390-48E0-4B6F-BB11-41F85168DED1}" presName="parentLin" presStyleCnt="0"/>
      <dgm:spPr/>
    </dgm:pt>
    <dgm:pt modelId="{D8A52FCC-D545-4288-9DA5-8C1287B1F5FF}" type="pres">
      <dgm:prSet presAssocID="{2090C390-48E0-4B6F-BB11-41F85168DED1}" presName="parentLeftMargin" presStyleLbl="node1" presStyleIdx="0" presStyleCnt="5"/>
      <dgm:spPr/>
      <dgm:t>
        <a:bodyPr/>
        <a:lstStyle/>
        <a:p>
          <a:endParaRPr lang="en-US"/>
        </a:p>
      </dgm:t>
    </dgm:pt>
    <dgm:pt modelId="{3EFAA71A-53E1-4E47-B5B1-8A1B8CD67577}" type="pres">
      <dgm:prSet presAssocID="{2090C390-48E0-4B6F-BB11-41F85168DED1}" presName="parentText" presStyleLbl="node1" presStyleIdx="1" presStyleCnt="5">
        <dgm:presLayoutVars>
          <dgm:chMax val="0"/>
          <dgm:bulletEnabled val="1"/>
        </dgm:presLayoutVars>
      </dgm:prSet>
      <dgm:spPr/>
      <dgm:t>
        <a:bodyPr/>
        <a:lstStyle/>
        <a:p>
          <a:endParaRPr lang="en-US"/>
        </a:p>
      </dgm:t>
    </dgm:pt>
    <dgm:pt modelId="{74E3DC0E-9146-4250-AA52-FBEEB06AF147}" type="pres">
      <dgm:prSet presAssocID="{2090C390-48E0-4B6F-BB11-41F85168DED1}" presName="negativeSpace" presStyleCnt="0"/>
      <dgm:spPr/>
    </dgm:pt>
    <dgm:pt modelId="{BCAC684B-E34D-4626-B85F-5CF41D1E371F}" type="pres">
      <dgm:prSet presAssocID="{2090C390-48E0-4B6F-BB11-41F85168DED1}" presName="childText" presStyleLbl="conFgAcc1" presStyleIdx="1" presStyleCnt="5">
        <dgm:presLayoutVars>
          <dgm:bulletEnabled val="1"/>
        </dgm:presLayoutVars>
      </dgm:prSet>
      <dgm:spPr/>
      <dgm:t>
        <a:bodyPr/>
        <a:lstStyle/>
        <a:p>
          <a:endParaRPr lang="en-US"/>
        </a:p>
      </dgm:t>
    </dgm:pt>
    <dgm:pt modelId="{9971543A-E3D5-4312-A94C-AC3EF614F6C6}" type="pres">
      <dgm:prSet presAssocID="{4EB06F39-6C69-4975-A6EB-8F8EB4A079B8}" presName="spaceBetweenRectangles" presStyleCnt="0"/>
      <dgm:spPr/>
    </dgm:pt>
    <dgm:pt modelId="{8CC3F809-8D07-46F0-9206-0DF8860CC4AA}" type="pres">
      <dgm:prSet presAssocID="{5F4DA5C4-9F01-4F6C-B688-9A3680FA7BB8}" presName="parentLin" presStyleCnt="0"/>
      <dgm:spPr/>
    </dgm:pt>
    <dgm:pt modelId="{1A8379E5-505C-4424-AA74-BC52E64DE1B3}" type="pres">
      <dgm:prSet presAssocID="{5F4DA5C4-9F01-4F6C-B688-9A3680FA7BB8}" presName="parentLeftMargin" presStyleLbl="node1" presStyleIdx="1" presStyleCnt="5"/>
      <dgm:spPr/>
      <dgm:t>
        <a:bodyPr/>
        <a:lstStyle/>
        <a:p>
          <a:endParaRPr lang="en-US"/>
        </a:p>
      </dgm:t>
    </dgm:pt>
    <dgm:pt modelId="{3D7725CD-5AA5-47A5-A5C2-135ABC8DA359}" type="pres">
      <dgm:prSet presAssocID="{5F4DA5C4-9F01-4F6C-B688-9A3680FA7BB8}" presName="parentText" presStyleLbl="node1" presStyleIdx="2" presStyleCnt="5">
        <dgm:presLayoutVars>
          <dgm:chMax val="0"/>
          <dgm:bulletEnabled val="1"/>
        </dgm:presLayoutVars>
      </dgm:prSet>
      <dgm:spPr/>
      <dgm:t>
        <a:bodyPr/>
        <a:lstStyle/>
        <a:p>
          <a:endParaRPr lang="en-US"/>
        </a:p>
      </dgm:t>
    </dgm:pt>
    <dgm:pt modelId="{2422C0BA-71E3-4231-A37C-271964ED4B31}" type="pres">
      <dgm:prSet presAssocID="{5F4DA5C4-9F01-4F6C-B688-9A3680FA7BB8}" presName="negativeSpace" presStyleCnt="0"/>
      <dgm:spPr/>
    </dgm:pt>
    <dgm:pt modelId="{FB32A2C3-BAAD-452A-BA18-6ED76BA560A1}" type="pres">
      <dgm:prSet presAssocID="{5F4DA5C4-9F01-4F6C-B688-9A3680FA7BB8}" presName="childText" presStyleLbl="conFgAcc1" presStyleIdx="2" presStyleCnt="5">
        <dgm:presLayoutVars>
          <dgm:bulletEnabled val="1"/>
        </dgm:presLayoutVars>
      </dgm:prSet>
      <dgm:spPr/>
      <dgm:t>
        <a:bodyPr/>
        <a:lstStyle/>
        <a:p>
          <a:endParaRPr lang="en-US"/>
        </a:p>
      </dgm:t>
    </dgm:pt>
    <dgm:pt modelId="{4AE1F3DB-43AF-4C88-A753-59A092CE154D}" type="pres">
      <dgm:prSet presAssocID="{B291DFCF-B4DF-4526-ACDE-638CB61786A2}" presName="spaceBetweenRectangles" presStyleCnt="0"/>
      <dgm:spPr/>
    </dgm:pt>
    <dgm:pt modelId="{BC9229B7-CCE7-45AE-9928-E877840EF051}" type="pres">
      <dgm:prSet presAssocID="{EBBF2C29-1692-48B2-BD83-8F0204448A78}" presName="parentLin" presStyleCnt="0"/>
      <dgm:spPr/>
    </dgm:pt>
    <dgm:pt modelId="{C3BC6922-0819-43FF-BEF4-7A171D4DBA53}" type="pres">
      <dgm:prSet presAssocID="{EBBF2C29-1692-48B2-BD83-8F0204448A78}" presName="parentLeftMargin" presStyleLbl="node1" presStyleIdx="2" presStyleCnt="5"/>
      <dgm:spPr/>
      <dgm:t>
        <a:bodyPr/>
        <a:lstStyle/>
        <a:p>
          <a:endParaRPr lang="en-US"/>
        </a:p>
      </dgm:t>
    </dgm:pt>
    <dgm:pt modelId="{456E94C3-BEE9-4123-8E52-CB566F3F415F}" type="pres">
      <dgm:prSet presAssocID="{EBBF2C29-1692-48B2-BD83-8F0204448A78}" presName="parentText" presStyleLbl="node1" presStyleIdx="3" presStyleCnt="5">
        <dgm:presLayoutVars>
          <dgm:chMax val="0"/>
          <dgm:bulletEnabled val="1"/>
        </dgm:presLayoutVars>
      </dgm:prSet>
      <dgm:spPr/>
      <dgm:t>
        <a:bodyPr/>
        <a:lstStyle/>
        <a:p>
          <a:endParaRPr lang="en-US"/>
        </a:p>
      </dgm:t>
    </dgm:pt>
    <dgm:pt modelId="{0A3677CC-2DF5-48BB-8CFB-4657D354C07B}" type="pres">
      <dgm:prSet presAssocID="{EBBF2C29-1692-48B2-BD83-8F0204448A78}" presName="negativeSpace" presStyleCnt="0"/>
      <dgm:spPr/>
    </dgm:pt>
    <dgm:pt modelId="{49A4BE3B-A91D-42A9-AD5A-103569F685D7}" type="pres">
      <dgm:prSet presAssocID="{EBBF2C29-1692-48B2-BD83-8F0204448A78}" presName="childText" presStyleLbl="conFgAcc1" presStyleIdx="3" presStyleCnt="5">
        <dgm:presLayoutVars>
          <dgm:bulletEnabled val="1"/>
        </dgm:presLayoutVars>
      </dgm:prSet>
      <dgm:spPr/>
      <dgm:t>
        <a:bodyPr/>
        <a:lstStyle/>
        <a:p>
          <a:endParaRPr lang="en-US"/>
        </a:p>
      </dgm:t>
    </dgm:pt>
    <dgm:pt modelId="{A1F9F6C7-93BD-4C8C-B7E3-C89CCD14E70C}" type="pres">
      <dgm:prSet presAssocID="{DE80E16B-AAB4-4F51-BA13-F22057BD5FE9}" presName="spaceBetweenRectangles" presStyleCnt="0"/>
      <dgm:spPr/>
    </dgm:pt>
    <dgm:pt modelId="{1520F0A4-90DC-42F8-916C-0BA0B591F843}" type="pres">
      <dgm:prSet presAssocID="{9CB89EF9-9CE4-4C7C-B793-A01D9D790B6B}" presName="parentLin" presStyleCnt="0"/>
      <dgm:spPr/>
    </dgm:pt>
    <dgm:pt modelId="{C01A19D0-CD87-4FB1-B526-65DA70DB10F6}" type="pres">
      <dgm:prSet presAssocID="{9CB89EF9-9CE4-4C7C-B793-A01D9D790B6B}" presName="parentLeftMargin" presStyleLbl="node1" presStyleIdx="3" presStyleCnt="5"/>
      <dgm:spPr/>
      <dgm:t>
        <a:bodyPr/>
        <a:lstStyle/>
        <a:p>
          <a:endParaRPr lang="en-US"/>
        </a:p>
      </dgm:t>
    </dgm:pt>
    <dgm:pt modelId="{DBC5D756-E3EA-44CC-9332-37DCDE0429FF}" type="pres">
      <dgm:prSet presAssocID="{9CB89EF9-9CE4-4C7C-B793-A01D9D790B6B}" presName="parentText" presStyleLbl="node1" presStyleIdx="4" presStyleCnt="5">
        <dgm:presLayoutVars>
          <dgm:chMax val="0"/>
          <dgm:bulletEnabled val="1"/>
        </dgm:presLayoutVars>
      </dgm:prSet>
      <dgm:spPr/>
      <dgm:t>
        <a:bodyPr/>
        <a:lstStyle/>
        <a:p>
          <a:endParaRPr lang="en-US"/>
        </a:p>
      </dgm:t>
    </dgm:pt>
    <dgm:pt modelId="{C9E72A57-F546-4CF5-9559-34CB91ABA56A}" type="pres">
      <dgm:prSet presAssocID="{9CB89EF9-9CE4-4C7C-B793-A01D9D790B6B}" presName="negativeSpace" presStyleCnt="0"/>
      <dgm:spPr/>
    </dgm:pt>
    <dgm:pt modelId="{FC17F80E-92D5-44BD-AB36-128F1E24645E}" type="pres">
      <dgm:prSet presAssocID="{9CB89EF9-9CE4-4C7C-B793-A01D9D790B6B}" presName="childText" presStyleLbl="conFgAcc1" presStyleIdx="4" presStyleCnt="5">
        <dgm:presLayoutVars>
          <dgm:bulletEnabled val="1"/>
        </dgm:presLayoutVars>
      </dgm:prSet>
      <dgm:spPr/>
      <dgm:t>
        <a:bodyPr/>
        <a:lstStyle/>
        <a:p>
          <a:endParaRPr lang="en-US"/>
        </a:p>
      </dgm:t>
    </dgm:pt>
  </dgm:ptLst>
  <dgm:cxnLst>
    <dgm:cxn modelId="{599D2294-C3C3-455A-9D26-717990010F79}" srcId="{805CFEDC-E973-4F0B-A5E5-616693A761CC}" destId="{EBBF2C29-1692-48B2-BD83-8F0204448A78}" srcOrd="3" destOrd="0" parTransId="{A49539F2-A10D-4558-A686-A2B6CB1C7D3D}" sibTransId="{DE80E16B-AAB4-4F51-BA13-F22057BD5FE9}"/>
    <dgm:cxn modelId="{5CB5701F-3EB4-400D-9368-D7CABBDA4389}" type="presOf" srcId="{EBBF2C29-1692-48B2-BD83-8F0204448A78}" destId="{456E94C3-BEE9-4123-8E52-CB566F3F415F}" srcOrd="1" destOrd="0" presId="urn:microsoft.com/office/officeart/2005/8/layout/list1"/>
    <dgm:cxn modelId="{C424ABCD-A6CB-48C7-85D0-37F00A0361AE}" type="presOf" srcId="{9CB89EF9-9CE4-4C7C-B793-A01D9D790B6B}" destId="{DBC5D756-E3EA-44CC-9332-37DCDE0429FF}" srcOrd="1" destOrd="0" presId="urn:microsoft.com/office/officeart/2005/8/layout/list1"/>
    <dgm:cxn modelId="{E16D8789-F8DC-4341-AAF9-B846F896F98C}" srcId="{EBBF2C29-1692-48B2-BD83-8F0204448A78}" destId="{F845C3B2-B320-448F-A4AF-087D6D2E0743}" srcOrd="0" destOrd="0" parTransId="{1F98FD5B-A4CB-4BA2-BB8A-0EBFBF22B492}" sibTransId="{B99C72ED-D046-412A-82F1-C7DC415CED7D}"/>
    <dgm:cxn modelId="{A826E999-0D67-485F-8671-20FB1B9AF6FA}" srcId="{805CFEDC-E973-4F0B-A5E5-616693A761CC}" destId="{9CB89EF9-9CE4-4C7C-B793-A01D9D790B6B}" srcOrd="4" destOrd="0" parTransId="{0D52B647-E61F-4139-936D-0BDCA9A33941}" sibTransId="{BD4E20FC-5AA0-4EF7-AB6C-AD515CB9BC4B}"/>
    <dgm:cxn modelId="{8270D247-10DB-4FDD-95A7-7DE65F1DFEEA}" type="presOf" srcId="{2090C390-48E0-4B6F-BB11-41F85168DED1}" destId="{3EFAA71A-53E1-4E47-B5B1-8A1B8CD67577}" srcOrd="1" destOrd="0" presId="urn:microsoft.com/office/officeart/2005/8/layout/list1"/>
    <dgm:cxn modelId="{B436270D-8706-4BC4-A17A-9FFF8865C94E}" srcId="{805CFEDC-E973-4F0B-A5E5-616693A761CC}" destId="{2090C390-48E0-4B6F-BB11-41F85168DED1}" srcOrd="1" destOrd="0" parTransId="{13F04B49-C2CD-48AC-AD2A-151828986511}" sibTransId="{4EB06F39-6C69-4975-A6EB-8F8EB4A079B8}"/>
    <dgm:cxn modelId="{5C7B458D-EA03-4EAB-9107-4F83707C58FE}" type="presOf" srcId="{5F4DA5C4-9F01-4F6C-B688-9A3680FA7BB8}" destId="{3D7725CD-5AA5-47A5-A5C2-135ABC8DA359}" srcOrd="1" destOrd="0" presId="urn:microsoft.com/office/officeart/2005/8/layout/list1"/>
    <dgm:cxn modelId="{AF6BC01C-CDF2-48F7-B715-4EAB5BFDFB88}" type="presOf" srcId="{F17C1073-AD71-48B8-A78C-1B6B43BBA694}" destId="{FC17F80E-92D5-44BD-AB36-128F1E24645E}" srcOrd="0" destOrd="0" presId="urn:microsoft.com/office/officeart/2005/8/layout/list1"/>
    <dgm:cxn modelId="{FC309095-6771-48B6-8281-76767B8C8801}" srcId="{805CFEDC-E973-4F0B-A5E5-616693A761CC}" destId="{17C61443-2C95-4AB8-AB92-3F5E9EEB2B02}" srcOrd="0" destOrd="0" parTransId="{DEFC87A6-3FBD-4695-87B6-3446DD1F4701}" sibTransId="{B8335A3F-557F-4781-99B5-F8A97D9C9227}"/>
    <dgm:cxn modelId="{8D48D42D-23C0-4A50-B4D0-D4B76471A48A}" type="presOf" srcId="{805CFEDC-E973-4F0B-A5E5-616693A761CC}" destId="{7C86D575-E1EA-43E7-9C58-C6FA0C076102}" srcOrd="0" destOrd="0" presId="urn:microsoft.com/office/officeart/2005/8/layout/list1"/>
    <dgm:cxn modelId="{B417E032-3BC3-4ED7-9542-1D47692A9DD3}" type="presOf" srcId="{4A3F7DB8-B931-4C52-978F-4AE1FFD645E4}" destId="{BCAC684B-E34D-4626-B85F-5CF41D1E371F}" srcOrd="0" destOrd="0" presId="urn:microsoft.com/office/officeart/2005/8/layout/list1"/>
    <dgm:cxn modelId="{6C51CD2D-C725-424E-BB25-CBD2B9FC2E17}" type="presOf" srcId="{F5BCF682-F282-43E6-89B1-88476EE2331D}" destId="{FB32A2C3-BAAD-452A-BA18-6ED76BA560A1}" srcOrd="0" destOrd="0" presId="urn:microsoft.com/office/officeart/2005/8/layout/list1"/>
    <dgm:cxn modelId="{418F53DE-B185-4BE9-8415-7C73F0B8661E}" type="presOf" srcId="{EBBF2C29-1692-48B2-BD83-8F0204448A78}" destId="{C3BC6922-0819-43FF-BEF4-7A171D4DBA53}" srcOrd="0" destOrd="0" presId="urn:microsoft.com/office/officeart/2005/8/layout/list1"/>
    <dgm:cxn modelId="{9A6C2CB3-75B4-4039-AD85-F6542D8A97FA}" type="presOf" srcId="{17C61443-2C95-4AB8-AB92-3F5E9EEB2B02}" destId="{D9DF5DAB-140A-4B6F-932A-1C9403003467}" srcOrd="0" destOrd="0" presId="urn:microsoft.com/office/officeart/2005/8/layout/list1"/>
    <dgm:cxn modelId="{27C23638-1C37-445F-BB7B-F15B22947806}" srcId="{805CFEDC-E973-4F0B-A5E5-616693A761CC}" destId="{5F4DA5C4-9F01-4F6C-B688-9A3680FA7BB8}" srcOrd="2" destOrd="0" parTransId="{2F865C3E-7DEF-42AC-A7C5-D0BAB3531B2A}" sibTransId="{B291DFCF-B4DF-4526-ACDE-638CB61786A2}"/>
    <dgm:cxn modelId="{C3BC9C82-CC64-437B-87B2-9FAFD73C3FB8}" type="presOf" srcId="{9CB89EF9-9CE4-4C7C-B793-A01D9D790B6B}" destId="{C01A19D0-CD87-4FB1-B526-65DA70DB10F6}" srcOrd="0" destOrd="0" presId="urn:microsoft.com/office/officeart/2005/8/layout/list1"/>
    <dgm:cxn modelId="{591DAE5F-9645-42E7-9317-8B88D9F1340A}" type="presOf" srcId="{5F4DA5C4-9F01-4F6C-B688-9A3680FA7BB8}" destId="{1A8379E5-505C-4424-AA74-BC52E64DE1B3}" srcOrd="0" destOrd="0" presId="urn:microsoft.com/office/officeart/2005/8/layout/list1"/>
    <dgm:cxn modelId="{5D07CB21-3D64-4EF4-96A7-8779B29BBED4}" type="presOf" srcId="{6AAAA809-B867-4169-9B29-217EE085C422}" destId="{0D54815D-BB08-4CC1-85EC-1726AE85C2CC}" srcOrd="0" destOrd="0" presId="urn:microsoft.com/office/officeart/2005/8/layout/list1"/>
    <dgm:cxn modelId="{CFEACDB8-9C4D-4D35-9855-B6838FEF87A2}" srcId="{17C61443-2C95-4AB8-AB92-3F5E9EEB2B02}" destId="{6AAAA809-B867-4169-9B29-217EE085C422}" srcOrd="0" destOrd="0" parTransId="{08C9EB4A-7492-4257-96EE-329F88AB08F1}" sibTransId="{DD3AC7E8-6FD8-428E-A917-DEC436359B75}"/>
    <dgm:cxn modelId="{B56F7D22-1933-4E47-A0AA-611DA70344C3}" srcId="{9CB89EF9-9CE4-4C7C-B793-A01D9D790B6B}" destId="{F17C1073-AD71-48B8-A78C-1B6B43BBA694}" srcOrd="0" destOrd="0" parTransId="{82D5B10A-03A7-4526-B7D9-1A2D60F40C0B}" sibTransId="{192EC3EE-C7A4-452D-9B2F-7F15B001A976}"/>
    <dgm:cxn modelId="{95D37A10-9B00-4EF0-BD48-161EDEDCFDFC}" type="presOf" srcId="{2090C390-48E0-4B6F-BB11-41F85168DED1}" destId="{D8A52FCC-D545-4288-9DA5-8C1287B1F5FF}" srcOrd="0" destOrd="0" presId="urn:microsoft.com/office/officeart/2005/8/layout/list1"/>
    <dgm:cxn modelId="{1D67C63A-A79D-42DE-8A23-1771AD6393D6}" srcId="{5F4DA5C4-9F01-4F6C-B688-9A3680FA7BB8}" destId="{F5BCF682-F282-43E6-89B1-88476EE2331D}" srcOrd="0" destOrd="0" parTransId="{D4E5CC51-17E4-4913-8FC7-BCE8B5B0E169}" sibTransId="{D0361352-F507-4E0E-B21B-B7F99AAFEE68}"/>
    <dgm:cxn modelId="{E06EB833-29CD-4AC1-8E0E-C88B0B0582CD}" type="presOf" srcId="{F845C3B2-B320-448F-A4AF-087D6D2E0743}" destId="{49A4BE3B-A91D-42A9-AD5A-103569F685D7}" srcOrd="0" destOrd="0" presId="urn:microsoft.com/office/officeart/2005/8/layout/list1"/>
    <dgm:cxn modelId="{66FFC680-E2EF-4695-AE7F-9940CAA36227}" srcId="{2090C390-48E0-4B6F-BB11-41F85168DED1}" destId="{4A3F7DB8-B931-4C52-978F-4AE1FFD645E4}" srcOrd="0" destOrd="0" parTransId="{D8387528-9111-4567-A66C-A88A9336CD95}" sibTransId="{A5908450-14D4-4D71-A641-F953B3F2AA81}"/>
    <dgm:cxn modelId="{0E2CD2A6-CC6B-4293-8CC5-2FC2F1BF1544}" type="presOf" srcId="{17C61443-2C95-4AB8-AB92-3F5E9EEB2B02}" destId="{642FFC34-CAB2-46FB-B011-4A9CD4A69DE4}" srcOrd="1" destOrd="0" presId="urn:microsoft.com/office/officeart/2005/8/layout/list1"/>
    <dgm:cxn modelId="{5F51FADE-F2C5-4471-96A9-24AD22A15F77}" type="presParOf" srcId="{7C86D575-E1EA-43E7-9C58-C6FA0C076102}" destId="{C60E4E19-6658-4D9C-A320-BE05AE866FC4}" srcOrd="0" destOrd="0" presId="urn:microsoft.com/office/officeart/2005/8/layout/list1"/>
    <dgm:cxn modelId="{F743B03C-5D59-42AF-A345-82E005138519}" type="presParOf" srcId="{C60E4E19-6658-4D9C-A320-BE05AE866FC4}" destId="{D9DF5DAB-140A-4B6F-932A-1C9403003467}" srcOrd="0" destOrd="0" presId="urn:microsoft.com/office/officeart/2005/8/layout/list1"/>
    <dgm:cxn modelId="{564B0193-F300-4432-82A5-085B6EA087BC}" type="presParOf" srcId="{C60E4E19-6658-4D9C-A320-BE05AE866FC4}" destId="{642FFC34-CAB2-46FB-B011-4A9CD4A69DE4}" srcOrd="1" destOrd="0" presId="urn:microsoft.com/office/officeart/2005/8/layout/list1"/>
    <dgm:cxn modelId="{CB345480-66A0-433D-A6B1-D0187A371E66}" type="presParOf" srcId="{7C86D575-E1EA-43E7-9C58-C6FA0C076102}" destId="{DFDB47C5-AE51-40FC-AE90-FB2C9068A103}" srcOrd="1" destOrd="0" presId="urn:microsoft.com/office/officeart/2005/8/layout/list1"/>
    <dgm:cxn modelId="{A76CC7C1-5BDF-4E98-8ECA-C9E83078545F}" type="presParOf" srcId="{7C86D575-E1EA-43E7-9C58-C6FA0C076102}" destId="{0D54815D-BB08-4CC1-85EC-1726AE85C2CC}" srcOrd="2" destOrd="0" presId="urn:microsoft.com/office/officeart/2005/8/layout/list1"/>
    <dgm:cxn modelId="{D5DFE7BF-A20A-49DC-ACDB-5CF9EF603767}" type="presParOf" srcId="{7C86D575-E1EA-43E7-9C58-C6FA0C076102}" destId="{07B258A9-FC6A-4711-B26B-148C8E9084B7}" srcOrd="3" destOrd="0" presId="urn:microsoft.com/office/officeart/2005/8/layout/list1"/>
    <dgm:cxn modelId="{9489E2E6-CD96-4892-B483-AB1EA9CF032E}" type="presParOf" srcId="{7C86D575-E1EA-43E7-9C58-C6FA0C076102}" destId="{11F491F9-37FB-4251-BE6F-276028701CA4}" srcOrd="4" destOrd="0" presId="urn:microsoft.com/office/officeart/2005/8/layout/list1"/>
    <dgm:cxn modelId="{998DA128-CD08-4D71-AFF3-9BC06E8A9B4E}" type="presParOf" srcId="{11F491F9-37FB-4251-BE6F-276028701CA4}" destId="{D8A52FCC-D545-4288-9DA5-8C1287B1F5FF}" srcOrd="0" destOrd="0" presId="urn:microsoft.com/office/officeart/2005/8/layout/list1"/>
    <dgm:cxn modelId="{FD436855-374A-43C0-A771-F1A551903ECA}" type="presParOf" srcId="{11F491F9-37FB-4251-BE6F-276028701CA4}" destId="{3EFAA71A-53E1-4E47-B5B1-8A1B8CD67577}" srcOrd="1" destOrd="0" presId="urn:microsoft.com/office/officeart/2005/8/layout/list1"/>
    <dgm:cxn modelId="{A27F26BB-AECD-4E6E-A856-2F21D6AA32D4}" type="presParOf" srcId="{7C86D575-E1EA-43E7-9C58-C6FA0C076102}" destId="{74E3DC0E-9146-4250-AA52-FBEEB06AF147}" srcOrd="5" destOrd="0" presId="urn:microsoft.com/office/officeart/2005/8/layout/list1"/>
    <dgm:cxn modelId="{F15FBB98-C1A9-4B54-92C0-30EC693ED352}" type="presParOf" srcId="{7C86D575-E1EA-43E7-9C58-C6FA0C076102}" destId="{BCAC684B-E34D-4626-B85F-5CF41D1E371F}" srcOrd="6" destOrd="0" presId="urn:microsoft.com/office/officeart/2005/8/layout/list1"/>
    <dgm:cxn modelId="{6DD95213-73A2-4634-8F93-2F73BD6D46E2}" type="presParOf" srcId="{7C86D575-E1EA-43E7-9C58-C6FA0C076102}" destId="{9971543A-E3D5-4312-A94C-AC3EF614F6C6}" srcOrd="7" destOrd="0" presId="urn:microsoft.com/office/officeart/2005/8/layout/list1"/>
    <dgm:cxn modelId="{0F7A1D21-0B34-4345-A88A-BCD5C478226E}" type="presParOf" srcId="{7C86D575-E1EA-43E7-9C58-C6FA0C076102}" destId="{8CC3F809-8D07-46F0-9206-0DF8860CC4AA}" srcOrd="8" destOrd="0" presId="urn:microsoft.com/office/officeart/2005/8/layout/list1"/>
    <dgm:cxn modelId="{20938876-9F80-4636-A426-1EF5DA6F61E8}" type="presParOf" srcId="{8CC3F809-8D07-46F0-9206-0DF8860CC4AA}" destId="{1A8379E5-505C-4424-AA74-BC52E64DE1B3}" srcOrd="0" destOrd="0" presId="urn:microsoft.com/office/officeart/2005/8/layout/list1"/>
    <dgm:cxn modelId="{9BD3AB79-25FE-48E3-A6C1-B7F0B668C67B}" type="presParOf" srcId="{8CC3F809-8D07-46F0-9206-0DF8860CC4AA}" destId="{3D7725CD-5AA5-47A5-A5C2-135ABC8DA359}" srcOrd="1" destOrd="0" presId="urn:microsoft.com/office/officeart/2005/8/layout/list1"/>
    <dgm:cxn modelId="{8BCF5391-6FC1-4FE5-B6CA-E2694A6EA784}" type="presParOf" srcId="{7C86D575-E1EA-43E7-9C58-C6FA0C076102}" destId="{2422C0BA-71E3-4231-A37C-271964ED4B31}" srcOrd="9" destOrd="0" presId="urn:microsoft.com/office/officeart/2005/8/layout/list1"/>
    <dgm:cxn modelId="{3AF19EE6-B91F-4C26-B9D9-B25B5585DA44}" type="presParOf" srcId="{7C86D575-E1EA-43E7-9C58-C6FA0C076102}" destId="{FB32A2C3-BAAD-452A-BA18-6ED76BA560A1}" srcOrd="10" destOrd="0" presId="urn:microsoft.com/office/officeart/2005/8/layout/list1"/>
    <dgm:cxn modelId="{C54F52D9-A043-4E95-B284-7F61DF1367CC}" type="presParOf" srcId="{7C86D575-E1EA-43E7-9C58-C6FA0C076102}" destId="{4AE1F3DB-43AF-4C88-A753-59A092CE154D}" srcOrd="11" destOrd="0" presId="urn:microsoft.com/office/officeart/2005/8/layout/list1"/>
    <dgm:cxn modelId="{81BE588C-D075-474A-81EF-EDD7811CDA9C}" type="presParOf" srcId="{7C86D575-E1EA-43E7-9C58-C6FA0C076102}" destId="{BC9229B7-CCE7-45AE-9928-E877840EF051}" srcOrd="12" destOrd="0" presId="urn:microsoft.com/office/officeart/2005/8/layout/list1"/>
    <dgm:cxn modelId="{79866895-C840-46F4-9D3D-8B0441AE8B5F}" type="presParOf" srcId="{BC9229B7-CCE7-45AE-9928-E877840EF051}" destId="{C3BC6922-0819-43FF-BEF4-7A171D4DBA53}" srcOrd="0" destOrd="0" presId="urn:microsoft.com/office/officeart/2005/8/layout/list1"/>
    <dgm:cxn modelId="{853176A9-F671-4071-A034-F360C83666AE}" type="presParOf" srcId="{BC9229B7-CCE7-45AE-9928-E877840EF051}" destId="{456E94C3-BEE9-4123-8E52-CB566F3F415F}" srcOrd="1" destOrd="0" presId="urn:microsoft.com/office/officeart/2005/8/layout/list1"/>
    <dgm:cxn modelId="{2F1B30D8-320D-4004-8BB1-4DAD9FF22D0F}" type="presParOf" srcId="{7C86D575-E1EA-43E7-9C58-C6FA0C076102}" destId="{0A3677CC-2DF5-48BB-8CFB-4657D354C07B}" srcOrd="13" destOrd="0" presId="urn:microsoft.com/office/officeart/2005/8/layout/list1"/>
    <dgm:cxn modelId="{4851DD94-166E-4E42-9EE8-F8EFD107ADEA}" type="presParOf" srcId="{7C86D575-E1EA-43E7-9C58-C6FA0C076102}" destId="{49A4BE3B-A91D-42A9-AD5A-103569F685D7}" srcOrd="14" destOrd="0" presId="urn:microsoft.com/office/officeart/2005/8/layout/list1"/>
    <dgm:cxn modelId="{F87C27FC-2046-4C42-8E63-8A170918A95F}" type="presParOf" srcId="{7C86D575-E1EA-43E7-9C58-C6FA0C076102}" destId="{A1F9F6C7-93BD-4C8C-B7E3-C89CCD14E70C}" srcOrd="15" destOrd="0" presId="urn:microsoft.com/office/officeart/2005/8/layout/list1"/>
    <dgm:cxn modelId="{AB8A2A42-007A-48C7-AD5A-FFAB245EC650}" type="presParOf" srcId="{7C86D575-E1EA-43E7-9C58-C6FA0C076102}" destId="{1520F0A4-90DC-42F8-916C-0BA0B591F843}" srcOrd="16" destOrd="0" presId="urn:microsoft.com/office/officeart/2005/8/layout/list1"/>
    <dgm:cxn modelId="{543DE0BD-2F00-47F3-B3BA-73DA3B63C060}" type="presParOf" srcId="{1520F0A4-90DC-42F8-916C-0BA0B591F843}" destId="{C01A19D0-CD87-4FB1-B526-65DA70DB10F6}" srcOrd="0" destOrd="0" presId="urn:microsoft.com/office/officeart/2005/8/layout/list1"/>
    <dgm:cxn modelId="{C47B93DE-5BFB-489B-A864-D72A5C7197F7}" type="presParOf" srcId="{1520F0A4-90DC-42F8-916C-0BA0B591F843}" destId="{DBC5D756-E3EA-44CC-9332-37DCDE0429FF}" srcOrd="1" destOrd="0" presId="urn:microsoft.com/office/officeart/2005/8/layout/list1"/>
    <dgm:cxn modelId="{AC890C0D-1A2A-4144-98FD-35551DE058FC}" type="presParOf" srcId="{7C86D575-E1EA-43E7-9C58-C6FA0C076102}" destId="{C9E72A57-F546-4CF5-9559-34CB91ABA56A}" srcOrd="17" destOrd="0" presId="urn:microsoft.com/office/officeart/2005/8/layout/list1"/>
    <dgm:cxn modelId="{58259D56-6C9A-4F17-8B65-01B80C0F7461}" type="presParOf" srcId="{7C86D575-E1EA-43E7-9C58-C6FA0C076102}" destId="{FC17F80E-92D5-44BD-AB36-128F1E24645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5CFEDC-E973-4F0B-A5E5-616693A761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7C61443-2C95-4AB8-AB92-3F5E9EEB2B02}">
      <dgm:prSet phldrT="[Text]" custT="1"/>
      <dgm:spPr/>
      <dgm:t>
        <a:bodyPr/>
        <a:lstStyle/>
        <a:p>
          <a:r>
            <a:rPr lang="en-US" sz="1600" dirty="0" smtClean="0"/>
            <a:t>Component</a:t>
          </a:r>
          <a:endParaRPr lang="en-US" sz="1600" dirty="0"/>
        </a:p>
      </dgm:t>
    </dgm:pt>
    <dgm:pt modelId="{DEFC87A6-3FBD-4695-87B6-3446DD1F4701}" type="parTrans" cxnId="{FC309095-6771-48B6-8281-76767B8C8801}">
      <dgm:prSet/>
      <dgm:spPr/>
      <dgm:t>
        <a:bodyPr/>
        <a:lstStyle/>
        <a:p>
          <a:endParaRPr lang="en-US"/>
        </a:p>
      </dgm:t>
    </dgm:pt>
    <dgm:pt modelId="{B8335A3F-557F-4781-99B5-F8A97D9C9227}" type="sibTrans" cxnId="{FC309095-6771-48B6-8281-76767B8C8801}">
      <dgm:prSet/>
      <dgm:spPr/>
      <dgm:t>
        <a:bodyPr/>
        <a:lstStyle/>
        <a:p>
          <a:endParaRPr lang="en-US"/>
        </a:p>
      </dgm:t>
    </dgm:pt>
    <dgm:pt modelId="{F13A6B7B-403B-4DF5-98C6-1C21067C3688}">
      <dgm:prSet custT="1"/>
      <dgm:spPr/>
      <dgm:t>
        <a:bodyPr/>
        <a:lstStyle/>
        <a:p>
          <a:r>
            <a:rPr lang="en-US" sz="1600" b="1" dirty="0" smtClean="0"/>
            <a:t>Page</a:t>
          </a:r>
          <a:endParaRPr lang="en-US" sz="1600" dirty="0"/>
        </a:p>
      </dgm:t>
    </dgm:pt>
    <dgm:pt modelId="{0F129920-5079-41DB-99A0-C4486A622F8C}" type="parTrans" cxnId="{2B9B6D0A-0035-441F-A32D-E22EB7973E43}">
      <dgm:prSet/>
      <dgm:spPr/>
      <dgm:t>
        <a:bodyPr/>
        <a:lstStyle/>
        <a:p>
          <a:endParaRPr lang="en-US"/>
        </a:p>
      </dgm:t>
    </dgm:pt>
    <dgm:pt modelId="{4D7D7EC3-CEAD-45D2-A2A0-0E99A3B6097D}" type="sibTrans" cxnId="{2B9B6D0A-0035-441F-A32D-E22EB7973E43}">
      <dgm:prSet/>
      <dgm:spPr/>
      <dgm:t>
        <a:bodyPr/>
        <a:lstStyle/>
        <a:p>
          <a:endParaRPr lang="en-US"/>
        </a:p>
      </dgm:t>
    </dgm:pt>
    <dgm:pt modelId="{5433291D-B53D-436D-A404-932DA7C881AF}">
      <dgm:prSet custT="1"/>
      <dgm:spPr/>
      <dgm:t>
        <a:bodyPr/>
        <a:lstStyle/>
        <a:p>
          <a:r>
            <a:rPr lang="en-US" sz="1600" b="1" dirty="0" smtClean="0"/>
            <a:t>Module</a:t>
          </a:r>
          <a:endParaRPr lang="en-US" sz="1600" dirty="0"/>
        </a:p>
      </dgm:t>
    </dgm:pt>
    <dgm:pt modelId="{EED40E2F-6149-4BFB-84A5-0112315B179F}" type="parTrans" cxnId="{68BD61AA-4BF9-44A4-9404-2F81B526FF00}">
      <dgm:prSet/>
      <dgm:spPr/>
      <dgm:t>
        <a:bodyPr/>
        <a:lstStyle/>
        <a:p>
          <a:endParaRPr lang="en-US"/>
        </a:p>
      </dgm:t>
    </dgm:pt>
    <dgm:pt modelId="{B734C1B9-AFFA-4500-8AD4-8F2A717365A2}" type="sibTrans" cxnId="{68BD61AA-4BF9-44A4-9404-2F81B526FF00}">
      <dgm:prSet/>
      <dgm:spPr/>
      <dgm:t>
        <a:bodyPr/>
        <a:lstStyle/>
        <a:p>
          <a:endParaRPr lang="en-US"/>
        </a:p>
      </dgm:t>
    </dgm:pt>
    <dgm:pt modelId="{6AAAA809-B867-4169-9B29-217EE085C422}">
      <dgm:prSet phldrT="[Text]" custT="1"/>
      <dgm:spPr/>
      <dgm:t>
        <a:bodyPr/>
        <a:lstStyle/>
        <a:p>
          <a:r>
            <a:rPr lang="en-US" sz="1400" dirty="0" smtClean="0"/>
            <a:t>A collection of PeopleSoft pages that are logically grouped by functionality. </a:t>
          </a:r>
          <a:endParaRPr lang="en-US" sz="1400" dirty="0"/>
        </a:p>
      </dgm:t>
    </dgm:pt>
    <dgm:pt modelId="{08C9EB4A-7492-4257-96EE-329F88AB08F1}" type="parTrans" cxnId="{CFEACDB8-9C4D-4D35-9855-B6838FEF87A2}">
      <dgm:prSet/>
      <dgm:spPr/>
      <dgm:t>
        <a:bodyPr/>
        <a:lstStyle/>
        <a:p>
          <a:endParaRPr lang="en-US"/>
        </a:p>
      </dgm:t>
    </dgm:pt>
    <dgm:pt modelId="{DD3AC7E8-6FD8-428E-A917-DEC436359B75}" type="sibTrans" cxnId="{CFEACDB8-9C4D-4D35-9855-B6838FEF87A2}">
      <dgm:prSet/>
      <dgm:spPr/>
      <dgm:t>
        <a:bodyPr/>
        <a:lstStyle/>
        <a:p>
          <a:endParaRPr lang="en-US"/>
        </a:p>
      </dgm:t>
    </dgm:pt>
    <dgm:pt modelId="{350D9988-F0C9-4071-B298-8B59E4A9BAE0}">
      <dgm:prSet custT="1"/>
      <dgm:spPr/>
      <dgm:t>
        <a:bodyPr/>
        <a:lstStyle/>
        <a:p>
          <a:r>
            <a:rPr lang="en-US" sz="1400" strike="noStrike" dirty="0" smtClean="0"/>
            <a:t>A screen in PeopleSoft or UCPath that allows users to view information, input new data, submit updates or view reports.</a:t>
          </a:r>
          <a:endParaRPr lang="en-US" sz="1400" strike="noStrike" dirty="0"/>
        </a:p>
      </dgm:t>
    </dgm:pt>
    <dgm:pt modelId="{4E7CC2B9-1907-411C-9FC0-EB7A38C2F774}" type="parTrans" cxnId="{7181605A-832C-4B01-98D9-36FC41E09FD8}">
      <dgm:prSet/>
      <dgm:spPr/>
      <dgm:t>
        <a:bodyPr/>
        <a:lstStyle/>
        <a:p>
          <a:endParaRPr lang="en-US"/>
        </a:p>
      </dgm:t>
    </dgm:pt>
    <dgm:pt modelId="{C91C7AD8-548C-4AA3-95D3-E4922E3D2B81}" type="sibTrans" cxnId="{7181605A-832C-4B01-98D9-36FC41E09FD8}">
      <dgm:prSet/>
      <dgm:spPr/>
      <dgm:t>
        <a:bodyPr/>
        <a:lstStyle/>
        <a:p>
          <a:endParaRPr lang="en-US"/>
        </a:p>
      </dgm:t>
    </dgm:pt>
    <dgm:pt modelId="{EF9FBF2F-48AF-4383-994E-94034C5A90AA}">
      <dgm:prSet custT="1"/>
      <dgm:spPr/>
      <dgm:t>
        <a:bodyPr/>
        <a:lstStyle/>
        <a:p>
          <a:r>
            <a:rPr lang="en-US" sz="1400" b="0" strike="noStrike" dirty="0" smtClean="0">
              <a:effectLst/>
            </a:rPr>
            <a:t>A collection of functionality in the software, for example the Absence Management module is the part of the application that manages leaves and time off.</a:t>
          </a:r>
          <a:endParaRPr lang="en-US" sz="1400" b="0" strike="noStrike" dirty="0">
            <a:effectLst/>
          </a:endParaRPr>
        </a:p>
      </dgm:t>
    </dgm:pt>
    <dgm:pt modelId="{FF2DE63C-FCF4-470D-BF87-D4A8B6D4EE46}" type="parTrans" cxnId="{4EB59240-D3A1-47BC-A807-71F4C34A9320}">
      <dgm:prSet/>
      <dgm:spPr/>
      <dgm:t>
        <a:bodyPr/>
        <a:lstStyle/>
        <a:p>
          <a:endParaRPr lang="en-US"/>
        </a:p>
      </dgm:t>
    </dgm:pt>
    <dgm:pt modelId="{807949D8-9C79-4340-951E-A838E68F61E0}" type="sibTrans" cxnId="{4EB59240-D3A1-47BC-A807-71F4C34A9320}">
      <dgm:prSet/>
      <dgm:spPr/>
      <dgm:t>
        <a:bodyPr/>
        <a:lstStyle/>
        <a:p>
          <a:endParaRPr lang="en-US"/>
        </a:p>
      </dgm:t>
    </dgm:pt>
    <dgm:pt modelId="{7C86D575-E1EA-43E7-9C58-C6FA0C076102}" type="pres">
      <dgm:prSet presAssocID="{805CFEDC-E973-4F0B-A5E5-616693A761CC}" presName="linear" presStyleCnt="0">
        <dgm:presLayoutVars>
          <dgm:dir/>
          <dgm:animLvl val="lvl"/>
          <dgm:resizeHandles val="exact"/>
        </dgm:presLayoutVars>
      </dgm:prSet>
      <dgm:spPr/>
      <dgm:t>
        <a:bodyPr/>
        <a:lstStyle/>
        <a:p>
          <a:endParaRPr lang="en-US"/>
        </a:p>
      </dgm:t>
    </dgm:pt>
    <dgm:pt modelId="{C60E4E19-6658-4D9C-A320-BE05AE866FC4}" type="pres">
      <dgm:prSet presAssocID="{17C61443-2C95-4AB8-AB92-3F5E9EEB2B02}" presName="parentLin" presStyleCnt="0"/>
      <dgm:spPr/>
    </dgm:pt>
    <dgm:pt modelId="{D9DF5DAB-140A-4B6F-932A-1C9403003467}" type="pres">
      <dgm:prSet presAssocID="{17C61443-2C95-4AB8-AB92-3F5E9EEB2B02}" presName="parentLeftMargin" presStyleLbl="node1" presStyleIdx="0" presStyleCnt="3"/>
      <dgm:spPr/>
      <dgm:t>
        <a:bodyPr/>
        <a:lstStyle/>
        <a:p>
          <a:endParaRPr lang="en-US"/>
        </a:p>
      </dgm:t>
    </dgm:pt>
    <dgm:pt modelId="{642FFC34-CAB2-46FB-B011-4A9CD4A69DE4}" type="pres">
      <dgm:prSet presAssocID="{17C61443-2C95-4AB8-AB92-3F5E9EEB2B02}" presName="parentText" presStyleLbl="node1" presStyleIdx="0" presStyleCnt="3" custScaleY="42684">
        <dgm:presLayoutVars>
          <dgm:chMax val="0"/>
          <dgm:bulletEnabled val="1"/>
        </dgm:presLayoutVars>
      </dgm:prSet>
      <dgm:spPr/>
      <dgm:t>
        <a:bodyPr/>
        <a:lstStyle/>
        <a:p>
          <a:endParaRPr lang="en-US"/>
        </a:p>
      </dgm:t>
    </dgm:pt>
    <dgm:pt modelId="{DFDB47C5-AE51-40FC-AE90-FB2C9068A103}" type="pres">
      <dgm:prSet presAssocID="{17C61443-2C95-4AB8-AB92-3F5E9EEB2B02}" presName="negativeSpace" presStyleCnt="0"/>
      <dgm:spPr/>
    </dgm:pt>
    <dgm:pt modelId="{0D54815D-BB08-4CC1-85EC-1726AE85C2CC}" type="pres">
      <dgm:prSet presAssocID="{17C61443-2C95-4AB8-AB92-3F5E9EEB2B02}" presName="childText" presStyleLbl="conFgAcc1" presStyleIdx="0" presStyleCnt="3" custScaleY="109553">
        <dgm:presLayoutVars>
          <dgm:bulletEnabled val="1"/>
        </dgm:presLayoutVars>
      </dgm:prSet>
      <dgm:spPr/>
      <dgm:t>
        <a:bodyPr/>
        <a:lstStyle/>
        <a:p>
          <a:endParaRPr lang="en-US"/>
        </a:p>
      </dgm:t>
    </dgm:pt>
    <dgm:pt modelId="{07B258A9-FC6A-4711-B26B-148C8E9084B7}" type="pres">
      <dgm:prSet presAssocID="{B8335A3F-557F-4781-99B5-F8A97D9C9227}" presName="spaceBetweenRectangles" presStyleCnt="0"/>
      <dgm:spPr/>
    </dgm:pt>
    <dgm:pt modelId="{D1B4D3FD-DDF3-4CA9-9504-1A9A0FCE5719}" type="pres">
      <dgm:prSet presAssocID="{F13A6B7B-403B-4DF5-98C6-1C21067C3688}" presName="parentLin" presStyleCnt="0"/>
      <dgm:spPr/>
    </dgm:pt>
    <dgm:pt modelId="{8846A1FA-F7D3-456A-8E98-ECB2D1A83B18}" type="pres">
      <dgm:prSet presAssocID="{F13A6B7B-403B-4DF5-98C6-1C21067C3688}" presName="parentLeftMargin" presStyleLbl="node1" presStyleIdx="0" presStyleCnt="3"/>
      <dgm:spPr/>
      <dgm:t>
        <a:bodyPr/>
        <a:lstStyle/>
        <a:p>
          <a:endParaRPr lang="en-US"/>
        </a:p>
      </dgm:t>
    </dgm:pt>
    <dgm:pt modelId="{EF47ECCC-829A-4450-9E41-7158D0DEC672}" type="pres">
      <dgm:prSet presAssocID="{F13A6B7B-403B-4DF5-98C6-1C21067C3688}" presName="parentText" presStyleLbl="node1" presStyleIdx="1" presStyleCnt="3" custScaleY="35195">
        <dgm:presLayoutVars>
          <dgm:chMax val="0"/>
          <dgm:bulletEnabled val="1"/>
        </dgm:presLayoutVars>
      </dgm:prSet>
      <dgm:spPr/>
      <dgm:t>
        <a:bodyPr/>
        <a:lstStyle/>
        <a:p>
          <a:endParaRPr lang="en-US"/>
        </a:p>
      </dgm:t>
    </dgm:pt>
    <dgm:pt modelId="{1496D563-C1F5-409C-830B-1A0216D9CE33}" type="pres">
      <dgm:prSet presAssocID="{F13A6B7B-403B-4DF5-98C6-1C21067C3688}" presName="negativeSpace" presStyleCnt="0"/>
      <dgm:spPr/>
    </dgm:pt>
    <dgm:pt modelId="{B38D419F-4AAD-4AF9-A3B5-EBAD8C9FAEA2}" type="pres">
      <dgm:prSet presAssocID="{F13A6B7B-403B-4DF5-98C6-1C21067C3688}" presName="childText" presStyleLbl="conFgAcc1" presStyleIdx="1" presStyleCnt="3">
        <dgm:presLayoutVars>
          <dgm:bulletEnabled val="1"/>
        </dgm:presLayoutVars>
      </dgm:prSet>
      <dgm:spPr/>
      <dgm:t>
        <a:bodyPr/>
        <a:lstStyle/>
        <a:p>
          <a:endParaRPr lang="en-US"/>
        </a:p>
      </dgm:t>
    </dgm:pt>
    <dgm:pt modelId="{1986F291-DD56-4F17-B770-B3B340DDF426}" type="pres">
      <dgm:prSet presAssocID="{4D7D7EC3-CEAD-45D2-A2A0-0E99A3B6097D}" presName="spaceBetweenRectangles" presStyleCnt="0"/>
      <dgm:spPr/>
    </dgm:pt>
    <dgm:pt modelId="{16EBEA0C-6910-44CC-B895-31D00D13BBE0}" type="pres">
      <dgm:prSet presAssocID="{5433291D-B53D-436D-A404-932DA7C881AF}" presName="parentLin" presStyleCnt="0"/>
      <dgm:spPr/>
    </dgm:pt>
    <dgm:pt modelId="{23A27305-6395-4FB0-84EB-80EB38231BF6}" type="pres">
      <dgm:prSet presAssocID="{5433291D-B53D-436D-A404-932DA7C881AF}" presName="parentLeftMargin" presStyleLbl="node1" presStyleIdx="1" presStyleCnt="3"/>
      <dgm:spPr/>
      <dgm:t>
        <a:bodyPr/>
        <a:lstStyle/>
        <a:p>
          <a:endParaRPr lang="en-US"/>
        </a:p>
      </dgm:t>
    </dgm:pt>
    <dgm:pt modelId="{287CF91B-6669-4DA0-A167-5476FDEA65D7}" type="pres">
      <dgm:prSet presAssocID="{5433291D-B53D-436D-A404-932DA7C881AF}" presName="parentText" presStyleLbl="node1" presStyleIdx="2" presStyleCnt="3" custScaleY="35739">
        <dgm:presLayoutVars>
          <dgm:chMax val="0"/>
          <dgm:bulletEnabled val="1"/>
        </dgm:presLayoutVars>
      </dgm:prSet>
      <dgm:spPr/>
      <dgm:t>
        <a:bodyPr/>
        <a:lstStyle/>
        <a:p>
          <a:endParaRPr lang="en-US"/>
        </a:p>
      </dgm:t>
    </dgm:pt>
    <dgm:pt modelId="{517171FA-7656-4304-B45E-74085AA11697}" type="pres">
      <dgm:prSet presAssocID="{5433291D-B53D-436D-A404-932DA7C881AF}" presName="negativeSpace" presStyleCnt="0"/>
      <dgm:spPr/>
    </dgm:pt>
    <dgm:pt modelId="{26C15F5A-086B-4C1F-A326-E3C6B424CB72}" type="pres">
      <dgm:prSet presAssocID="{5433291D-B53D-436D-A404-932DA7C881AF}" presName="childText" presStyleLbl="conFgAcc1" presStyleIdx="2" presStyleCnt="3">
        <dgm:presLayoutVars>
          <dgm:bulletEnabled val="1"/>
        </dgm:presLayoutVars>
      </dgm:prSet>
      <dgm:spPr/>
      <dgm:t>
        <a:bodyPr/>
        <a:lstStyle/>
        <a:p>
          <a:endParaRPr lang="en-US"/>
        </a:p>
      </dgm:t>
    </dgm:pt>
  </dgm:ptLst>
  <dgm:cxnLst>
    <dgm:cxn modelId="{CFEACDB8-9C4D-4D35-9855-B6838FEF87A2}" srcId="{17C61443-2C95-4AB8-AB92-3F5E9EEB2B02}" destId="{6AAAA809-B867-4169-9B29-217EE085C422}" srcOrd="0" destOrd="0" parTransId="{08C9EB4A-7492-4257-96EE-329F88AB08F1}" sibTransId="{DD3AC7E8-6FD8-428E-A917-DEC436359B75}"/>
    <dgm:cxn modelId="{A547B4C2-214A-4CAC-89A8-9CF2D07A1F59}" type="presOf" srcId="{F13A6B7B-403B-4DF5-98C6-1C21067C3688}" destId="{8846A1FA-F7D3-456A-8E98-ECB2D1A83B18}" srcOrd="0" destOrd="0" presId="urn:microsoft.com/office/officeart/2005/8/layout/list1"/>
    <dgm:cxn modelId="{68BD61AA-4BF9-44A4-9404-2F81B526FF00}" srcId="{805CFEDC-E973-4F0B-A5E5-616693A761CC}" destId="{5433291D-B53D-436D-A404-932DA7C881AF}" srcOrd="2" destOrd="0" parTransId="{EED40E2F-6149-4BFB-84A5-0112315B179F}" sibTransId="{B734C1B9-AFFA-4500-8AD4-8F2A717365A2}"/>
    <dgm:cxn modelId="{2B9B6D0A-0035-441F-A32D-E22EB7973E43}" srcId="{805CFEDC-E973-4F0B-A5E5-616693A761CC}" destId="{F13A6B7B-403B-4DF5-98C6-1C21067C3688}" srcOrd="1" destOrd="0" parTransId="{0F129920-5079-41DB-99A0-C4486A622F8C}" sibTransId="{4D7D7EC3-CEAD-45D2-A2A0-0E99A3B6097D}"/>
    <dgm:cxn modelId="{0E2CD2A6-CC6B-4293-8CC5-2FC2F1BF1544}" type="presOf" srcId="{17C61443-2C95-4AB8-AB92-3F5E9EEB2B02}" destId="{642FFC34-CAB2-46FB-B011-4A9CD4A69DE4}" srcOrd="1" destOrd="0" presId="urn:microsoft.com/office/officeart/2005/8/layout/list1"/>
    <dgm:cxn modelId="{3A57D508-74C5-44DC-BBF7-9D2B4991D302}" type="presOf" srcId="{F13A6B7B-403B-4DF5-98C6-1C21067C3688}" destId="{EF47ECCC-829A-4450-9E41-7158D0DEC672}" srcOrd="1" destOrd="0" presId="urn:microsoft.com/office/officeart/2005/8/layout/list1"/>
    <dgm:cxn modelId="{4EB59240-D3A1-47BC-A807-71F4C34A9320}" srcId="{5433291D-B53D-436D-A404-932DA7C881AF}" destId="{EF9FBF2F-48AF-4383-994E-94034C5A90AA}" srcOrd="0" destOrd="0" parTransId="{FF2DE63C-FCF4-470D-BF87-D4A8B6D4EE46}" sibTransId="{807949D8-9C79-4340-951E-A838E68F61E0}"/>
    <dgm:cxn modelId="{D9656630-ED08-495A-B671-16C97989444D}" type="presOf" srcId="{EF9FBF2F-48AF-4383-994E-94034C5A90AA}" destId="{26C15F5A-086B-4C1F-A326-E3C6B424CB72}" srcOrd="0" destOrd="0" presId="urn:microsoft.com/office/officeart/2005/8/layout/list1"/>
    <dgm:cxn modelId="{7181605A-832C-4B01-98D9-36FC41E09FD8}" srcId="{F13A6B7B-403B-4DF5-98C6-1C21067C3688}" destId="{350D9988-F0C9-4071-B298-8B59E4A9BAE0}" srcOrd="0" destOrd="0" parTransId="{4E7CC2B9-1907-411C-9FC0-EB7A38C2F774}" sibTransId="{C91C7AD8-548C-4AA3-95D3-E4922E3D2B81}"/>
    <dgm:cxn modelId="{0E5BC514-5154-4836-9327-DEE9AB6B413C}" type="presOf" srcId="{5433291D-B53D-436D-A404-932DA7C881AF}" destId="{23A27305-6395-4FB0-84EB-80EB38231BF6}" srcOrd="0" destOrd="0" presId="urn:microsoft.com/office/officeart/2005/8/layout/list1"/>
    <dgm:cxn modelId="{8D48D42D-23C0-4A50-B4D0-D4B76471A48A}" type="presOf" srcId="{805CFEDC-E973-4F0B-A5E5-616693A761CC}" destId="{7C86D575-E1EA-43E7-9C58-C6FA0C076102}" srcOrd="0" destOrd="0" presId="urn:microsoft.com/office/officeart/2005/8/layout/list1"/>
    <dgm:cxn modelId="{FC309095-6771-48B6-8281-76767B8C8801}" srcId="{805CFEDC-E973-4F0B-A5E5-616693A761CC}" destId="{17C61443-2C95-4AB8-AB92-3F5E9EEB2B02}" srcOrd="0" destOrd="0" parTransId="{DEFC87A6-3FBD-4695-87B6-3446DD1F4701}" sibTransId="{B8335A3F-557F-4781-99B5-F8A97D9C9227}"/>
    <dgm:cxn modelId="{5D07CB21-3D64-4EF4-96A7-8779B29BBED4}" type="presOf" srcId="{6AAAA809-B867-4169-9B29-217EE085C422}" destId="{0D54815D-BB08-4CC1-85EC-1726AE85C2CC}" srcOrd="0" destOrd="0" presId="urn:microsoft.com/office/officeart/2005/8/layout/list1"/>
    <dgm:cxn modelId="{F7469CF6-C7CE-4827-957A-0C6936DACF16}" type="presOf" srcId="{5433291D-B53D-436D-A404-932DA7C881AF}" destId="{287CF91B-6669-4DA0-A167-5476FDEA65D7}" srcOrd="1" destOrd="0" presId="urn:microsoft.com/office/officeart/2005/8/layout/list1"/>
    <dgm:cxn modelId="{9A6C2CB3-75B4-4039-AD85-F6542D8A97FA}" type="presOf" srcId="{17C61443-2C95-4AB8-AB92-3F5E9EEB2B02}" destId="{D9DF5DAB-140A-4B6F-932A-1C9403003467}" srcOrd="0" destOrd="0" presId="urn:microsoft.com/office/officeart/2005/8/layout/list1"/>
    <dgm:cxn modelId="{8B535FDD-67BE-4C79-94E0-B42858353BF7}" type="presOf" srcId="{350D9988-F0C9-4071-B298-8B59E4A9BAE0}" destId="{B38D419F-4AAD-4AF9-A3B5-EBAD8C9FAEA2}" srcOrd="0" destOrd="0" presId="urn:microsoft.com/office/officeart/2005/8/layout/list1"/>
    <dgm:cxn modelId="{5F51FADE-F2C5-4471-96A9-24AD22A15F77}" type="presParOf" srcId="{7C86D575-E1EA-43E7-9C58-C6FA0C076102}" destId="{C60E4E19-6658-4D9C-A320-BE05AE866FC4}" srcOrd="0" destOrd="0" presId="urn:microsoft.com/office/officeart/2005/8/layout/list1"/>
    <dgm:cxn modelId="{F743B03C-5D59-42AF-A345-82E005138519}" type="presParOf" srcId="{C60E4E19-6658-4D9C-A320-BE05AE866FC4}" destId="{D9DF5DAB-140A-4B6F-932A-1C9403003467}" srcOrd="0" destOrd="0" presId="urn:microsoft.com/office/officeart/2005/8/layout/list1"/>
    <dgm:cxn modelId="{564B0193-F300-4432-82A5-085B6EA087BC}" type="presParOf" srcId="{C60E4E19-6658-4D9C-A320-BE05AE866FC4}" destId="{642FFC34-CAB2-46FB-B011-4A9CD4A69DE4}" srcOrd="1" destOrd="0" presId="urn:microsoft.com/office/officeart/2005/8/layout/list1"/>
    <dgm:cxn modelId="{CB345480-66A0-433D-A6B1-D0187A371E66}" type="presParOf" srcId="{7C86D575-E1EA-43E7-9C58-C6FA0C076102}" destId="{DFDB47C5-AE51-40FC-AE90-FB2C9068A103}" srcOrd="1" destOrd="0" presId="urn:microsoft.com/office/officeart/2005/8/layout/list1"/>
    <dgm:cxn modelId="{A76CC7C1-5BDF-4E98-8ECA-C9E83078545F}" type="presParOf" srcId="{7C86D575-E1EA-43E7-9C58-C6FA0C076102}" destId="{0D54815D-BB08-4CC1-85EC-1726AE85C2CC}" srcOrd="2" destOrd="0" presId="urn:microsoft.com/office/officeart/2005/8/layout/list1"/>
    <dgm:cxn modelId="{D5DFE7BF-A20A-49DC-ACDB-5CF9EF603767}" type="presParOf" srcId="{7C86D575-E1EA-43E7-9C58-C6FA0C076102}" destId="{07B258A9-FC6A-4711-B26B-148C8E9084B7}" srcOrd="3" destOrd="0" presId="urn:microsoft.com/office/officeart/2005/8/layout/list1"/>
    <dgm:cxn modelId="{F71BDF8C-181B-4F98-85EA-521226F9611E}" type="presParOf" srcId="{7C86D575-E1EA-43E7-9C58-C6FA0C076102}" destId="{D1B4D3FD-DDF3-4CA9-9504-1A9A0FCE5719}" srcOrd="4" destOrd="0" presId="urn:microsoft.com/office/officeart/2005/8/layout/list1"/>
    <dgm:cxn modelId="{68F2F451-EBFF-4700-881C-F8AF96011BC6}" type="presParOf" srcId="{D1B4D3FD-DDF3-4CA9-9504-1A9A0FCE5719}" destId="{8846A1FA-F7D3-456A-8E98-ECB2D1A83B18}" srcOrd="0" destOrd="0" presId="urn:microsoft.com/office/officeart/2005/8/layout/list1"/>
    <dgm:cxn modelId="{01D90CC3-E460-4F7C-A0A7-0587A0C616EE}" type="presParOf" srcId="{D1B4D3FD-DDF3-4CA9-9504-1A9A0FCE5719}" destId="{EF47ECCC-829A-4450-9E41-7158D0DEC672}" srcOrd="1" destOrd="0" presId="urn:microsoft.com/office/officeart/2005/8/layout/list1"/>
    <dgm:cxn modelId="{3CCD7C2F-4196-4804-81CD-094344D4AD9C}" type="presParOf" srcId="{7C86D575-E1EA-43E7-9C58-C6FA0C076102}" destId="{1496D563-C1F5-409C-830B-1A0216D9CE33}" srcOrd="5" destOrd="0" presId="urn:microsoft.com/office/officeart/2005/8/layout/list1"/>
    <dgm:cxn modelId="{ABBE21E5-2542-43BA-8D38-B7B663CC0811}" type="presParOf" srcId="{7C86D575-E1EA-43E7-9C58-C6FA0C076102}" destId="{B38D419F-4AAD-4AF9-A3B5-EBAD8C9FAEA2}" srcOrd="6" destOrd="0" presId="urn:microsoft.com/office/officeart/2005/8/layout/list1"/>
    <dgm:cxn modelId="{FAB667E7-8B01-4638-B18C-F215D0CCC42B}" type="presParOf" srcId="{7C86D575-E1EA-43E7-9C58-C6FA0C076102}" destId="{1986F291-DD56-4F17-B770-B3B340DDF426}" srcOrd="7" destOrd="0" presId="urn:microsoft.com/office/officeart/2005/8/layout/list1"/>
    <dgm:cxn modelId="{45C20EA5-2A39-472B-8610-52353CD3EEFE}" type="presParOf" srcId="{7C86D575-E1EA-43E7-9C58-C6FA0C076102}" destId="{16EBEA0C-6910-44CC-B895-31D00D13BBE0}" srcOrd="8" destOrd="0" presId="urn:microsoft.com/office/officeart/2005/8/layout/list1"/>
    <dgm:cxn modelId="{F04685DC-E5F8-4CCF-AE7A-6FCC2A8448A7}" type="presParOf" srcId="{16EBEA0C-6910-44CC-B895-31D00D13BBE0}" destId="{23A27305-6395-4FB0-84EB-80EB38231BF6}" srcOrd="0" destOrd="0" presId="urn:microsoft.com/office/officeart/2005/8/layout/list1"/>
    <dgm:cxn modelId="{F45794DE-13B1-45B2-9657-D5BF8269B908}" type="presParOf" srcId="{16EBEA0C-6910-44CC-B895-31D00D13BBE0}" destId="{287CF91B-6669-4DA0-A167-5476FDEA65D7}" srcOrd="1" destOrd="0" presId="urn:microsoft.com/office/officeart/2005/8/layout/list1"/>
    <dgm:cxn modelId="{4A0467B2-9DFC-4F5D-A307-02635EE3E7AE}" type="presParOf" srcId="{7C86D575-E1EA-43E7-9C58-C6FA0C076102}" destId="{517171FA-7656-4304-B45E-74085AA11697}" srcOrd="9" destOrd="0" presId="urn:microsoft.com/office/officeart/2005/8/layout/list1"/>
    <dgm:cxn modelId="{FE6590C6-9C33-42AC-AAD9-5DCF71CB426F}" type="presParOf" srcId="{7C86D575-E1EA-43E7-9C58-C6FA0C076102}" destId="{26C15F5A-086B-4C1F-A326-E3C6B424CB7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D6E8E7-17BC-4E30-BF26-0940246772F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41ABAAC-16B7-4C5A-90AF-B6A87CA20DE4}">
      <dgm:prSet phldrT="[Text]"/>
      <dgm:spPr/>
      <dgm:t>
        <a:bodyPr/>
        <a:lstStyle/>
        <a:p>
          <a:r>
            <a:rPr lang="en-US" b="1" smtClean="0"/>
            <a:t>Approve </a:t>
          </a:r>
          <a:endParaRPr lang="en-US"/>
        </a:p>
      </dgm:t>
    </dgm:pt>
    <dgm:pt modelId="{1E14A0FB-3A57-4926-B878-17F0A14D3474}" type="parTrans" cxnId="{E20F08FD-21A3-4453-8D82-6E1E28B48F79}">
      <dgm:prSet/>
      <dgm:spPr/>
      <dgm:t>
        <a:bodyPr/>
        <a:lstStyle/>
        <a:p>
          <a:endParaRPr lang="en-US"/>
        </a:p>
      </dgm:t>
    </dgm:pt>
    <dgm:pt modelId="{96FA6EE1-59DB-4282-AC00-7E1AC537E3BB}" type="sibTrans" cxnId="{E20F08FD-21A3-4453-8D82-6E1E28B48F79}">
      <dgm:prSet/>
      <dgm:spPr/>
      <dgm:t>
        <a:bodyPr/>
        <a:lstStyle/>
        <a:p>
          <a:endParaRPr lang="en-US"/>
        </a:p>
      </dgm:t>
    </dgm:pt>
    <dgm:pt modelId="{F650C67C-5430-4A90-A037-11E6F4145E5A}">
      <dgm:prSet/>
      <dgm:spPr>
        <a:solidFill>
          <a:schemeClr val="accent5">
            <a:lumMod val="50000"/>
          </a:schemeClr>
        </a:solidFill>
      </dgm:spPr>
      <dgm:t>
        <a:bodyPr/>
        <a:lstStyle/>
        <a:p>
          <a:r>
            <a:rPr lang="en-US" b="1" smtClean="0"/>
            <a:t>Deny</a:t>
          </a:r>
          <a:endParaRPr lang="en-US" b="1" dirty="0"/>
        </a:p>
      </dgm:t>
    </dgm:pt>
    <dgm:pt modelId="{0BB3A3E2-2CE2-45C2-A02A-B93411FB1D66}" type="parTrans" cxnId="{8C0F52F9-AFC1-4BEF-8899-9881C683F518}">
      <dgm:prSet/>
      <dgm:spPr/>
      <dgm:t>
        <a:bodyPr/>
        <a:lstStyle/>
        <a:p>
          <a:endParaRPr lang="en-US"/>
        </a:p>
      </dgm:t>
    </dgm:pt>
    <dgm:pt modelId="{3BF061AE-FA65-4DA3-A31A-4A4B5807D4DE}" type="sibTrans" cxnId="{8C0F52F9-AFC1-4BEF-8899-9881C683F518}">
      <dgm:prSet/>
      <dgm:spPr/>
      <dgm:t>
        <a:bodyPr/>
        <a:lstStyle/>
        <a:p>
          <a:endParaRPr lang="en-US"/>
        </a:p>
      </dgm:t>
    </dgm:pt>
    <dgm:pt modelId="{FC73BC1E-A231-497B-AE93-A4BEA66D125A}" type="pres">
      <dgm:prSet presAssocID="{82D6E8E7-17BC-4E30-BF26-0940246772FD}" presName="diagram" presStyleCnt="0">
        <dgm:presLayoutVars>
          <dgm:dir/>
          <dgm:resizeHandles val="exact"/>
        </dgm:presLayoutVars>
      </dgm:prSet>
      <dgm:spPr/>
      <dgm:t>
        <a:bodyPr/>
        <a:lstStyle/>
        <a:p>
          <a:endParaRPr lang="en-US"/>
        </a:p>
      </dgm:t>
    </dgm:pt>
    <dgm:pt modelId="{23808F92-005C-42BE-AAFA-C8270F4B8E85}" type="pres">
      <dgm:prSet presAssocID="{241ABAAC-16B7-4C5A-90AF-B6A87CA20DE4}" presName="node" presStyleLbl="node1" presStyleIdx="0" presStyleCnt="2">
        <dgm:presLayoutVars>
          <dgm:bulletEnabled val="1"/>
        </dgm:presLayoutVars>
      </dgm:prSet>
      <dgm:spPr/>
      <dgm:t>
        <a:bodyPr/>
        <a:lstStyle/>
        <a:p>
          <a:endParaRPr lang="en-US"/>
        </a:p>
      </dgm:t>
    </dgm:pt>
    <dgm:pt modelId="{4BF0C383-AA15-4C8E-B417-5E50E83B51E5}" type="pres">
      <dgm:prSet presAssocID="{96FA6EE1-59DB-4282-AC00-7E1AC537E3BB}" presName="sibTrans" presStyleCnt="0"/>
      <dgm:spPr/>
    </dgm:pt>
    <dgm:pt modelId="{BD489FC5-FD04-4197-89F8-AD8A50543E39}" type="pres">
      <dgm:prSet presAssocID="{F650C67C-5430-4A90-A037-11E6F4145E5A}" presName="node" presStyleLbl="node1" presStyleIdx="1" presStyleCnt="2">
        <dgm:presLayoutVars>
          <dgm:bulletEnabled val="1"/>
        </dgm:presLayoutVars>
      </dgm:prSet>
      <dgm:spPr/>
      <dgm:t>
        <a:bodyPr/>
        <a:lstStyle/>
        <a:p>
          <a:endParaRPr lang="en-US"/>
        </a:p>
      </dgm:t>
    </dgm:pt>
  </dgm:ptLst>
  <dgm:cxnLst>
    <dgm:cxn modelId="{45BFEF31-E88C-4A89-86BB-58AC9859CF1B}" type="presOf" srcId="{241ABAAC-16B7-4C5A-90AF-B6A87CA20DE4}" destId="{23808F92-005C-42BE-AAFA-C8270F4B8E85}" srcOrd="0" destOrd="0" presId="urn:microsoft.com/office/officeart/2005/8/layout/default"/>
    <dgm:cxn modelId="{1959B46C-B298-4F9B-A7D3-AF075FFBF3C3}" type="presOf" srcId="{F650C67C-5430-4A90-A037-11E6F4145E5A}" destId="{BD489FC5-FD04-4197-89F8-AD8A50543E39}" srcOrd="0" destOrd="0" presId="urn:microsoft.com/office/officeart/2005/8/layout/default"/>
    <dgm:cxn modelId="{4EC17F49-02A9-4A54-A335-C430E6C90321}" type="presOf" srcId="{82D6E8E7-17BC-4E30-BF26-0940246772FD}" destId="{FC73BC1E-A231-497B-AE93-A4BEA66D125A}" srcOrd="0" destOrd="0" presId="urn:microsoft.com/office/officeart/2005/8/layout/default"/>
    <dgm:cxn modelId="{E20F08FD-21A3-4453-8D82-6E1E28B48F79}" srcId="{82D6E8E7-17BC-4E30-BF26-0940246772FD}" destId="{241ABAAC-16B7-4C5A-90AF-B6A87CA20DE4}" srcOrd="0" destOrd="0" parTransId="{1E14A0FB-3A57-4926-B878-17F0A14D3474}" sibTransId="{96FA6EE1-59DB-4282-AC00-7E1AC537E3BB}"/>
    <dgm:cxn modelId="{8C0F52F9-AFC1-4BEF-8899-9881C683F518}" srcId="{82D6E8E7-17BC-4E30-BF26-0940246772FD}" destId="{F650C67C-5430-4A90-A037-11E6F4145E5A}" srcOrd="1" destOrd="0" parTransId="{0BB3A3E2-2CE2-45C2-A02A-B93411FB1D66}" sibTransId="{3BF061AE-FA65-4DA3-A31A-4A4B5807D4DE}"/>
    <dgm:cxn modelId="{296844A9-9254-4A7B-8FDB-4DD8B01271EF}" type="presParOf" srcId="{FC73BC1E-A231-497B-AE93-A4BEA66D125A}" destId="{23808F92-005C-42BE-AAFA-C8270F4B8E85}" srcOrd="0" destOrd="0" presId="urn:microsoft.com/office/officeart/2005/8/layout/default"/>
    <dgm:cxn modelId="{2BD9F66F-3824-4E12-84A3-499B51EAC3FC}" type="presParOf" srcId="{FC73BC1E-A231-497B-AE93-A4BEA66D125A}" destId="{4BF0C383-AA15-4C8E-B417-5E50E83B51E5}" srcOrd="1" destOrd="0" presId="urn:microsoft.com/office/officeart/2005/8/layout/default"/>
    <dgm:cxn modelId="{58446212-FA3B-454F-9B84-5D57F8CBB730}" type="presParOf" srcId="{FC73BC1E-A231-497B-AE93-A4BEA66D125A}" destId="{BD489FC5-FD04-4197-89F8-AD8A50543E3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2E0A4E-E3F5-496A-A9C2-D87D9F450E2E}"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14216C76-0B68-4165-A582-D2EA8B962A79}">
      <dgm:prSet phldrT="[Text]" custT="1"/>
      <dgm:spPr>
        <a:solidFill>
          <a:schemeClr val="bg1">
            <a:lumMod val="50000"/>
          </a:schemeClr>
        </a:solidFill>
      </dgm:spPr>
      <dgm:t>
        <a:bodyPr/>
        <a:lstStyle/>
        <a:p>
          <a:r>
            <a:rPr lang="en-US" sz="1600" dirty="0" smtClean="0"/>
            <a:t>Position Control Initiators use the </a:t>
          </a:r>
          <a:r>
            <a:rPr lang="en-US" sz="1600" b="1" dirty="0" smtClean="0"/>
            <a:t>Position Control Request </a:t>
          </a:r>
          <a:r>
            <a:rPr lang="en-US" sz="1600" dirty="0" smtClean="0"/>
            <a:t>to request that a position be added (or to update a position) in UCPath.</a:t>
          </a:r>
          <a:endParaRPr lang="en-US" dirty="0"/>
        </a:p>
      </dgm:t>
    </dgm:pt>
    <dgm:pt modelId="{E33DEB6E-B712-4032-B0DA-34A5376D0FAD}" type="parTrans" cxnId="{C4EA3AE1-E580-4856-8BA9-2C3BADA5B125}">
      <dgm:prSet/>
      <dgm:spPr/>
      <dgm:t>
        <a:bodyPr/>
        <a:lstStyle/>
        <a:p>
          <a:endParaRPr lang="en-US"/>
        </a:p>
      </dgm:t>
    </dgm:pt>
    <dgm:pt modelId="{94E0A7FC-019A-4122-9EA1-C1FEE1D810AD}" type="sibTrans" cxnId="{C4EA3AE1-E580-4856-8BA9-2C3BADA5B125}">
      <dgm:prSet/>
      <dgm:spPr/>
      <dgm:t>
        <a:bodyPr/>
        <a:lstStyle/>
        <a:p>
          <a:endParaRPr lang="en-US"/>
        </a:p>
      </dgm:t>
    </dgm:pt>
    <dgm:pt modelId="{6F29C1BE-5C8D-49A8-9A9F-438F5181B073}">
      <dgm:prSet phldrT="[Text]" custT="1"/>
      <dgm:spPr>
        <a:solidFill>
          <a:schemeClr val="tx1">
            <a:lumMod val="65000"/>
            <a:lumOff val="35000"/>
          </a:schemeClr>
        </a:solidFill>
      </dgm:spPr>
      <dgm:t>
        <a:bodyPr/>
        <a:lstStyle/>
        <a:p>
          <a:r>
            <a:rPr lang="en-US" sz="1600" dirty="0" smtClean="0"/>
            <a:t>After the position is entered and approved, the funding can be entered for the position. The next task demonstrates how a Location Funding Initiator enters the funding.</a:t>
          </a:r>
          <a:endParaRPr lang="en-US" dirty="0"/>
        </a:p>
      </dgm:t>
    </dgm:pt>
    <dgm:pt modelId="{1A6BDB81-C661-4E87-B967-4DED5F2632E4}" type="parTrans" cxnId="{DA9CC0EC-77D0-4E90-92BC-3F9F5C745886}">
      <dgm:prSet/>
      <dgm:spPr/>
      <dgm:t>
        <a:bodyPr/>
        <a:lstStyle/>
        <a:p>
          <a:endParaRPr lang="en-US"/>
        </a:p>
      </dgm:t>
    </dgm:pt>
    <dgm:pt modelId="{E07FD262-07DE-46D6-9B15-5DB069FAB801}" type="sibTrans" cxnId="{DA9CC0EC-77D0-4E90-92BC-3F9F5C745886}">
      <dgm:prSet/>
      <dgm:spPr/>
      <dgm:t>
        <a:bodyPr/>
        <a:lstStyle/>
        <a:p>
          <a:endParaRPr lang="en-US"/>
        </a:p>
      </dgm:t>
    </dgm:pt>
    <dgm:pt modelId="{553972C4-D630-4946-BA83-69EFBE9F293D}">
      <dgm:prSet phldrT="[Text]" custT="1"/>
      <dgm:spPr>
        <a:solidFill>
          <a:schemeClr val="tx1">
            <a:lumMod val="75000"/>
            <a:lumOff val="25000"/>
          </a:schemeClr>
        </a:solidFill>
      </dgm:spPr>
      <dgm:t>
        <a:bodyPr/>
        <a:lstStyle/>
        <a:p>
          <a:r>
            <a:rPr lang="en-US" sz="1600" dirty="0" smtClean="0"/>
            <a:t>Location Funding Initiators use the Funding Entry page to enter funding for new positions. The funding entry can be completed prior to or after hiring the employee. </a:t>
          </a:r>
          <a:endParaRPr lang="en-US" dirty="0"/>
        </a:p>
      </dgm:t>
    </dgm:pt>
    <dgm:pt modelId="{DB04DAB6-5493-4BF1-8FC4-4E47EE430E0F}" type="parTrans" cxnId="{67F3B70E-4CA1-435F-98F3-5640D6BAC47A}">
      <dgm:prSet/>
      <dgm:spPr/>
      <dgm:t>
        <a:bodyPr/>
        <a:lstStyle/>
        <a:p>
          <a:endParaRPr lang="en-US"/>
        </a:p>
      </dgm:t>
    </dgm:pt>
    <dgm:pt modelId="{DB9682C0-B873-4CD6-9162-0CA5837C1B62}" type="sibTrans" cxnId="{67F3B70E-4CA1-435F-98F3-5640D6BAC47A}">
      <dgm:prSet/>
      <dgm:spPr/>
      <dgm:t>
        <a:bodyPr/>
        <a:lstStyle/>
        <a:p>
          <a:endParaRPr lang="en-US"/>
        </a:p>
      </dgm:t>
    </dgm:pt>
    <dgm:pt modelId="{6386456D-216D-400F-9C9E-0D9FE709F775}" type="pres">
      <dgm:prSet presAssocID="{972E0A4E-E3F5-496A-A9C2-D87D9F450E2E}" presName="Name0" presStyleCnt="0">
        <dgm:presLayoutVars>
          <dgm:dir/>
          <dgm:resizeHandles val="exact"/>
        </dgm:presLayoutVars>
      </dgm:prSet>
      <dgm:spPr/>
      <dgm:t>
        <a:bodyPr/>
        <a:lstStyle/>
        <a:p>
          <a:endParaRPr lang="en-US"/>
        </a:p>
      </dgm:t>
    </dgm:pt>
    <dgm:pt modelId="{F4F63EB7-C8FA-4D6F-8990-A3CDF83FD4BF}" type="pres">
      <dgm:prSet presAssocID="{14216C76-0B68-4165-A582-D2EA8B962A79}" presName="parTxOnly" presStyleLbl="node1" presStyleIdx="0" presStyleCnt="3">
        <dgm:presLayoutVars>
          <dgm:bulletEnabled val="1"/>
        </dgm:presLayoutVars>
      </dgm:prSet>
      <dgm:spPr/>
      <dgm:t>
        <a:bodyPr/>
        <a:lstStyle/>
        <a:p>
          <a:endParaRPr lang="en-US"/>
        </a:p>
      </dgm:t>
    </dgm:pt>
    <dgm:pt modelId="{62F1F116-17EA-464A-8D13-8FA7D37D735C}" type="pres">
      <dgm:prSet presAssocID="{94E0A7FC-019A-4122-9EA1-C1FEE1D810AD}" presName="parSpace" presStyleCnt="0"/>
      <dgm:spPr/>
    </dgm:pt>
    <dgm:pt modelId="{17C234E8-0320-47FD-96AB-A774E4D031BE}" type="pres">
      <dgm:prSet presAssocID="{6F29C1BE-5C8D-49A8-9A9F-438F5181B073}" presName="parTxOnly" presStyleLbl="node1" presStyleIdx="1" presStyleCnt="3">
        <dgm:presLayoutVars>
          <dgm:bulletEnabled val="1"/>
        </dgm:presLayoutVars>
      </dgm:prSet>
      <dgm:spPr/>
      <dgm:t>
        <a:bodyPr/>
        <a:lstStyle/>
        <a:p>
          <a:endParaRPr lang="en-US"/>
        </a:p>
      </dgm:t>
    </dgm:pt>
    <dgm:pt modelId="{1C8DB90C-2619-43C7-B6D4-97FB9C850CCA}" type="pres">
      <dgm:prSet presAssocID="{E07FD262-07DE-46D6-9B15-5DB069FAB801}" presName="parSpace" presStyleCnt="0"/>
      <dgm:spPr/>
    </dgm:pt>
    <dgm:pt modelId="{4FED01AB-C435-49A5-9784-175F62B7ED45}" type="pres">
      <dgm:prSet presAssocID="{553972C4-D630-4946-BA83-69EFBE9F293D}" presName="parTxOnly" presStyleLbl="node1" presStyleIdx="2" presStyleCnt="3">
        <dgm:presLayoutVars>
          <dgm:bulletEnabled val="1"/>
        </dgm:presLayoutVars>
      </dgm:prSet>
      <dgm:spPr/>
      <dgm:t>
        <a:bodyPr/>
        <a:lstStyle/>
        <a:p>
          <a:endParaRPr lang="en-US"/>
        </a:p>
      </dgm:t>
    </dgm:pt>
  </dgm:ptLst>
  <dgm:cxnLst>
    <dgm:cxn modelId="{343CA0F5-7E28-49DE-AC98-5A5B1EB245CD}" type="presOf" srcId="{6F29C1BE-5C8D-49A8-9A9F-438F5181B073}" destId="{17C234E8-0320-47FD-96AB-A774E4D031BE}" srcOrd="0" destOrd="0" presId="urn:microsoft.com/office/officeart/2005/8/layout/hChevron3"/>
    <dgm:cxn modelId="{67F3B70E-4CA1-435F-98F3-5640D6BAC47A}" srcId="{972E0A4E-E3F5-496A-A9C2-D87D9F450E2E}" destId="{553972C4-D630-4946-BA83-69EFBE9F293D}" srcOrd="2" destOrd="0" parTransId="{DB04DAB6-5493-4BF1-8FC4-4E47EE430E0F}" sibTransId="{DB9682C0-B873-4CD6-9162-0CA5837C1B62}"/>
    <dgm:cxn modelId="{C4EA3AE1-E580-4856-8BA9-2C3BADA5B125}" srcId="{972E0A4E-E3F5-496A-A9C2-D87D9F450E2E}" destId="{14216C76-0B68-4165-A582-D2EA8B962A79}" srcOrd="0" destOrd="0" parTransId="{E33DEB6E-B712-4032-B0DA-34A5376D0FAD}" sibTransId="{94E0A7FC-019A-4122-9EA1-C1FEE1D810AD}"/>
    <dgm:cxn modelId="{1D641C7C-C675-4A81-A217-044340E68B1C}" type="presOf" srcId="{14216C76-0B68-4165-A582-D2EA8B962A79}" destId="{F4F63EB7-C8FA-4D6F-8990-A3CDF83FD4BF}" srcOrd="0" destOrd="0" presId="urn:microsoft.com/office/officeart/2005/8/layout/hChevron3"/>
    <dgm:cxn modelId="{B237D7C3-9CA1-4BBE-A0F0-7DB7A3BB10CC}" type="presOf" srcId="{553972C4-D630-4946-BA83-69EFBE9F293D}" destId="{4FED01AB-C435-49A5-9784-175F62B7ED45}" srcOrd="0" destOrd="0" presId="urn:microsoft.com/office/officeart/2005/8/layout/hChevron3"/>
    <dgm:cxn modelId="{89F78066-C0E2-4C9A-90B7-5EF378C1FA6F}" type="presOf" srcId="{972E0A4E-E3F5-496A-A9C2-D87D9F450E2E}" destId="{6386456D-216D-400F-9C9E-0D9FE709F775}" srcOrd="0" destOrd="0" presId="urn:microsoft.com/office/officeart/2005/8/layout/hChevron3"/>
    <dgm:cxn modelId="{DA9CC0EC-77D0-4E90-92BC-3F9F5C745886}" srcId="{972E0A4E-E3F5-496A-A9C2-D87D9F450E2E}" destId="{6F29C1BE-5C8D-49A8-9A9F-438F5181B073}" srcOrd="1" destOrd="0" parTransId="{1A6BDB81-C661-4E87-B967-4DED5F2632E4}" sibTransId="{E07FD262-07DE-46D6-9B15-5DB069FAB801}"/>
    <dgm:cxn modelId="{AA97EA8B-438D-4E98-B884-F5DF354C79CE}" type="presParOf" srcId="{6386456D-216D-400F-9C9E-0D9FE709F775}" destId="{F4F63EB7-C8FA-4D6F-8990-A3CDF83FD4BF}" srcOrd="0" destOrd="0" presId="urn:microsoft.com/office/officeart/2005/8/layout/hChevron3"/>
    <dgm:cxn modelId="{853FB177-16D6-4955-B5F8-0B232FED0080}" type="presParOf" srcId="{6386456D-216D-400F-9C9E-0D9FE709F775}" destId="{62F1F116-17EA-464A-8D13-8FA7D37D735C}" srcOrd="1" destOrd="0" presId="urn:microsoft.com/office/officeart/2005/8/layout/hChevron3"/>
    <dgm:cxn modelId="{7AAD7A38-D42C-4CE9-9B86-EEA1011A1FFE}" type="presParOf" srcId="{6386456D-216D-400F-9C9E-0D9FE709F775}" destId="{17C234E8-0320-47FD-96AB-A774E4D031BE}" srcOrd="2" destOrd="0" presId="urn:microsoft.com/office/officeart/2005/8/layout/hChevron3"/>
    <dgm:cxn modelId="{A693017A-144A-480B-B04C-FF9C7263D657}" type="presParOf" srcId="{6386456D-216D-400F-9C9E-0D9FE709F775}" destId="{1C8DB90C-2619-43C7-B6D4-97FB9C850CCA}" srcOrd="3" destOrd="0" presId="urn:microsoft.com/office/officeart/2005/8/layout/hChevron3"/>
    <dgm:cxn modelId="{3681C727-9558-4417-9927-A5B247DAF7B0}" type="presParOf" srcId="{6386456D-216D-400F-9C9E-0D9FE709F775}" destId="{4FED01AB-C435-49A5-9784-175F62B7ED45}"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2E0A4E-E3F5-496A-A9C2-D87D9F450E2E}"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6F29C1BE-5C8D-49A8-9A9F-438F5181B073}">
      <dgm:prSet phldrT="[Text]" custT="1"/>
      <dgm:spPr>
        <a:solidFill>
          <a:schemeClr val="tx1">
            <a:lumMod val="65000"/>
            <a:lumOff val="35000"/>
          </a:schemeClr>
        </a:solidFill>
      </dgm:spPr>
      <dgm:t>
        <a:bodyPr/>
        <a:lstStyle/>
        <a:p>
          <a:r>
            <a:rPr lang="en-US" sz="1600" dirty="0" smtClean="0"/>
            <a:t>After the position is entered and approved, the funding can be entered for the position. </a:t>
          </a:r>
          <a:endParaRPr lang="en-US" dirty="0"/>
        </a:p>
      </dgm:t>
    </dgm:pt>
    <dgm:pt modelId="{1A6BDB81-C661-4E87-B967-4DED5F2632E4}" type="parTrans" cxnId="{DA9CC0EC-77D0-4E90-92BC-3F9F5C745886}">
      <dgm:prSet/>
      <dgm:spPr/>
      <dgm:t>
        <a:bodyPr/>
        <a:lstStyle/>
        <a:p>
          <a:endParaRPr lang="en-US"/>
        </a:p>
      </dgm:t>
    </dgm:pt>
    <dgm:pt modelId="{E07FD262-07DE-46D6-9B15-5DB069FAB801}" type="sibTrans" cxnId="{DA9CC0EC-77D0-4E90-92BC-3F9F5C745886}">
      <dgm:prSet/>
      <dgm:spPr/>
      <dgm:t>
        <a:bodyPr/>
        <a:lstStyle/>
        <a:p>
          <a:endParaRPr lang="en-US"/>
        </a:p>
      </dgm:t>
    </dgm:pt>
    <dgm:pt modelId="{553972C4-D630-4946-BA83-69EFBE9F293D}">
      <dgm:prSet phldrT="[Text]" custT="1"/>
      <dgm:spPr>
        <a:solidFill>
          <a:schemeClr val="tx1">
            <a:lumMod val="75000"/>
            <a:lumOff val="25000"/>
          </a:schemeClr>
        </a:solidFill>
      </dgm:spPr>
      <dgm:t>
        <a:bodyPr/>
        <a:lstStyle/>
        <a:p>
          <a:r>
            <a:rPr lang="en-US" sz="1600" dirty="0" smtClean="0"/>
            <a:t>Location Funding Initiators use the Funding Entry page to enter funding for new positions. The funding entry can be completed prior to or after hiring the employee. </a:t>
          </a:r>
          <a:endParaRPr lang="en-US" dirty="0"/>
        </a:p>
      </dgm:t>
    </dgm:pt>
    <dgm:pt modelId="{DB04DAB6-5493-4BF1-8FC4-4E47EE430E0F}" type="parTrans" cxnId="{67F3B70E-4CA1-435F-98F3-5640D6BAC47A}">
      <dgm:prSet/>
      <dgm:spPr/>
      <dgm:t>
        <a:bodyPr/>
        <a:lstStyle/>
        <a:p>
          <a:endParaRPr lang="en-US"/>
        </a:p>
      </dgm:t>
    </dgm:pt>
    <dgm:pt modelId="{DB9682C0-B873-4CD6-9162-0CA5837C1B62}" type="sibTrans" cxnId="{67F3B70E-4CA1-435F-98F3-5640D6BAC47A}">
      <dgm:prSet/>
      <dgm:spPr/>
      <dgm:t>
        <a:bodyPr/>
        <a:lstStyle/>
        <a:p>
          <a:endParaRPr lang="en-US"/>
        </a:p>
      </dgm:t>
    </dgm:pt>
    <dgm:pt modelId="{14216C76-0B68-4165-A582-D2EA8B962A79}">
      <dgm:prSet phldrT="[Text]" custT="1"/>
      <dgm:spPr>
        <a:solidFill>
          <a:schemeClr val="bg1">
            <a:lumMod val="50000"/>
          </a:schemeClr>
        </a:solidFill>
      </dgm:spPr>
      <dgm:t>
        <a:bodyPr/>
        <a:lstStyle/>
        <a:p>
          <a:r>
            <a:rPr lang="en-US" sz="1600" dirty="0" smtClean="0"/>
            <a:t>Position Control Initiators use the </a:t>
          </a:r>
          <a:r>
            <a:rPr lang="en-US" sz="1600" b="1" dirty="0" smtClean="0"/>
            <a:t>Position Control Request </a:t>
          </a:r>
          <a:r>
            <a:rPr lang="en-US" sz="1600" dirty="0" smtClean="0"/>
            <a:t>to request that a position be added (or to update a position) in UCPath.</a:t>
          </a:r>
          <a:endParaRPr lang="en-US" dirty="0"/>
        </a:p>
      </dgm:t>
    </dgm:pt>
    <dgm:pt modelId="{94E0A7FC-019A-4122-9EA1-C1FEE1D810AD}" type="sibTrans" cxnId="{C4EA3AE1-E580-4856-8BA9-2C3BADA5B125}">
      <dgm:prSet/>
      <dgm:spPr/>
      <dgm:t>
        <a:bodyPr/>
        <a:lstStyle/>
        <a:p>
          <a:endParaRPr lang="en-US"/>
        </a:p>
      </dgm:t>
    </dgm:pt>
    <dgm:pt modelId="{E33DEB6E-B712-4032-B0DA-34A5376D0FAD}" type="parTrans" cxnId="{C4EA3AE1-E580-4856-8BA9-2C3BADA5B125}">
      <dgm:prSet/>
      <dgm:spPr/>
      <dgm:t>
        <a:bodyPr/>
        <a:lstStyle/>
        <a:p>
          <a:endParaRPr lang="en-US"/>
        </a:p>
      </dgm:t>
    </dgm:pt>
    <dgm:pt modelId="{6386456D-216D-400F-9C9E-0D9FE709F775}" type="pres">
      <dgm:prSet presAssocID="{972E0A4E-E3F5-496A-A9C2-D87D9F450E2E}" presName="Name0" presStyleCnt="0">
        <dgm:presLayoutVars>
          <dgm:dir/>
          <dgm:resizeHandles val="exact"/>
        </dgm:presLayoutVars>
      </dgm:prSet>
      <dgm:spPr/>
      <dgm:t>
        <a:bodyPr/>
        <a:lstStyle/>
        <a:p>
          <a:endParaRPr lang="en-US"/>
        </a:p>
      </dgm:t>
    </dgm:pt>
    <dgm:pt modelId="{F4F63EB7-C8FA-4D6F-8990-A3CDF83FD4BF}" type="pres">
      <dgm:prSet presAssocID="{14216C76-0B68-4165-A582-D2EA8B962A79}" presName="parTxOnly" presStyleLbl="node1" presStyleIdx="0" presStyleCnt="3">
        <dgm:presLayoutVars>
          <dgm:bulletEnabled val="1"/>
        </dgm:presLayoutVars>
      </dgm:prSet>
      <dgm:spPr/>
      <dgm:t>
        <a:bodyPr/>
        <a:lstStyle/>
        <a:p>
          <a:endParaRPr lang="en-US"/>
        </a:p>
      </dgm:t>
    </dgm:pt>
    <dgm:pt modelId="{62F1F116-17EA-464A-8D13-8FA7D37D735C}" type="pres">
      <dgm:prSet presAssocID="{94E0A7FC-019A-4122-9EA1-C1FEE1D810AD}" presName="parSpace" presStyleCnt="0"/>
      <dgm:spPr/>
    </dgm:pt>
    <dgm:pt modelId="{17C234E8-0320-47FD-96AB-A774E4D031BE}" type="pres">
      <dgm:prSet presAssocID="{6F29C1BE-5C8D-49A8-9A9F-438F5181B073}" presName="parTxOnly" presStyleLbl="node1" presStyleIdx="1" presStyleCnt="3">
        <dgm:presLayoutVars>
          <dgm:bulletEnabled val="1"/>
        </dgm:presLayoutVars>
      </dgm:prSet>
      <dgm:spPr/>
      <dgm:t>
        <a:bodyPr/>
        <a:lstStyle/>
        <a:p>
          <a:endParaRPr lang="en-US"/>
        </a:p>
      </dgm:t>
    </dgm:pt>
    <dgm:pt modelId="{1C8DB90C-2619-43C7-B6D4-97FB9C850CCA}" type="pres">
      <dgm:prSet presAssocID="{E07FD262-07DE-46D6-9B15-5DB069FAB801}" presName="parSpace" presStyleCnt="0"/>
      <dgm:spPr/>
    </dgm:pt>
    <dgm:pt modelId="{4FED01AB-C435-49A5-9784-175F62B7ED45}" type="pres">
      <dgm:prSet presAssocID="{553972C4-D630-4946-BA83-69EFBE9F293D}" presName="parTxOnly" presStyleLbl="node1" presStyleIdx="2" presStyleCnt="3">
        <dgm:presLayoutVars>
          <dgm:bulletEnabled val="1"/>
        </dgm:presLayoutVars>
      </dgm:prSet>
      <dgm:spPr/>
      <dgm:t>
        <a:bodyPr/>
        <a:lstStyle/>
        <a:p>
          <a:endParaRPr lang="en-US"/>
        </a:p>
      </dgm:t>
    </dgm:pt>
  </dgm:ptLst>
  <dgm:cxnLst>
    <dgm:cxn modelId="{343CA0F5-7E28-49DE-AC98-5A5B1EB245CD}" type="presOf" srcId="{6F29C1BE-5C8D-49A8-9A9F-438F5181B073}" destId="{17C234E8-0320-47FD-96AB-A774E4D031BE}" srcOrd="0" destOrd="0" presId="urn:microsoft.com/office/officeart/2005/8/layout/hChevron3"/>
    <dgm:cxn modelId="{67F3B70E-4CA1-435F-98F3-5640D6BAC47A}" srcId="{972E0A4E-E3F5-496A-A9C2-D87D9F450E2E}" destId="{553972C4-D630-4946-BA83-69EFBE9F293D}" srcOrd="2" destOrd="0" parTransId="{DB04DAB6-5493-4BF1-8FC4-4E47EE430E0F}" sibTransId="{DB9682C0-B873-4CD6-9162-0CA5837C1B62}"/>
    <dgm:cxn modelId="{C4EA3AE1-E580-4856-8BA9-2C3BADA5B125}" srcId="{972E0A4E-E3F5-496A-A9C2-D87D9F450E2E}" destId="{14216C76-0B68-4165-A582-D2EA8B962A79}" srcOrd="0" destOrd="0" parTransId="{E33DEB6E-B712-4032-B0DA-34A5376D0FAD}" sibTransId="{94E0A7FC-019A-4122-9EA1-C1FEE1D810AD}"/>
    <dgm:cxn modelId="{1D641C7C-C675-4A81-A217-044340E68B1C}" type="presOf" srcId="{14216C76-0B68-4165-A582-D2EA8B962A79}" destId="{F4F63EB7-C8FA-4D6F-8990-A3CDF83FD4BF}" srcOrd="0" destOrd="0" presId="urn:microsoft.com/office/officeart/2005/8/layout/hChevron3"/>
    <dgm:cxn modelId="{B237D7C3-9CA1-4BBE-A0F0-7DB7A3BB10CC}" type="presOf" srcId="{553972C4-D630-4946-BA83-69EFBE9F293D}" destId="{4FED01AB-C435-49A5-9784-175F62B7ED45}" srcOrd="0" destOrd="0" presId="urn:microsoft.com/office/officeart/2005/8/layout/hChevron3"/>
    <dgm:cxn modelId="{89F78066-C0E2-4C9A-90B7-5EF378C1FA6F}" type="presOf" srcId="{972E0A4E-E3F5-496A-A9C2-D87D9F450E2E}" destId="{6386456D-216D-400F-9C9E-0D9FE709F775}" srcOrd="0" destOrd="0" presId="urn:microsoft.com/office/officeart/2005/8/layout/hChevron3"/>
    <dgm:cxn modelId="{DA9CC0EC-77D0-4E90-92BC-3F9F5C745886}" srcId="{972E0A4E-E3F5-496A-A9C2-D87D9F450E2E}" destId="{6F29C1BE-5C8D-49A8-9A9F-438F5181B073}" srcOrd="1" destOrd="0" parTransId="{1A6BDB81-C661-4E87-B967-4DED5F2632E4}" sibTransId="{E07FD262-07DE-46D6-9B15-5DB069FAB801}"/>
    <dgm:cxn modelId="{AA97EA8B-438D-4E98-B884-F5DF354C79CE}" type="presParOf" srcId="{6386456D-216D-400F-9C9E-0D9FE709F775}" destId="{F4F63EB7-C8FA-4D6F-8990-A3CDF83FD4BF}" srcOrd="0" destOrd="0" presId="urn:microsoft.com/office/officeart/2005/8/layout/hChevron3"/>
    <dgm:cxn modelId="{853FB177-16D6-4955-B5F8-0B232FED0080}" type="presParOf" srcId="{6386456D-216D-400F-9C9E-0D9FE709F775}" destId="{62F1F116-17EA-464A-8D13-8FA7D37D735C}" srcOrd="1" destOrd="0" presId="urn:microsoft.com/office/officeart/2005/8/layout/hChevron3"/>
    <dgm:cxn modelId="{7AAD7A38-D42C-4CE9-9B86-EEA1011A1FFE}" type="presParOf" srcId="{6386456D-216D-400F-9C9E-0D9FE709F775}" destId="{17C234E8-0320-47FD-96AB-A774E4D031BE}" srcOrd="2" destOrd="0" presId="urn:microsoft.com/office/officeart/2005/8/layout/hChevron3"/>
    <dgm:cxn modelId="{A693017A-144A-480B-B04C-FF9C7263D657}" type="presParOf" srcId="{6386456D-216D-400F-9C9E-0D9FE709F775}" destId="{1C8DB90C-2619-43C7-B6D4-97FB9C850CCA}" srcOrd="3" destOrd="0" presId="urn:microsoft.com/office/officeart/2005/8/layout/hChevron3"/>
    <dgm:cxn modelId="{3681C727-9558-4417-9927-A5B247DAF7B0}" type="presParOf" srcId="{6386456D-216D-400F-9C9E-0D9FE709F775}" destId="{4FED01AB-C435-49A5-9784-175F62B7ED45}"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2E0A4E-E3F5-496A-A9C2-D87D9F450E2E}"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6F29C1BE-5C8D-49A8-9A9F-438F5181B073}">
      <dgm:prSet phldrT="[Text]" custT="1"/>
      <dgm:spPr>
        <a:solidFill>
          <a:schemeClr val="accent5">
            <a:lumMod val="75000"/>
          </a:schemeClr>
        </a:solidFill>
      </dgm:spPr>
      <dgm:t>
        <a:bodyPr/>
        <a:lstStyle/>
        <a:p>
          <a:r>
            <a:rPr lang="en-US" sz="1200" dirty="0" smtClean="0"/>
            <a:t>The new hire template has Five tabs: </a:t>
          </a:r>
          <a:r>
            <a:rPr lang="en-US" sz="1200" b="1" dirty="0" smtClean="0"/>
            <a:t>Personal Data</a:t>
          </a:r>
          <a:r>
            <a:rPr lang="en-US" sz="1200" dirty="0" smtClean="0"/>
            <a:t>, </a:t>
          </a:r>
          <a:r>
            <a:rPr lang="en-US" sz="1200" b="1" dirty="0" smtClean="0"/>
            <a:t>Job Data</a:t>
          </a:r>
          <a:r>
            <a:rPr lang="en-US" sz="1200" dirty="0" smtClean="0"/>
            <a:t>, </a:t>
          </a:r>
          <a:r>
            <a:rPr lang="en-US" sz="1200" b="1" dirty="0" smtClean="0"/>
            <a:t>Earns Dist</a:t>
          </a:r>
          <a:r>
            <a:rPr lang="en-US" sz="1200" dirty="0" smtClean="0"/>
            <a:t>, </a:t>
          </a:r>
          <a:r>
            <a:rPr lang="en-US" sz="1200" b="1" dirty="0" smtClean="0"/>
            <a:t>Addl Pay </a:t>
          </a:r>
          <a:r>
            <a:rPr lang="en-US" sz="1200" dirty="0" smtClean="0"/>
            <a:t>and (</a:t>
          </a:r>
          <a:r>
            <a:rPr lang="en-US" sz="1200" b="1" dirty="0" smtClean="0"/>
            <a:t>Person Profile) Academic (Employee Experience) Staff</a:t>
          </a:r>
          <a:r>
            <a:rPr lang="en-US" sz="1600" dirty="0" smtClean="0"/>
            <a:t> </a:t>
          </a:r>
          <a:endParaRPr lang="en-US" dirty="0"/>
        </a:p>
      </dgm:t>
    </dgm:pt>
    <dgm:pt modelId="{1A6BDB81-C661-4E87-B967-4DED5F2632E4}" type="parTrans" cxnId="{DA9CC0EC-77D0-4E90-92BC-3F9F5C745886}">
      <dgm:prSet/>
      <dgm:spPr/>
      <dgm:t>
        <a:bodyPr/>
        <a:lstStyle/>
        <a:p>
          <a:endParaRPr lang="en-US"/>
        </a:p>
      </dgm:t>
    </dgm:pt>
    <dgm:pt modelId="{E07FD262-07DE-46D6-9B15-5DB069FAB801}" type="sibTrans" cxnId="{DA9CC0EC-77D0-4E90-92BC-3F9F5C745886}">
      <dgm:prSet/>
      <dgm:spPr/>
      <dgm:t>
        <a:bodyPr/>
        <a:lstStyle/>
        <a:p>
          <a:endParaRPr lang="en-US"/>
        </a:p>
      </dgm:t>
    </dgm:pt>
    <dgm:pt modelId="{553972C4-D630-4946-BA83-69EFBE9F293D}">
      <dgm:prSet phldrT="[Text]" custT="1"/>
      <dgm:spPr>
        <a:solidFill>
          <a:schemeClr val="accent5">
            <a:lumMod val="50000"/>
          </a:schemeClr>
        </a:solidFill>
      </dgm:spPr>
      <dgm:t>
        <a:bodyPr/>
        <a:lstStyle/>
        <a:p>
          <a:r>
            <a:rPr lang="en-US" sz="1200" dirty="0" smtClean="0"/>
            <a:t>The completed template is routed to the SSC AWE Approver.  If the hire template is completed accurately , the template is approved and routed to UCPC WFA Production.</a:t>
          </a:r>
          <a:endParaRPr lang="en-US" sz="1200" dirty="0"/>
        </a:p>
      </dgm:t>
    </dgm:pt>
    <dgm:pt modelId="{DB04DAB6-5493-4BF1-8FC4-4E47EE430E0F}" type="parTrans" cxnId="{67F3B70E-4CA1-435F-98F3-5640D6BAC47A}">
      <dgm:prSet/>
      <dgm:spPr/>
      <dgm:t>
        <a:bodyPr/>
        <a:lstStyle/>
        <a:p>
          <a:endParaRPr lang="en-US"/>
        </a:p>
      </dgm:t>
    </dgm:pt>
    <dgm:pt modelId="{DB9682C0-B873-4CD6-9162-0CA5837C1B62}" type="sibTrans" cxnId="{67F3B70E-4CA1-435F-98F3-5640D6BAC47A}">
      <dgm:prSet/>
      <dgm:spPr/>
      <dgm:t>
        <a:bodyPr/>
        <a:lstStyle/>
        <a:p>
          <a:endParaRPr lang="en-US"/>
        </a:p>
      </dgm:t>
    </dgm:pt>
    <dgm:pt modelId="{14216C76-0B68-4165-A582-D2EA8B962A79}">
      <dgm:prSet phldrT="[Text]" custT="1"/>
      <dgm:spPr>
        <a:solidFill>
          <a:srgbClr val="2E75B6"/>
        </a:solidFill>
      </dgm:spPr>
      <dgm:t>
        <a:bodyPr/>
        <a:lstStyle/>
        <a:p>
          <a:r>
            <a:rPr lang="en-US" sz="1200" dirty="0" smtClean="0"/>
            <a:t>Location Template Initiators use the </a:t>
          </a:r>
          <a:r>
            <a:rPr lang="en-US" sz="1200" b="1" dirty="0" smtClean="0"/>
            <a:t>Smart HR Transactions </a:t>
          </a:r>
          <a:r>
            <a:rPr lang="en-US" sz="1200" dirty="0" smtClean="0"/>
            <a:t>page to initiate a new hire template in UCPath</a:t>
          </a:r>
          <a:endParaRPr lang="en-US" sz="1200" dirty="0"/>
        </a:p>
      </dgm:t>
    </dgm:pt>
    <dgm:pt modelId="{94E0A7FC-019A-4122-9EA1-C1FEE1D810AD}" type="sibTrans" cxnId="{C4EA3AE1-E580-4856-8BA9-2C3BADA5B125}">
      <dgm:prSet/>
      <dgm:spPr/>
      <dgm:t>
        <a:bodyPr/>
        <a:lstStyle/>
        <a:p>
          <a:endParaRPr lang="en-US"/>
        </a:p>
      </dgm:t>
    </dgm:pt>
    <dgm:pt modelId="{E33DEB6E-B712-4032-B0DA-34A5376D0FAD}" type="parTrans" cxnId="{C4EA3AE1-E580-4856-8BA9-2C3BADA5B125}">
      <dgm:prSet/>
      <dgm:spPr/>
      <dgm:t>
        <a:bodyPr/>
        <a:lstStyle/>
        <a:p>
          <a:endParaRPr lang="en-US"/>
        </a:p>
      </dgm:t>
    </dgm:pt>
    <dgm:pt modelId="{3F9F48C3-E6A0-4B92-996C-39B9C7248E6A}">
      <dgm:prSet/>
      <dgm:spPr>
        <a:solidFill>
          <a:schemeClr val="tx2">
            <a:lumMod val="50000"/>
          </a:schemeClr>
        </a:solidFill>
      </dgm:spPr>
      <dgm:t>
        <a:bodyPr/>
        <a:lstStyle/>
        <a:p>
          <a:r>
            <a:rPr lang="en-US" dirty="0" smtClean="0"/>
            <a:t>Once the new hire has been processed into UCPath. The system automatically generates the next sequential UC Employee ID.</a:t>
          </a:r>
          <a:endParaRPr lang="en-US" dirty="0"/>
        </a:p>
      </dgm:t>
    </dgm:pt>
    <dgm:pt modelId="{E2C0039A-EBEE-4A3B-A8EE-5E9EFB0D5122}" type="parTrans" cxnId="{678A5428-0103-49B4-84B8-C081BD258D17}">
      <dgm:prSet/>
      <dgm:spPr/>
      <dgm:t>
        <a:bodyPr/>
        <a:lstStyle/>
        <a:p>
          <a:endParaRPr lang="en-US"/>
        </a:p>
      </dgm:t>
    </dgm:pt>
    <dgm:pt modelId="{B7FB24A9-96F7-4815-862C-3C32AED96107}" type="sibTrans" cxnId="{678A5428-0103-49B4-84B8-C081BD258D17}">
      <dgm:prSet/>
      <dgm:spPr/>
      <dgm:t>
        <a:bodyPr/>
        <a:lstStyle/>
        <a:p>
          <a:endParaRPr lang="en-US"/>
        </a:p>
      </dgm:t>
    </dgm:pt>
    <dgm:pt modelId="{6386456D-216D-400F-9C9E-0D9FE709F775}" type="pres">
      <dgm:prSet presAssocID="{972E0A4E-E3F5-496A-A9C2-D87D9F450E2E}" presName="Name0" presStyleCnt="0">
        <dgm:presLayoutVars>
          <dgm:dir/>
          <dgm:resizeHandles val="exact"/>
        </dgm:presLayoutVars>
      </dgm:prSet>
      <dgm:spPr/>
      <dgm:t>
        <a:bodyPr/>
        <a:lstStyle/>
        <a:p>
          <a:endParaRPr lang="en-US"/>
        </a:p>
      </dgm:t>
    </dgm:pt>
    <dgm:pt modelId="{F4F63EB7-C8FA-4D6F-8990-A3CDF83FD4BF}" type="pres">
      <dgm:prSet presAssocID="{14216C76-0B68-4165-A582-D2EA8B962A79}" presName="parTxOnly" presStyleLbl="node1" presStyleIdx="0" presStyleCnt="4">
        <dgm:presLayoutVars>
          <dgm:bulletEnabled val="1"/>
        </dgm:presLayoutVars>
      </dgm:prSet>
      <dgm:spPr/>
      <dgm:t>
        <a:bodyPr/>
        <a:lstStyle/>
        <a:p>
          <a:endParaRPr lang="en-US"/>
        </a:p>
      </dgm:t>
    </dgm:pt>
    <dgm:pt modelId="{62F1F116-17EA-464A-8D13-8FA7D37D735C}" type="pres">
      <dgm:prSet presAssocID="{94E0A7FC-019A-4122-9EA1-C1FEE1D810AD}" presName="parSpace" presStyleCnt="0"/>
      <dgm:spPr/>
    </dgm:pt>
    <dgm:pt modelId="{17C234E8-0320-47FD-96AB-A774E4D031BE}" type="pres">
      <dgm:prSet presAssocID="{6F29C1BE-5C8D-49A8-9A9F-438F5181B073}" presName="parTxOnly" presStyleLbl="node1" presStyleIdx="1" presStyleCnt="4">
        <dgm:presLayoutVars>
          <dgm:bulletEnabled val="1"/>
        </dgm:presLayoutVars>
      </dgm:prSet>
      <dgm:spPr/>
      <dgm:t>
        <a:bodyPr/>
        <a:lstStyle/>
        <a:p>
          <a:endParaRPr lang="en-US"/>
        </a:p>
      </dgm:t>
    </dgm:pt>
    <dgm:pt modelId="{1C8DB90C-2619-43C7-B6D4-97FB9C850CCA}" type="pres">
      <dgm:prSet presAssocID="{E07FD262-07DE-46D6-9B15-5DB069FAB801}" presName="parSpace" presStyleCnt="0"/>
      <dgm:spPr/>
    </dgm:pt>
    <dgm:pt modelId="{4FED01AB-C435-49A5-9784-175F62B7ED45}" type="pres">
      <dgm:prSet presAssocID="{553972C4-D630-4946-BA83-69EFBE9F293D}" presName="parTxOnly" presStyleLbl="node1" presStyleIdx="2" presStyleCnt="4">
        <dgm:presLayoutVars>
          <dgm:bulletEnabled val="1"/>
        </dgm:presLayoutVars>
      </dgm:prSet>
      <dgm:spPr/>
      <dgm:t>
        <a:bodyPr/>
        <a:lstStyle/>
        <a:p>
          <a:endParaRPr lang="en-US"/>
        </a:p>
      </dgm:t>
    </dgm:pt>
    <dgm:pt modelId="{0F9D5BE0-B59F-4E88-9E5F-89B06416D7C5}" type="pres">
      <dgm:prSet presAssocID="{DB9682C0-B873-4CD6-9162-0CA5837C1B62}" presName="parSpace" presStyleCnt="0"/>
      <dgm:spPr/>
    </dgm:pt>
    <dgm:pt modelId="{95974A46-AD78-45AF-9EF6-525417ADD076}" type="pres">
      <dgm:prSet presAssocID="{3F9F48C3-E6A0-4B92-996C-39B9C7248E6A}" presName="parTxOnly" presStyleLbl="node1" presStyleIdx="3" presStyleCnt="4">
        <dgm:presLayoutVars>
          <dgm:bulletEnabled val="1"/>
        </dgm:presLayoutVars>
      </dgm:prSet>
      <dgm:spPr/>
      <dgm:t>
        <a:bodyPr/>
        <a:lstStyle/>
        <a:p>
          <a:endParaRPr lang="en-US"/>
        </a:p>
      </dgm:t>
    </dgm:pt>
  </dgm:ptLst>
  <dgm:cxnLst>
    <dgm:cxn modelId="{37FA2EFB-3AEC-43D8-B197-72CBA280B57A}" type="presOf" srcId="{3F9F48C3-E6A0-4B92-996C-39B9C7248E6A}" destId="{95974A46-AD78-45AF-9EF6-525417ADD076}" srcOrd="0" destOrd="0" presId="urn:microsoft.com/office/officeart/2005/8/layout/hChevron3"/>
    <dgm:cxn modelId="{343CA0F5-7E28-49DE-AC98-5A5B1EB245CD}" type="presOf" srcId="{6F29C1BE-5C8D-49A8-9A9F-438F5181B073}" destId="{17C234E8-0320-47FD-96AB-A774E4D031BE}" srcOrd="0" destOrd="0" presId="urn:microsoft.com/office/officeart/2005/8/layout/hChevron3"/>
    <dgm:cxn modelId="{67F3B70E-4CA1-435F-98F3-5640D6BAC47A}" srcId="{972E0A4E-E3F5-496A-A9C2-D87D9F450E2E}" destId="{553972C4-D630-4946-BA83-69EFBE9F293D}" srcOrd="2" destOrd="0" parTransId="{DB04DAB6-5493-4BF1-8FC4-4E47EE430E0F}" sibTransId="{DB9682C0-B873-4CD6-9162-0CA5837C1B62}"/>
    <dgm:cxn modelId="{C4EA3AE1-E580-4856-8BA9-2C3BADA5B125}" srcId="{972E0A4E-E3F5-496A-A9C2-D87D9F450E2E}" destId="{14216C76-0B68-4165-A582-D2EA8B962A79}" srcOrd="0" destOrd="0" parTransId="{E33DEB6E-B712-4032-B0DA-34A5376D0FAD}" sibTransId="{94E0A7FC-019A-4122-9EA1-C1FEE1D810AD}"/>
    <dgm:cxn modelId="{1D641C7C-C675-4A81-A217-044340E68B1C}" type="presOf" srcId="{14216C76-0B68-4165-A582-D2EA8B962A79}" destId="{F4F63EB7-C8FA-4D6F-8990-A3CDF83FD4BF}" srcOrd="0" destOrd="0" presId="urn:microsoft.com/office/officeart/2005/8/layout/hChevron3"/>
    <dgm:cxn modelId="{B237D7C3-9CA1-4BBE-A0F0-7DB7A3BB10CC}" type="presOf" srcId="{553972C4-D630-4946-BA83-69EFBE9F293D}" destId="{4FED01AB-C435-49A5-9784-175F62B7ED45}" srcOrd="0" destOrd="0" presId="urn:microsoft.com/office/officeart/2005/8/layout/hChevron3"/>
    <dgm:cxn modelId="{89F78066-C0E2-4C9A-90B7-5EF378C1FA6F}" type="presOf" srcId="{972E0A4E-E3F5-496A-A9C2-D87D9F450E2E}" destId="{6386456D-216D-400F-9C9E-0D9FE709F775}" srcOrd="0" destOrd="0" presId="urn:microsoft.com/office/officeart/2005/8/layout/hChevron3"/>
    <dgm:cxn modelId="{DA9CC0EC-77D0-4E90-92BC-3F9F5C745886}" srcId="{972E0A4E-E3F5-496A-A9C2-D87D9F450E2E}" destId="{6F29C1BE-5C8D-49A8-9A9F-438F5181B073}" srcOrd="1" destOrd="0" parTransId="{1A6BDB81-C661-4E87-B967-4DED5F2632E4}" sibTransId="{E07FD262-07DE-46D6-9B15-5DB069FAB801}"/>
    <dgm:cxn modelId="{678A5428-0103-49B4-84B8-C081BD258D17}" srcId="{972E0A4E-E3F5-496A-A9C2-D87D9F450E2E}" destId="{3F9F48C3-E6A0-4B92-996C-39B9C7248E6A}" srcOrd="3" destOrd="0" parTransId="{E2C0039A-EBEE-4A3B-A8EE-5E9EFB0D5122}" sibTransId="{B7FB24A9-96F7-4815-862C-3C32AED96107}"/>
    <dgm:cxn modelId="{AA97EA8B-438D-4E98-B884-F5DF354C79CE}" type="presParOf" srcId="{6386456D-216D-400F-9C9E-0D9FE709F775}" destId="{F4F63EB7-C8FA-4D6F-8990-A3CDF83FD4BF}" srcOrd="0" destOrd="0" presId="urn:microsoft.com/office/officeart/2005/8/layout/hChevron3"/>
    <dgm:cxn modelId="{853FB177-16D6-4955-B5F8-0B232FED0080}" type="presParOf" srcId="{6386456D-216D-400F-9C9E-0D9FE709F775}" destId="{62F1F116-17EA-464A-8D13-8FA7D37D735C}" srcOrd="1" destOrd="0" presId="urn:microsoft.com/office/officeart/2005/8/layout/hChevron3"/>
    <dgm:cxn modelId="{7AAD7A38-D42C-4CE9-9B86-EEA1011A1FFE}" type="presParOf" srcId="{6386456D-216D-400F-9C9E-0D9FE709F775}" destId="{17C234E8-0320-47FD-96AB-A774E4D031BE}" srcOrd="2" destOrd="0" presId="urn:microsoft.com/office/officeart/2005/8/layout/hChevron3"/>
    <dgm:cxn modelId="{A693017A-144A-480B-B04C-FF9C7263D657}" type="presParOf" srcId="{6386456D-216D-400F-9C9E-0D9FE709F775}" destId="{1C8DB90C-2619-43C7-B6D4-97FB9C850CCA}" srcOrd="3" destOrd="0" presId="urn:microsoft.com/office/officeart/2005/8/layout/hChevron3"/>
    <dgm:cxn modelId="{3681C727-9558-4417-9927-A5B247DAF7B0}" type="presParOf" srcId="{6386456D-216D-400F-9C9E-0D9FE709F775}" destId="{4FED01AB-C435-49A5-9784-175F62B7ED45}" srcOrd="4" destOrd="0" presId="urn:microsoft.com/office/officeart/2005/8/layout/hChevron3"/>
    <dgm:cxn modelId="{BA68FF15-0AE3-4F05-BE14-D35CDE957441}" type="presParOf" srcId="{6386456D-216D-400F-9C9E-0D9FE709F775}" destId="{0F9D5BE0-B59F-4E88-9E5F-89B06416D7C5}" srcOrd="5" destOrd="0" presId="urn:microsoft.com/office/officeart/2005/8/layout/hChevron3"/>
    <dgm:cxn modelId="{87D2137F-5237-47F0-A44F-A403AF4B9361}" type="presParOf" srcId="{6386456D-216D-400F-9C9E-0D9FE709F775}" destId="{95974A46-AD78-45AF-9EF6-525417ADD076}"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DDCFE-D98A-4A49-B06E-2113221660D1}">
      <dsp:nvSpPr>
        <dsp:cNvPr id="0" name=""/>
        <dsp:cNvSpPr/>
      </dsp:nvSpPr>
      <dsp:spPr>
        <a:xfrm>
          <a:off x="0" y="278075"/>
          <a:ext cx="9444892" cy="65441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solidFill>
                <a:schemeClr val="tx1"/>
              </a:solidFill>
              <a:latin typeface="Arial"/>
            </a:rPr>
            <a:t>Recognize and define key UCPath terms and acronyms</a:t>
          </a:r>
          <a:endParaRPr lang="en-US" sz="1800" kern="1200">
            <a:solidFill>
              <a:schemeClr val="tx1"/>
            </a:solidFill>
          </a:endParaRPr>
        </a:p>
      </dsp:txBody>
      <dsp:txXfrm>
        <a:off x="31946" y="310021"/>
        <a:ext cx="9381000" cy="590527"/>
      </dsp:txXfrm>
    </dsp:sp>
    <dsp:sp modelId="{A3C99C57-7FA4-4269-B2AB-2F68B4E45C1F}">
      <dsp:nvSpPr>
        <dsp:cNvPr id="0" name=""/>
        <dsp:cNvSpPr/>
      </dsp:nvSpPr>
      <dsp:spPr>
        <a:xfrm>
          <a:off x="0" y="1119694"/>
          <a:ext cx="9444892" cy="65441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solidFill>
                <a:schemeClr val="tx1"/>
              </a:solidFill>
              <a:latin typeface="Arial"/>
            </a:rPr>
            <a:t>Describe</a:t>
          </a:r>
          <a:r>
            <a:rPr kumimoji="0" lang="en-US" sz="1800" b="0" i="0" u="none" strike="noStrike" kern="1200" cap="none" spc="0" normalizeH="0" noProof="0" smtClean="0">
              <a:ln>
                <a:noFill/>
              </a:ln>
              <a:solidFill>
                <a:schemeClr val="tx1"/>
              </a:solidFill>
              <a:effectLst/>
              <a:uLnTx/>
              <a:uFillTx/>
              <a:latin typeface="Arial"/>
            </a:rPr>
            <a:t> High Level Transaction Process flows</a:t>
          </a:r>
          <a:endParaRPr kumimoji="0" lang="en-US" sz="1800" b="0" i="0" u="none" strike="noStrike" kern="1200" cap="none" spc="0" normalizeH="0" baseline="0" noProof="0" dirty="0" smtClean="0">
            <a:ln>
              <a:noFill/>
            </a:ln>
            <a:solidFill>
              <a:schemeClr val="tx1"/>
            </a:solidFill>
            <a:effectLst/>
            <a:uLnTx/>
            <a:uFillTx/>
            <a:latin typeface="Arial"/>
          </a:endParaRPr>
        </a:p>
      </dsp:txBody>
      <dsp:txXfrm>
        <a:off x="31946" y="1151640"/>
        <a:ext cx="9381000" cy="590527"/>
      </dsp:txXfrm>
    </dsp:sp>
    <dsp:sp modelId="{D9703BD9-AF49-44A3-835C-A02414CBA393}">
      <dsp:nvSpPr>
        <dsp:cNvPr id="0" name=""/>
        <dsp:cNvSpPr/>
      </dsp:nvSpPr>
      <dsp:spPr>
        <a:xfrm>
          <a:off x="0" y="1961314"/>
          <a:ext cx="9444892" cy="65441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noProof="0" smtClean="0">
              <a:solidFill>
                <a:schemeClr val="tx1"/>
              </a:solidFill>
              <a:latin typeface="Arial"/>
            </a:rPr>
            <a:t>View</a:t>
          </a:r>
          <a:r>
            <a:rPr kumimoji="0" lang="en-US" sz="1800" b="0" i="0" u="none" strike="noStrike" kern="1200" cap="none" spc="0" normalizeH="0" baseline="0" noProof="0" smtClean="0">
              <a:ln>
                <a:noFill/>
              </a:ln>
              <a:solidFill>
                <a:schemeClr val="tx1"/>
              </a:solidFill>
              <a:effectLst/>
              <a:uLnTx/>
              <a:uFillTx/>
              <a:latin typeface="Arial"/>
            </a:rPr>
            <a:t> the functionalities of the UCPath Dashboard</a:t>
          </a:r>
          <a:endParaRPr kumimoji="0" lang="en-US" sz="1800" b="0" i="0" u="none" strike="noStrike" kern="1200" cap="none" spc="0" normalizeH="0" baseline="0" noProof="0" dirty="0" smtClean="0">
            <a:ln>
              <a:noFill/>
            </a:ln>
            <a:solidFill>
              <a:schemeClr val="tx1"/>
            </a:solidFill>
            <a:effectLst/>
            <a:uLnTx/>
            <a:uFillTx/>
            <a:latin typeface="Arial"/>
          </a:endParaRPr>
        </a:p>
      </dsp:txBody>
      <dsp:txXfrm>
        <a:off x="31946" y="1993260"/>
        <a:ext cx="9381000" cy="590527"/>
      </dsp:txXfrm>
    </dsp:sp>
    <dsp:sp modelId="{AC04029B-BECE-4E3C-9E31-6402017BD416}">
      <dsp:nvSpPr>
        <dsp:cNvPr id="0" name=""/>
        <dsp:cNvSpPr/>
      </dsp:nvSpPr>
      <dsp:spPr>
        <a:xfrm>
          <a:off x="0" y="2802933"/>
          <a:ext cx="9444892" cy="65441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solidFill>
                <a:schemeClr val="tx1"/>
              </a:solidFill>
              <a:latin typeface="Arial"/>
            </a:rPr>
            <a:t>Describe Approval Workflow Engine in UCPath </a:t>
          </a:r>
          <a:endParaRPr lang="en-US" sz="1800" kern="1200" dirty="0" smtClean="0">
            <a:solidFill>
              <a:schemeClr val="tx1"/>
            </a:solidFill>
            <a:latin typeface="Arial"/>
          </a:endParaRPr>
        </a:p>
      </dsp:txBody>
      <dsp:txXfrm>
        <a:off x="31946" y="2834879"/>
        <a:ext cx="9381000" cy="590527"/>
      </dsp:txXfrm>
    </dsp:sp>
    <dsp:sp modelId="{FFC3FC24-CF88-479A-91C0-2433C9C0B52F}">
      <dsp:nvSpPr>
        <dsp:cNvPr id="0" name=""/>
        <dsp:cNvSpPr/>
      </dsp:nvSpPr>
      <dsp:spPr>
        <a:xfrm>
          <a:off x="0" y="3644552"/>
          <a:ext cx="9444892" cy="65441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Arial"/>
            </a:rPr>
            <a:t>Learn how to view comments</a:t>
          </a:r>
        </a:p>
      </dsp:txBody>
      <dsp:txXfrm>
        <a:off x="31946" y="3676498"/>
        <a:ext cx="9381000" cy="590527"/>
      </dsp:txXfrm>
    </dsp:sp>
    <dsp:sp modelId="{BAB01FF2-6C87-4DF2-983C-6260EEC78C49}">
      <dsp:nvSpPr>
        <dsp:cNvPr id="0" name=""/>
        <dsp:cNvSpPr/>
      </dsp:nvSpPr>
      <dsp:spPr>
        <a:xfrm>
          <a:off x="0" y="4486172"/>
          <a:ext cx="9444892" cy="65441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solidFill>
                <a:schemeClr val="tx1"/>
              </a:solidFill>
              <a:latin typeface="Arial"/>
            </a:rPr>
            <a:t>Describe how the WFA Overview and Employee Lifecycle work</a:t>
          </a:r>
          <a:endParaRPr kumimoji="0" lang="en-US" sz="1800" b="0" i="0" u="none" strike="noStrike" kern="1200" cap="none" spc="0" normalizeH="0" baseline="0" noProof="0" dirty="0" smtClean="0">
            <a:ln>
              <a:noFill/>
            </a:ln>
            <a:solidFill>
              <a:schemeClr val="tx1"/>
            </a:solidFill>
            <a:effectLst/>
            <a:uLnTx/>
            <a:uFillTx/>
            <a:latin typeface="Arial"/>
          </a:endParaRPr>
        </a:p>
      </dsp:txBody>
      <dsp:txXfrm>
        <a:off x="31946" y="4518118"/>
        <a:ext cx="9381000" cy="5905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63EB7-C8FA-4D6F-8990-A3CDF83FD4BF}">
      <dsp:nvSpPr>
        <dsp:cNvPr id="0" name=""/>
        <dsp:cNvSpPr/>
      </dsp:nvSpPr>
      <dsp:spPr>
        <a:xfrm>
          <a:off x="5022" y="158267"/>
          <a:ext cx="4392153" cy="1756861"/>
        </a:xfrm>
        <a:prstGeom prst="homePlat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Location PayPath Initiators use the </a:t>
          </a:r>
          <a:r>
            <a:rPr lang="en-US" sz="1200" b="1" kern="1200" dirty="0" smtClean="0">
              <a:solidFill>
                <a:schemeClr val="tx1"/>
              </a:solidFill>
            </a:rPr>
            <a:t>PayPath Action </a:t>
          </a:r>
          <a:r>
            <a:rPr lang="en-US" sz="1200" kern="1200" dirty="0" smtClean="0">
              <a:solidFill>
                <a:schemeClr val="tx1"/>
              </a:solidFill>
            </a:rPr>
            <a:t>page to initiate various position, job data and additional pay changes that occur throughout an employees career at UC.</a:t>
          </a:r>
          <a:endParaRPr lang="en-US" sz="1200" kern="1200" dirty="0">
            <a:solidFill>
              <a:schemeClr val="tx1"/>
            </a:solidFill>
          </a:endParaRPr>
        </a:p>
      </dsp:txBody>
      <dsp:txXfrm>
        <a:off x="5022" y="158267"/>
        <a:ext cx="3952938" cy="1756861"/>
      </dsp:txXfrm>
    </dsp:sp>
    <dsp:sp modelId="{17C234E8-0320-47FD-96AB-A774E4D031BE}">
      <dsp:nvSpPr>
        <dsp:cNvPr id="0" name=""/>
        <dsp:cNvSpPr/>
      </dsp:nvSpPr>
      <dsp:spPr>
        <a:xfrm>
          <a:off x="3518745" y="158267"/>
          <a:ext cx="4392153" cy="1756861"/>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The </a:t>
          </a:r>
          <a:r>
            <a:rPr lang="en-US" sz="1200" b="1" kern="1200" dirty="0" smtClean="0">
              <a:solidFill>
                <a:schemeClr val="bg1"/>
              </a:solidFill>
            </a:rPr>
            <a:t>PayPath Action </a:t>
          </a:r>
          <a:r>
            <a:rPr lang="en-US" sz="1200" kern="1200" dirty="0" smtClean="0">
              <a:solidFill>
                <a:schemeClr val="bg1"/>
              </a:solidFill>
            </a:rPr>
            <a:t>provides access to three pages where employee updates can be entered: - </a:t>
          </a:r>
          <a:r>
            <a:rPr lang="en-US" sz="1200" b="1" kern="1200" dirty="0" smtClean="0">
              <a:solidFill>
                <a:schemeClr val="bg1"/>
              </a:solidFill>
            </a:rPr>
            <a:t>Position Data - Job Data - Additional Pay Data</a:t>
          </a:r>
          <a:endParaRPr lang="en-US" sz="1200" b="1" kern="1200" dirty="0">
            <a:solidFill>
              <a:schemeClr val="bg1"/>
            </a:solidFill>
          </a:endParaRPr>
        </a:p>
      </dsp:txBody>
      <dsp:txXfrm>
        <a:off x="4397176" y="158267"/>
        <a:ext cx="2635292" cy="1756861"/>
      </dsp:txXfrm>
    </dsp:sp>
    <dsp:sp modelId="{4FED01AB-C435-49A5-9784-175F62B7ED45}">
      <dsp:nvSpPr>
        <dsp:cNvPr id="0" name=""/>
        <dsp:cNvSpPr/>
      </dsp:nvSpPr>
      <dsp:spPr>
        <a:xfrm>
          <a:off x="7032467" y="158267"/>
          <a:ext cx="4392153" cy="1756861"/>
        </a:xfrm>
        <a:prstGeom prst="chevron">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The Location PayPath Approver reviews and approves the PayPath Transaction.</a:t>
          </a:r>
          <a:endParaRPr lang="en-US" sz="1200" kern="1200" dirty="0">
            <a:solidFill>
              <a:schemeClr val="bg1"/>
            </a:solidFill>
          </a:endParaRPr>
        </a:p>
      </dsp:txBody>
      <dsp:txXfrm>
        <a:off x="7910898" y="158267"/>
        <a:ext cx="2635292" cy="17568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63EB7-C8FA-4D6F-8990-A3CDF83FD4BF}">
      <dsp:nvSpPr>
        <dsp:cNvPr id="0" name=""/>
        <dsp:cNvSpPr/>
      </dsp:nvSpPr>
      <dsp:spPr>
        <a:xfrm>
          <a:off x="3348" y="364759"/>
          <a:ext cx="3359690" cy="1343876"/>
        </a:xfrm>
        <a:prstGeom prst="homePlate">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Location Template Initiators use the </a:t>
          </a:r>
          <a:r>
            <a:rPr lang="en-US" sz="1200" b="1" kern="1200" dirty="0" smtClean="0"/>
            <a:t>Smart HR Transactions </a:t>
          </a:r>
          <a:r>
            <a:rPr lang="en-US" sz="1200" kern="1200" dirty="0" smtClean="0"/>
            <a:t>page to initiate a termination template in UCPath.</a:t>
          </a:r>
          <a:endParaRPr lang="en-US" sz="1200" kern="1200" dirty="0"/>
        </a:p>
      </dsp:txBody>
      <dsp:txXfrm>
        <a:off x="3348" y="364759"/>
        <a:ext cx="3023721" cy="1343876"/>
      </dsp:txXfrm>
    </dsp:sp>
    <dsp:sp modelId="{17C234E8-0320-47FD-96AB-A774E4D031BE}">
      <dsp:nvSpPr>
        <dsp:cNvPr id="0" name=""/>
        <dsp:cNvSpPr/>
      </dsp:nvSpPr>
      <dsp:spPr>
        <a:xfrm>
          <a:off x="2691100" y="364759"/>
          <a:ext cx="3359690" cy="1343876"/>
        </a:xfrm>
        <a:prstGeom prst="chevron">
          <a:avLst/>
        </a:prstGeom>
        <a:solidFill>
          <a:srgbClr val="0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The termination template appears with the employee's </a:t>
          </a:r>
          <a:r>
            <a:rPr lang="en-US" sz="1200" b="1" kern="1200" dirty="0" smtClean="0"/>
            <a:t>Position Number</a:t>
          </a:r>
          <a:r>
            <a:rPr lang="en-US" sz="1200" kern="1200" dirty="0" smtClean="0"/>
            <a:t>, </a:t>
          </a:r>
          <a:r>
            <a:rPr lang="en-US" sz="1200" b="1" kern="1200" dirty="0" smtClean="0"/>
            <a:t>Business Unit, Department</a:t>
          </a:r>
          <a:r>
            <a:rPr lang="en-US" sz="1200" kern="1200" dirty="0" smtClean="0"/>
            <a:t>, </a:t>
          </a:r>
          <a:r>
            <a:rPr lang="en-US" sz="1200" b="1" kern="1200" dirty="0" smtClean="0"/>
            <a:t>Location Code </a:t>
          </a:r>
          <a:r>
            <a:rPr lang="en-US" sz="1200" kern="1200" dirty="0" smtClean="0"/>
            <a:t>and </a:t>
          </a:r>
          <a:r>
            <a:rPr lang="en-US" sz="1200" b="1" kern="1200" dirty="0" smtClean="0"/>
            <a:t>Last Date Worked</a:t>
          </a:r>
          <a:r>
            <a:rPr lang="en-US" sz="1200" kern="1200" dirty="0" smtClean="0"/>
            <a:t>.</a:t>
          </a:r>
          <a:endParaRPr lang="en-US" sz="1200" kern="1200" dirty="0"/>
        </a:p>
      </dsp:txBody>
      <dsp:txXfrm>
        <a:off x="3363038" y="364759"/>
        <a:ext cx="2015814" cy="1343876"/>
      </dsp:txXfrm>
    </dsp:sp>
    <dsp:sp modelId="{4FED01AB-C435-49A5-9784-175F62B7ED45}">
      <dsp:nvSpPr>
        <dsp:cNvPr id="0" name=""/>
        <dsp:cNvSpPr/>
      </dsp:nvSpPr>
      <dsp:spPr>
        <a:xfrm>
          <a:off x="5378852" y="364759"/>
          <a:ext cx="3359690" cy="1343876"/>
        </a:xfrm>
        <a:prstGeom prst="chevron">
          <a:avLst/>
        </a:prstGeom>
        <a:solidFill>
          <a:srgbClr val="006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The Location Template Approver reviews and approves the Termination Template Transaction. </a:t>
          </a:r>
          <a:endParaRPr lang="en-US" sz="1200" kern="1200" dirty="0"/>
        </a:p>
      </dsp:txBody>
      <dsp:txXfrm>
        <a:off x="6050790" y="364759"/>
        <a:ext cx="2015814" cy="1343876"/>
      </dsp:txXfrm>
    </dsp:sp>
    <dsp:sp modelId="{E7875CA2-1F47-4BA2-BAF4-A39630F4CA3E}">
      <dsp:nvSpPr>
        <dsp:cNvPr id="0" name=""/>
        <dsp:cNvSpPr/>
      </dsp:nvSpPr>
      <dsp:spPr>
        <a:xfrm>
          <a:off x="8066605" y="364759"/>
          <a:ext cx="3359690" cy="1343876"/>
        </a:xfrm>
        <a:prstGeom prst="chevron">
          <a:avLst/>
        </a:prstGeom>
        <a:solidFill>
          <a:srgbClr val="0044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The employee termination has been processed in UCPath.</a:t>
          </a:r>
          <a:endParaRPr lang="en-US" sz="1200" kern="1200" dirty="0"/>
        </a:p>
      </dsp:txBody>
      <dsp:txXfrm>
        <a:off x="8738543" y="364759"/>
        <a:ext cx="2015814" cy="13438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63EB7-C8FA-4D6F-8990-A3CDF83FD4BF}">
      <dsp:nvSpPr>
        <dsp:cNvPr id="0" name=""/>
        <dsp:cNvSpPr/>
      </dsp:nvSpPr>
      <dsp:spPr>
        <a:xfrm>
          <a:off x="14708" y="0"/>
          <a:ext cx="4737903" cy="1311597"/>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The </a:t>
          </a:r>
          <a:r>
            <a:rPr lang="en-US" sz="1800" b="1" kern="1200" dirty="0" smtClean="0"/>
            <a:t>Workforce Job Summary p</a:t>
          </a:r>
          <a:r>
            <a:rPr lang="en-US" sz="1800" kern="1200" dirty="0" smtClean="0"/>
            <a:t>age includes all the actions completed for the employee during their career at UC</a:t>
          </a:r>
          <a:r>
            <a:rPr lang="en-US" sz="1200" kern="1200" dirty="0" smtClean="0"/>
            <a:t>. </a:t>
          </a:r>
          <a:endParaRPr lang="en-US" sz="1200" kern="1200" dirty="0"/>
        </a:p>
      </dsp:txBody>
      <dsp:txXfrm>
        <a:off x="14708" y="0"/>
        <a:ext cx="4410004" cy="1311597"/>
      </dsp:txXfrm>
    </dsp:sp>
    <dsp:sp modelId="{17C234E8-0320-47FD-96AB-A774E4D031BE}">
      <dsp:nvSpPr>
        <dsp:cNvPr id="0" name=""/>
        <dsp:cNvSpPr/>
      </dsp:nvSpPr>
      <dsp:spPr>
        <a:xfrm>
          <a:off x="3803669" y="0"/>
          <a:ext cx="4737903" cy="1311597"/>
        </a:xfrm>
        <a:prstGeom prst="chevron">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The Workforce Job Summary page includes 6 tabs. </a:t>
          </a:r>
          <a:r>
            <a:rPr lang="en-US" sz="1800" b="1" kern="1200" dirty="0" smtClean="0"/>
            <a:t>General, Job Information, Work Location, Salary Plan, Compensation, and UC Job</a:t>
          </a:r>
          <a:r>
            <a:rPr lang="en-US" sz="1800" b="0" kern="1200" dirty="0" smtClean="0"/>
            <a:t>.</a:t>
          </a:r>
          <a:endParaRPr lang="en-US" sz="1800" b="0" kern="1200" dirty="0"/>
        </a:p>
      </dsp:txBody>
      <dsp:txXfrm>
        <a:off x="4459468" y="0"/>
        <a:ext cx="3426306" cy="1311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5B497-92D5-4BD3-AF6A-AF578A14B8D5}">
      <dsp:nvSpPr>
        <dsp:cNvPr id="0" name=""/>
        <dsp:cNvSpPr/>
      </dsp:nvSpPr>
      <dsp:spPr>
        <a:xfrm>
          <a:off x="-6720704" y="-1027699"/>
          <a:ext cx="7998998" cy="7998998"/>
        </a:xfrm>
        <a:prstGeom prst="blockArc">
          <a:avLst>
            <a:gd name="adj1" fmla="val 18900000"/>
            <a:gd name="adj2" fmla="val 2700000"/>
            <a:gd name="adj3" fmla="val 270"/>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354154-06B1-41A3-B57C-F9A54A9E5B61}">
      <dsp:nvSpPr>
        <dsp:cNvPr id="0" name=""/>
        <dsp:cNvSpPr/>
      </dsp:nvSpPr>
      <dsp:spPr>
        <a:xfrm>
          <a:off x="475785" y="312989"/>
          <a:ext cx="8193416" cy="625742"/>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683"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At UCR, UCPath can be accessed through </a:t>
          </a:r>
          <a:r>
            <a:rPr lang="en-US" sz="1400" kern="1200" dirty="0" err="1" smtClean="0"/>
            <a:t>R’Space</a:t>
          </a:r>
          <a:r>
            <a:rPr lang="en-US" sz="1400" kern="1200" dirty="0" smtClean="0"/>
            <a:t>, see the tool section in the UCPath Portal.</a:t>
          </a:r>
          <a:endParaRPr lang="en-US" sz="1400" kern="1200" dirty="0"/>
        </a:p>
      </dsp:txBody>
      <dsp:txXfrm>
        <a:off x="475785" y="312989"/>
        <a:ext cx="8193416" cy="625742"/>
      </dsp:txXfrm>
    </dsp:sp>
    <dsp:sp modelId="{8842C4E0-D032-41C9-B963-D3EFDA579966}">
      <dsp:nvSpPr>
        <dsp:cNvPr id="0" name=""/>
        <dsp:cNvSpPr/>
      </dsp:nvSpPr>
      <dsp:spPr>
        <a:xfrm>
          <a:off x="84696" y="234772"/>
          <a:ext cx="782177" cy="78217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06F03D-912F-4762-BAB1-7C6204C22B4A}">
      <dsp:nvSpPr>
        <dsp:cNvPr id="0" name=""/>
        <dsp:cNvSpPr/>
      </dsp:nvSpPr>
      <dsp:spPr>
        <a:xfrm>
          <a:off x="990500" y="1251484"/>
          <a:ext cx="7678700" cy="625742"/>
        </a:xfrm>
        <a:prstGeom prst="rect">
          <a:avLst/>
        </a:prstGeom>
        <a:solidFill>
          <a:schemeClr val="accent1">
            <a:shade val="80000"/>
            <a:hueOff val="54253"/>
            <a:satOff val="1035"/>
            <a:lumOff val="45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683"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t>Type </a:t>
          </a:r>
          <a:r>
            <a:rPr lang="en-US" sz="1400" b="1" kern="1200" dirty="0" smtClean="0"/>
            <a:t>ucpath.universityofcalifornia.edu</a:t>
          </a:r>
          <a:r>
            <a:rPr lang="en-US" sz="1400" kern="1200" dirty="0" smtClean="0"/>
            <a:t> in your browser’s address bar to access UCPath online. </a:t>
          </a:r>
          <a:endParaRPr lang="en-US" sz="1400" kern="1200" dirty="0"/>
        </a:p>
      </dsp:txBody>
      <dsp:txXfrm>
        <a:off x="990500" y="1251484"/>
        <a:ext cx="7678700" cy="625742"/>
      </dsp:txXfrm>
    </dsp:sp>
    <dsp:sp modelId="{5B087047-1762-4718-86BF-56AF1533F2D4}">
      <dsp:nvSpPr>
        <dsp:cNvPr id="0" name=""/>
        <dsp:cNvSpPr/>
      </dsp:nvSpPr>
      <dsp:spPr>
        <a:xfrm>
          <a:off x="599412" y="1173266"/>
          <a:ext cx="782177" cy="782177"/>
        </a:xfrm>
        <a:prstGeom prst="ellipse">
          <a:avLst/>
        </a:prstGeom>
        <a:solidFill>
          <a:schemeClr val="lt1">
            <a:hueOff val="0"/>
            <a:satOff val="0"/>
            <a:lumOff val="0"/>
            <a:alphaOff val="0"/>
          </a:schemeClr>
        </a:solidFill>
        <a:ln w="12700" cap="flat" cmpd="sng" algn="ctr">
          <a:solidFill>
            <a:schemeClr val="accent1">
              <a:shade val="80000"/>
              <a:hueOff val="54253"/>
              <a:satOff val="1035"/>
              <a:lumOff val="45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A8A9DF-A2E3-42B6-937E-7D6456217740}">
      <dsp:nvSpPr>
        <dsp:cNvPr id="0" name=""/>
        <dsp:cNvSpPr/>
      </dsp:nvSpPr>
      <dsp:spPr>
        <a:xfrm>
          <a:off x="1225867" y="2189978"/>
          <a:ext cx="7443334" cy="625742"/>
        </a:xfrm>
        <a:prstGeom prst="rect">
          <a:avLst/>
        </a:prstGeom>
        <a:solidFill>
          <a:schemeClr val="accent1">
            <a:shade val="80000"/>
            <a:hueOff val="108505"/>
            <a:satOff val="2070"/>
            <a:lumOff val="91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683" tIns="35560" rIns="35560" bIns="35560" numCol="1" spcCol="1270" anchor="ctr" anchorCtr="0">
          <a:noAutofit/>
        </a:bodyPr>
        <a:lstStyle/>
        <a:p>
          <a:pPr lvl="0" algn="l" defTabSz="622300">
            <a:lnSpc>
              <a:spcPct val="90000"/>
            </a:lnSpc>
            <a:spcBef>
              <a:spcPct val="0"/>
            </a:spcBef>
            <a:spcAft>
              <a:spcPct val="35000"/>
            </a:spcAft>
          </a:pPr>
          <a:r>
            <a:rPr lang="en-US" sz="1400" kern="1200" smtClean="0"/>
            <a:t>Log in to UCPath using your current UC network user ID and password. UCPath times out after 60 minutes of inactivity; any unsaved data entry will be lost. </a:t>
          </a:r>
          <a:endParaRPr lang="en-US" sz="1400" kern="1200" dirty="0" smtClean="0"/>
        </a:p>
      </dsp:txBody>
      <dsp:txXfrm>
        <a:off x="1225867" y="2189978"/>
        <a:ext cx="7443334" cy="625742"/>
      </dsp:txXfrm>
    </dsp:sp>
    <dsp:sp modelId="{14224334-26AC-4CD0-9094-9004CCA6E201}">
      <dsp:nvSpPr>
        <dsp:cNvPr id="0" name=""/>
        <dsp:cNvSpPr/>
      </dsp:nvSpPr>
      <dsp:spPr>
        <a:xfrm>
          <a:off x="834778" y="2111761"/>
          <a:ext cx="782177" cy="782177"/>
        </a:xfrm>
        <a:prstGeom prst="ellipse">
          <a:avLst/>
        </a:prstGeom>
        <a:solidFill>
          <a:schemeClr val="lt1">
            <a:hueOff val="0"/>
            <a:satOff val="0"/>
            <a:lumOff val="0"/>
            <a:alphaOff val="0"/>
          </a:schemeClr>
        </a:solidFill>
        <a:ln w="12700" cap="flat" cmpd="sng" algn="ctr">
          <a:solidFill>
            <a:schemeClr val="accent1">
              <a:shade val="80000"/>
              <a:hueOff val="108505"/>
              <a:satOff val="2070"/>
              <a:lumOff val="91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75AC3-C212-4B93-91E8-7724F21A3247}">
      <dsp:nvSpPr>
        <dsp:cNvPr id="0" name=""/>
        <dsp:cNvSpPr/>
      </dsp:nvSpPr>
      <dsp:spPr>
        <a:xfrm>
          <a:off x="1225867" y="3127878"/>
          <a:ext cx="7443334" cy="625742"/>
        </a:xfrm>
        <a:prstGeom prst="rect">
          <a:avLst/>
        </a:prstGeom>
        <a:solidFill>
          <a:schemeClr val="accent1">
            <a:shade val="80000"/>
            <a:hueOff val="162758"/>
            <a:satOff val="3105"/>
            <a:lumOff val="13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683" tIns="35560" rIns="35560" bIns="35560" numCol="1" spcCol="1270" anchor="ctr" anchorCtr="0">
          <a:noAutofit/>
        </a:bodyPr>
        <a:lstStyle/>
        <a:p>
          <a:pPr lvl="0" algn="l" defTabSz="622300" rtl="0">
            <a:lnSpc>
              <a:spcPct val="90000"/>
            </a:lnSpc>
            <a:spcBef>
              <a:spcPct val="0"/>
            </a:spcBef>
            <a:spcAft>
              <a:spcPct val="35000"/>
            </a:spcAft>
          </a:pPr>
          <a:r>
            <a:rPr lang="en-US" sz="1400" kern="1200" smtClean="0"/>
            <a:t>UCPath online gives employees greater access to view and update their own personal information, such as home and mailing address, direct deposit, and benefits enrollment. </a:t>
          </a:r>
          <a:endParaRPr lang="en-US" sz="1400" kern="1200" dirty="0" smtClean="0"/>
        </a:p>
      </dsp:txBody>
      <dsp:txXfrm>
        <a:off x="1225867" y="3127878"/>
        <a:ext cx="7443334" cy="625742"/>
      </dsp:txXfrm>
    </dsp:sp>
    <dsp:sp modelId="{150D1F36-48D1-4AF1-93D2-87E8F140514A}">
      <dsp:nvSpPr>
        <dsp:cNvPr id="0" name=""/>
        <dsp:cNvSpPr/>
      </dsp:nvSpPr>
      <dsp:spPr>
        <a:xfrm>
          <a:off x="834778" y="3049661"/>
          <a:ext cx="782177" cy="782177"/>
        </a:xfrm>
        <a:prstGeom prst="ellipse">
          <a:avLst/>
        </a:prstGeom>
        <a:solidFill>
          <a:schemeClr val="lt1">
            <a:hueOff val="0"/>
            <a:satOff val="0"/>
            <a:lumOff val="0"/>
            <a:alphaOff val="0"/>
          </a:schemeClr>
        </a:solidFill>
        <a:ln w="12700" cap="flat" cmpd="sng" algn="ctr">
          <a:solidFill>
            <a:schemeClr val="accent1">
              <a:shade val="80000"/>
              <a:hueOff val="162758"/>
              <a:satOff val="3105"/>
              <a:lumOff val="137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432F27-79A2-4274-A64F-F0D0EAC4E38E}">
      <dsp:nvSpPr>
        <dsp:cNvPr id="0" name=""/>
        <dsp:cNvSpPr/>
      </dsp:nvSpPr>
      <dsp:spPr>
        <a:xfrm>
          <a:off x="990500" y="4066373"/>
          <a:ext cx="7678700" cy="625742"/>
        </a:xfrm>
        <a:prstGeom prst="rect">
          <a:avLst/>
        </a:prstGeom>
        <a:solidFill>
          <a:schemeClr val="accent1">
            <a:shade val="80000"/>
            <a:hueOff val="217011"/>
            <a:satOff val="4140"/>
            <a:lumOff val="182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683" tIns="35560" rIns="35560" bIns="35560" numCol="1" spcCol="1270" anchor="ctr" anchorCtr="0">
          <a:noAutofit/>
        </a:bodyPr>
        <a:lstStyle/>
        <a:p>
          <a:pPr lvl="0" algn="l" defTabSz="622300" rtl="0">
            <a:lnSpc>
              <a:spcPct val="90000"/>
            </a:lnSpc>
            <a:spcBef>
              <a:spcPct val="0"/>
            </a:spcBef>
            <a:spcAft>
              <a:spcPct val="35000"/>
            </a:spcAft>
          </a:pPr>
          <a:r>
            <a:rPr lang="en-US" sz="1400" kern="1200" dirty="0" smtClean="0"/>
            <a:t>Always use the buttons and links within the site to navigate. Do not use the </a:t>
          </a:r>
          <a:r>
            <a:rPr lang="en-US" sz="1400" b="1" kern="1200" dirty="0" smtClean="0"/>
            <a:t>Back </a:t>
          </a:r>
          <a:r>
            <a:rPr lang="en-US" sz="1400" kern="1200" dirty="0" smtClean="0"/>
            <a:t>and </a:t>
          </a:r>
          <a:r>
            <a:rPr lang="en-US" sz="1400" b="1" kern="1200" dirty="0" smtClean="0"/>
            <a:t>Next </a:t>
          </a:r>
          <a:r>
            <a:rPr lang="en-US" sz="1400" kern="1200" dirty="0" smtClean="0"/>
            <a:t>buttons in your web browser toolbar. </a:t>
          </a:r>
        </a:p>
      </dsp:txBody>
      <dsp:txXfrm>
        <a:off x="990500" y="4066373"/>
        <a:ext cx="7678700" cy="625742"/>
      </dsp:txXfrm>
    </dsp:sp>
    <dsp:sp modelId="{E9A37191-AA42-43E3-B843-B1A873C9AAAF}">
      <dsp:nvSpPr>
        <dsp:cNvPr id="0" name=""/>
        <dsp:cNvSpPr/>
      </dsp:nvSpPr>
      <dsp:spPr>
        <a:xfrm>
          <a:off x="599412" y="3988155"/>
          <a:ext cx="782177" cy="782177"/>
        </a:xfrm>
        <a:prstGeom prst="ellipse">
          <a:avLst/>
        </a:prstGeom>
        <a:solidFill>
          <a:schemeClr val="lt1">
            <a:hueOff val="0"/>
            <a:satOff val="0"/>
            <a:lumOff val="0"/>
            <a:alphaOff val="0"/>
          </a:schemeClr>
        </a:solidFill>
        <a:ln w="12700" cap="flat" cmpd="sng" algn="ctr">
          <a:solidFill>
            <a:schemeClr val="accent1">
              <a:shade val="80000"/>
              <a:hueOff val="217011"/>
              <a:satOff val="4140"/>
              <a:lumOff val="182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88FB5A-E892-4036-8056-273EBAB16BD2}">
      <dsp:nvSpPr>
        <dsp:cNvPr id="0" name=""/>
        <dsp:cNvSpPr/>
      </dsp:nvSpPr>
      <dsp:spPr>
        <a:xfrm>
          <a:off x="475785" y="5004867"/>
          <a:ext cx="8193416" cy="625742"/>
        </a:xfrm>
        <a:prstGeom prst="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683" tIns="35560" rIns="35560" bIns="35560" numCol="1" spcCol="1270" anchor="ctr" anchorCtr="0">
          <a:noAutofit/>
        </a:bodyPr>
        <a:lstStyle/>
        <a:p>
          <a:pPr lvl="0" algn="l" defTabSz="622300" rtl="0">
            <a:lnSpc>
              <a:spcPct val="90000"/>
            </a:lnSpc>
            <a:spcBef>
              <a:spcPct val="0"/>
            </a:spcBef>
            <a:spcAft>
              <a:spcPct val="35000"/>
            </a:spcAft>
          </a:pPr>
          <a:r>
            <a:rPr lang="en-US" sz="1400" kern="1200" smtClean="0"/>
            <a:t>UCPath pages automatically resize to fit your computer, tablet, or smartphone screen.</a:t>
          </a:r>
          <a:endParaRPr lang="en-US" sz="1400" kern="1200" dirty="0" smtClean="0"/>
        </a:p>
      </dsp:txBody>
      <dsp:txXfrm>
        <a:off x="475785" y="5004867"/>
        <a:ext cx="8193416" cy="625742"/>
      </dsp:txXfrm>
    </dsp:sp>
    <dsp:sp modelId="{1C5A0C62-66DF-4B0F-860F-5465C0D89680}">
      <dsp:nvSpPr>
        <dsp:cNvPr id="0" name=""/>
        <dsp:cNvSpPr/>
      </dsp:nvSpPr>
      <dsp:spPr>
        <a:xfrm>
          <a:off x="84696" y="4926650"/>
          <a:ext cx="782177" cy="782177"/>
        </a:xfrm>
        <a:prstGeom prst="ellipse">
          <a:avLst/>
        </a:prstGeom>
        <a:solidFill>
          <a:schemeClr val="lt1">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89405-A577-49D8-8BA5-4322E1C19031}">
      <dsp:nvSpPr>
        <dsp:cNvPr id="0" name=""/>
        <dsp:cNvSpPr/>
      </dsp:nvSpPr>
      <dsp:spPr>
        <a:xfrm>
          <a:off x="0" y="285813"/>
          <a:ext cx="9257324" cy="1017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471" tIns="354076" rIns="71847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 (AWE) systematically routes transactions in UCPath to designated roles (example Initiator) for approval at UCR. Once these UCR approvals are complete, transactions are either routed to the UCPath Center for finalization or committed to the database</a:t>
          </a:r>
          <a:endParaRPr lang="en-US" sz="1400" kern="1200" dirty="0"/>
        </a:p>
      </dsp:txBody>
      <dsp:txXfrm>
        <a:off x="0" y="285813"/>
        <a:ext cx="9257324" cy="1017450"/>
      </dsp:txXfrm>
    </dsp:sp>
    <dsp:sp modelId="{AE2E4614-B03B-4DF0-B28F-C335A4C0E50F}">
      <dsp:nvSpPr>
        <dsp:cNvPr id="0" name=""/>
        <dsp:cNvSpPr/>
      </dsp:nvSpPr>
      <dsp:spPr>
        <a:xfrm>
          <a:off x="462866" y="34893"/>
          <a:ext cx="6480126"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33" tIns="0" rIns="244933" bIns="0" numCol="1" spcCol="1270" anchor="ctr" anchorCtr="0">
          <a:noAutofit/>
        </a:bodyPr>
        <a:lstStyle/>
        <a:p>
          <a:pPr lvl="0" algn="l" defTabSz="711200">
            <a:lnSpc>
              <a:spcPct val="90000"/>
            </a:lnSpc>
            <a:spcBef>
              <a:spcPct val="0"/>
            </a:spcBef>
            <a:spcAft>
              <a:spcPct val="35000"/>
            </a:spcAft>
          </a:pPr>
          <a:r>
            <a:rPr lang="en-US" sz="1600" b="1" kern="1200" dirty="0" smtClean="0"/>
            <a:t>Approval Workflow Engine</a:t>
          </a:r>
          <a:endParaRPr lang="en-US" sz="1600" kern="1200" dirty="0"/>
        </a:p>
      </dsp:txBody>
      <dsp:txXfrm>
        <a:off x="487364" y="59391"/>
        <a:ext cx="6431130" cy="452844"/>
      </dsp:txXfrm>
    </dsp:sp>
    <dsp:sp modelId="{9075EE18-1DC6-46B3-8BB4-EDF5550008B1}">
      <dsp:nvSpPr>
        <dsp:cNvPr id="0" name=""/>
        <dsp:cNvSpPr/>
      </dsp:nvSpPr>
      <dsp:spPr>
        <a:xfrm>
          <a:off x="0" y="1645983"/>
          <a:ext cx="9257324" cy="1204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471" tIns="354076" rIns="71847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Date on which the associated information takes effect. The information is in effect until a new entry is made with a more current effective date. We do not have “stop dates” on effective dated data. The Effective Date usually defaults to the system's current date so you need to be careful to change it as appropriate.  </a:t>
          </a:r>
        </a:p>
      </dsp:txBody>
      <dsp:txXfrm>
        <a:off x="0" y="1645983"/>
        <a:ext cx="9257324" cy="1204875"/>
      </dsp:txXfrm>
    </dsp:sp>
    <dsp:sp modelId="{AF80F6D8-DB17-48CD-8B05-4277B17CD4B3}">
      <dsp:nvSpPr>
        <dsp:cNvPr id="0" name=""/>
        <dsp:cNvSpPr/>
      </dsp:nvSpPr>
      <dsp:spPr>
        <a:xfrm>
          <a:off x="462866" y="1395063"/>
          <a:ext cx="6480126"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33" tIns="0" rIns="244933" bIns="0" numCol="1" spcCol="1270" anchor="ctr" anchorCtr="0">
          <a:noAutofit/>
        </a:bodyPr>
        <a:lstStyle/>
        <a:p>
          <a:pPr lvl="0" algn="l" defTabSz="711200">
            <a:lnSpc>
              <a:spcPct val="90000"/>
            </a:lnSpc>
            <a:spcBef>
              <a:spcPct val="0"/>
            </a:spcBef>
            <a:spcAft>
              <a:spcPct val="35000"/>
            </a:spcAft>
          </a:pPr>
          <a:r>
            <a:rPr lang="en-US" sz="1600" b="1" kern="1200" dirty="0" smtClean="0"/>
            <a:t>Effective Date</a:t>
          </a:r>
          <a:endParaRPr lang="en-US" sz="1600" kern="1200" dirty="0" smtClean="0"/>
        </a:p>
      </dsp:txBody>
      <dsp:txXfrm>
        <a:off x="487364" y="1419561"/>
        <a:ext cx="6431130" cy="452844"/>
      </dsp:txXfrm>
    </dsp:sp>
    <dsp:sp modelId="{311FB01E-03AB-4AB2-BF1E-BE26C3360233}">
      <dsp:nvSpPr>
        <dsp:cNvPr id="0" name=""/>
        <dsp:cNvSpPr/>
      </dsp:nvSpPr>
      <dsp:spPr>
        <a:xfrm>
          <a:off x="0" y="3193578"/>
          <a:ext cx="9257324" cy="1204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471" tIns="354076" rIns="71847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It is uses to maintain and view a complete chronological record of historic, current and future data. </a:t>
          </a:r>
          <a:endParaRPr lang="en-US" sz="1400" kern="1200" dirty="0"/>
        </a:p>
        <a:p>
          <a:pPr marL="114300" lvl="2" indent="-57150" algn="l" defTabSz="400050">
            <a:lnSpc>
              <a:spcPct val="90000"/>
            </a:lnSpc>
            <a:spcBef>
              <a:spcPct val="0"/>
            </a:spcBef>
            <a:spcAft>
              <a:spcPct val="15000"/>
            </a:spcAft>
            <a:buChar char="••"/>
          </a:pPr>
          <a:r>
            <a:rPr lang="en-US" sz="900" kern="1200" dirty="0" smtClean="0"/>
            <a:t>Current Effective Date - Date that is less than or equal to the current system date.’</a:t>
          </a:r>
        </a:p>
        <a:p>
          <a:pPr marL="114300" lvl="2" indent="-57150" algn="l" defTabSz="400050">
            <a:lnSpc>
              <a:spcPct val="90000"/>
            </a:lnSpc>
            <a:spcBef>
              <a:spcPct val="0"/>
            </a:spcBef>
            <a:spcAft>
              <a:spcPct val="15000"/>
            </a:spcAft>
            <a:buChar char="••"/>
          </a:pPr>
          <a:r>
            <a:rPr lang="en-US" sz="900" kern="1200" dirty="0" smtClean="0"/>
            <a:t>Historic Effective Date – Dates that are less than the current information </a:t>
          </a:r>
        </a:p>
        <a:p>
          <a:pPr marL="114300" lvl="2" indent="-57150" algn="l" defTabSz="400050">
            <a:lnSpc>
              <a:spcPct val="90000"/>
            </a:lnSpc>
            <a:spcBef>
              <a:spcPct val="0"/>
            </a:spcBef>
            <a:spcAft>
              <a:spcPct val="15000"/>
            </a:spcAft>
            <a:buChar char="••"/>
          </a:pPr>
          <a:r>
            <a:rPr lang="en-US" sz="900" kern="1200" dirty="0" smtClean="0"/>
            <a:t>Future Effective Date – Effective dates that are greater than the current information </a:t>
          </a:r>
        </a:p>
        <a:p>
          <a:pPr marL="114300" lvl="2" indent="-57150" algn="l" defTabSz="400050">
            <a:lnSpc>
              <a:spcPct val="90000"/>
            </a:lnSpc>
            <a:spcBef>
              <a:spcPct val="0"/>
            </a:spcBef>
            <a:spcAft>
              <a:spcPct val="15000"/>
            </a:spcAft>
            <a:buChar char="••"/>
          </a:pPr>
          <a:r>
            <a:rPr lang="en-US" sz="900" kern="1200" dirty="0" smtClean="0"/>
            <a:t>Retro Effective Date – Date prior to the current pay period begin date </a:t>
          </a:r>
        </a:p>
      </dsp:txBody>
      <dsp:txXfrm>
        <a:off x="0" y="3193578"/>
        <a:ext cx="9257324" cy="1204875"/>
      </dsp:txXfrm>
    </dsp:sp>
    <dsp:sp modelId="{E3BC0370-B5C9-4210-9C8A-A946D753EB02}">
      <dsp:nvSpPr>
        <dsp:cNvPr id="0" name=""/>
        <dsp:cNvSpPr/>
      </dsp:nvSpPr>
      <dsp:spPr>
        <a:xfrm>
          <a:off x="462866" y="2942658"/>
          <a:ext cx="6480126"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33" tIns="0" rIns="244933" bIns="0" numCol="1" spcCol="1270" anchor="ctr" anchorCtr="0">
          <a:noAutofit/>
        </a:bodyPr>
        <a:lstStyle/>
        <a:p>
          <a:pPr lvl="0" algn="l" defTabSz="711200">
            <a:lnSpc>
              <a:spcPct val="90000"/>
            </a:lnSpc>
            <a:spcBef>
              <a:spcPct val="0"/>
            </a:spcBef>
            <a:spcAft>
              <a:spcPct val="35000"/>
            </a:spcAft>
          </a:pPr>
          <a:r>
            <a:rPr lang="en-US" sz="1600" b="1" kern="1200" dirty="0" smtClean="0"/>
            <a:t>Effective Dating</a:t>
          </a:r>
          <a:endParaRPr lang="en-US" sz="1600" kern="1200" dirty="0"/>
        </a:p>
      </dsp:txBody>
      <dsp:txXfrm>
        <a:off x="487364" y="2967156"/>
        <a:ext cx="6431130" cy="452844"/>
      </dsp:txXfrm>
    </dsp:sp>
    <dsp:sp modelId="{F4C270F5-B2C8-4E86-9439-3E466A01CD00}">
      <dsp:nvSpPr>
        <dsp:cNvPr id="0" name=""/>
        <dsp:cNvSpPr/>
      </dsp:nvSpPr>
      <dsp:spPr>
        <a:xfrm>
          <a:off x="0" y="4741173"/>
          <a:ext cx="9257324" cy="642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471" tIns="354076" rIns="71847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Effective sequence indicated in what order the data was input or changes on a particular date. </a:t>
          </a:r>
        </a:p>
      </dsp:txBody>
      <dsp:txXfrm>
        <a:off x="0" y="4741173"/>
        <a:ext cx="9257324" cy="642600"/>
      </dsp:txXfrm>
    </dsp:sp>
    <dsp:sp modelId="{78B122D4-5C86-4B38-9809-6A98B1E106F0}">
      <dsp:nvSpPr>
        <dsp:cNvPr id="0" name=""/>
        <dsp:cNvSpPr/>
      </dsp:nvSpPr>
      <dsp:spPr>
        <a:xfrm>
          <a:off x="462866" y="4490253"/>
          <a:ext cx="6480126"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33" tIns="0" rIns="244933" bIns="0" numCol="1" spcCol="1270" anchor="ctr" anchorCtr="0">
          <a:noAutofit/>
        </a:bodyPr>
        <a:lstStyle/>
        <a:p>
          <a:pPr lvl="0" algn="l" defTabSz="711200">
            <a:lnSpc>
              <a:spcPct val="90000"/>
            </a:lnSpc>
            <a:spcBef>
              <a:spcPct val="0"/>
            </a:spcBef>
            <a:spcAft>
              <a:spcPct val="35000"/>
            </a:spcAft>
          </a:pPr>
          <a:r>
            <a:rPr lang="en-US" sz="1600" b="1" kern="1200" dirty="0" smtClean="0"/>
            <a:t>Effective Sequencing</a:t>
          </a:r>
          <a:endParaRPr lang="en-US" sz="1600" kern="1200" dirty="0" smtClean="0"/>
        </a:p>
      </dsp:txBody>
      <dsp:txXfrm>
        <a:off x="487364" y="4514751"/>
        <a:ext cx="6431130"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4815D-BB08-4CC1-85EC-1726AE85C2CC}">
      <dsp:nvSpPr>
        <dsp:cNvPr id="0" name=""/>
        <dsp:cNvSpPr/>
      </dsp:nvSpPr>
      <dsp:spPr>
        <a:xfrm>
          <a:off x="0" y="293375"/>
          <a:ext cx="9304803" cy="830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2156" tIns="354076" rIns="72215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 numeric value indicating a unique instance of a job for an employee with multiple concurrent jobs.</a:t>
          </a:r>
          <a:endParaRPr lang="en-US" sz="1400" kern="1200" dirty="0"/>
        </a:p>
      </dsp:txBody>
      <dsp:txXfrm>
        <a:off x="0" y="293375"/>
        <a:ext cx="9304803" cy="830025"/>
      </dsp:txXfrm>
    </dsp:sp>
    <dsp:sp modelId="{642FFC34-CAB2-46FB-B011-4A9CD4A69DE4}">
      <dsp:nvSpPr>
        <dsp:cNvPr id="0" name=""/>
        <dsp:cNvSpPr/>
      </dsp:nvSpPr>
      <dsp:spPr>
        <a:xfrm>
          <a:off x="465240" y="42455"/>
          <a:ext cx="6513362"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190" tIns="0" rIns="246190" bIns="0" numCol="1" spcCol="1270" anchor="ctr" anchorCtr="0">
          <a:noAutofit/>
        </a:bodyPr>
        <a:lstStyle/>
        <a:p>
          <a:pPr lvl="0" algn="l" defTabSz="711200">
            <a:lnSpc>
              <a:spcPct val="90000"/>
            </a:lnSpc>
            <a:spcBef>
              <a:spcPct val="0"/>
            </a:spcBef>
            <a:spcAft>
              <a:spcPct val="35000"/>
            </a:spcAft>
          </a:pPr>
          <a:r>
            <a:rPr lang="en-US" sz="1600" b="1" kern="1200" dirty="0" smtClean="0"/>
            <a:t>Employee Record</a:t>
          </a:r>
          <a:endParaRPr lang="en-US" sz="1600" kern="1200" dirty="0"/>
        </a:p>
      </dsp:txBody>
      <dsp:txXfrm>
        <a:off x="489738" y="66953"/>
        <a:ext cx="6464366" cy="452844"/>
      </dsp:txXfrm>
    </dsp:sp>
    <dsp:sp modelId="{BCAC684B-E34D-4626-B85F-5CF41D1E371F}">
      <dsp:nvSpPr>
        <dsp:cNvPr id="0" name=""/>
        <dsp:cNvSpPr/>
      </dsp:nvSpPr>
      <dsp:spPr>
        <a:xfrm>
          <a:off x="0" y="1466120"/>
          <a:ext cx="9304803" cy="642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2156" tIns="354076" rIns="72215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smtClean="0"/>
            <a:t>The </a:t>
          </a:r>
          <a:r>
            <a:rPr lang="en-US" sz="1400" kern="1200" dirty="0" smtClean="0"/>
            <a:t>instance of UCPath with all Locations currently implemented on the system.</a:t>
          </a:r>
          <a:endParaRPr lang="en-US" sz="1400" kern="1200" dirty="0"/>
        </a:p>
      </dsp:txBody>
      <dsp:txXfrm>
        <a:off x="0" y="1466120"/>
        <a:ext cx="9304803" cy="642600"/>
      </dsp:txXfrm>
    </dsp:sp>
    <dsp:sp modelId="{3EFAA71A-53E1-4E47-B5B1-8A1B8CD67577}">
      <dsp:nvSpPr>
        <dsp:cNvPr id="0" name=""/>
        <dsp:cNvSpPr/>
      </dsp:nvSpPr>
      <dsp:spPr>
        <a:xfrm>
          <a:off x="465240" y="1215200"/>
          <a:ext cx="6513362"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190" tIns="0" rIns="246190" bIns="0" numCol="1" spcCol="1270" anchor="ctr" anchorCtr="0">
          <a:noAutofit/>
        </a:bodyPr>
        <a:lstStyle/>
        <a:p>
          <a:pPr lvl="0" algn="l" defTabSz="711200">
            <a:lnSpc>
              <a:spcPct val="90000"/>
            </a:lnSpc>
            <a:spcBef>
              <a:spcPct val="0"/>
            </a:spcBef>
            <a:spcAft>
              <a:spcPct val="35000"/>
            </a:spcAft>
          </a:pPr>
          <a:r>
            <a:rPr lang="en-US" sz="1600" b="1" kern="1200" dirty="0" smtClean="0"/>
            <a:t>Production (PROD)</a:t>
          </a:r>
          <a:endParaRPr lang="en-US" sz="1600" kern="1200" dirty="0"/>
        </a:p>
      </dsp:txBody>
      <dsp:txXfrm>
        <a:off x="489738" y="1239698"/>
        <a:ext cx="6464366" cy="452844"/>
      </dsp:txXfrm>
    </dsp:sp>
    <dsp:sp modelId="{FB32A2C3-BAAD-452A-BA18-6ED76BA560A1}">
      <dsp:nvSpPr>
        <dsp:cNvPr id="0" name=""/>
        <dsp:cNvSpPr/>
      </dsp:nvSpPr>
      <dsp:spPr>
        <a:xfrm>
          <a:off x="0" y="2451440"/>
          <a:ext cx="9304803" cy="830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2156" tIns="354076" rIns="722156"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smtClean="0"/>
            <a:t>UC </a:t>
          </a:r>
          <a:r>
            <a:rPr lang="en-US" sz="1400" b="1" kern="1200" dirty="0" smtClean="0"/>
            <a:t>P</a:t>
          </a:r>
          <a:r>
            <a:rPr lang="en-US" sz="1400" kern="1200" dirty="0" smtClean="0"/>
            <a:t>ayroll, </a:t>
          </a:r>
          <a:r>
            <a:rPr lang="en-US" sz="1400" b="1" kern="1200" dirty="0" smtClean="0"/>
            <a:t>A</a:t>
          </a:r>
          <a:r>
            <a:rPr lang="en-US" sz="1400" kern="1200" dirty="0" smtClean="0"/>
            <a:t>cademic Personnel, </a:t>
          </a:r>
          <a:r>
            <a:rPr lang="en-US" sz="1400" b="1" kern="1200" dirty="0" smtClean="0"/>
            <a:t>T</a:t>
          </a:r>
          <a:r>
            <a:rPr lang="en-US" sz="1400" kern="1200" dirty="0" smtClean="0"/>
            <a:t>imekeeping and </a:t>
          </a:r>
          <a:r>
            <a:rPr lang="en-US" sz="1400" b="1" kern="1200" dirty="0" smtClean="0"/>
            <a:t>H</a:t>
          </a:r>
          <a:r>
            <a:rPr lang="en-US" sz="1400" kern="1200" dirty="0" smtClean="0"/>
            <a:t>R: A UC-Wide Initiative, coordinated by UC Office of the President</a:t>
          </a:r>
          <a:endParaRPr lang="en-US" sz="1400" kern="1200" dirty="0"/>
        </a:p>
      </dsp:txBody>
      <dsp:txXfrm>
        <a:off x="0" y="2451440"/>
        <a:ext cx="9304803" cy="830025"/>
      </dsp:txXfrm>
    </dsp:sp>
    <dsp:sp modelId="{3D7725CD-5AA5-47A5-A5C2-135ABC8DA359}">
      <dsp:nvSpPr>
        <dsp:cNvPr id="0" name=""/>
        <dsp:cNvSpPr/>
      </dsp:nvSpPr>
      <dsp:spPr>
        <a:xfrm>
          <a:off x="465240" y="2200520"/>
          <a:ext cx="6513362"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190" tIns="0" rIns="246190" bIns="0" numCol="1" spcCol="1270" anchor="ctr" anchorCtr="0">
          <a:noAutofit/>
        </a:bodyPr>
        <a:lstStyle/>
        <a:p>
          <a:pPr lvl="0" algn="l" defTabSz="711200">
            <a:lnSpc>
              <a:spcPct val="90000"/>
            </a:lnSpc>
            <a:spcBef>
              <a:spcPct val="0"/>
            </a:spcBef>
            <a:spcAft>
              <a:spcPct val="35000"/>
            </a:spcAft>
          </a:pPr>
          <a:r>
            <a:rPr lang="en-US" sz="1600" b="1" kern="1200" dirty="0" smtClean="0"/>
            <a:t>UCPath</a:t>
          </a:r>
          <a:endParaRPr lang="en-US" sz="1600" kern="1200" dirty="0"/>
        </a:p>
      </dsp:txBody>
      <dsp:txXfrm>
        <a:off x="489738" y="2225018"/>
        <a:ext cx="6464366" cy="452844"/>
      </dsp:txXfrm>
    </dsp:sp>
    <dsp:sp modelId="{49A4BE3B-A91D-42A9-AD5A-103569F685D7}">
      <dsp:nvSpPr>
        <dsp:cNvPr id="0" name=""/>
        <dsp:cNvSpPr/>
      </dsp:nvSpPr>
      <dsp:spPr>
        <a:xfrm>
          <a:off x="0" y="3624185"/>
          <a:ext cx="9304803" cy="642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2156" tIns="354076" rIns="72215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smtClean="0"/>
            <a:t>The </a:t>
          </a:r>
          <a:r>
            <a:rPr lang="en-US" sz="1400" kern="1200" dirty="0" smtClean="0"/>
            <a:t>sequential flow of tasks and information in a business process.</a:t>
          </a:r>
          <a:endParaRPr lang="en-US" sz="1400" kern="1200" dirty="0"/>
        </a:p>
      </dsp:txBody>
      <dsp:txXfrm>
        <a:off x="0" y="3624185"/>
        <a:ext cx="9304803" cy="642600"/>
      </dsp:txXfrm>
    </dsp:sp>
    <dsp:sp modelId="{456E94C3-BEE9-4123-8E52-CB566F3F415F}">
      <dsp:nvSpPr>
        <dsp:cNvPr id="0" name=""/>
        <dsp:cNvSpPr/>
      </dsp:nvSpPr>
      <dsp:spPr>
        <a:xfrm>
          <a:off x="465240" y="3373265"/>
          <a:ext cx="6513362"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190" tIns="0" rIns="246190" bIns="0" numCol="1" spcCol="1270" anchor="ctr" anchorCtr="0">
          <a:noAutofit/>
        </a:bodyPr>
        <a:lstStyle/>
        <a:p>
          <a:pPr lvl="0" algn="l" defTabSz="711200">
            <a:lnSpc>
              <a:spcPct val="90000"/>
            </a:lnSpc>
            <a:spcBef>
              <a:spcPct val="0"/>
            </a:spcBef>
            <a:spcAft>
              <a:spcPct val="35000"/>
            </a:spcAft>
          </a:pPr>
          <a:r>
            <a:rPr lang="en-US" sz="1600" b="1" kern="1200" dirty="0" smtClean="0"/>
            <a:t>Workflow</a:t>
          </a:r>
          <a:endParaRPr lang="en-US" sz="1600" kern="1200" dirty="0"/>
        </a:p>
      </dsp:txBody>
      <dsp:txXfrm>
        <a:off x="489738" y="3397763"/>
        <a:ext cx="6464366" cy="452844"/>
      </dsp:txXfrm>
    </dsp:sp>
    <dsp:sp modelId="{FC17F80E-92D5-44BD-AB36-128F1E24645E}">
      <dsp:nvSpPr>
        <dsp:cNvPr id="0" name=""/>
        <dsp:cNvSpPr/>
      </dsp:nvSpPr>
      <dsp:spPr>
        <a:xfrm>
          <a:off x="0" y="4609505"/>
          <a:ext cx="9304803" cy="10174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2156" tIns="354076" rIns="72215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 The automated to‐do list that PeopleSoft Workflow creates. From the worklist, you can directly access the pages you need to perform the next action, and then return to the worklist for another item.</a:t>
          </a:r>
          <a:endParaRPr lang="en-US" sz="1400" kern="1200" dirty="0"/>
        </a:p>
      </dsp:txBody>
      <dsp:txXfrm>
        <a:off x="0" y="4609505"/>
        <a:ext cx="9304803" cy="1017450"/>
      </dsp:txXfrm>
    </dsp:sp>
    <dsp:sp modelId="{DBC5D756-E3EA-44CC-9332-37DCDE0429FF}">
      <dsp:nvSpPr>
        <dsp:cNvPr id="0" name=""/>
        <dsp:cNvSpPr/>
      </dsp:nvSpPr>
      <dsp:spPr>
        <a:xfrm>
          <a:off x="465240" y="4358585"/>
          <a:ext cx="6513362"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190" tIns="0" rIns="246190" bIns="0" numCol="1" spcCol="1270" anchor="ctr" anchorCtr="0">
          <a:noAutofit/>
        </a:bodyPr>
        <a:lstStyle/>
        <a:p>
          <a:pPr lvl="0" algn="l" defTabSz="711200">
            <a:lnSpc>
              <a:spcPct val="90000"/>
            </a:lnSpc>
            <a:spcBef>
              <a:spcPct val="0"/>
            </a:spcBef>
            <a:spcAft>
              <a:spcPct val="35000"/>
            </a:spcAft>
          </a:pPr>
          <a:r>
            <a:rPr lang="en-US" sz="1600" b="1" kern="1200" dirty="0" smtClean="0"/>
            <a:t>Worklist</a:t>
          </a:r>
          <a:endParaRPr lang="en-US" sz="1600" kern="1200" dirty="0"/>
        </a:p>
      </dsp:txBody>
      <dsp:txXfrm>
        <a:off x="489738" y="4383083"/>
        <a:ext cx="6464366"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4815D-BB08-4CC1-85EC-1726AE85C2CC}">
      <dsp:nvSpPr>
        <dsp:cNvPr id="0" name=""/>
        <dsp:cNvSpPr/>
      </dsp:nvSpPr>
      <dsp:spPr>
        <a:xfrm>
          <a:off x="0" y="7163"/>
          <a:ext cx="9304803" cy="100939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2156" tIns="624840" rIns="72215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 collection of PeopleSoft pages that are logically grouped by functionality. </a:t>
          </a:r>
          <a:endParaRPr lang="en-US" sz="1400" kern="1200" dirty="0"/>
        </a:p>
      </dsp:txBody>
      <dsp:txXfrm>
        <a:off x="0" y="7163"/>
        <a:ext cx="9304803" cy="1009393"/>
      </dsp:txXfrm>
    </dsp:sp>
    <dsp:sp modelId="{642FFC34-CAB2-46FB-B011-4A9CD4A69DE4}">
      <dsp:nvSpPr>
        <dsp:cNvPr id="0" name=""/>
        <dsp:cNvSpPr/>
      </dsp:nvSpPr>
      <dsp:spPr>
        <a:xfrm>
          <a:off x="465240" y="71953"/>
          <a:ext cx="6513362" cy="3780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190" tIns="0" rIns="246190" bIns="0" numCol="1" spcCol="1270" anchor="ctr" anchorCtr="0">
          <a:noAutofit/>
        </a:bodyPr>
        <a:lstStyle/>
        <a:p>
          <a:pPr lvl="0" algn="l" defTabSz="711200">
            <a:lnSpc>
              <a:spcPct val="90000"/>
            </a:lnSpc>
            <a:spcBef>
              <a:spcPct val="0"/>
            </a:spcBef>
            <a:spcAft>
              <a:spcPct val="35000"/>
            </a:spcAft>
          </a:pPr>
          <a:r>
            <a:rPr lang="en-US" sz="1600" kern="1200" dirty="0" smtClean="0"/>
            <a:t>Component</a:t>
          </a:r>
          <a:endParaRPr lang="en-US" sz="1600" kern="1200" dirty="0"/>
        </a:p>
      </dsp:txBody>
      <dsp:txXfrm>
        <a:off x="483693" y="90406"/>
        <a:ext cx="6476456" cy="341103"/>
      </dsp:txXfrm>
    </dsp:sp>
    <dsp:sp modelId="{B38D419F-4AAD-4AF9-A3B5-EBAD8C9FAEA2}">
      <dsp:nvSpPr>
        <dsp:cNvPr id="0" name=""/>
        <dsp:cNvSpPr/>
      </dsp:nvSpPr>
      <dsp:spPr>
        <a:xfrm>
          <a:off x="0" y="1047444"/>
          <a:ext cx="9304803" cy="1110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2156" tIns="624840" rIns="722156" bIns="99568" numCol="1" spcCol="1270" anchor="t" anchorCtr="0">
          <a:noAutofit/>
        </a:bodyPr>
        <a:lstStyle/>
        <a:p>
          <a:pPr marL="114300" lvl="1" indent="-114300" algn="l" defTabSz="622300">
            <a:lnSpc>
              <a:spcPct val="90000"/>
            </a:lnSpc>
            <a:spcBef>
              <a:spcPct val="0"/>
            </a:spcBef>
            <a:spcAft>
              <a:spcPct val="15000"/>
            </a:spcAft>
            <a:buChar char="••"/>
          </a:pPr>
          <a:r>
            <a:rPr lang="en-US" sz="1400" strike="noStrike" kern="1200" dirty="0" smtClean="0"/>
            <a:t>A screen in PeopleSoft or UCPath that allows users to view information, input new data, submit updates or view reports.</a:t>
          </a:r>
          <a:endParaRPr lang="en-US" sz="1400" strike="noStrike" kern="1200" dirty="0"/>
        </a:p>
      </dsp:txBody>
      <dsp:txXfrm>
        <a:off x="0" y="1047444"/>
        <a:ext cx="9304803" cy="1110375"/>
      </dsp:txXfrm>
    </dsp:sp>
    <dsp:sp modelId="{EF47ECCC-829A-4450-9E41-7158D0DEC672}">
      <dsp:nvSpPr>
        <dsp:cNvPr id="0" name=""/>
        <dsp:cNvSpPr/>
      </dsp:nvSpPr>
      <dsp:spPr>
        <a:xfrm>
          <a:off x="465240" y="1178557"/>
          <a:ext cx="6513362" cy="3116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190" tIns="0" rIns="246190" bIns="0" numCol="1" spcCol="1270" anchor="ctr" anchorCtr="0">
          <a:noAutofit/>
        </a:bodyPr>
        <a:lstStyle/>
        <a:p>
          <a:pPr lvl="0" algn="l" defTabSz="711200">
            <a:lnSpc>
              <a:spcPct val="90000"/>
            </a:lnSpc>
            <a:spcBef>
              <a:spcPct val="0"/>
            </a:spcBef>
            <a:spcAft>
              <a:spcPct val="35000"/>
            </a:spcAft>
          </a:pPr>
          <a:r>
            <a:rPr lang="en-US" sz="1600" b="1" kern="1200" dirty="0" smtClean="0"/>
            <a:t>Page</a:t>
          </a:r>
          <a:endParaRPr lang="en-US" sz="1600" kern="1200" dirty="0"/>
        </a:p>
      </dsp:txBody>
      <dsp:txXfrm>
        <a:off x="480455" y="1193772"/>
        <a:ext cx="6482932" cy="281256"/>
      </dsp:txXfrm>
    </dsp:sp>
    <dsp:sp modelId="{26C15F5A-086B-4C1F-A326-E3C6B424CB72}">
      <dsp:nvSpPr>
        <dsp:cNvPr id="0" name=""/>
        <dsp:cNvSpPr/>
      </dsp:nvSpPr>
      <dsp:spPr>
        <a:xfrm>
          <a:off x="0" y="2193523"/>
          <a:ext cx="9304803" cy="1110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2156" tIns="624840" rIns="722156" bIns="99568" numCol="1" spcCol="1270" anchor="t" anchorCtr="0">
          <a:noAutofit/>
        </a:bodyPr>
        <a:lstStyle/>
        <a:p>
          <a:pPr marL="114300" lvl="1" indent="-114300" algn="l" defTabSz="622300">
            <a:lnSpc>
              <a:spcPct val="90000"/>
            </a:lnSpc>
            <a:spcBef>
              <a:spcPct val="0"/>
            </a:spcBef>
            <a:spcAft>
              <a:spcPct val="15000"/>
            </a:spcAft>
            <a:buChar char="••"/>
          </a:pPr>
          <a:r>
            <a:rPr lang="en-US" sz="1400" b="0" strike="noStrike" kern="1200" dirty="0" smtClean="0">
              <a:effectLst/>
            </a:rPr>
            <a:t>A collection of functionality in the software, for example the Absence Management module is the part of the application that manages leaves and time off.</a:t>
          </a:r>
          <a:endParaRPr lang="en-US" sz="1400" b="0" strike="noStrike" kern="1200" dirty="0">
            <a:effectLst/>
          </a:endParaRPr>
        </a:p>
      </dsp:txBody>
      <dsp:txXfrm>
        <a:off x="0" y="2193523"/>
        <a:ext cx="9304803" cy="1110375"/>
      </dsp:txXfrm>
    </dsp:sp>
    <dsp:sp modelId="{287CF91B-6669-4DA0-A167-5476FDEA65D7}">
      <dsp:nvSpPr>
        <dsp:cNvPr id="0" name=""/>
        <dsp:cNvSpPr/>
      </dsp:nvSpPr>
      <dsp:spPr>
        <a:xfrm>
          <a:off x="465240" y="2319819"/>
          <a:ext cx="6513362" cy="316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190" tIns="0" rIns="246190" bIns="0" numCol="1" spcCol="1270" anchor="ctr" anchorCtr="0">
          <a:noAutofit/>
        </a:bodyPr>
        <a:lstStyle/>
        <a:p>
          <a:pPr lvl="0" algn="l" defTabSz="711200">
            <a:lnSpc>
              <a:spcPct val="90000"/>
            </a:lnSpc>
            <a:spcBef>
              <a:spcPct val="0"/>
            </a:spcBef>
            <a:spcAft>
              <a:spcPct val="35000"/>
            </a:spcAft>
          </a:pPr>
          <a:r>
            <a:rPr lang="en-US" sz="1600" b="1" kern="1200" dirty="0" smtClean="0"/>
            <a:t>Module</a:t>
          </a:r>
          <a:endParaRPr lang="en-US" sz="1600" kern="1200" dirty="0"/>
        </a:p>
      </dsp:txBody>
      <dsp:txXfrm>
        <a:off x="480690" y="2335269"/>
        <a:ext cx="6482462" cy="2856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08F92-005C-42BE-AAFA-C8270F4B8E85}">
      <dsp:nvSpPr>
        <dsp:cNvPr id="0" name=""/>
        <dsp:cNvSpPr/>
      </dsp:nvSpPr>
      <dsp:spPr>
        <a:xfrm>
          <a:off x="353903" y="352"/>
          <a:ext cx="2167593" cy="13005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smtClean="0"/>
            <a:t>Approve </a:t>
          </a:r>
          <a:endParaRPr lang="en-US" sz="3600" kern="1200"/>
        </a:p>
      </dsp:txBody>
      <dsp:txXfrm>
        <a:off x="353903" y="352"/>
        <a:ext cx="2167593" cy="1300556"/>
      </dsp:txXfrm>
    </dsp:sp>
    <dsp:sp modelId="{BD489FC5-FD04-4197-89F8-AD8A50543E39}">
      <dsp:nvSpPr>
        <dsp:cNvPr id="0" name=""/>
        <dsp:cNvSpPr/>
      </dsp:nvSpPr>
      <dsp:spPr>
        <a:xfrm>
          <a:off x="2738256" y="352"/>
          <a:ext cx="2167593" cy="1300556"/>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smtClean="0"/>
            <a:t>Deny</a:t>
          </a:r>
          <a:endParaRPr lang="en-US" sz="3600" b="1" kern="1200" dirty="0"/>
        </a:p>
      </dsp:txBody>
      <dsp:txXfrm>
        <a:off x="2738256" y="352"/>
        <a:ext cx="2167593" cy="13005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63EB7-C8FA-4D6F-8990-A3CDF83FD4BF}">
      <dsp:nvSpPr>
        <dsp:cNvPr id="0" name=""/>
        <dsp:cNvSpPr/>
      </dsp:nvSpPr>
      <dsp:spPr>
        <a:xfrm>
          <a:off x="5022" y="158267"/>
          <a:ext cx="4392153" cy="1756861"/>
        </a:xfrm>
        <a:prstGeom prst="homePlat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US" sz="1600" kern="1200" dirty="0" smtClean="0"/>
            <a:t>Position Control Initiators use the </a:t>
          </a:r>
          <a:r>
            <a:rPr lang="en-US" sz="1600" b="1" kern="1200" dirty="0" smtClean="0"/>
            <a:t>Position Control Request </a:t>
          </a:r>
          <a:r>
            <a:rPr lang="en-US" sz="1600" kern="1200" dirty="0" smtClean="0"/>
            <a:t>to request that a position be added (or to update a position) in UCPath.</a:t>
          </a:r>
          <a:endParaRPr lang="en-US" kern="1200" dirty="0"/>
        </a:p>
      </dsp:txBody>
      <dsp:txXfrm>
        <a:off x="5022" y="158267"/>
        <a:ext cx="3952938" cy="1756861"/>
      </dsp:txXfrm>
    </dsp:sp>
    <dsp:sp modelId="{17C234E8-0320-47FD-96AB-A774E4D031BE}">
      <dsp:nvSpPr>
        <dsp:cNvPr id="0" name=""/>
        <dsp:cNvSpPr/>
      </dsp:nvSpPr>
      <dsp:spPr>
        <a:xfrm>
          <a:off x="3518745" y="158267"/>
          <a:ext cx="4392153" cy="1756861"/>
        </a:xfrm>
        <a:prstGeom prst="chevron">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smtClean="0"/>
            <a:t>After the position is entered and approved, the funding can be entered for the position. The next task demonstrates how a Location Funding Initiator enters the funding.</a:t>
          </a:r>
          <a:endParaRPr lang="en-US" kern="1200" dirty="0"/>
        </a:p>
      </dsp:txBody>
      <dsp:txXfrm>
        <a:off x="4397176" y="158267"/>
        <a:ext cx="2635292" cy="1756861"/>
      </dsp:txXfrm>
    </dsp:sp>
    <dsp:sp modelId="{4FED01AB-C435-49A5-9784-175F62B7ED45}">
      <dsp:nvSpPr>
        <dsp:cNvPr id="0" name=""/>
        <dsp:cNvSpPr/>
      </dsp:nvSpPr>
      <dsp:spPr>
        <a:xfrm>
          <a:off x="7032467" y="158267"/>
          <a:ext cx="4392153" cy="1756861"/>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smtClean="0"/>
            <a:t>Location Funding Initiators use the Funding Entry page to enter funding for new positions. The funding entry can be completed prior to or after hiring the employee. </a:t>
          </a:r>
          <a:endParaRPr lang="en-US" kern="1200" dirty="0"/>
        </a:p>
      </dsp:txBody>
      <dsp:txXfrm>
        <a:off x="7910898" y="158267"/>
        <a:ext cx="2635292" cy="17568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63EB7-C8FA-4D6F-8990-A3CDF83FD4BF}">
      <dsp:nvSpPr>
        <dsp:cNvPr id="0" name=""/>
        <dsp:cNvSpPr/>
      </dsp:nvSpPr>
      <dsp:spPr>
        <a:xfrm>
          <a:off x="5022" y="158267"/>
          <a:ext cx="4392153" cy="1756861"/>
        </a:xfrm>
        <a:prstGeom prst="homePlat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US" sz="1600" kern="1200" dirty="0" smtClean="0"/>
            <a:t>Position Control Initiators use the </a:t>
          </a:r>
          <a:r>
            <a:rPr lang="en-US" sz="1600" b="1" kern="1200" dirty="0" smtClean="0"/>
            <a:t>Position Control Request </a:t>
          </a:r>
          <a:r>
            <a:rPr lang="en-US" sz="1600" kern="1200" dirty="0" smtClean="0"/>
            <a:t>to request that a position be added (or to update a position) in UCPath.</a:t>
          </a:r>
          <a:endParaRPr lang="en-US" kern="1200" dirty="0"/>
        </a:p>
      </dsp:txBody>
      <dsp:txXfrm>
        <a:off x="5022" y="158267"/>
        <a:ext cx="3952938" cy="1756861"/>
      </dsp:txXfrm>
    </dsp:sp>
    <dsp:sp modelId="{17C234E8-0320-47FD-96AB-A774E4D031BE}">
      <dsp:nvSpPr>
        <dsp:cNvPr id="0" name=""/>
        <dsp:cNvSpPr/>
      </dsp:nvSpPr>
      <dsp:spPr>
        <a:xfrm>
          <a:off x="3518745" y="158267"/>
          <a:ext cx="4392153" cy="1756861"/>
        </a:xfrm>
        <a:prstGeom prst="chevron">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smtClean="0"/>
            <a:t>After the position is entered and approved, the funding can be entered for the position. </a:t>
          </a:r>
          <a:endParaRPr lang="en-US" kern="1200" dirty="0"/>
        </a:p>
      </dsp:txBody>
      <dsp:txXfrm>
        <a:off x="4397176" y="158267"/>
        <a:ext cx="2635292" cy="1756861"/>
      </dsp:txXfrm>
    </dsp:sp>
    <dsp:sp modelId="{4FED01AB-C435-49A5-9784-175F62B7ED45}">
      <dsp:nvSpPr>
        <dsp:cNvPr id="0" name=""/>
        <dsp:cNvSpPr/>
      </dsp:nvSpPr>
      <dsp:spPr>
        <a:xfrm>
          <a:off x="7032467" y="158267"/>
          <a:ext cx="4392153" cy="1756861"/>
        </a:xfrm>
        <a:prstGeom prst="chevron">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smtClean="0"/>
            <a:t>Location Funding Initiators use the Funding Entry page to enter funding for new positions. The funding entry can be completed prior to or after hiring the employee. </a:t>
          </a:r>
          <a:endParaRPr lang="en-US" kern="1200" dirty="0"/>
        </a:p>
      </dsp:txBody>
      <dsp:txXfrm>
        <a:off x="7910898" y="158267"/>
        <a:ext cx="2635292" cy="17568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63EB7-C8FA-4D6F-8990-A3CDF83FD4BF}">
      <dsp:nvSpPr>
        <dsp:cNvPr id="0" name=""/>
        <dsp:cNvSpPr/>
      </dsp:nvSpPr>
      <dsp:spPr>
        <a:xfrm>
          <a:off x="3348" y="364759"/>
          <a:ext cx="3359690" cy="1343876"/>
        </a:xfrm>
        <a:prstGeom prst="homePlate">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Location Template Initiators use the </a:t>
          </a:r>
          <a:r>
            <a:rPr lang="en-US" sz="1200" b="1" kern="1200" dirty="0" smtClean="0"/>
            <a:t>Smart HR Transactions </a:t>
          </a:r>
          <a:r>
            <a:rPr lang="en-US" sz="1200" kern="1200" dirty="0" smtClean="0"/>
            <a:t>page to initiate a new hire template in UCPath</a:t>
          </a:r>
          <a:endParaRPr lang="en-US" sz="1200" kern="1200" dirty="0"/>
        </a:p>
      </dsp:txBody>
      <dsp:txXfrm>
        <a:off x="3348" y="364759"/>
        <a:ext cx="3023721" cy="1343876"/>
      </dsp:txXfrm>
    </dsp:sp>
    <dsp:sp modelId="{17C234E8-0320-47FD-96AB-A774E4D031BE}">
      <dsp:nvSpPr>
        <dsp:cNvPr id="0" name=""/>
        <dsp:cNvSpPr/>
      </dsp:nvSpPr>
      <dsp:spPr>
        <a:xfrm>
          <a:off x="2691100" y="364759"/>
          <a:ext cx="3359690" cy="1343876"/>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The new hire template has Five tabs: </a:t>
          </a:r>
          <a:r>
            <a:rPr lang="en-US" sz="1200" b="1" kern="1200" dirty="0" smtClean="0"/>
            <a:t>Personal Data</a:t>
          </a:r>
          <a:r>
            <a:rPr lang="en-US" sz="1200" kern="1200" dirty="0" smtClean="0"/>
            <a:t>, </a:t>
          </a:r>
          <a:r>
            <a:rPr lang="en-US" sz="1200" b="1" kern="1200" dirty="0" smtClean="0"/>
            <a:t>Job Data</a:t>
          </a:r>
          <a:r>
            <a:rPr lang="en-US" sz="1200" kern="1200" dirty="0" smtClean="0"/>
            <a:t>, </a:t>
          </a:r>
          <a:r>
            <a:rPr lang="en-US" sz="1200" b="1" kern="1200" dirty="0" smtClean="0"/>
            <a:t>Earns Dist</a:t>
          </a:r>
          <a:r>
            <a:rPr lang="en-US" sz="1200" kern="1200" dirty="0" smtClean="0"/>
            <a:t>, </a:t>
          </a:r>
          <a:r>
            <a:rPr lang="en-US" sz="1200" b="1" kern="1200" dirty="0" smtClean="0"/>
            <a:t>Addl Pay </a:t>
          </a:r>
          <a:r>
            <a:rPr lang="en-US" sz="1200" kern="1200" dirty="0" smtClean="0"/>
            <a:t>and (</a:t>
          </a:r>
          <a:r>
            <a:rPr lang="en-US" sz="1200" b="1" kern="1200" dirty="0" smtClean="0"/>
            <a:t>Person Profile) Academic (Employee Experience) Staff</a:t>
          </a:r>
          <a:r>
            <a:rPr lang="en-US" sz="1600" kern="1200" dirty="0" smtClean="0"/>
            <a:t> </a:t>
          </a:r>
          <a:endParaRPr lang="en-US" kern="1200" dirty="0"/>
        </a:p>
      </dsp:txBody>
      <dsp:txXfrm>
        <a:off x="3363038" y="364759"/>
        <a:ext cx="2015814" cy="1343876"/>
      </dsp:txXfrm>
    </dsp:sp>
    <dsp:sp modelId="{4FED01AB-C435-49A5-9784-175F62B7ED45}">
      <dsp:nvSpPr>
        <dsp:cNvPr id="0" name=""/>
        <dsp:cNvSpPr/>
      </dsp:nvSpPr>
      <dsp:spPr>
        <a:xfrm>
          <a:off x="5378852" y="364759"/>
          <a:ext cx="3359690" cy="1343876"/>
        </a:xfrm>
        <a:prstGeom prst="chevron">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The completed template is routed to the SSC AWE Approver.  If the hire template is completed accurately , the template is approved and routed to UCPC WFA Production.</a:t>
          </a:r>
          <a:endParaRPr lang="en-US" sz="1200" kern="1200" dirty="0"/>
        </a:p>
      </dsp:txBody>
      <dsp:txXfrm>
        <a:off x="6050790" y="364759"/>
        <a:ext cx="2015814" cy="1343876"/>
      </dsp:txXfrm>
    </dsp:sp>
    <dsp:sp modelId="{95974A46-AD78-45AF-9EF6-525417ADD076}">
      <dsp:nvSpPr>
        <dsp:cNvPr id="0" name=""/>
        <dsp:cNvSpPr/>
      </dsp:nvSpPr>
      <dsp:spPr>
        <a:xfrm>
          <a:off x="8066605" y="364759"/>
          <a:ext cx="3359690" cy="1343876"/>
        </a:xfrm>
        <a:prstGeom prst="chevron">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Once the new hire has been processed into UCPath. The system automatically generates the next sequential UC Employee ID.</a:t>
          </a:r>
          <a:endParaRPr lang="en-US" sz="1400" kern="1200" dirty="0"/>
        </a:p>
      </dsp:txBody>
      <dsp:txXfrm>
        <a:off x="8738543" y="364759"/>
        <a:ext cx="2015814" cy="13438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7/8/2019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7/8/2019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a:t>
            </a:fld>
            <a:endParaRPr lang="en-US" dirty="0"/>
          </a:p>
        </p:txBody>
      </p:sp>
    </p:spTree>
    <p:extLst>
      <p:ext uri="{BB962C8B-B14F-4D97-AF65-F5344CB8AC3E}">
        <p14:creationId xmlns:p14="http://schemas.microsoft.com/office/powerpoint/2010/main" val="2475846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2735"/>
              </a:lnSpc>
              <a:spcBef>
                <a:spcPts val="1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240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2735"/>
              </a:lnSpc>
              <a:spcBef>
                <a:spcPts val="1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840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47</a:t>
            </a:fld>
            <a:endParaRPr lang="en-US" dirty="0"/>
          </a:p>
        </p:txBody>
      </p:sp>
    </p:spTree>
    <p:extLst>
      <p:ext uri="{BB962C8B-B14F-4D97-AF65-F5344CB8AC3E}">
        <p14:creationId xmlns:p14="http://schemas.microsoft.com/office/powerpoint/2010/main" val="3603317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2735"/>
              </a:lnSpc>
              <a:spcBef>
                <a:spcPts val="1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831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2735"/>
              </a:lnSpc>
              <a:spcBef>
                <a:spcPts val="1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255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620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2735"/>
              </a:lnSpc>
              <a:spcBef>
                <a:spcPts val="1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339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2735"/>
              </a:lnSpc>
              <a:spcBef>
                <a:spcPts val="1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866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2735"/>
              </a:lnSpc>
              <a:spcBef>
                <a:spcPts val="1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435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2735"/>
              </a:lnSpc>
              <a:spcBef>
                <a:spcPts val="1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058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19</a:t>
            </a:fld>
            <a:endParaRPr lang="en-US" dirty="0"/>
          </a:p>
        </p:txBody>
      </p:sp>
    </p:spTree>
    <p:extLst>
      <p:ext uri="{BB962C8B-B14F-4D97-AF65-F5344CB8AC3E}">
        <p14:creationId xmlns:p14="http://schemas.microsoft.com/office/powerpoint/2010/main" val="1165911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2735"/>
              </a:lnSpc>
              <a:spcBef>
                <a:spcPts val="1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479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2735"/>
              </a:lnSpc>
              <a:spcBef>
                <a:spcPts val="1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664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64</a:t>
            </a:fld>
            <a:endParaRPr lang="en-US" dirty="0"/>
          </a:p>
        </p:txBody>
      </p:sp>
    </p:spTree>
    <p:extLst>
      <p:ext uri="{BB962C8B-B14F-4D97-AF65-F5344CB8AC3E}">
        <p14:creationId xmlns:p14="http://schemas.microsoft.com/office/powerpoint/2010/main" val="3130230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65</a:t>
            </a:fld>
            <a:endParaRPr lang="en-US" dirty="0"/>
          </a:p>
        </p:txBody>
      </p:sp>
    </p:spTree>
    <p:extLst>
      <p:ext uri="{BB962C8B-B14F-4D97-AF65-F5344CB8AC3E}">
        <p14:creationId xmlns:p14="http://schemas.microsoft.com/office/powerpoint/2010/main" val="777296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67</a:t>
            </a:fld>
            <a:endParaRPr lang="en-US" dirty="0"/>
          </a:p>
        </p:txBody>
      </p:sp>
    </p:spTree>
    <p:extLst>
      <p:ext uri="{BB962C8B-B14F-4D97-AF65-F5344CB8AC3E}">
        <p14:creationId xmlns:p14="http://schemas.microsoft.com/office/powerpoint/2010/main" val="280180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24</a:t>
            </a:fld>
            <a:endParaRPr lang="en-US" dirty="0"/>
          </a:p>
        </p:txBody>
      </p:sp>
    </p:spTree>
    <p:extLst>
      <p:ext uri="{BB962C8B-B14F-4D97-AF65-F5344CB8AC3E}">
        <p14:creationId xmlns:p14="http://schemas.microsoft.com/office/powerpoint/2010/main" val="286682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28</a:t>
            </a:fld>
            <a:endParaRPr lang="en-US" dirty="0"/>
          </a:p>
        </p:txBody>
      </p:sp>
    </p:spTree>
    <p:extLst>
      <p:ext uri="{BB962C8B-B14F-4D97-AF65-F5344CB8AC3E}">
        <p14:creationId xmlns:p14="http://schemas.microsoft.com/office/powerpoint/2010/main" val="858392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Basic Search page enables you to search by only one field at a time, and then only using the begins with operator. To designate the search field, if more than one is available, select the desired field from the Search by list of values, enter your search criteria and then click the Search button to display the results. On the Advanced Search page you can search using multiple fields and using a variety of search operators. </a:t>
            </a: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35</a:t>
            </a:fld>
            <a:endParaRPr lang="en-US" dirty="0"/>
          </a:p>
        </p:txBody>
      </p:sp>
    </p:spTree>
    <p:extLst>
      <p:ext uri="{BB962C8B-B14F-4D97-AF65-F5344CB8AC3E}">
        <p14:creationId xmlns:p14="http://schemas.microsoft.com/office/powerpoint/2010/main" val="2097144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37</a:t>
            </a:fld>
            <a:endParaRPr lang="en-US" dirty="0"/>
          </a:p>
        </p:txBody>
      </p:sp>
    </p:spTree>
    <p:extLst>
      <p:ext uri="{BB962C8B-B14F-4D97-AF65-F5344CB8AC3E}">
        <p14:creationId xmlns:p14="http://schemas.microsoft.com/office/powerpoint/2010/main" val="2967311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a:t>
            </a:r>
            <a:r>
              <a:rPr lang="en-US" dirty="0" smtClean="0"/>
              <a:t>Workforce Job Summary page you</a:t>
            </a:r>
            <a:r>
              <a:rPr lang="en-US" baseline="0" dirty="0" smtClean="0"/>
              <a:t> can </a:t>
            </a:r>
            <a:r>
              <a:rPr lang="en-US" dirty="0" smtClean="0"/>
              <a:t>view all job data actions (historical, current, and future-dated rows) for this employee.</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38</a:t>
            </a:fld>
            <a:endParaRPr lang="en-US" dirty="0"/>
          </a:p>
        </p:txBody>
      </p:sp>
    </p:spTree>
    <p:extLst>
      <p:ext uri="{BB962C8B-B14F-4D97-AF65-F5344CB8AC3E}">
        <p14:creationId xmlns:p14="http://schemas.microsoft.com/office/powerpoint/2010/main" val="336627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correct history,</a:t>
            </a:r>
            <a:r>
              <a:rPr lang="en-US" baseline="0" dirty="0" smtClean="0"/>
              <a:t> how it gets done. Downstream impacts (you won’t be able to see the changes)</a:t>
            </a:r>
          </a:p>
          <a:p>
            <a:r>
              <a:rPr lang="en-US" baseline="0" dirty="0" smtClean="0"/>
              <a:t>How effective sequencing is related (position doesn’t have it)</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39</a:t>
            </a:fld>
            <a:endParaRPr lang="en-US" dirty="0"/>
          </a:p>
        </p:txBody>
      </p:sp>
    </p:spTree>
    <p:extLst>
      <p:ext uri="{BB962C8B-B14F-4D97-AF65-F5344CB8AC3E}">
        <p14:creationId xmlns:p14="http://schemas.microsoft.com/office/powerpoint/2010/main" val="2983341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ts val="2735"/>
              </a:lnSpc>
              <a:spcBef>
                <a:spcPts val="1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274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7/8/2019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88593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7/8/2019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7/8/2019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7/8/2019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7/8/2019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7/8/2019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7/8/2019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3" r:id="rId12"/>
    <p:sldLayoutId id="2147483715" r:id="rId13"/>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slide" Target="slide11.xml"/><Relationship Id="rId7" Type="http://schemas.openxmlformats.org/officeDocument/2006/relationships/slide" Target="slide39.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slide" Target="slide29.xml"/><Relationship Id="rId11" Type="http://schemas.openxmlformats.org/officeDocument/2006/relationships/slide" Target="slide70.xml"/><Relationship Id="rId5" Type="http://schemas.openxmlformats.org/officeDocument/2006/relationships/slide" Target="slide32.xml"/><Relationship Id="rId10" Type="http://schemas.openxmlformats.org/officeDocument/2006/relationships/slide" Target="slide67.xml"/><Relationship Id="rId4" Type="http://schemas.openxmlformats.org/officeDocument/2006/relationships/slide" Target="slide14.xml"/><Relationship Id="rId9" Type="http://schemas.openxmlformats.org/officeDocument/2006/relationships/slide" Target="slide6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hyperlink" Target="https://sp.ucop.edu/sites/ucpathhelp/LocationUsers/LOCjobaids/UCPC_PHCMNAV105JA_UCPath%20Workcenter_D1Rev00.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sp.ucop.edu/sites/ucpathhelp/LocationUsers/LOCjobaids/UCPC_PHCMNAV105JA_UCPath%20Workcenter_D1Rev00.pdf" TargetMode="External"/><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sp.ucop.edu/sites/ucpathhelp/SelfServiceUsers/PORjobaids/UCPC_PHCMPOR110JA_WhereDoI_D1Rev00.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sp.ucop.edu/sites/ucpathhelp/SelfServiceUsers/PORjobaids/UCPC_PHCMPOR110JA_WhereDoI_D1Rev00.pdf" TargetMode="External"/><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sp.ucop.edu/sites/ucpathhelp/LocationUsers/LOCplayer/data/printit/52850d9c-493f-4ab3-bc2a-d5d2f05d2e3a_SPD.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sp.ucop.edu/sites/ucpathhelp/LocationUsers/LOCplayer/data/toc.html" TargetMode="Externa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54.pn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hyperlink" Target="https://sp.ucop.edu/sites/ucpathhelp/LocationUsers/LOCplayer/data/toc.html" TargetMode="External"/></Relationships>
</file>

<file path=ppt/slides/_rels/slide6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4.png"/><Relationship Id="rId7" Type="http://schemas.openxmlformats.org/officeDocument/2006/relationships/diagramColors" Target="../diagrams/colors9.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4.png"/><Relationship Id="rId7" Type="http://schemas.openxmlformats.org/officeDocument/2006/relationships/diagramColors" Target="../diagrams/colors10.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6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8.jpg"/><Relationship Id="rId7" Type="http://schemas.openxmlformats.org/officeDocument/2006/relationships/diagramQuickStyle" Target="../diagrams/quickStyle11.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54.png"/><Relationship Id="rId9" Type="http://schemas.microsoft.com/office/2007/relationships/diagramDrawing" Target="../diagrams/drawing11.xml"/></Relationships>
</file>

<file path=ppt/slides/_rels/slide65.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8.jpg"/><Relationship Id="rId7" Type="http://schemas.openxmlformats.org/officeDocument/2006/relationships/diagramQuickStyle" Target="../diagrams/quickStyle12.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54.png"/><Relationship Id="rId9" Type="http://schemas.microsoft.com/office/2007/relationships/diagramDrawing" Target="../diagrams/drawing1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jpeg"/></Relationships>
</file>

<file path=ppt/slides/_rels/slide6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6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hyperlink" Target="https://ucrshare.ucr.edu/sites/FOM_UCPath/Pages/PD.aspx?RootFolder=%2Fsites%2FFOM_UCPath%2FPostDeploy%2FTransaction%20Pilot%2F8%20-%20Additional%20Comp%20%28E-353%29%20-%20One%20Time%20Pay%2FAdditional%20Comp%20-%20One%20Time%20Pay%20Process%20Maps&amp;FolderCTID=0x0120001A1F5F6DF353CC46BE7B38AEE07BC3CD&amp;View=%7BF3E1E8B1-51EB-4100-A3C7-C5312B151588%7D" TargetMode="External"/><Relationship Id="rId3" Type="http://schemas.openxmlformats.org/officeDocument/2006/relationships/hyperlink" Target="https://ucrshare.ucr.edu/sites/FOM_UCPath/Pages/PD.aspx?RootFolder=%2Fsites%2FFOM_UCPath%2FPostDeploy%2FTransaction%20Pilot%2F2%20-%20On%20Behalf%20Case%20Management%2FOn%20Behalf%20of%20Process%20Maps&amp;FolderCTID=0x0120001A1F5F6DF353CC46BE7B38AEE07BC3CD&amp;View=%7BF3E1E8B1-51EB-4100-A3C7-C5312B151588%7D" TargetMode="External"/><Relationship Id="rId7" Type="http://schemas.openxmlformats.org/officeDocument/2006/relationships/hyperlink" Target="https://ucrshare.ucr.edu/sites/FOM_UCPath/Pages/PD.aspx?RootFolder=%2Fsites%2FFOM_UCPath%2FPostDeploy%2FTransaction%20Pilot%2F4%20-%20POI%20Initiation%2FPOI%20Initiation%20Process%20Maps&amp;FolderCTID=0x0120001A1F5F6DF353CC46BE7B38AEE07BC3CD&amp;View=%7BF3E1E8B1-51EB-4100-A3C7-C5312B151588%7D" TargetMode="Externa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hyperlink" Target="https://ucrshare.ucr.edu/sites/FOM_UCPath/Pages/PD.aspx?RootFolder=%2Fsites%2FFOM_UCPath%2FPostDeploy%2FTransaction%20Pilot%2F5%20-%20Personal%20Data%20Change%20-%20Person%20Profile%20Approval%20Role%2FPersonal%20Data%20Changes%20Process%20Maps&amp;FolderCTID=0x0120001A1F5F6DF353CC46BE7B38AEE07BC3CD&amp;View=%7BF3E1E8B1-51EB-4100-A3C7-C5312B151588%7D" TargetMode="External"/><Relationship Id="rId5" Type="http://schemas.openxmlformats.org/officeDocument/2006/relationships/hyperlink" Target="https://ucrshare.ucr.edu/sites/FOM_UCPath/Pages/PD.aspx?RootFolder=%2Fsites%2FFOM_UCPath%2FPostDeploy%2FTransaction%20Pilot%2F1%20-%20Contingent%20Worker%2FCWR%20Process%20Maps&amp;FolderCTID=0x0120001A1F5F6DF353CC46BE7B38AEE07BC3CD&amp;View=%7BF3E1E8B1-51EB-4100-A3C7-C5312B151588%7D" TargetMode="External"/><Relationship Id="rId4" Type="http://schemas.openxmlformats.org/officeDocument/2006/relationships/hyperlink" Target="https://ucrshare.ucr.edu/sites/FOM_UCPath/Pages/PD.aspx?RootFolder=%2Fsites%2FFOM_UCPath%2FPostDeploy%2FTransaction%20Pilot%2F7%20-%20Position%20Control%20Process%2FPosition%20Control%20Process%20-%20Process%20Map&amp;FolderCTID=0x0120001A1F5F6DF353CC46BE7B38AEE07BC3CD&amp;View=%7BF3E1E8B1-51EB-4100-A3C7-C5312B151588%7D" TargetMode="External"/><Relationship Id="rId9" Type="http://schemas.openxmlformats.org/officeDocument/2006/relationships/hyperlink" Target="https://ucrshare.ucr.edu/sites/FOM_UCPath/Pages/PD.aspx?RootFolder=%2Fsites%2FFOM_UCPath%2FPostDeploy%2FTransaction%20Pilot%2F6%20-%20Offboarding%20Voluntary%20Termination%2FOff%20Boarding%20Voluntary%20Term%20Process%20Maps&amp;FolderCTID=0x0120001A1F5F6DF353CC46BE7B38AEE07BC3CD&amp;View=%7BF3E1E8B1-51EB-4100-A3C7-C5312B151588%7D"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36607" y="2390987"/>
            <a:ext cx="6866940" cy="2370794"/>
          </a:xfrm>
        </p:spPr>
        <p:txBody>
          <a:bodyPr>
            <a:noAutofit/>
          </a:bodyPr>
          <a:lstStyle/>
          <a:p>
            <a:pPr algn="l"/>
            <a:r>
              <a:rPr lang="en-US" sz="2800" dirty="0" smtClean="0">
                <a:latin typeface="+mj-lt"/>
              </a:rPr>
              <a:t>Ucr ucpath transaction pilot</a:t>
            </a:r>
          </a:p>
          <a:p>
            <a:pPr algn="l"/>
            <a:r>
              <a:rPr lang="en-US" sz="4400" dirty="0" smtClean="0">
                <a:solidFill>
                  <a:schemeClr val="tx1"/>
                </a:solidFill>
                <a:latin typeface="+mj-lt"/>
              </a:rPr>
              <a:t>INTRO to PEOPLESOFT AND ucpath</a:t>
            </a:r>
          </a:p>
        </p:txBody>
      </p:sp>
      <p:pic>
        <p:nvPicPr>
          <p:cNvPr id="4" name="Picture 3"/>
          <p:cNvPicPr>
            <a:picLocks noChangeAspect="1"/>
          </p:cNvPicPr>
          <p:nvPr/>
        </p:nvPicPr>
        <p:blipFill>
          <a:blip r:embed="rId3"/>
          <a:stretch>
            <a:fillRect/>
          </a:stretch>
        </p:blipFill>
        <p:spPr>
          <a:xfrm>
            <a:off x="9713477" y="5779008"/>
            <a:ext cx="2362195" cy="1031212"/>
          </a:xfrm>
          <a:prstGeom prst="rect">
            <a:avLst/>
          </a:prstGeom>
        </p:spPr>
      </p:pic>
    </p:spTree>
    <p:extLst>
      <p:ext uri="{BB962C8B-B14F-4D97-AF65-F5344CB8AC3E}">
        <p14:creationId xmlns:p14="http://schemas.microsoft.com/office/powerpoint/2010/main" val="16251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graphicFrame>
        <p:nvGraphicFramePr>
          <p:cNvPr id="3" name="Diagram 2"/>
          <p:cNvGraphicFramePr/>
          <p:nvPr>
            <p:extLst>
              <p:ext uri="{D42A27DB-BD31-4B8C-83A1-F6EECF244321}">
                <p14:modId xmlns:p14="http://schemas.microsoft.com/office/powerpoint/2010/main" val="1764911625"/>
              </p:ext>
            </p:extLst>
          </p:nvPr>
        </p:nvGraphicFramePr>
        <p:xfrm>
          <a:off x="378460" y="801727"/>
          <a:ext cx="944489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3837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TOPICS</a:t>
            </a:r>
            <a:endParaRPr lang="en-US" dirty="0">
              <a:solidFill>
                <a:schemeClr val="accent5"/>
              </a:solidFill>
            </a:endParaRPr>
          </a:p>
        </p:txBody>
      </p:sp>
      <p:sp>
        <p:nvSpPr>
          <p:cNvPr id="4" name="TextBox 3"/>
          <p:cNvSpPr txBox="1"/>
          <p:nvPr/>
        </p:nvSpPr>
        <p:spPr>
          <a:xfrm>
            <a:off x="763330" y="1234932"/>
            <a:ext cx="10707329" cy="4708981"/>
          </a:xfrm>
          <a:prstGeom prst="rect">
            <a:avLst/>
          </a:prstGeom>
          <a:noFill/>
        </p:spPr>
        <p:txBody>
          <a:bodyPr wrap="square" rtlCol="0">
            <a:spAutoFit/>
          </a:bodyPr>
          <a:lstStyle/>
          <a:p>
            <a:pPr marL="285750" indent="-285750">
              <a:spcAft>
                <a:spcPts val="1800"/>
              </a:spcAft>
              <a:buFont typeface="Wingdings" panose="05000000000000000000" pitchFamily="2" charset="2"/>
              <a:buChar char="Ø"/>
              <a:defRPr/>
            </a:pPr>
            <a:r>
              <a:rPr lang="en-US" sz="2000" dirty="0">
                <a:latin typeface="Arial"/>
                <a:hlinkClick r:id="rId3" action="ppaction://hlinksldjump"/>
              </a:rPr>
              <a:t>HIGH LEVEL TRANSACTION PROCESS FLOW</a:t>
            </a:r>
            <a:endParaRPr lang="en-US" sz="2000" dirty="0">
              <a:latin typeface="Arial"/>
              <a:hlinkClick r:id="rId4" action="ppaction://hlinksldjump"/>
            </a:endParaRPr>
          </a:p>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lang="en-US" sz="2000" dirty="0">
                <a:latin typeface="Arial"/>
                <a:hlinkClick r:id="rId4" action="ppaction://hlinksldjump"/>
              </a:rPr>
              <a:t>UCPATH TERMS AND ACRONYMS</a:t>
            </a:r>
            <a:endParaRPr kumimoji="0" lang="en-US" sz="2000" b="0" i="0" u="none" strike="noStrike" kern="1200" cap="none" spc="0" normalizeH="0" baseline="0" noProof="0" dirty="0">
              <a:ln>
                <a:noFill/>
              </a:ln>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lang="en-US" sz="2000" dirty="0">
                <a:latin typeface="Arial"/>
                <a:hlinkClick r:id="rId5" action="ppaction://hlinksldjump"/>
              </a:rPr>
              <a:t>UCPATH </a:t>
            </a:r>
            <a:r>
              <a:rPr lang="en-US" sz="2000" dirty="0" smtClean="0">
                <a:latin typeface="Arial"/>
                <a:hlinkClick r:id="rId5" action="ppaction://hlinksldjump"/>
              </a:rPr>
              <a:t>NAVIGATION</a:t>
            </a:r>
            <a:r>
              <a:rPr lang="en-US" sz="2000" dirty="0" smtClean="0">
                <a:latin typeface="Arial"/>
              </a:rPr>
              <a:t> – </a:t>
            </a:r>
            <a:r>
              <a:rPr lang="en-US" sz="2000" i="1" dirty="0" smtClean="0">
                <a:solidFill>
                  <a:srgbClr val="006666"/>
                </a:solidFill>
                <a:latin typeface="Arial"/>
              </a:rPr>
              <a:t>Demo </a:t>
            </a:r>
            <a:endParaRPr lang="en-US" sz="2000" i="1" dirty="0">
              <a:solidFill>
                <a:srgbClr val="006666"/>
              </a:solidFill>
              <a:latin typeface="Arial"/>
            </a:endParaRPr>
          </a:p>
          <a:p>
            <a:pPr marL="285750" lvl="0" indent="-285750">
              <a:spcAft>
                <a:spcPts val="1800"/>
              </a:spcAft>
              <a:buFont typeface="Wingdings" panose="05000000000000000000" pitchFamily="2" charset="2"/>
              <a:buChar char="Ø"/>
              <a:defRPr/>
            </a:pPr>
            <a:r>
              <a:rPr lang="en-US" sz="2000" dirty="0">
                <a:latin typeface="Arial"/>
                <a:hlinkClick r:id="rId6" action="ppaction://hlinksldjump"/>
              </a:rPr>
              <a:t>UCPATH </a:t>
            </a:r>
            <a:r>
              <a:rPr lang="en-US" sz="2000" dirty="0" smtClean="0">
                <a:latin typeface="Arial"/>
                <a:hlinkClick r:id="rId6" action="ppaction://hlinksldjump"/>
              </a:rPr>
              <a:t>FUNCTIONALITY</a:t>
            </a:r>
            <a:r>
              <a:rPr lang="en-US" sz="2000" dirty="0" smtClean="0">
                <a:latin typeface="Arial"/>
              </a:rPr>
              <a:t> - </a:t>
            </a:r>
            <a:r>
              <a:rPr lang="en-US" sz="2000" i="1" dirty="0">
                <a:solidFill>
                  <a:srgbClr val="006666"/>
                </a:solidFill>
              </a:rPr>
              <a:t>Demo </a:t>
            </a:r>
          </a:p>
          <a:p>
            <a:pPr marL="285750" lvl="0" indent="-285750">
              <a:spcAft>
                <a:spcPts val="1800"/>
              </a:spcAft>
              <a:buFont typeface="Wingdings" panose="05000000000000000000" pitchFamily="2" charset="2"/>
              <a:buChar char="Ø"/>
              <a:defRPr/>
            </a:pPr>
            <a:r>
              <a:rPr lang="en-US" sz="2000" dirty="0" smtClean="0">
                <a:latin typeface="Arial"/>
                <a:hlinkClick r:id="rId7" action="ppaction://hlinksldjump"/>
              </a:rPr>
              <a:t>AWE </a:t>
            </a:r>
            <a:r>
              <a:rPr lang="en-US" sz="2000" dirty="0">
                <a:latin typeface="Arial"/>
                <a:hlinkClick r:id="rId7" action="ppaction://hlinksldjump"/>
              </a:rPr>
              <a:t>OVERVIEW AND </a:t>
            </a:r>
            <a:r>
              <a:rPr lang="en-US" sz="2000" dirty="0" smtClean="0">
                <a:latin typeface="Arial"/>
                <a:hlinkClick r:id="rId7" action="ppaction://hlinksldjump"/>
              </a:rPr>
              <a:t>APPROVALS</a:t>
            </a:r>
            <a:r>
              <a:rPr lang="en-US" sz="2000" dirty="0" smtClean="0">
                <a:latin typeface="Arial"/>
              </a:rPr>
              <a:t> - </a:t>
            </a:r>
            <a:r>
              <a:rPr lang="en-US" sz="2000" i="1" dirty="0">
                <a:solidFill>
                  <a:srgbClr val="006666"/>
                </a:solidFill>
              </a:rPr>
              <a:t>Demo </a:t>
            </a:r>
          </a:p>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lang="en-US" sz="2000" dirty="0" smtClean="0">
                <a:latin typeface="Arial"/>
                <a:hlinkClick r:id="rId8" action="ppaction://hlinksldjump"/>
              </a:rPr>
              <a:t>WFA </a:t>
            </a:r>
            <a:r>
              <a:rPr lang="en-US" sz="2000" dirty="0">
                <a:latin typeface="Arial"/>
                <a:hlinkClick r:id="rId8" action="ppaction://hlinksldjump"/>
              </a:rPr>
              <a:t>OVERVIEW AND EMPLOYEE </a:t>
            </a:r>
            <a:r>
              <a:rPr lang="en-US" sz="2000" dirty="0" smtClean="0">
                <a:latin typeface="Arial"/>
                <a:hlinkClick r:id="rId8" action="ppaction://hlinksldjump"/>
              </a:rPr>
              <a:t>LIFECYCLE</a:t>
            </a:r>
            <a:endParaRPr lang="en-US" sz="2000" dirty="0" smtClean="0">
              <a:latin typeface="Arial"/>
            </a:endParaRPr>
          </a:p>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effectLst/>
                <a:uLnTx/>
                <a:uFillTx/>
                <a:latin typeface="Arial"/>
                <a:ea typeface="+mn-ea"/>
                <a:cs typeface="+mn-cs"/>
                <a:hlinkClick r:id="rId9" action="ppaction://hlinksldjump"/>
              </a:rPr>
              <a:t>LEARNING</a:t>
            </a:r>
            <a:r>
              <a:rPr kumimoji="0" lang="en-US" sz="2000" b="0" i="0" u="none" strike="noStrike" kern="1200" cap="none" spc="0" normalizeH="0" noProof="0" dirty="0" smtClean="0">
                <a:ln>
                  <a:noFill/>
                </a:ln>
                <a:effectLst/>
                <a:uLnTx/>
                <a:uFillTx/>
                <a:latin typeface="Arial"/>
                <a:ea typeface="+mn-ea"/>
                <a:cs typeface="+mn-cs"/>
                <a:hlinkClick r:id="rId9" action="ppaction://hlinksldjump"/>
              </a:rPr>
              <a:t> OBJECTIVES REVIEW</a:t>
            </a:r>
            <a:endParaRPr kumimoji="0" lang="en-US" sz="2000" b="0" i="0" u="none" strike="noStrike" kern="1200" cap="none" spc="0" normalizeH="0" noProof="0" dirty="0" smtClean="0">
              <a:ln>
                <a:noFill/>
              </a:ln>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lang="en-US" sz="2000" dirty="0" smtClean="0">
                <a:latin typeface="Arial"/>
                <a:hlinkClick r:id="rId10" action="ppaction://hlinksldjump"/>
              </a:rPr>
              <a:t>THINGS TO REMEMBER</a:t>
            </a:r>
            <a:endParaRPr lang="en-US" sz="2000" dirty="0" smtClean="0">
              <a:latin typeface="Arial"/>
            </a:endParaRPr>
          </a:p>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kumimoji="0" lang="en-US" sz="2000" b="0" i="0" u="none" strike="noStrike" kern="1200" cap="none" spc="0" normalizeH="0" noProof="0" dirty="0" smtClean="0">
                <a:ln>
                  <a:noFill/>
                </a:ln>
                <a:effectLst/>
                <a:uLnTx/>
                <a:uFillTx/>
                <a:latin typeface="Arial"/>
                <a:ea typeface="+mn-ea"/>
                <a:cs typeface="+mn-cs"/>
                <a:hlinkClick r:id="rId11" action="ppaction://hlinksldjump"/>
              </a:rPr>
              <a:t>APPENDIX</a:t>
            </a:r>
            <a:endParaRPr kumimoji="0" lang="en-US" sz="2000" b="0" i="0" u="none" strike="noStrike" kern="1200" cap="none" spc="0" normalizeH="0" noProof="0" dirty="0" smtClean="0">
              <a:ln>
                <a:noFill/>
              </a:ln>
              <a:effectLst/>
              <a:uLnTx/>
              <a:uFillTx/>
              <a:latin typeface="Arial"/>
              <a:ea typeface="+mn-ea"/>
              <a:cs typeface="+mn-cs"/>
            </a:endParaRPr>
          </a:p>
        </p:txBody>
      </p:sp>
    </p:spTree>
    <p:extLst>
      <p:ext uri="{BB962C8B-B14F-4D97-AF65-F5344CB8AC3E}">
        <p14:creationId xmlns:p14="http://schemas.microsoft.com/office/powerpoint/2010/main" val="2673408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5"/>
            <a:ext cx="8700208" cy="318839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High Level Transaction Process Flow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572267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8460" y="979170"/>
            <a:ext cx="10661015" cy="5056304"/>
          </a:xfrm>
          <a:prstGeom prst="rect">
            <a:avLst/>
          </a:prstGeom>
        </p:spPr>
      </p:pic>
      <p:sp>
        <p:nvSpPr>
          <p:cNvPr id="4" name="Title 1"/>
          <p:cNvSpPr>
            <a:spLocks noGrp="1"/>
          </p:cNvSpPr>
          <p:nvPr>
            <p:ph type="title"/>
          </p:nvPr>
        </p:nvSpPr>
        <p:spPr>
          <a:xfrm>
            <a:off x="378460" y="293370"/>
            <a:ext cx="10784840" cy="685800"/>
          </a:xfrm>
        </p:spPr>
        <p:txBody>
          <a:bodyPr/>
          <a:lstStyle/>
          <a:p>
            <a:r>
              <a:rPr lang="en-US" dirty="0" smtClean="0">
                <a:solidFill>
                  <a:schemeClr val="accent5"/>
                </a:solidFill>
              </a:rPr>
              <a:t>HIGH LEVEL TRANSACTION PROCESS FLOW</a:t>
            </a:r>
            <a:endParaRPr lang="en-US" dirty="0">
              <a:solidFill>
                <a:schemeClr val="accent5"/>
              </a:solidFill>
            </a:endParaRPr>
          </a:p>
        </p:txBody>
      </p:sp>
    </p:spTree>
    <p:extLst>
      <p:ext uri="{BB962C8B-B14F-4D97-AF65-F5344CB8AC3E}">
        <p14:creationId xmlns:p14="http://schemas.microsoft.com/office/powerpoint/2010/main" val="1056407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r="849" b="4593"/>
          <a:stretch/>
        </p:blipFill>
        <p:spPr>
          <a:xfrm>
            <a:off x="378460" y="540014"/>
            <a:ext cx="11232014" cy="6197667"/>
          </a:xfrm>
          <a:prstGeom prst="rect">
            <a:avLst/>
          </a:prstGeom>
        </p:spPr>
      </p:pic>
      <p:sp>
        <p:nvSpPr>
          <p:cNvPr id="4" name="Title 1"/>
          <p:cNvSpPr>
            <a:spLocks noGrp="1"/>
          </p:cNvSpPr>
          <p:nvPr>
            <p:ph type="title"/>
          </p:nvPr>
        </p:nvSpPr>
        <p:spPr>
          <a:xfrm>
            <a:off x="378459" y="136958"/>
            <a:ext cx="11677187" cy="685800"/>
          </a:xfrm>
        </p:spPr>
        <p:txBody>
          <a:bodyPr/>
          <a:lstStyle/>
          <a:p>
            <a:r>
              <a:rPr lang="en-US" dirty="0" smtClean="0">
                <a:solidFill>
                  <a:schemeClr val="accent5"/>
                </a:solidFill>
              </a:rPr>
              <a:t>IDENTITY MANAGEMENT (IDM) PROCESS FLOW</a:t>
            </a:r>
            <a:endParaRPr lang="en-US" dirty="0">
              <a:solidFill>
                <a:schemeClr val="accent5"/>
              </a:solidFill>
            </a:endParaRPr>
          </a:p>
        </p:txBody>
      </p:sp>
      <p:pic>
        <p:nvPicPr>
          <p:cNvPr id="8" name="Picture 7"/>
          <p:cNvPicPr>
            <a:picLocks noChangeAspect="1"/>
          </p:cNvPicPr>
          <p:nvPr/>
        </p:nvPicPr>
        <p:blipFill>
          <a:blip r:embed="rId4"/>
          <a:stretch>
            <a:fillRect/>
          </a:stretch>
        </p:blipFill>
        <p:spPr>
          <a:xfrm>
            <a:off x="10074447" y="6177971"/>
            <a:ext cx="1981200" cy="638175"/>
          </a:xfrm>
          <a:prstGeom prst="rect">
            <a:avLst/>
          </a:prstGeom>
        </p:spPr>
      </p:pic>
    </p:spTree>
    <p:extLst>
      <p:ext uri="{BB962C8B-B14F-4D97-AF65-F5344CB8AC3E}">
        <p14:creationId xmlns:p14="http://schemas.microsoft.com/office/powerpoint/2010/main" val="3218413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UCPath Navigation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565306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UCPATH DASHBOARD</a:t>
            </a:r>
            <a:endParaRPr lang="en-US" dirty="0">
              <a:solidFill>
                <a:schemeClr val="accent5"/>
              </a:solidFill>
            </a:endParaRPr>
          </a:p>
        </p:txBody>
      </p:sp>
      <p:graphicFrame>
        <p:nvGraphicFramePr>
          <p:cNvPr id="3" name="Diagram 2"/>
          <p:cNvGraphicFramePr/>
          <p:nvPr>
            <p:extLst>
              <p:ext uri="{D42A27DB-BD31-4B8C-83A1-F6EECF244321}">
                <p14:modId xmlns:p14="http://schemas.microsoft.com/office/powerpoint/2010/main" val="1311741874"/>
              </p:ext>
            </p:extLst>
          </p:nvPr>
        </p:nvGraphicFramePr>
        <p:xfrm>
          <a:off x="296318" y="668216"/>
          <a:ext cx="8753898"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5131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UCPATH DASHBOARD</a:t>
            </a:r>
            <a:endParaRPr lang="en-US" dirty="0">
              <a:solidFill>
                <a:schemeClr val="accent5"/>
              </a:solidFill>
            </a:endParaRPr>
          </a:p>
        </p:txBody>
      </p:sp>
      <p:sp>
        <p:nvSpPr>
          <p:cNvPr id="4" name="Rectangle 3"/>
          <p:cNvSpPr/>
          <p:nvPr/>
        </p:nvSpPr>
        <p:spPr>
          <a:xfrm>
            <a:off x="395403" y="975544"/>
            <a:ext cx="4554667" cy="4150239"/>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b="1" dirty="0" smtClean="0"/>
              <a:t>Employee </a:t>
            </a:r>
            <a:r>
              <a:rPr lang="en-US" b="1" dirty="0"/>
              <a:t>information </a:t>
            </a:r>
            <a:r>
              <a:rPr lang="en-US" dirty="0"/>
              <a:t>appears in the upper left corner, including your name, title, employee </a:t>
            </a:r>
            <a:r>
              <a:rPr lang="en-US" dirty="0" smtClean="0"/>
              <a:t>ID, </a:t>
            </a:r>
            <a:r>
              <a:rPr lang="en-US" dirty="0"/>
              <a:t>and service date.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b="1" dirty="0" smtClean="0"/>
              <a:t>Dashboard </a:t>
            </a:r>
            <a:r>
              <a:rPr lang="en-US" dirty="0"/>
              <a:t>provides links to key information and activities for your role. The dashboard is based on your system role and differs for managers and super users. The example on this page represents an employee dashboard. </a:t>
            </a:r>
            <a:endParaRPr lang="en-US" dirty="0" smtClean="0"/>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b="1" dirty="0" smtClean="0"/>
              <a:t>Notices </a:t>
            </a:r>
            <a:r>
              <a:rPr lang="en-US" b="1" dirty="0"/>
              <a:t>&amp; Updates </a:t>
            </a:r>
            <a:r>
              <a:rPr lang="en-US" dirty="0"/>
              <a:t>provides key information for all employees, such as W-2 reminders at year </a:t>
            </a:r>
            <a:r>
              <a:rPr lang="en-US" dirty="0" smtClean="0"/>
              <a:t>end, </a:t>
            </a:r>
            <a:r>
              <a:rPr lang="en-US" dirty="0"/>
              <a:t>or planned system outages. </a:t>
            </a:r>
            <a:endParaRPr lang="en-US" dirty="0" smtClean="0"/>
          </a:p>
        </p:txBody>
      </p:sp>
      <p:pic>
        <p:nvPicPr>
          <p:cNvPr id="5" name="Picture 4"/>
          <p:cNvPicPr>
            <a:picLocks noChangeAspect="1"/>
          </p:cNvPicPr>
          <p:nvPr/>
        </p:nvPicPr>
        <p:blipFill>
          <a:blip r:embed="rId3"/>
          <a:stretch>
            <a:fillRect/>
          </a:stretch>
        </p:blipFill>
        <p:spPr>
          <a:xfrm>
            <a:off x="5751576" y="1042416"/>
            <a:ext cx="6125678" cy="4489704"/>
          </a:xfrm>
          <a:prstGeom prst="rect">
            <a:avLst/>
          </a:prstGeom>
          <a:ln w="6350">
            <a:solidFill>
              <a:schemeClr val="tx1"/>
            </a:solidFill>
          </a:ln>
        </p:spPr>
      </p:pic>
    </p:spTree>
    <p:extLst>
      <p:ext uri="{BB962C8B-B14F-4D97-AF65-F5344CB8AC3E}">
        <p14:creationId xmlns:p14="http://schemas.microsoft.com/office/powerpoint/2010/main" val="706978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UCPATH DASHBOARD </a:t>
            </a:r>
            <a:r>
              <a:rPr lang="en-US" dirty="0">
                <a:solidFill>
                  <a:srgbClr val="4472C4"/>
                </a:solidFill>
              </a:rPr>
              <a:t>(continued)</a:t>
            </a:r>
            <a:endParaRPr lang="en-US" dirty="0">
              <a:solidFill>
                <a:schemeClr val="accent5"/>
              </a:solidFill>
            </a:endParaRPr>
          </a:p>
        </p:txBody>
      </p:sp>
      <p:sp>
        <p:nvSpPr>
          <p:cNvPr id="4" name="Rectangle 3"/>
          <p:cNvSpPr/>
          <p:nvPr/>
        </p:nvSpPr>
        <p:spPr>
          <a:xfrm>
            <a:off x="395403" y="851171"/>
            <a:ext cx="5175218" cy="5837239"/>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b="1" dirty="0" smtClean="0"/>
              <a:t>Navigation </a:t>
            </a:r>
            <a:r>
              <a:rPr lang="en-US" b="1" dirty="0"/>
              <a:t>menu </a:t>
            </a:r>
            <a:r>
              <a:rPr lang="en-US" dirty="0"/>
              <a:t>provides access to all UCPath activities. The menu options are based on your system role and may differ from the options available to your colleagues. </a:t>
            </a:r>
            <a:endParaRPr lang="en-US" dirty="0" smtClean="0"/>
          </a:p>
          <a:p>
            <a:pPr marL="742950" lvl="1" indent="-285750">
              <a:lnSpc>
                <a:spcPct val="107000"/>
              </a:lnSpc>
              <a:spcAft>
                <a:spcPts val="800"/>
              </a:spcAft>
              <a:buFont typeface="Arial" panose="020B0604020202020204" pitchFamily="34" charset="0"/>
              <a:buChar char="•"/>
              <a:defRPr/>
            </a:pPr>
            <a:r>
              <a:rPr lang="en-US" b="1" dirty="0" smtClean="0"/>
              <a:t>Employee </a:t>
            </a:r>
            <a:r>
              <a:rPr lang="en-US" b="1" dirty="0"/>
              <a:t>Actions </a:t>
            </a:r>
            <a:r>
              <a:rPr lang="en-US" dirty="0"/>
              <a:t>provides access to all self-service activities, such as updating your address, updating your emergency </a:t>
            </a:r>
            <a:r>
              <a:rPr lang="en-US" dirty="0" smtClean="0"/>
              <a:t>contacts, </a:t>
            </a:r>
            <a:r>
              <a:rPr lang="en-US" dirty="0"/>
              <a:t>or setting up direct deposit. </a:t>
            </a:r>
            <a:endParaRPr lang="en-US" dirty="0" smtClean="0"/>
          </a:p>
          <a:p>
            <a:pPr marL="742950" lvl="1" indent="-285750">
              <a:lnSpc>
                <a:spcPct val="107000"/>
              </a:lnSpc>
              <a:spcAft>
                <a:spcPts val="800"/>
              </a:spcAft>
              <a:buFont typeface="Arial" panose="020B0604020202020204" pitchFamily="34" charset="0"/>
              <a:buChar char="•"/>
              <a:defRPr/>
            </a:pPr>
            <a:r>
              <a:rPr lang="en-US" b="1" dirty="0" smtClean="0"/>
              <a:t>Forms </a:t>
            </a:r>
            <a:r>
              <a:rPr lang="en-US" b="1" dirty="0"/>
              <a:t>Library </a:t>
            </a:r>
            <a:r>
              <a:rPr lang="en-US" dirty="0"/>
              <a:t>provides access to frequently used documents, such as the </a:t>
            </a:r>
            <a:r>
              <a:rPr lang="en-US" b="1" dirty="0"/>
              <a:t>Dependent Information Update </a:t>
            </a:r>
            <a:r>
              <a:rPr lang="en-US" dirty="0"/>
              <a:t>form. </a:t>
            </a:r>
            <a:endParaRPr lang="en-US" dirty="0" smtClean="0"/>
          </a:p>
          <a:p>
            <a:pPr marL="742950" lvl="1" indent="-285750">
              <a:lnSpc>
                <a:spcPct val="107000"/>
              </a:lnSpc>
              <a:spcAft>
                <a:spcPts val="800"/>
              </a:spcAft>
              <a:buFont typeface="Arial" panose="020B0604020202020204" pitchFamily="34" charset="0"/>
              <a:buChar char="•"/>
              <a:defRPr/>
            </a:pPr>
            <a:r>
              <a:rPr lang="en-US" b="1" dirty="0" smtClean="0"/>
              <a:t>Quicklinks </a:t>
            </a:r>
            <a:r>
              <a:rPr lang="en-US" dirty="0"/>
              <a:t>provides access to frequently used tools and sites, such as the payroll calendar, holiday schedule, campus </a:t>
            </a:r>
            <a:r>
              <a:rPr lang="en-US" dirty="0" smtClean="0"/>
              <a:t>websites, </a:t>
            </a:r>
            <a:r>
              <a:rPr lang="en-US" dirty="0"/>
              <a:t>and more</a:t>
            </a:r>
            <a:r>
              <a:rPr lang="en-US" dirty="0" smtClean="0"/>
              <a:t>.</a:t>
            </a:r>
          </a:p>
          <a:p>
            <a:pPr marL="742950" lvl="1" indent="-285750">
              <a:lnSpc>
                <a:spcPct val="107000"/>
              </a:lnSpc>
              <a:spcAft>
                <a:spcPts val="800"/>
              </a:spcAft>
              <a:buFont typeface="Arial" panose="020B0604020202020204" pitchFamily="34" charset="0"/>
              <a:buChar char="•"/>
              <a:defRPr/>
            </a:pPr>
            <a:r>
              <a:rPr lang="en-US" dirty="0" smtClean="0"/>
              <a:t> </a:t>
            </a:r>
            <a:r>
              <a:rPr lang="en-US" b="1" dirty="0"/>
              <a:t>Help / FAQ </a:t>
            </a:r>
            <a:r>
              <a:rPr lang="en-US" dirty="0"/>
              <a:t>provides access to training materials, the </a:t>
            </a:r>
            <a:r>
              <a:rPr lang="en-US" b="1" dirty="0"/>
              <a:t>Ask UCPath </a:t>
            </a:r>
            <a:r>
              <a:rPr lang="en-US" dirty="0" smtClean="0"/>
              <a:t>tool, </a:t>
            </a:r>
            <a:r>
              <a:rPr lang="en-US" dirty="0"/>
              <a:t>and other support links</a:t>
            </a:r>
            <a:r>
              <a:rPr lang="en-US" dirty="0" smtClean="0"/>
              <a:t>.</a:t>
            </a:r>
            <a:endParaRPr lang="en-US" dirty="0"/>
          </a:p>
        </p:txBody>
      </p:sp>
      <p:pic>
        <p:nvPicPr>
          <p:cNvPr id="5" name="Picture 4"/>
          <p:cNvPicPr>
            <a:picLocks noChangeAspect="1"/>
          </p:cNvPicPr>
          <p:nvPr/>
        </p:nvPicPr>
        <p:blipFill>
          <a:blip r:embed="rId3"/>
          <a:stretch>
            <a:fillRect/>
          </a:stretch>
        </p:blipFill>
        <p:spPr>
          <a:xfrm>
            <a:off x="5748319" y="1044549"/>
            <a:ext cx="6128523" cy="4491789"/>
          </a:xfrm>
          <a:prstGeom prst="rect">
            <a:avLst/>
          </a:prstGeom>
          <a:ln w="6350">
            <a:solidFill>
              <a:schemeClr val="tx1"/>
            </a:solidFill>
          </a:ln>
        </p:spPr>
      </p:pic>
    </p:spTree>
    <p:extLst>
      <p:ext uri="{BB962C8B-B14F-4D97-AF65-F5344CB8AC3E}">
        <p14:creationId xmlns:p14="http://schemas.microsoft.com/office/powerpoint/2010/main" val="2328878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UCPATH ADDING FAVORITES</a:t>
            </a:r>
            <a:endParaRPr lang="en-US" dirty="0">
              <a:solidFill>
                <a:schemeClr val="accent5"/>
              </a:solidFill>
            </a:endParaRPr>
          </a:p>
        </p:txBody>
      </p:sp>
      <p:sp>
        <p:nvSpPr>
          <p:cNvPr id="6" name="Rectangle 5"/>
          <p:cNvSpPr/>
          <p:nvPr/>
        </p:nvSpPr>
        <p:spPr>
          <a:xfrm>
            <a:off x="0" y="956975"/>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p:cNvSpPr/>
          <p:nvPr/>
        </p:nvSpPr>
        <p:spPr>
          <a:xfrm>
            <a:off x="144779" y="1102440"/>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grpSp>
        <p:nvGrpSpPr>
          <p:cNvPr id="17" name="Group 16"/>
          <p:cNvGrpSpPr/>
          <p:nvPr/>
        </p:nvGrpSpPr>
        <p:grpSpPr>
          <a:xfrm>
            <a:off x="155641" y="1830806"/>
            <a:ext cx="11887075" cy="4513436"/>
            <a:chOff x="155641" y="1830806"/>
            <a:chExt cx="11887075" cy="4513436"/>
          </a:xfrm>
        </p:grpSpPr>
        <p:pic>
          <p:nvPicPr>
            <p:cNvPr id="3" name="Picture 2"/>
            <p:cNvPicPr>
              <a:picLocks noChangeAspect="1"/>
            </p:cNvPicPr>
            <p:nvPr/>
          </p:nvPicPr>
          <p:blipFill>
            <a:blip r:embed="rId4"/>
            <a:stretch>
              <a:fillRect/>
            </a:stretch>
          </p:blipFill>
          <p:spPr>
            <a:xfrm>
              <a:off x="155641" y="1830806"/>
              <a:ext cx="9753350" cy="4513436"/>
            </a:xfrm>
            <a:prstGeom prst="rect">
              <a:avLst/>
            </a:prstGeom>
            <a:ln>
              <a:solidFill>
                <a:schemeClr val="tx1"/>
              </a:solidFill>
            </a:ln>
          </p:spPr>
        </p:pic>
        <p:sp>
          <p:nvSpPr>
            <p:cNvPr id="5" name="Rectangle 4"/>
            <p:cNvSpPr/>
            <p:nvPr/>
          </p:nvSpPr>
          <p:spPr>
            <a:xfrm>
              <a:off x="2085180" y="3414256"/>
              <a:ext cx="3208196" cy="29096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549988" y="4550011"/>
              <a:ext cx="3482328" cy="1477328"/>
            </a:xfrm>
            <a:prstGeom prst="rect">
              <a:avLst/>
            </a:prstGeom>
            <a:solidFill>
              <a:srgbClr val="DEEBF7"/>
            </a:solidFill>
            <a:ln>
              <a:solidFill>
                <a:schemeClr val="tx1"/>
              </a:solidFill>
            </a:ln>
          </p:spPr>
          <p:txBody>
            <a:bodyPr wrap="square" rtlCol="0">
              <a:spAutoFit/>
            </a:bodyPr>
            <a:lstStyle/>
            <a:p>
              <a:r>
                <a:rPr lang="en-US" dirty="0" smtClean="0"/>
                <a:t>Choose the component you would like to add to your favorites. In this example we will be adding the </a:t>
              </a:r>
              <a:r>
                <a:rPr lang="en-US" b="1" dirty="0" smtClean="0"/>
                <a:t>Smart HR Transactions </a:t>
              </a:r>
              <a:r>
                <a:rPr lang="en-US" dirty="0" smtClean="0"/>
                <a:t>to our favorites. </a:t>
              </a:r>
              <a:endParaRPr lang="en-US" dirty="0"/>
            </a:p>
          </p:txBody>
        </p:sp>
        <p:cxnSp>
          <p:nvCxnSpPr>
            <p:cNvPr id="11" name="Straight Arrow Connector 10"/>
            <p:cNvCxnSpPr>
              <a:endCxn id="5" idx="2"/>
            </p:cNvCxnSpPr>
            <p:nvPr/>
          </p:nvCxnSpPr>
          <p:spPr>
            <a:xfrm flipV="1">
              <a:off x="3000375" y="3705225"/>
              <a:ext cx="688903" cy="844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60388" y="3619102"/>
              <a:ext cx="3482328" cy="923330"/>
            </a:xfrm>
            <a:prstGeom prst="rect">
              <a:avLst/>
            </a:prstGeom>
            <a:solidFill>
              <a:srgbClr val="DEEBF7"/>
            </a:solidFill>
            <a:ln>
              <a:solidFill>
                <a:schemeClr val="tx1"/>
              </a:solidFill>
            </a:ln>
          </p:spPr>
          <p:txBody>
            <a:bodyPr wrap="square" rtlCol="0">
              <a:spAutoFit/>
            </a:bodyPr>
            <a:lstStyle/>
            <a:p>
              <a:r>
                <a:rPr lang="en-US" dirty="0" smtClean="0"/>
                <a:t>Click the </a:t>
              </a:r>
              <a:r>
                <a:rPr lang="en-US" b="1" dirty="0" smtClean="0"/>
                <a:t>New Window </a:t>
              </a:r>
              <a:r>
                <a:rPr lang="en-US" dirty="0" smtClean="0"/>
                <a:t>link at the upper right corner of the page. </a:t>
              </a:r>
              <a:endParaRPr lang="en-US" dirty="0"/>
            </a:p>
          </p:txBody>
        </p:sp>
        <p:sp>
          <p:nvSpPr>
            <p:cNvPr id="14" name="Rectangle 13"/>
            <p:cNvSpPr/>
            <p:nvPr/>
          </p:nvSpPr>
          <p:spPr>
            <a:xfrm>
              <a:off x="8763000" y="2708683"/>
              <a:ext cx="600075" cy="28216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H="1" flipV="1">
              <a:off x="9210675" y="2990850"/>
              <a:ext cx="428625" cy="628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0992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a:t>
            </a:r>
            <a:endParaRPr lang="en-US" dirty="0">
              <a:solidFill>
                <a:schemeClr val="accent5"/>
              </a:solidFill>
            </a:endParaRPr>
          </a:p>
        </p:txBody>
      </p:sp>
      <p:sp>
        <p:nvSpPr>
          <p:cNvPr id="5" name="TextBox 4"/>
          <p:cNvSpPr txBox="1"/>
          <p:nvPr/>
        </p:nvSpPr>
        <p:spPr>
          <a:xfrm>
            <a:off x="1344707" y="1801906"/>
            <a:ext cx="8422130" cy="1846659"/>
          </a:xfrm>
          <a:prstGeom prst="rect">
            <a:avLst/>
          </a:prstGeom>
          <a:solidFill>
            <a:schemeClr val="accent1">
              <a:lumMod val="20000"/>
              <a:lumOff val="80000"/>
            </a:schemeClr>
          </a:solidFill>
          <a:ln>
            <a:solidFill>
              <a:srgbClr val="5B9BD5"/>
            </a:solidFill>
          </a:ln>
        </p:spPr>
        <p:txBody>
          <a:bodyPr wrap="square" tIns="18288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effectLst/>
                <a:uLnTx/>
                <a:uFillTx/>
                <a:latin typeface="Arial"/>
                <a:ea typeface="+mn-ea"/>
                <a:cs typeface="+mn-cs"/>
              </a:rPr>
              <a:t> </a:t>
            </a:r>
            <a:r>
              <a:rPr kumimoji="0" lang="en-US" sz="1800" b="1" i="0" u="none" strike="noStrike" kern="1200" cap="none" spc="0" normalizeH="0" baseline="0" noProof="0" dirty="0" smtClean="0">
                <a:ln>
                  <a:noFill/>
                </a:ln>
                <a:effectLst/>
                <a:uLnTx/>
                <a:uFillTx/>
                <a:latin typeface="Arial"/>
                <a:ea typeface="+mn-ea"/>
                <a:cs typeface="+mn-cs"/>
              </a:rPr>
              <a:t>NAME:</a:t>
            </a:r>
            <a:r>
              <a:rPr kumimoji="0" lang="en-US" sz="1800" b="1" i="0" u="none" strike="noStrike" kern="1200" cap="none" spc="0" normalizeH="0" noProof="0" dirty="0" smtClean="0">
                <a:ln>
                  <a:noFill/>
                </a:ln>
                <a:effectLst/>
                <a:uLnTx/>
                <a:uFillTx/>
                <a:latin typeface="Arial"/>
                <a:ea typeface="+mn-ea"/>
                <a:cs typeface="+mn-cs"/>
              </a:rPr>
              <a:t> </a:t>
            </a:r>
            <a:r>
              <a:rPr kumimoji="0" lang="en-US" b="0" i="0" u="none" strike="noStrike" kern="1200" cap="none" spc="0" normalizeH="0" noProof="0" dirty="0" smtClean="0">
                <a:ln>
                  <a:noFill/>
                </a:ln>
                <a:effectLst/>
                <a:uLnTx/>
                <a:uFillTx/>
                <a:latin typeface="Arial"/>
              </a:rPr>
              <a:t>Antonette Toney, Robert Feinstein, Kameron Johnson, Lakesha Welch</a:t>
            </a:r>
            <a:r>
              <a:rPr kumimoji="0" lang="en-US" sz="1200" b="0" i="0" u="none" strike="noStrike" kern="1200" cap="none" spc="0" normalizeH="0" noProof="0" dirty="0" smtClean="0">
                <a:ln>
                  <a:noFill/>
                </a:ln>
                <a:effectLst/>
                <a:uLnTx/>
                <a:uFillTx/>
                <a:latin typeface="Arial"/>
              </a:rPr>
              <a:t> </a:t>
            </a:r>
            <a:endParaRPr kumimoji="0" lang="en-US" sz="1200" b="0" i="0" u="none" strike="noStrike" kern="1200" cap="none" spc="0" normalizeH="0" baseline="0" noProof="0" dirty="0" smtClean="0">
              <a:ln>
                <a:noFill/>
              </a:ln>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effectLst/>
                <a:uLnTx/>
                <a:uFillTx/>
                <a:latin typeface="Arial"/>
                <a:ea typeface="+mn-ea"/>
                <a:cs typeface="+mn-cs"/>
              </a:rPr>
              <a:t> </a:t>
            </a:r>
            <a:r>
              <a:rPr kumimoji="0" lang="en-US" sz="1800" b="1" i="0" u="none" strike="noStrike" kern="1200" cap="none" spc="0" normalizeH="0" baseline="0" noProof="0" dirty="0" smtClean="0">
                <a:ln>
                  <a:noFill/>
                </a:ln>
                <a:effectLst/>
                <a:uLnTx/>
                <a:uFillTx/>
                <a:latin typeface="Arial"/>
                <a:ea typeface="+mn-ea"/>
                <a:cs typeface="+mn-cs"/>
              </a:rPr>
              <a:t>Title</a:t>
            </a:r>
            <a:r>
              <a:rPr kumimoji="0" lang="en-US" sz="1800" b="1" i="0" u="none" strike="noStrike" kern="1200" cap="none" spc="0" normalizeH="0" baseline="0" noProof="0" dirty="0">
                <a:ln>
                  <a:noFill/>
                </a:ln>
                <a:effectLst/>
                <a:uLnTx/>
                <a:uFillTx/>
                <a:latin typeface="Arial"/>
                <a:ea typeface="+mn-ea"/>
                <a:cs typeface="+mn-cs"/>
              </a:rPr>
              <a:t>: </a:t>
            </a:r>
            <a:r>
              <a:rPr kumimoji="0" lang="en-US" sz="1800" b="0" i="0" u="none" strike="noStrike" kern="1200" cap="none" spc="0" normalizeH="0" baseline="0" noProof="0" dirty="0" smtClean="0">
                <a:ln>
                  <a:noFill/>
                </a:ln>
                <a:effectLst/>
                <a:uLnTx/>
                <a:uFillTx/>
                <a:latin typeface="Arial"/>
                <a:ea typeface="+mn-ea"/>
                <a:cs typeface="+mn-cs"/>
              </a:rPr>
              <a:t>Varies</a:t>
            </a:r>
            <a:r>
              <a:rPr kumimoji="0" lang="en-US" sz="1800" b="0" i="0" u="none" strike="noStrike" kern="1200" cap="none" spc="0" normalizeH="0" noProof="0" dirty="0" smtClean="0">
                <a:ln>
                  <a:noFill/>
                </a:ln>
                <a:effectLst/>
                <a:uLnTx/>
                <a:uFillTx/>
                <a:latin typeface="Arial"/>
                <a:ea typeface="+mn-ea"/>
                <a:cs typeface="+mn-cs"/>
              </a:rPr>
              <a:t> </a:t>
            </a:r>
            <a:r>
              <a:rPr kumimoji="0" lang="en-US" sz="1800" b="0" i="0" u="none" strike="noStrike" kern="1200" cap="none" spc="0" normalizeH="0" noProof="0" dirty="0" smtClean="0">
                <a:ln>
                  <a:noFill/>
                </a:ln>
                <a:effectLst/>
                <a:uLnTx/>
                <a:uFillTx/>
                <a:latin typeface="Arial"/>
                <a:ea typeface="+mn-ea"/>
                <a:cs typeface="+mn-cs"/>
                <a:sym typeface="Wingdings" panose="05000000000000000000" pitchFamily="2" charset="2"/>
              </a:rPr>
              <a:t> </a:t>
            </a:r>
            <a:endParaRPr kumimoji="0" lang="en-US" sz="1800" b="0" i="0" u="none" strike="noStrike" kern="1200" cap="none" spc="0" normalizeH="0" baseline="0" noProof="0" dirty="0" smtClean="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effectLst/>
                <a:uLnTx/>
                <a:uFillTx/>
                <a:latin typeface="Arial"/>
                <a:ea typeface="+mn-ea"/>
                <a:cs typeface="+mn-cs"/>
              </a:rPr>
              <a:t> </a:t>
            </a:r>
            <a:r>
              <a:rPr kumimoji="0" lang="en-US" sz="1800" b="1" i="0" u="none" strike="noStrike" kern="1200" cap="none" spc="0" normalizeH="0" baseline="0" noProof="0" dirty="0" smtClean="0">
                <a:ln>
                  <a:noFill/>
                </a:ln>
                <a:effectLst/>
                <a:uLnTx/>
                <a:uFillTx/>
                <a:latin typeface="Arial"/>
                <a:ea typeface="+mn-ea"/>
                <a:cs typeface="+mn-cs"/>
              </a:rPr>
              <a:t>Department</a:t>
            </a:r>
            <a:r>
              <a:rPr kumimoji="0" lang="en-US" sz="1800" b="1" i="0" u="none" strike="noStrike" kern="1200" cap="none" spc="0" normalizeH="0" baseline="0" noProof="0" dirty="0">
                <a:ln>
                  <a:noFill/>
                </a:ln>
                <a:effectLst/>
                <a:uLnTx/>
                <a:uFillTx/>
                <a:latin typeface="Arial"/>
                <a:ea typeface="+mn-ea"/>
                <a:cs typeface="+mn-cs"/>
              </a:rPr>
              <a:t>: </a:t>
            </a:r>
            <a:r>
              <a:rPr kumimoji="0" lang="en-US" sz="1800" b="0" i="0" u="none" strike="noStrike" kern="1200" cap="none" spc="0" normalizeH="0" baseline="0" noProof="0" dirty="0" smtClean="0">
                <a:ln>
                  <a:noFill/>
                </a:ln>
                <a:effectLst/>
                <a:uLnTx/>
                <a:uFillTx/>
                <a:latin typeface="Arial"/>
                <a:ea typeface="+mn-ea"/>
                <a:cs typeface="+mn-cs"/>
              </a:rPr>
              <a:t>UCPath Campus Support Center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effectLst/>
                <a:uLnTx/>
                <a:uFillTx/>
                <a:latin typeface="Arial"/>
                <a:ea typeface="+mn-ea"/>
                <a:cs typeface="+mn-cs"/>
              </a:rPr>
              <a:t> </a:t>
            </a:r>
            <a:r>
              <a:rPr kumimoji="0" lang="en-US" sz="1800" b="1" i="0" u="none" strike="noStrike" kern="1200" cap="none" spc="0" normalizeH="0" baseline="0" noProof="0" dirty="0" smtClean="0">
                <a:ln>
                  <a:noFill/>
                </a:ln>
                <a:effectLst/>
                <a:uLnTx/>
                <a:uFillTx/>
                <a:latin typeface="Arial"/>
                <a:ea typeface="+mn-ea"/>
                <a:cs typeface="+mn-cs"/>
              </a:rPr>
              <a:t>Year </a:t>
            </a:r>
            <a:r>
              <a:rPr kumimoji="0" lang="en-US" sz="1800" b="1" i="0" u="none" strike="noStrike" kern="1200" cap="none" spc="0" normalizeH="0" baseline="0" noProof="0" dirty="0">
                <a:ln>
                  <a:noFill/>
                </a:ln>
                <a:effectLst/>
                <a:uLnTx/>
                <a:uFillTx/>
                <a:latin typeface="Arial"/>
                <a:ea typeface="+mn-ea"/>
                <a:cs typeface="+mn-cs"/>
              </a:rPr>
              <a:t>@UC: </a:t>
            </a:r>
            <a:r>
              <a:rPr kumimoji="0" lang="en-US" sz="1800" b="0" i="0" u="none" strike="noStrike" kern="1200" cap="none" spc="0" normalizeH="0" baseline="0" noProof="0" dirty="0" smtClean="0">
                <a:ln>
                  <a:noFill/>
                </a:ln>
                <a:effectLst/>
                <a:uLnTx/>
                <a:uFillTx/>
                <a:latin typeface="Arial"/>
                <a:ea typeface="+mn-ea"/>
                <a:cs typeface="+mn-cs"/>
              </a:rPr>
              <a:t>Varies </a:t>
            </a:r>
            <a:r>
              <a:rPr kumimoji="0" lang="en-US" sz="1800" b="0" i="0" u="none" strike="noStrike" kern="1200" cap="none" spc="0" normalizeH="0" baseline="0" noProof="0" dirty="0" smtClean="0">
                <a:ln>
                  <a:noFill/>
                </a:ln>
                <a:effectLst/>
                <a:uLnTx/>
                <a:uFillTx/>
                <a:latin typeface="Arial"/>
                <a:ea typeface="+mn-ea"/>
                <a:cs typeface="+mn-cs"/>
                <a:sym typeface="Wingdings" panose="05000000000000000000" pitchFamily="2" charset="2"/>
              </a:rPr>
              <a:t> </a:t>
            </a:r>
            <a:endParaRPr kumimoji="0" lang="en-US" sz="1800" b="0" i="0" u="none" strike="noStrike" kern="1200" cap="none" spc="0" normalizeH="0" baseline="0" noProof="0" dirty="0" smtClean="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effectLst/>
                <a:uLnTx/>
                <a:uFillTx/>
                <a:latin typeface="Arial"/>
                <a:ea typeface="+mn-ea"/>
                <a:cs typeface="+mn-cs"/>
              </a:rPr>
              <a:t> </a:t>
            </a:r>
            <a:r>
              <a:rPr kumimoji="0" lang="en-US" sz="1800" b="1" i="0" u="none" strike="noStrike" kern="1200" cap="none" spc="0" normalizeH="0" baseline="0" noProof="0" dirty="0" smtClean="0">
                <a:ln>
                  <a:noFill/>
                </a:ln>
                <a:effectLst/>
                <a:uLnTx/>
                <a:uFillTx/>
                <a:latin typeface="Arial"/>
                <a:ea typeface="+mn-ea"/>
                <a:cs typeface="+mn-cs"/>
              </a:rPr>
              <a:t>Previous </a:t>
            </a:r>
            <a:r>
              <a:rPr kumimoji="0" lang="en-US" sz="1800" b="1" i="0" u="none" strike="noStrike" kern="1200" cap="none" spc="0" normalizeH="0" baseline="0" noProof="0" dirty="0">
                <a:ln>
                  <a:noFill/>
                </a:ln>
                <a:effectLst/>
                <a:uLnTx/>
                <a:uFillTx/>
                <a:latin typeface="Arial"/>
                <a:ea typeface="+mn-ea"/>
                <a:cs typeface="+mn-cs"/>
              </a:rPr>
              <a:t>Experience</a:t>
            </a:r>
            <a:r>
              <a:rPr kumimoji="0" lang="en-US" sz="1800" b="1" i="0" u="none" strike="noStrike" kern="1200" cap="none" spc="0" normalizeH="0" baseline="0" noProof="0" dirty="0" smtClean="0">
                <a:ln>
                  <a:noFill/>
                </a:ln>
                <a:effectLst/>
                <a:uLnTx/>
                <a:uFillTx/>
                <a:latin typeface="Arial"/>
                <a:ea typeface="+mn-ea"/>
                <a:cs typeface="+mn-cs"/>
              </a:rPr>
              <a:t>: </a:t>
            </a:r>
            <a:r>
              <a:rPr kumimoji="0" lang="en-US" sz="1800" b="0" i="0" u="none" strike="noStrike" kern="1200" cap="none" spc="0" normalizeH="0" baseline="0" noProof="0" dirty="0" smtClean="0">
                <a:ln>
                  <a:noFill/>
                </a:ln>
                <a:effectLst/>
                <a:uLnTx/>
                <a:uFillTx/>
                <a:latin typeface="Arial"/>
                <a:ea typeface="+mn-ea"/>
                <a:cs typeface="+mn-cs"/>
              </a:rPr>
              <a:t>Varies </a:t>
            </a:r>
            <a:r>
              <a:rPr kumimoji="0" lang="en-US" sz="1800" b="0" i="0" u="none" strike="noStrike" kern="1200" cap="none" spc="0" normalizeH="0" baseline="0" noProof="0" dirty="0" smtClean="0">
                <a:ln>
                  <a:noFill/>
                </a:ln>
                <a:effectLst/>
                <a:uLnTx/>
                <a:uFillTx/>
                <a:latin typeface="Arial"/>
                <a:ea typeface="+mn-ea"/>
                <a:cs typeface="+mn-cs"/>
                <a:sym typeface="Wingdings" panose="05000000000000000000" pitchFamily="2" charset="2"/>
              </a:rPr>
              <a:t> </a:t>
            </a:r>
            <a:endParaRPr kumimoji="0" lang="en-US" sz="1800"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3889053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UCPATH ADDING FAVORITES</a:t>
            </a:r>
            <a:endParaRPr lang="en-US" dirty="0">
              <a:solidFill>
                <a:schemeClr val="accent5"/>
              </a:solidFill>
            </a:endParaRPr>
          </a:p>
        </p:txBody>
      </p:sp>
      <p:sp>
        <p:nvSpPr>
          <p:cNvPr id="15" name="Rectangle 14"/>
          <p:cNvSpPr/>
          <p:nvPr/>
        </p:nvSpPr>
        <p:spPr>
          <a:xfrm>
            <a:off x="483326" y="938981"/>
            <a:ext cx="11225348" cy="198451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A new window will appear.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Click the </a:t>
            </a:r>
            <a:r>
              <a:rPr lang="en-US" b="1" dirty="0" smtClean="0"/>
              <a:t>Add Favorites </a:t>
            </a:r>
            <a:r>
              <a:rPr lang="en-US" dirty="0" smtClean="0"/>
              <a:t>link at the top right of the page.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 </a:t>
            </a:r>
            <a:r>
              <a:rPr lang="en-US" b="1" dirty="0" smtClean="0"/>
              <a:t>Add to Favorites </a:t>
            </a:r>
            <a:r>
              <a:rPr lang="en-US" dirty="0" smtClean="0"/>
              <a:t>message will appear.</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Click the </a:t>
            </a:r>
            <a:r>
              <a:rPr lang="en-US" b="1" dirty="0" smtClean="0"/>
              <a:t>OK</a:t>
            </a:r>
            <a:r>
              <a:rPr lang="en-US" dirty="0" smtClean="0"/>
              <a:t> button. You can also change the description name for something that is easier for you.</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Click the </a:t>
            </a:r>
            <a:r>
              <a:rPr lang="en-US" b="1" dirty="0" smtClean="0"/>
              <a:t>OK</a:t>
            </a:r>
            <a:r>
              <a:rPr lang="en-US" dirty="0" smtClean="0"/>
              <a:t> button to save favorite. </a:t>
            </a:r>
          </a:p>
        </p:txBody>
      </p:sp>
      <p:grpSp>
        <p:nvGrpSpPr>
          <p:cNvPr id="21" name="Group 20"/>
          <p:cNvGrpSpPr/>
          <p:nvPr/>
        </p:nvGrpSpPr>
        <p:grpSpPr>
          <a:xfrm>
            <a:off x="301226" y="3179856"/>
            <a:ext cx="11595498" cy="2801843"/>
            <a:chOff x="301226" y="2274981"/>
            <a:chExt cx="11595498" cy="2801843"/>
          </a:xfrm>
        </p:grpSpPr>
        <p:pic>
          <p:nvPicPr>
            <p:cNvPr id="4" name="Picture 3"/>
            <p:cNvPicPr>
              <a:picLocks noChangeAspect="1"/>
            </p:cNvPicPr>
            <p:nvPr/>
          </p:nvPicPr>
          <p:blipFill>
            <a:blip r:embed="rId3"/>
            <a:stretch>
              <a:fillRect/>
            </a:stretch>
          </p:blipFill>
          <p:spPr>
            <a:xfrm>
              <a:off x="301226" y="2274981"/>
              <a:ext cx="11595498" cy="2801843"/>
            </a:xfrm>
            <a:prstGeom prst="rect">
              <a:avLst/>
            </a:prstGeom>
            <a:ln w="6350">
              <a:solidFill>
                <a:schemeClr val="tx1"/>
              </a:solidFill>
            </a:ln>
          </p:spPr>
        </p:pic>
        <p:pic>
          <p:nvPicPr>
            <p:cNvPr id="8" name="Picture 7"/>
            <p:cNvPicPr>
              <a:picLocks noChangeAspect="1"/>
            </p:cNvPicPr>
            <p:nvPr/>
          </p:nvPicPr>
          <p:blipFill>
            <a:blip r:embed="rId4"/>
            <a:stretch>
              <a:fillRect/>
            </a:stretch>
          </p:blipFill>
          <p:spPr>
            <a:xfrm>
              <a:off x="6567487" y="3438525"/>
              <a:ext cx="3057525" cy="1371600"/>
            </a:xfrm>
            <a:prstGeom prst="rect">
              <a:avLst/>
            </a:prstGeom>
            <a:ln w="6350">
              <a:solidFill>
                <a:schemeClr val="tx1"/>
              </a:solidFill>
            </a:ln>
          </p:spPr>
        </p:pic>
        <p:pic>
          <p:nvPicPr>
            <p:cNvPr id="10" name="Picture 9"/>
            <p:cNvPicPr>
              <a:picLocks noChangeAspect="1"/>
            </p:cNvPicPr>
            <p:nvPr/>
          </p:nvPicPr>
          <p:blipFill>
            <a:blip r:embed="rId5"/>
            <a:stretch>
              <a:fillRect/>
            </a:stretch>
          </p:blipFill>
          <p:spPr>
            <a:xfrm>
              <a:off x="9798842" y="3652837"/>
              <a:ext cx="1895475" cy="942975"/>
            </a:xfrm>
            <a:prstGeom prst="rect">
              <a:avLst/>
            </a:prstGeom>
            <a:ln w="6350">
              <a:solidFill>
                <a:schemeClr val="tx1"/>
              </a:solidFill>
            </a:ln>
          </p:spPr>
        </p:pic>
        <p:sp>
          <p:nvSpPr>
            <p:cNvPr id="12" name="Right Arrow 11"/>
            <p:cNvSpPr/>
            <p:nvPr/>
          </p:nvSpPr>
          <p:spPr>
            <a:xfrm>
              <a:off x="9440466" y="4357687"/>
              <a:ext cx="571500" cy="295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1191875" y="2413408"/>
              <a:ext cx="704849" cy="22501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781800" y="4527958"/>
              <a:ext cx="676275" cy="167867"/>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0382250" y="4232684"/>
              <a:ext cx="704849" cy="196442"/>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7655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UCPATH ADDING FAVORITES</a:t>
            </a:r>
            <a:endParaRPr lang="en-US" dirty="0">
              <a:solidFill>
                <a:schemeClr val="accent5"/>
              </a:solidFill>
            </a:endParaRPr>
          </a:p>
        </p:txBody>
      </p:sp>
      <p:sp>
        <p:nvSpPr>
          <p:cNvPr id="15" name="Rectangle 14"/>
          <p:cNvSpPr/>
          <p:nvPr/>
        </p:nvSpPr>
        <p:spPr>
          <a:xfrm>
            <a:off x="577110" y="997585"/>
            <a:ext cx="11225348" cy="685059"/>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Click the </a:t>
            </a:r>
            <a:r>
              <a:rPr lang="en-US" b="1" dirty="0"/>
              <a:t>F</a:t>
            </a:r>
            <a:r>
              <a:rPr lang="en-US" b="1" dirty="0" smtClean="0"/>
              <a:t>avorites </a:t>
            </a:r>
            <a:r>
              <a:rPr lang="en-US" dirty="0" smtClean="0"/>
              <a:t>tab at the top left of the page to view favorites. In this example there are two favorites added: one for </a:t>
            </a:r>
            <a:r>
              <a:rPr lang="en-US" b="1" dirty="0" smtClean="0"/>
              <a:t>Modify a Person</a:t>
            </a:r>
            <a:r>
              <a:rPr lang="en-US" dirty="0" smtClean="0"/>
              <a:t>,</a:t>
            </a:r>
            <a:r>
              <a:rPr lang="en-US" b="1" dirty="0" smtClean="0"/>
              <a:t> </a:t>
            </a:r>
            <a:r>
              <a:rPr lang="en-US" dirty="0" smtClean="0"/>
              <a:t>and one for </a:t>
            </a:r>
            <a:r>
              <a:rPr lang="en-US" b="1" dirty="0" smtClean="0"/>
              <a:t>Smart HR Transactions</a:t>
            </a:r>
            <a:r>
              <a:rPr lang="en-US" dirty="0" smtClean="0"/>
              <a:t>.</a:t>
            </a:r>
          </a:p>
        </p:txBody>
      </p:sp>
      <p:grpSp>
        <p:nvGrpSpPr>
          <p:cNvPr id="30" name="Group 29"/>
          <p:cNvGrpSpPr/>
          <p:nvPr/>
        </p:nvGrpSpPr>
        <p:grpSpPr>
          <a:xfrm>
            <a:off x="997675" y="2111633"/>
            <a:ext cx="10251350" cy="3927217"/>
            <a:chOff x="997675" y="2111633"/>
            <a:chExt cx="10251350" cy="3927217"/>
          </a:xfrm>
        </p:grpSpPr>
        <p:grpSp>
          <p:nvGrpSpPr>
            <p:cNvPr id="6" name="Group 5"/>
            <p:cNvGrpSpPr/>
            <p:nvPr/>
          </p:nvGrpSpPr>
          <p:grpSpPr>
            <a:xfrm>
              <a:off x="997675" y="2239246"/>
              <a:ext cx="3317149" cy="3799604"/>
              <a:chOff x="657225" y="3348205"/>
              <a:chExt cx="2781300" cy="3133725"/>
            </a:xfrm>
          </p:grpSpPr>
          <p:pic>
            <p:nvPicPr>
              <p:cNvPr id="3" name="Picture 2"/>
              <p:cNvPicPr>
                <a:picLocks noChangeAspect="1"/>
              </p:cNvPicPr>
              <p:nvPr/>
            </p:nvPicPr>
            <p:blipFill>
              <a:blip r:embed="rId3"/>
              <a:stretch>
                <a:fillRect/>
              </a:stretch>
            </p:blipFill>
            <p:spPr>
              <a:xfrm>
                <a:off x="657225" y="3348205"/>
                <a:ext cx="2781300" cy="3133725"/>
              </a:xfrm>
              <a:prstGeom prst="rect">
                <a:avLst/>
              </a:prstGeom>
              <a:ln w="6350">
                <a:solidFill>
                  <a:schemeClr val="tx1"/>
                </a:solidFill>
              </a:ln>
            </p:spPr>
          </p:pic>
          <p:sp>
            <p:nvSpPr>
              <p:cNvPr id="13" name="Rectangle 12"/>
              <p:cNvSpPr/>
              <p:nvPr/>
            </p:nvSpPr>
            <p:spPr>
              <a:xfrm>
                <a:off x="657225" y="6175784"/>
                <a:ext cx="2714625" cy="30614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p:cNvSpPr txBox="1"/>
            <p:nvPr/>
          </p:nvSpPr>
          <p:spPr>
            <a:xfrm>
              <a:off x="4076700" y="3000375"/>
              <a:ext cx="2314575" cy="923330"/>
            </a:xfrm>
            <a:prstGeom prst="rect">
              <a:avLst/>
            </a:prstGeom>
            <a:solidFill>
              <a:srgbClr val="DEEBF7"/>
            </a:solidFill>
            <a:ln>
              <a:solidFill>
                <a:schemeClr val="tx1"/>
              </a:solidFill>
            </a:ln>
          </p:spPr>
          <p:txBody>
            <a:bodyPr wrap="square" rtlCol="0">
              <a:spAutoFit/>
            </a:bodyPr>
            <a:lstStyle/>
            <a:p>
              <a:r>
                <a:rPr lang="en-US" dirty="0"/>
                <a:t>C</a:t>
              </a:r>
              <a:r>
                <a:rPr lang="en-US" dirty="0" smtClean="0"/>
                <a:t>lick the on the </a:t>
              </a:r>
              <a:r>
                <a:rPr lang="en-US" b="1" dirty="0" smtClean="0"/>
                <a:t>Edit Favorite </a:t>
              </a:r>
              <a:r>
                <a:rPr lang="en-US" dirty="0" smtClean="0"/>
                <a:t>link to edit any favorites.  </a:t>
              </a:r>
              <a:endParaRPr lang="en-US" dirty="0"/>
            </a:p>
          </p:txBody>
        </p:sp>
        <p:cxnSp>
          <p:nvCxnSpPr>
            <p:cNvPr id="9" name="Straight Arrow Connector 8"/>
            <p:cNvCxnSpPr/>
            <p:nvPr/>
          </p:nvCxnSpPr>
          <p:spPr>
            <a:xfrm flipH="1">
              <a:off x="2552700" y="3695700"/>
              <a:ext cx="1524000" cy="15906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6610350" y="2111633"/>
              <a:ext cx="4638675" cy="3686175"/>
              <a:chOff x="6096000" y="1921133"/>
              <a:chExt cx="4638675" cy="3686175"/>
            </a:xfrm>
          </p:grpSpPr>
          <p:pic>
            <p:nvPicPr>
              <p:cNvPr id="16" name="Picture 15"/>
              <p:cNvPicPr>
                <a:picLocks noChangeAspect="1"/>
              </p:cNvPicPr>
              <p:nvPr/>
            </p:nvPicPr>
            <p:blipFill>
              <a:blip r:embed="rId4"/>
              <a:stretch>
                <a:fillRect/>
              </a:stretch>
            </p:blipFill>
            <p:spPr>
              <a:xfrm>
                <a:off x="6096000" y="1921133"/>
                <a:ext cx="4638675" cy="3686175"/>
              </a:xfrm>
              <a:prstGeom prst="rect">
                <a:avLst/>
              </a:prstGeom>
              <a:ln w="6350">
                <a:solidFill>
                  <a:schemeClr val="tx1"/>
                </a:solidFill>
              </a:ln>
            </p:spPr>
          </p:pic>
          <p:sp>
            <p:nvSpPr>
              <p:cNvPr id="22" name="Rectangle 21"/>
              <p:cNvSpPr/>
              <p:nvPr/>
            </p:nvSpPr>
            <p:spPr>
              <a:xfrm>
                <a:off x="10229850" y="2980850"/>
                <a:ext cx="295275" cy="52435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143875" y="4094589"/>
                <a:ext cx="2314575" cy="1200329"/>
              </a:xfrm>
              <a:prstGeom prst="rect">
                <a:avLst/>
              </a:prstGeom>
              <a:solidFill>
                <a:srgbClr val="DEEBF7"/>
              </a:solidFill>
              <a:ln>
                <a:solidFill>
                  <a:schemeClr val="tx1"/>
                </a:solidFill>
              </a:ln>
            </p:spPr>
            <p:txBody>
              <a:bodyPr wrap="square" rtlCol="0">
                <a:spAutoFit/>
              </a:bodyPr>
              <a:lstStyle/>
              <a:p>
                <a:r>
                  <a:rPr lang="en-US" dirty="0"/>
                  <a:t>C</a:t>
                </a:r>
                <a:r>
                  <a:rPr lang="en-US" dirty="0" smtClean="0"/>
                  <a:t>lick the on the  </a:t>
                </a:r>
                <a:r>
                  <a:rPr lang="en-US" dirty="0"/>
                  <a:t> </a:t>
                </a:r>
                <a:r>
                  <a:rPr lang="en-US" dirty="0" smtClean="0"/>
                  <a:t>   to delete any favorites  you have previously added.  </a:t>
                </a:r>
                <a:endParaRPr lang="en-US" dirty="0"/>
              </a:p>
            </p:txBody>
          </p:sp>
          <p:pic>
            <p:nvPicPr>
              <p:cNvPr id="24" name="Picture 23"/>
              <p:cNvPicPr>
                <a:picLocks noChangeAspect="1"/>
              </p:cNvPicPr>
              <p:nvPr/>
            </p:nvPicPr>
            <p:blipFill rotWithShape="1">
              <a:blip r:embed="rId4"/>
              <a:srcRect l="89246" t="35248" r="4594" b="58550"/>
              <a:stretch/>
            </p:blipFill>
            <p:spPr>
              <a:xfrm>
                <a:off x="9877425" y="4167187"/>
                <a:ext cx="285750" cy="228600"/>
              </a:xfrm>
              <a:prstGeom prst="rect">
                <a:avLst/>
              </a:prstGeom>
              <a:ln w="6350">
                <a:solidFill>
                  <a:schemeClr val="tx1"/>
                </a:solidFill>
              </a:ln>
            </p:spPr>
          </p:pic>
        </p:grpSp>
        <p:cxnSp>
          <p:nvCxnSpPr>
            <p:cNvPr id="29" name="Straight Arrow Connector 28"/>
            <p:cNvCxnSpPr>
              <a:stCxn id="23" idx="0"/>
            </p:cNvCxnSpPr>
            <p:nvPr/>
          </p:nvCxnSpPr>
          <p:spPr>
            <a:xfrm flipV="1">
              <a:off x="9815513" y="3695700"/>
              <a:ext cx="862012" cy="5893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1993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UCPATH ADDING BOOKMARKS</a:t>
            </a:r>
            <a:endParaRPr lang="en-US" dirty="0">
              <a:solidFill>
                <a:schemeClr val="accent5"/>
              </a:solidFill>
            </a:endParaRPr>
          </a:p>
        </p:txBody>
      </p:sp>
      <p:sp>
        <p:nvSpPr>
          <p:cNvPr id="6" name="Rectangle 5"/>
          <p:cNvSpPr/>
          <p:nvPr/>
        </p:nvSpPr>
        <p:spPr>
          <a:xfrm>
            <a:off x="0" y="956975"/>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p:cNvSpPr/>
          <p:nvPr/>
        </p:nvSpPr>
        <p:spPr>
          <a:xfrm>
            <a:off x="144779" y="1102440"/>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grpSp>
        <p:nvGrpSpPr>
          <p:cNvPr id="17" name="Group 16"/>
          <p:cNvGrpSpPr/>
          <p:nvPr/>
        </p:nvGrpSpPr>
        <p:grpSpPr>
          <a:xfrm>
            <a:off x="1005137" y="2466831"/>
            <a:ext cx="10891588" cy="4205810"/>
            <a:chOff x="155641" y="1830806"/>
            <a:chExt cx="11887076" cy="4513436"/>
          </a:xfrm>
        </p:grpSpPr>
        <p:pic>
          <p:nvPicPr>
            <p:cNvPr id="3" name="Picture 2"/>
            <p:cNvPicPr>
              <a:picLocks noChangeAspect="1"/>
            </p:cNvPicPr>
            <p:nvPr/>
          </p:nvPicPr>
          <p:blipFill>
            <a:blip r:embed="rId3"/>
            <a:stretch>
              <a:fillRect/>
            </a:stretch>
          </p:blipFill>
          <p:spPr>
            <a:xfrm>
              <a:off x="155641" y="1830806"/>
              <a:ext cx="9753350" cy="4513436"/>
            </a:xfrm>
            <a:prstGeom prst="rect">
              <a:avLst/>
            </a:prstGeom>
            <a:ln>
              <a:solidFill>
                <a:schemeClr val="tx1"/>
              </a:solidFill>
            </a:ln>
          </p:spPr>
        </p:pic>
        <p:sp>
          <p:nvSpPr>
            <p:cNvPr id="5" name="Rectangle 4"/>
            <p:cNvSpPr/>
            <p:nvPr/>
          </p:nvSpPr>
          <p:spPr>
            <a:xfrm>
              <a:off x="2085180" y="3414256"/>
              <a:ext cx="3208196" cy="29096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549988" y="4550011"/>
              <a:ext cx="4544874" cy="1064590"/>
            </a:xfrm>
            <a:prstGeom prst="rect">
              <a:avLst/>
            </a:prstGeom>
            <a:solidFill>
              <a:srgbClr val="DEEBF7"/>
            </a:solidFill>
            <a:ln>
              <a:solidFill>
                <a:schemeClr val="tx1"/>
              </a:solidFill>
            </a:ln>
          </p:spPr>
          <p:txBody>
            <a:bodyPr wrap="square" rtlCol="0">
              <a:spAutoFit/>
            </a:bodyPr>
            <a:lstStyle/>
            <a:p>
              <a:r>
                <a:rPr lang="en-US" dirty="0" smtClean="0"/>
                <a:t>To bookmark a page or component, navigate to the page or component you want to bookmark. </a:t>
              </a:r>
              <a:endParaRPr lang="en-US" dirty="0"/>
            </a:p>
          </p:txBody>
        </p:sp>
        <p:cxnSp>
          <p:nvCxnSpPr>
            <p:cNvPr id="11" name="Straight Arrow Connector 10"/>
            <p:cNvCxnSpPr>
              <a:endCxn id="5" idx="2"/>
            </p:cNvCxnSpPr>
            <p:nvPr/>
          </p:nvCxnSpPr>
          <p:spPr>
            <a:xfrm flipV="1">
              <a:off x="3000375" y="3705225"/>
              <a:ext cx="688903" cy="844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55569" y="3619102"/>
              <a:ext cx="3687148" cy="1288125"/>
            </a:xfrm>
            <a:prstGeom prst="rect">
              <a:avLst/>
            </a:prstGeom>
            <a:solidFill>
              <a:srgbClr val="DEEBF7"/>
            </a:solidFill>
            <a:ln>
              <a:solidFill>
                <a:schemeClr val="tx1"/>
              </a:solidFill>
            </a:ln>
          </p:spPr>
          <p:txBody>
            <a:bodyPr wrap="square" rtlCol="0">
              <a:spAutoFit/>
            </a:bodyPr>
            <a:lstStyle/>
            <a:p>
              <a:r>
                <a:rPr lang="en-US" dirty="0" smtClean="0"/>
                <a:t>Click the </a:t>
              </a:r>
              <a:r>
                <a:rPr lang="en-US" b="1" dirty="0" smtClean="0"/>
                <a:t>Bookmark </a:t>
              </a:r>
              <a:r>
                <a:rPr lang="en-US" dirty="0" smtClean="0"/>
                <a:t>icon at the upper right corner of the page. This action will bookmark the entire component.</a:t>
              </a:r>
              <a:endParaRPr lang="en-US" dirty="0"/>
            </a:p>
          </p:txBody>
        </p:sp>
        <p:sp>
          <p:nvSpPr>
            <p:cNvPr id="14" name="Rectangle 13"/>
            <p:cNvSpPr/>
            <p:nvPr/>
          </p:nvSpPr>
          <p:spPr>
            <a:xfrm>
              <a:off x="8574964" y="1925493"/>
              <a:ext cx="716499" cy="28216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H="1" flipV="1">
              <a:off x="9133117" y="2291370"/>
              <a:ext cx="506183" cy="13277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483326" y="1709678"/>
            <a:ext cx="11225348" cy="663580"/>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defRPr/>
            </a:pPr>
            <a:r>
              <a:rPr lang="en-US" dirty="0"/>
              <a:t>If you find yourself navigating to the same pages and/or components, you may want to bookmark them to avoid having to constantly navigate through many </a:t>
            </a:r>
            <a:r>
              <a:rPr lang="en-US" dirty="0" smtClean="0"/>
              <a:t>menus. </a:t>
            </a:r>
            <a:endParaRPr lang="en-US" dirty="0"/>
          </a:p>
        </p:txBody>
      </p:sp>
    </p:spTree>
    <p:extLst>
      <p:ext uri="{BB962C8B-B14F-4D97-AF65-F5344CB8AC3E}">
        <p14:creationId xmlns:p14="http://schemas.microsoft.com/office/powerpoint/2010/main" val="808917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UCPATH ADDING BOOKMARKS</a:t>
            </a:r>
            <a:endParaRPr lang="en-US" dirty="0">
              <a:solidFill>
                <a:schemeClr val="accent5"/>
              </a:solidFill>
            </a:endParaRPr>
          </a:p>
        </p:txBody>
      </p:sp>
      <p:grpSp>
        <p:nvGrpSpPr>
          <p:cNvPr id="23" name="Group 22"/>
          <p:cNvGrpSpPr/>
          <p:nvPr/>
        </p:nvGrpSpPr>
        <p:grpSpPr>
          <a:xfrm>
            <a:off x="263055" y="1446027"/>
            <a:ext cx="11613512" cy="4289989"/>
            <a:chOff x="273688" y="1892969"/>
            <a:chExt cx="11494125" cy="4119494"/>
          </a:xfrm>
        </p:grpSpPr>
        <p:pic>
          <p:nvPicPr>
            <p:cNvPr id="4" name="Picture 3"/>
            <p:cNvPicPr>
              <a:picLocks noChangeAspect="1"/>
            </p:cNvPicPr>
            <p:nvPr/>
          </p:nvPicPr>
          <p:blipFill>
            <a:blip r:embed="rId3"/>
            <a:stretch>
              <a:fillRect/>
            </a:stretch>
          </p:blipFill>
          <p:spPr>
            <a:xfrm>
              <a:off x="273688" y="1892969"/>
              <a:ext cx="11494125" cy="4119494"/>
            </a:xfrm>
            <a:prstGeom prst="rect">
              <a:avLst/>
            </a:prstGeom>
            <a:ln w="6350">
              <a:solidFill>
                <a:schemeClr val="tx1"/>
              </a:solidFill>
            </a:ln>
          </p:spPr>
        </p:pic>
        <p:sp>
          <p:nvSpPr>
            <p:cNvPr id="21" name="TextBox 20"/>
            <p:cNvSpPr txBox="1"/>
            <p:nvPr/>
          </p:nvSpPr>
          <p:spPr>
            <a:xfrm>
              <a:off x="2706104" y="3823933"/>
              <a:ext cx="3064297" cy="2068813"/>
            </a:xfrm>
            <a:prstGeom prst="rect">
              <a:avLst/>
            </a:prstGeom>
            <a:solidFill>
              <a:srgbClr val="DEEBF7"/>
            </a:solidFill>
            <a:ln>
              <a:solidFill>
                <a:schemeClr val="tx1"/>
              </a:solidFill>
            </a:ln>
          </p:spPr>
          <p:txBody>
            <a:bodyPr wrap="square" rtlCol="0">
              <a:spAutoFit/>
            </a:bodyPr>
            <a:lstStyle/>
            <a:p>
              <a:r>
                <a:rPr lang="en-US" dirty="0" smtClean="0"/>
                <a:t>To view bookmarks, click on the </a:t>
              </a:r>
              <a:r>
                <a:rPr lang="en-US" b="1" dirty="0" smtClean="0"/>
                <a:t>Bookmarks</a:t>
              </a:r>
              <a:r>
                <a:rPr lang="en-US" dirty="0" smtClean="0"/>
                <a:t> hyperlink located in the top level menu. </a:t>
              </a:r>
            </a:p>
            <a:p>
              <a:endParaRPr lang="en-US" sz="800" dirty="0"/>
            </a:p>
            <a:p>
              <a:r>
                <a:rPr lang="en-US" dirty="0" smtClean="0"/>
                <a:t>Bookmarks are displayed in the order they were bookmarked. </a:t>
              </a:r>
              <a:endParaRPr lang="en-US" dirty="0"/>
            </a:p>
          </p:txBody>
        </p:sp>
        <p:cxnSp>
          <p:nvCxnSpPr>
            <p:cNvPr id="10" name="Straight Arrow Connector 9"/>
            <p:cNvCxnSpPr/>
            <p:nvPr/>
          </p:nvCxnSpPr>
          <p:spPr>
            <a:xfrm flipH="1" flipV="1">
              <a:off x="2073349" y="4667694"/>
              <a:ext cx="632755" cy="4146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770401" y="4029740"/>
              <a:ext cx="524073" cy="6485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90562" y="4390830"/>
              <a:ext cx="1891469" cy="37255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86581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UCPATH CASCADING MENUS</a:t>
            </a:r>
            <a:endParaRPr lang="en-US" dirty="0">
              <a:solidFill>
                <a:schemeClr val="accent5"/>
              </a:solidFill>
            </a:endParaRPr>
          </a:p>
        </p:txBody>
      </p:sp>
      <p:sp>
        <p:nvSpPr>
          <p:cNvPr id="4" name="Rectangle 3"/>
          <p:cNvSpPr/>
          <p:nvPr/>
        </p:nvSpPr>
        <p:spPr>
          <a:xfrm>
            <a:off x="373922" y="851171"/>
            <a:ext cx="5268889" cy="5759782"/>
          </a:xfrm>
          <a:prstGeom prst="rect">
            <a:avLst/>
          </a:prstGeom>
          <a:noFill/>
        </p:spPr>
        <p:txBody>
          <a:bodyPr wrap="square">
            <a:spAutoFit/>
          </a:bodyPr>
          <a:lstStyle/>
          <a:p>
            <a:pPr marL="285750" lvl="0" indent="-285750">
              <a:lnSpc>
                <a:spcPct val="107000"/>
              </a:lnSpc>
              <a:spcAft>
                <a:spcPts val="800"/>
              </a:spcAft>
              <a:buFont typeface="Arial" panose="020B0604020202020204" pitchFamily="34" charset="0"/>
              <a:buChar char="•"/>
              <a:defRPr/>
            </a:pPr>
            <a:r>
              <a:rPr lang="en-US" dirty="0"/>
              <a:t>UCPath uses cascading menus to display a hierarchy of submenus you use to navigate to various application pages and components (page groups). </a:t>
            </a:r>
          </a:p>
          <a:p>
            <a:pPr marL="285750" lvl="0" indent="-285750">
              <a:lnSpc>
                <a:spcPct val="107000"/>
              </a:lnSpc>
              <a:spcAft>
                <a:spcPts val="800"/>
              </a:spcAft>
              <a:buFont typeface="Arial" panose="020B0604020202020204" pitchFamily="34" charset="0"/>
              <a:buChar char="•"/>
              <a:defRPr/>
            </a:pPr>
            <a:r>
              <a:rPr lang="en-US" dirty="0" smtClean="0"/>
              <a:t>The </a:t>
            </a:r>
            <a:r>
              <a:rPr lang="en-US" dirty="0"/>
              <a:t>top-level menu (far left example in the </a:t>
            </a:r>
            <a:r>
              <a:rPr lang="en-US" dirty="0" smtClean="0"/>
              <a:t>images at right) </a:t>
            </a:r>
            <a:r>
              <a:rPr lang="en-US" dirty="0"/>
              <a:t>includes </a:t>
            </a:r>
            <a:r>
              <a:rPr lang="en-US" b="1" dirty="0"/>
              <a:t>PeopleSoft Menu</a:t>
            </a:r>
            <a:r>
              <a:rPr lang="en-US" dirty="0"/>
              <a:t>, </a:t>
            </a:r>
            <a:r>
              <a:rPr lang="en-US" b="1" dirty="0"/>
              <a:t>Employee Actions</a:t>
            </a:r>
            <a:r>
              <a:rPr lang="en-US" dirty="0"/>
              <a:t>, </a:t>
            </a:r>
            <a:r>
              <a:rPr lang="en-US" b="1" dirty="0"/>
              <a:t>Help / </a:t>
            </a:r>
            <a:r>
              <a:rPr lang="en-US" b="1" dirty="0" smtClean="0"/>
              <a:t>FAQ, </a:t>
            </a:r>
            <a:r>
              <a:rPr lang="en-US" dirty="0"/>
              <a:t>and other standard options. </a:t>
            </a:r>
            <a:endParaRPr lang="en-US" dirty="0" smtClean="0"/>
          </a:p>
          <a:p>
            <a:pPr marL="285750" lvl="0" indent="-285750">
              <a:lnSpc>
                <a:spcPct val="107000"/>
              </a:lnSpc>
              <a:spcAft>
                <a:spcPts val="800"/>
              </a:spcAft>
              <a:buFont typeface="Arial" panose="020B0604020202020204" pitchFamily="34" charset="0"/>
              <a:buChar char="•"/>
              <a:defRPr/>
            </a:pPr>
            <a:r>
              <a:rPr lang="en-US" dirty="0" smtClean="0"/>
              <a:t>When </a:t>
            </a:r>
            <a:r>
              <a:rPr lang="en-US" dirty="0"/>
              <a:t>you expand the </a:t>
            </a:r>
            <a:r>
              <a:rPr lang="en-US" b="1" dirty="0"/>
              <a:t>PeopleSoft Menu </a:t>
            </a:r>
            <a:r>
              <a:rPr lang="en-US" dirty="0"/>
              <a:t>(middle example), you see all functional areas relevant to your job/system role. </a:t>
            </a:r>
            <a:endParaRPr lang="en-US" dirty="0" smtClean="0"/>
          </a:p>
          <a:p>
            <a:pPr marL="285750" lvl="0" indent="-285750">
              <a:lnSpc>
                <a:spcPct val="107000"/>
              </a:lnSpc>
              <a:spcAft>
                <a:spcPts val="800"/>
              </a:spcAft>
              <a:buFont typeface="Arial" panose="020B0604020202020204" pitchFamily="34" charset="0"/>
              <a:buChar char="•"/>
              <a:defRPr/>
            </a:pPr>
            <a:r>
              <a:rPr lang="en-US" dirty="0" smtClean="0"/>
              <a:t>Continue </a:t>
            </a:r>
            <a:r>
              <a:rPr lang="en-US" dirty="0"/>
              <a:t>to drill down to find pages and components for the tasks you perform in UCPath (far right </a:t>
            </a:r>
            <a:r>
              <a:rPr lang="en-US" dirty="0" smtClean="0"/>
              <a:t>example). </a:t>
            </a:r>
            <a:endParaRPr lang="en-US" dirty="0"/>
          </a:p>
          <a:p>
            <a:r>
              <a:rPr lang="en-US" b="1" dirty="0"/>
              <a:t>Note: </a:t>
            </a:r>
            <a:r>
              <a:rPr lang="en-US" dirty="0"/>
              <a:t>You have access only to menu items and pages you need to perform your job. The menu in this example may show more options </a:t>
            </a:r>
            <a:r>
              <a:rPr lang="en-US" dirty="0" smtClean="0"/>
              <a:t>than </a:t>
            </a:r>
            <a:r>
              <a:rPr lang="en-US" dirty="0"/>
              <a:t>your </a:t>
            </a:r>
            <a:r>
              <a:rPr lang="en-US" dirty="0" smtClean="0"/>
              <a:t> user </a:t>
            </a:r>
            <a:r>
              <a:rPr lang="en-US" dirty="0"/>
              <a:t>account. </a:t>
            </a:r>
            <a:endParaRPr lang="en-US" dirty="0" smtClean="0"/>
          </a:p>
        </p:txBody>
      </p:sp>
      <p:pic>
        <p:nvPicPr>
          <p:cNvPr id="7" name="Picture 6"/>
          <p:cNvPicPr>
            <a:picLocks noChangeAspect="1"/>
          </p:cNvPicPr>
          <p:nvPr/>
        </p:nvPicPr>
        <p:blipFill>
          <a:blip r:embed="rId4"/>
          <a:stretch>
            <a:fillRect/>
          </a:stretch>
        </p:blipFill>
        <p:spPr>
          <a:xfrm>
            <a:off x="5642811" y="1051625"/>
            <a:ext cx="6255210" cy="4258598"/>
          </a:xfrm>
          <a:prstGeom prst="rect">
            <a:avLst/>
          </a:prstGeom>
        </p:spPr>
      </p:pic>
    </p:spTree>
    <p:extLst>
      <p:ext uri="{BB962C8B-B14F-4D97-AF65-F5344CB8AC3E}">
        <p14:creationId xmlns:p14="http://schemas.microsoft.com/office/powerpoint/2010/main" val="1164495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UCPATH CASCADING MENUS</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373921" y="986835"/>
            <a:ext cx="8418655" cy="386289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142481" y="2450055"/>
            <a:ext cx="7823234" cy="3532271"/>
          </a:xfrm>
          <a:prstGeom prst="rect">
            <a:avLst/>
          </a:prstGeom>
          <a:ln w="6350">
            <a:solidFill>
              <a:schemeClr val="tx1"/>
            </a:solidFill>
          </a:ln>
        </p:spPr>
      </p:pic>
      <p:sp>
        <p:nvSpPr>
          <p:cNvPr id="6" name="Rectangle 5"/>
          <p:cNvSpPr/>
          <p:nvPr/>
        </p:nvSpPr>
        <p:spPr>
          <a:xfrm rot="16200000">
            <a:off x="4598274" y="1842692"/>
            <a:ext cx="191294" cy="36576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16200000">
            <a:off x="5116435" y="3214292"/>
            <a:ext cx="191294" cy="36576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stCxn id="6" idx="2"/>
          </p:cNvCxnSpPr>
          <p:nvPr/>
        </p:nvCxnSpPr>
        <p:spPr>
          <a:xfrm>
            <a:off x="4876803" y="2025574"/>
            <a:ext cx="949231" cy="966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03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UCPATH WORKCENTER</a:t>
            </a:r>
            <a:endParaRPr lang="en-US" dirty="0">
              <a:solidFill>
                <a:schemeClr val="accent5"/>
              </a:solidFill>
            </a:endParaRPr>
          </a:p>
        </p:txBody>
      </p:sp>
      <p:sp>
        <p:nvSpPr>
          <p:cNvPr id="3" name="Rectangle 2"/>
          <p:cNvSpPr/>
          <p:nvPr/>
        </p:nvSpPr>
        <p:spPr>
          <a:xfrm>
            <a:off x="299493" y="1910901"/>
            <a:ext cx="4719074" cy="3137077"/>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 </a:t>
            </a:r>
            <a:r>
              <a:rPr lang="en-US" b="1" dirty="0" smtClean="0"/>
              <a:t>UCPath Workcenter </a:t>
            </a:r>
            <a:r>
              <a:rPr lang="en-US" dirty="0" smtClean="0"/>
              <a:t>provides a central location where day-to-day tasks are accomplished without leaving the </a:t>
            </a:r>
            <a:r>
              <a:rPr lang="en-US" b="1" dirty="0" smtClean="0"/>
              <a:t>UCPath </a:t>
            </a:r>
            <a:r>
              <a:rPr lang="en-US" dirty="0" smtClean="0"/>
              <a:t>Workcenter. This reduces the time spent navigating menus.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Your security access to key pages and components in the </a:t>
            </a:r>
            <a:r>
              <a:rPr lang="en-US" b="1" dirty="0" smtClean="0"/>
              <a:t>UCPath Workcenter </a:t>
            </a:r>
            <a:r>
              <a:rPr lang="en-US" dirty="0" smtClean="0"/>
              <a:t>is the same as your access to those pages and components from the </a:t>
            </a:r>
            <a:r>
              <a:rPr lang="en-US" b="1" dirty="0" smtClean="0"/>
              <a:t>PeopleSoft Menu. </a:t>
            </a:r>
          </a:p>
        </p:txBody>
      </p:sp>
      <p:sp>
        <p:nvSpPr>
          <p:cNvPr id="5" name="Rectangle 4"/>
          <p:cNvSpPr/>
          <p:nvPr/>
        </p:nvSpPr>
        <p:spPr>
          <a:xfrm>
            <a:off x="0" y="956975"/>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p:cNvSpPr/>
          <p:nvPr/>
        </p:nvSpPr>
        <p:spPr>
          <a:xfrm>
            <a:off x="144779" y="1102440"/>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a:t>
            </a:r>
            <a:r>
              <a:rPr lang="en-US" b="1" noProof="0" dirty="0" smtClean="0">
                <a:solidFill>
                  <a:prstClr val="black"/>
                </a:solidFill>
                <a:latin typeface="Arial"/>
                <a:ea typeface="Times New Roman" panose="02020603050405020304" pitchFamily="18" charset="0"/>
              </a:rPr>
              <a:t>UCPath Workcenter</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pic>
        <p:nvPicPr>
          <p:cNvPr id="7" name="Picture 6"/>
          <p:cNvPicPr>
            <a:picLocks noChangeAspect="1"/>
          </p:cNvPicPr>
          <p:nvPr/>
        </p:nvPicPr>
        <p:blipFill>
          <a:blip r:embed="rId3"/>
          <a:stretch>
            <a:fillRect/>
          </a:stretch>
        </p:blipFill>
        <p:spPr>
          <a:xfrm>
            <a:off x="5369442" y="1795672"/>
            <a:ext cx="6634716" cy="4938784"/>
          </a:xfrm>
          <a:prstGeom prst="rect">
            <a:avLst/>
          </a:prstGeom>
          <a:ln w="6350">
            <a:solidFill>
              <a:schemeClr val="tx1"/>
            </a:solidFill>
          </a:ln>
        </p:spPr>
      </p:pic>
      <p:sp>
        <p:nvSpPr>
          <p:cNvPr id="8" name="TextBox 7"/>
          <p:cNvSpPr txBox="1"/>
          <p:nvPr/>
        </p:nvSpPr>
        <p:spPr>
          <a:xfrm>
            <a:off x="375097" y="6275546"/>
            <a:ext cx="3796937" cy="369332"/>
          </a:xfrm>
          <a:prstGeom prst="rect">
            <a:avLst/>
          </a:prstGeom>
          <a:noFill/>
        </p:spPr>
        <p:txBody>
          <a:bodyPr wrap="none" rtlCol="0">
            <a:spAutoFit/>
          </a:bodyPr>
          <a:lstStyle/>
          <a:p>
            <a:r>
              <a:rPr lang="en-US" dirty="0" smtClean="0">
                <a:hlinkClick r:id="rId4"/>
              </a:rPr>
              <a:t>Click for UCPC Workcenter Job Aid</a:t>
            </a:r>
            <a:endParaRPr lang="en-US" dirty="0"/>
          </a:p>
        </p:txBody>
      </p:sp>
    </p:spTree>
    <p:extLst>
      <p:ext uri="{BB962C8B-B14F-4D97-AF65-F5344CB8AC3E}">
        <p14:creationId xmlns:p14="http://schemas.microsoft.com/office/powerpoint/2010/main" val="15468593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UCPATH WORKCENTER</a:t>
            </a:r>
            <a:endParaRPr lang="en-US" dirty="0">
              <a:solidFill>
                <a:schemeClr val="accent5"/>
              </a:solidFill>
            </a:endParaRPr>
          </a:p>
        </p:txBody>
      </p:sp>
      <p:sp>
        <p:nvSpPr>
          <p:cNvPr id="3" name="Rectangle 2"/>
          <p:cNvSpPr/>
          <p:nvPr/>
        </p:nvSpPr>
        <p:spPr>
          <a:xfrm>
            <a:off x="299493" y="1910901"/>
            <a:ext cx="2755403" cy="2166875"/>
          </a:xfrm>
          <a:prstGeom prst="rect">
            <a:avLst/>
          </a:prstGeom>
          <a:solidFill>
            <a:srgbClr val="DEEBF7"/>
          </a:solidFill>
        </p:spPr>
        <p:txBody>
          <a:bodyPr wrap="square">
            <a:spAutoFit/>
          </a:bodyPr>
          <a:lstStyle/>
          <a:p>
            <a:pPr marL="285750" lvl="0" indent="-285750">
              <a:lnSpc>
                <a:spcPct val="107000"/>
              </a:lnSpc>
              <a:spcAft>
                <a:spcPts val="800"/>
              </a:spcAft>
              <a:buFont typeface="Arial" panose="020B0604020202020204" pitchFamily="34" charset="0"/>
              <a:buChar char="•"/>
              <a:defRPr/>
            </a:pPr>
            <a:r>
              <a:rPr lang="en-US" dirty="0"/>
              <a:t>When you click a task in the </a:t>
            </a:r>
            <a:r>
              <a:rPr lang="en-US" b="1" dirty="0"/>
              <a:t>Navigation Area </a:t>
            </a:r>
            <a:r>
              <a:rPr lang="en-US" dirty="0"/>
              <a:t>on the left side of the page, content appears in the </a:t>
            </a:r>
            <a:r>
              <a:rPr lang="en-US" b="1" dirty="0"/>
              <a:t>Work Area </a:t>
            </a:r>
            <a:r>
              <a:rPr lang="en-US" dirty="0"/>
              <a:t>on the right side of the page.</a:t>
            </a:r>
            <a:endParaRPr lang="en-US" b="1" dirty="0" smtClean="0"/>
          </a:p>
        </p:txBody>
      </p:sp>
      <p:sp>
        <p:nvSpPr>
          <p:cNvPr id="5" name="Rectangle 4"/>
          <p:cNvSpPr/>
          <p:nvPr/>
        </p:nvSpPr>
        <p:spPr>
          <a:xfrm>
            <a:off x="0" y="956975"/>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p:cNvSpPr/>
          <p:nvPr/>
        </p:nvSpPr>
        <p:spPr>
          <a:xfrm>
            <a:off x="144779" y="1102440"/>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a:t>
            </a:r>
            <a:r>
              <a:rPr lang="en-US" b="1" noProof="0" dirty="0" smtClean="0">
                <a:solidFill>
                  <a:prstClr val="black"/>
                </a:solidFill>
                <a:latin typeface="Arial"/>
                <a:ea typeface="Times New Roman" panose="02020603050405020304" pitchFamily="18" charset="0"/>
              </a:rPr>
              <a:t>UCPath Workcenter</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8" name="TextBox 7"/>
          <p:cNvSpPr txBox="1"/>
          <p:nvPr/>
        </p:nvSpPr>
        <p:spPr>
          <a:xfrm>
            <a:off x="155641" y="6275546"/>
            <a:ext cx="2899255" cy="369332"/>
          </a:xfrm>
          <a:prstGeom prst="rect">
            <a:avLst/>
          </a:prstGeom>
          <a:noFill/>
        </p:spPr>
        <p:txBody>
          <a:bodyPr wrap="none" rtlCol="0">
            <a:spAutoFit/>
          </a:bodyPr>
          <a:lstStyle/>
          <a:p>
            <a:r>
              <a:rPr lang="en-US" dirty="0" smtClean="0">
                <a:hlinkClick r:id="rId3"/>
              </a:rPr>
              <a:t>UCPC Workcenter Job Aid</a:t>
            </a:r>
            <a:endParaRPr lang="en-US" dirty="0"/>
          </a:p>
        </p:txBody>
      </p:sp>
      <p:sp>
        <p:nvSpPr>
          <p:cNvPr id="11" name="TextBox 10"/>
          <p:cNvSpPr txBox="1"/>
          <p:nvPr/>
        </p:nvSpPr>
        <p:spPr>
          <a:xfrm>
            <a:off x="5862223" y="1654881"/>
            <a:ext cx="1368758" cy="369332"/>
          </a:xfrm>
          <a:prstGeom prst="rect">
            <a:avLst/>
          </a:prstGeom>
          <a:solidFill>
            <a:srgbClr val="DEEBF7"/>
          </a:solidFill>
          <a:ln>
            <a:solidFill>
              <a:schemeClr val="tx1"/>
            </a:solidFill>
          </a:ln>
        </p:spPr>
        <p:txBody>
          <a:bodyPr wrap="square" rtlCol="0">
            <a:spAutoFit/>
          </a:bodyPr>
          <a:lstStyle/>
          <a:p>
            <a:r>
              <a:rPr lang="en-US" b="1" dirty="0" smtClean="0"/>
              <a:t>Work Area</a:t>
            </a:r>
            <a:endParaRPr lang="en-US" b="1" dirty="0"/>
          </a:p>
        </p:txBody>
      </p:sp>
      <p:pic>
        <p:nvPicPr>
          <p:cNvPr id="4" name="Picture 3"/>
          <p:cNvPicPr>
            <a:picLocks noChangeAspect="1"/>
          </p:cNvPicPr>
          <p:nvPr/>
        </p:nvPicPr>
        <p:blipFill>
          <a:blip r:embed="rId4"/>
          <a:stretch>
            <a:fillRect/>
          </a:stretch>
        </p:blipFill>
        <p:spPr>
          <a:xfrm>
            <a:off x="3211862" y="2134189"/>
            <a:ext cx="8855611" cy="4513976"/>
          </a:xfrm>
          <a:prstGeom prst="rect">
            <a:avLst/>
          </a:prstGeom>
          <a:ln w="6350">
            <a:solidFill>
              <a:schemeClr val="tx1"/>
            </a:solidFill>
          </a:ln>
        </p:spPr>
      </p:pic>
      <p:sp>
        <p:nvSpPr>
          <p:cNvPr id="10" name="TextBox 9"/>
          <p:cNvSpPr txBox="1"/>
          <p:nvPr/>
        </p:nvSpPr>
        <p:spPr>
          <a:xfrm>
            <a:off x="3345974" y="1664837"/>
            <a:ext cx="2047652" cy="369332"/>
          </a:xfrm>
          <a:prstGeom prst="rect">
            <a:avLst/>
          </a:prstGeom>
          <a:solidFill>
            <a:srgbClr val="DEEBF7"/>
          </a:solidFill>
          <a:ln>
            <a:solidFill>
              <a:schemeClr val="tx1"/>
            </a:solidFill>
          </a:ln>
        </p:spPr>
        <p:txBody>
          <a:bodyPr wrap="square" rtlCol="0">
            <a:spAutoFit/>
          </a:bodyPr>
          <a:lstStyle/>
          <a:p>
            <a:r>
              <a:rPr lang="en-US" b="1" dirty="0" smtClean="0"/>
              <a:t>Navigation Area</a:t>
            </a:r>
            <a:endParaRPr lang="en-US" b="1" dirty="0"/>
          </a:p>
        </p:txBody>
      </p:sp>
      <p:sp>
        <p:nvSpPr>
          <p:cNvPr id="15" name="Right Arrow 14"/>
          <p:cNvSpPr/>
          <p:nvPr/>
        </p:nvSpPr>
        <p:spPr>
          <a:xfrm rot="5400000">
            <a:off x="4072066" y="2135463"/>
            <a:ext cx="606460" cy="481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5400000">
            <a:off x="6236684" y="2125507"/>
            <a:ext cx="606460" cy="481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rot="16200000">
            <a:off x="3929150" y="4917974"/>
            <a:ext cx="170120" cy="160468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V="1">
            <a:off x="4713142" y="3051544"/>
            <a:ext cx="680484" cy="27538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064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UCPATH SELF-SERVICE EMPLOYEE ACTIONS</a:t>
            </a:r>
            <a:endParaRPr lang="en-US" dirty="0">
              <a:solidFill>
                <a:schemeClr val="accent5"/>
              </a:solidFill>
            </a:endParaRPr>
          </a:p>
        </p:txBody>
      </p:sp>
      <p:sp>
        <p:nvSpPr>
          <p:cNvPr id="4" name="Rectangle 3"/>
          <p:cNvSpPr/>
          <p:nvPr/>
        </p:nvSpPr>
        <p:spPr>
          <a:xfrm>
            <a:off x="483326" y="878830"/>
            <a:ext cx="11225348" cy="5472524"/>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 Self-Service Employee Actions allows </a:t>
            </a:r>
            <a:r>
              <a:rPr lang="en-US" dirty="0"/>
              <a:t>employees to be able to directly update some of their own </a:t>
            </a:r>
            <a:r>
              <a:rPr lang="en-US" dirty="0" smtClean="0"/>
              <a:t>personal data</a:t>
            </a:r>
            <a:r>
              <a:rPr lang="en-US" dirty="0"/>
              <a:t>. </a:t>
            </a:r>
            <a:r>
              <a:rPr lang="en-US" dirty="0" smtClean="0"/>
              <a:t>Self-Service includes:  </a:t>
            </a:r>
          </a:p>
          <a:p>
            <a:pPr marL="742950" lvl="1" indent="-285750">
              <a:lnSpc>
                <a:spcPct val="107000"/>
              </a:lnSpc>
              <a:spcAft>
                <a:spcPts val="800"/>
              </a:spcAft>
              <a:buFont typeface="Arial" panose="020B0604020202020204" pitchFamily="34" charset="0"/>
              <a:buChar char="•"/>
              <a:defRPr/>
            </a:pPr>
            <a:r>
              <a:rPr lang="en-US" dirty="0" smtClean="0"/>
              <a:t>Add a preferred name to personal information or update legal name</a:t>
            </a:r>
          </a:p>
          <a:p>
            <a:pPr marL="742950" lvl="1" indent="-285750">
              <a:lnSpc>
                <a:spcPct val="107000"/>
              </a:lnSpc>
              <a:spcAft>
                <a:spcPts val="800"/>
              </a:spcAft>
              <a:buFont typeface="Arial" panose="020B0604020202020204" pitchFamily="34" charset="0"/>
              <a:buChar char="•"/>
              <a:defRPr/>
            </a:pPr>
            <a:r>
              <a:rPr lang="en-US" dirty="0" smtClean="0"/>
              <a:t>Enter disability status</a:t>
            </a:r>
          </a:p>
          <a:p>
            <a:pPr marL="742950" lvl="1" indent="-285750">
              <a:lnSpc>
                <a:spcPct val="107000"/>
              </a:lnSpc>
              <a:spcAft>
                <a:spcPts val="800"/>
              </a:spcAft>
              <a:buFont typeface="Arial" panose="020B0604020202020204" pitchFamily="34" charset="0"/>
              <a:buChar char="•"/>
              <a:defRPr/>
            </a:pPr>
            <a:r>
              <a:rPr lang="en-US" dirty="0" smtClean="0"/>
              <a:t>Enter Veteran status</a:t>
            </a:r>
          </a:p>
          <a:p>
            <a:pPr marL="742950" lvl="1" indent="-285750">
              <a:lnSpc>
                <a:spcPct val="107000"/>
              </a:lnSpc>
              <a:spcAft>
                <a:spcPts val="800"/>
              </a:spcAft>
              <a:buFont typeface="Arial" panose="020B0604020202020204" pitchFamily="34" charset="0"/>
              <a:buChar char="•"/>
              <a:defRPr/>
            </a:pPr>
            <a:r>
              <a:rPr lang="en-US" dirty="0" smtClean="0"/>
              <a:t>Generate Employment summary, including dates of employment and earnings</a:t>
            </a:r>
          </a:p>
          <a:p>
            <a:pPr marL="742950" lvl="1" indent="-285750">
              <a:lnSpc>
                <a:spcPct val="107000"/>
              </a:lnSpc>
              <a:spcAft>
                <a:spcPts val="800"/>
              </a:spcAft>
              <a:buFont typeface="Arial" panose="020B0604020202020204" pitchFamily="34" charset="0"/>
              <a:buChar char="•"/>
              <a:defRPr/>
            </a:pPr>
            <a:r>
              <a:rPr lang="en-US" dirty="0" smtClean="0"/>
              <a:t>Update address or Phone number</a:t>
            </a:r>
          </a:p>
          <a:p>
            <a:pPr marL="742950" lvl="1" indent="-285750">
              <a:lnSpc>
                <a:spcPct val="107000"/>
              </a:lnSpc>
              <a:spcAft>
                <a:spcPts val="800"/>
              </a:spcAft>
              <a:buFont typeface="Arial" panose="020B0604020202020204" pitchFamily="34" charset="0"/>
              <a:buChar char="•"/>
              <a:defRPr/>
            </a:pPr>
            <a:r>
              <a:rPr lang="en-US" dirty="0" smtClean="0"/>
              <a:t>Update Educational Information </a:t>
            </a:r>
          </a:p>
          <a:p>
            <a:pPr marL="742950" lvl="1" indent="-285750">
              <a:lnSpc>
                <a:spcPct val="107000"/>
              </a:lnSpc>
              <a:spcAft>
                <a:spcPts val="800"/>
              </a:spcAft>
              <a:buFont typeface="Arial" panose="020B0604020202020204" pitchFamily="34" charset="0"/>
              <a:buChar char="•"/>
              <a:defRPr/>
            </a:pPr>
            <a:r>
              <a:rPr lang="en-US" dirty="0" smtClean="0"/>
              <a:t>Update honors, awards, licenses, or certifications </a:t>
            </a:r>
          </a:p>
          <a:p>
            <a:pPr marL="742950" lvl="1" indent="-285750">
              <a:lnSpc>
                <a:spcPct val="107000"/>
              </a:lnSpc>
              <a:spcAft>
                <a:spcPts val="800"/>
              </a:spcAft>
              <a:buFont typeface="Arial" panose="020B0604020202020204" pitchFamily="34" charset="0"/>
              <a:buChar char="•"/>
              <a:defRPr/>
            </a:pPr>
            <a:r>
              <a:rPr lang="en-US" dirty="0" smtClean="0"/>
              <a:t>Enroll to Receive W-2 online in UCPath</a:t>
            </a:r>
          </a:p>
          <a:p>
            <a:pPr marL="742950" lvl="1" indent="-285750">
              <a:lnSpc>
                <a:spcPct val="107000"/>
              </a:lnSpc>
              <a:spcAft>
                <a:spcPts val="800"/>
              </a:spcAft>
              <a:buFont typeface="Arial" panose="020B0604020202020204" pitchFamily="34" charset="0"/>
              <a:buChar char="•"/>
              <a:defRPr/>
            </a:pPr>
            <a:r>
              <a:rPr lang="en-US" dirty="0" smtClean="0"/>
              <a:t>Review leave balances</a:t>
            </a:r>
          </a:p>
          <a:p>
            <a:pPr marL="742950" lvl="1" indent="-285750">
              <a:lnSpc>
                <a:spcPct val="107000"/>
              </a:lnSpc>
              <a:spcAft>
                <a:spcPts val="800"/>
              </a:spcAft>
              <a:buFont typeface="Arial" panose="020B0604020202020204" pitchFamily="34" charset="0"/>
              <a:buChar char="•"/>
              <a:defRPr/>
            </a:pPr>
            <a:r>
              <a:rPr lang="en-US" dirty="0" smtClean="0"/>
              <a:t>Review online paystub</a:t>
            </a:r>
            <a:endParaRPr lang="en-US" dirty="0"/>
          </a:p>
          <a:p>
            <a:pPr marL="742950" lvl="1" indent="-285750">
              <a:lnSpc>
                <a:spcPct val="107000"/>
              </a:lnSpc>
              <a:spcAft>
                <a:spcPts val="800"/>
              </a:spcAft>
              <a:buFont typeface="Arial" panose="020B0604020202020204" pitchFamily="34" charset="0"/>
              <a:buChar char="•"/>
              <a:defRPr/>
            </a:pPr>
            <a:r>
              <a:rPr lang="en-US" dirty="0" smtClean="0"/>
              <a:t>Update Direct Deposit Information </a:t>
            </a:r>
          </a:p>
          <a:p>
            <a:pPr marL="742950" lvl="1" indent="-285750">
              <a:lnSpc>
                <a:spcPct val="107000"/>
              </a:lnSpc>
              <a:spcAft>
                <a:spcPts val="800"/>
              </a:spcAft>
              <a:buFont typeface="Arial" panose="020B0604020202020204" pitchFamily="34" charset="0"/>
              <a:buChar char="•"/>
              <a:defRPr/>
            </a:pPr>
            <a:r>
              <a:rPr lang="en-US" dirty="0" smtClean="0"/>
              <a:t>Enroll in benefits</a:t>
            </a:r>
          </a:p>
        </p:txBody>
      </p:sp>
      <p:sp>
        <p:nvSpPr>
          <p:cNvPr id="3" name="TextBox 2"/>
          <p:cNvSpPr txBox="1"/>
          <p:nvPr/>
        </p:nvSpPr>
        <p:spPr>
          <a:xfrm>
            <a:off x="224028" y="6309360"/>
            <a:ext cx="2557175" cy="369332"/>
          </a:xfrm>
          <a:prstGeom prst="rect">
            <a:avLst/>
          </a:prstGeom>
          <a:noFill/>
        </p:spPr>
        <p:txBody>
          <a:bodyPr wrap="none" rtlCol="0">
            <a:spAutoFit/>
          </a:bodyPr>
          <a:lstStyle/>
          <a:p>
            <a:r>
              <a:rPr lang="en-US" dirty="0" smtClean="0">
                <a:hlinkClick r:id="rId4"/>
              </a:rPr>
              <a:t>Click for UCPC Job Aid</a:t>
            </a:r>
            <a:endParaRPr lang="en-US" dirty="0"/>
          </a:p>
        </p:txBody>
      </p:sp>
    </p:spTree>
    <p:extLst>
      <p:ext uri="{BB962C8B-B14F-4D97-AF65-F5344CB8AC3E}">
        <p14:creationId xmlns:p14="http://schemas.microsoft.com/office/powerpoint/2010/main" val="3002841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UCPATH SELF-SERVICE EMPLOYEE ACTIONS</a:t>
            </a:r>
            <a:endParaRPr lang="en-US" dirty="0">
              <a:solidFill>
                <a:schemeClr val="accent5"/>
              </a:solidFill>
            </a:endParaRPr>
          </a:p>
        </p:txBody>
      </p:sp>
      <p:sp>
        <p:nvSpPr>
          <p:cNvPr id="4" name="Rectangle 3"/>
          <p:cNvSpPr/>
          <p:nvPr/>
        </p:nvSpPr>
        <p:spPr>
          <a:xfrm>
            <a:off x="483326" y="878830"/>
            <a:ext cx="11225348" cy="2679836"/>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dirty="0" smtClean="0"/>
              <a:t>The Self-Service Employee Actions allows </a:t>
            </a:r>
            <a:r>
              <a:rPr lang="en-US" dirty="0"/>
              <a:t>employees to be able to directly update some of their own </a:t>
            </a:r>
            <a:r>
              <a:rPr lang="en-US" dirty="0" smtClean="0"/>
              <a:t>personal data</a:t>
            </a:r>
            <a:r>
              <a:rPr lang="en-US" dirty="0"/>
              <a:t>. </a:t>
            </a:r>
            <a:r>
              <a:rPr lang="en-US" dirty="0" smtClean="0"/>
              <a:t>Self-Service includes:  </a:t>
            </a:r>
          </a:p>
          <a:p>
            <a:pPr marL="742950" lvl="1" indent="-285750">
              <a:lnSpc>
                <a:spcPct val="107000"/>
              </a:lnSpc>
              <a:spcAft>
                <a:spcPts val="800"/>
              </a:spcAft>
              <a:buFont typeface="Arial" panose="020B0604020202020204" pitchFamily="34" charset="0"/>
              <a:buChar char="•"/>
              <a:defRPr/>
            </a:pPr>
            <a:r>
              <a:rPr lang="en-US" dirty="0" smtClean="0"/>
              <a:t>Review patent acknowledgment</a:t>
            </a:r>
          </a:p>
          <a:p>
            <a:pPr marL="742950" lvl="1" indent="-285750">
              <a:lnSpc>
                <a:spcPct val="107000"/>
              </a:lnSpc>
              <a:spcAft>
                <a:spcPts val="800"/>
              </a:spcAft>
              <a:buFont typeface="Arial" panose="020B0604020202020204" pitchFamily="34" charset="0"/>
              <a:buChar char="•"/>
              <a:defRPr/>
            </a:pPr>
            <a:r>
              <a:rPr lang="en-US" dirty="0" smtClean="0"/>
              <a:t>Review status of an existing case that you submitted</a:t>
            </a:r>
          </a:p>
          <a:p>
            <a:pPr marL="742950" lvl="1" indent="-285750">
              <a:lnSpc>
                <a:spcPct val="107000"/>
              </a:lnSpc>
              <a:spcAft>
                <a:spcPts val="800"/>
              </a:spcAft>
              <a:buFont typeface="Arial" panose="020B0604020202020204" pitchFamily="34" charset="0"/>
              <a:buChar char="•"/>
              <a:defRPr/>
            </a:pPr>
            <a:r>
              <a:rPr lang="en-US" dirty="0" smtClean="0"/>
              <a:t>Submit a case to the UCPath Center</a:t>
            </a:r>
          </a:p>
          <a:p>
            <a:pPr marL="742950" lvl="1" indent="-285750">
              <a:lnSpc>
                <a:spcPct val="107000"/>
              </a:lnSpc>
              <a:spcAft>
                <a:spcPts val="800"/>
              </a:spcAft>
              <a:buFont typeface="Arial" panose="020B0604020202020204" pitchFamily="34" charset="0"/>
              <a:buChar char="•"/>
              <a:defRPr/>
            </a:pPr>
            <a:r>
              <a:rPr lang="en-US" dirty="0" smtClean="0"/>
              <a:t>Set up security questions and answers</a:t>
            </a:r>
          </a:p>
          <a:p>
            <a:pPr marL="742950" lvl="1" indent="-285750">
              <a:lnSpc>
                <a:spcPct val="107000"/>
              </a:lnSpc>
              <a:spcAft>
                <a:spcPts val="800"/>
              </a:spcAft>
              <a:buFont typeface="Arial" panose="020B0604020202020204" pitchFamily="34" charset="0"/>
              <a:buChar char="•"/>
              <a:defRPr/>
            </a:pPr>
            <a:r>
              <a:rPr lang="en-US" dirty="0" smtClean="0"/>
              <a:t>Update California tax withholding (DE-4)</a:t>
            </a:r>
          </a:p>
        </p:txBody>
      </p:sp>
      <p:sp>
        <p:nvSpPr>
          <p:cNvPr id="3" name="TextBox 2"/>
          <p:cNvSpPr txBox="1"/>
          <p:nvPr/>
        </p:nvSpPr>
        <p:spPr>
          <a:xfrm>
            <a:off x="228600" y="6309360"/>
            <a:ext cx="2557175" cy="369332"/>
          </a:xfrm>
          <a:prstGeom prst="rect">
            <a:avLst/>
          </a:prstGeom>
          <a:noFill/>
        </p:spPr>
        <p:txBody>
          <a:bodyPr wrap="none" rtlCol="0">
            <a:spAutoFit/>
          </a:bodyPr>
          <a:lstStyle/>
          <a:p>
            <a:r>
              <a:rPr lang="en-US" dirty="0" smtClean="0">
                <a:hlinkClick r:id="rId3"/>
              </a:rPr>
              <a:t>Click for UCPC Job Aid</a:t>
            </a:r>
            <a:endParaRPr lang="en-US" dirty="0"/>
          </a:p>
        </p:txBody>
      </p:sp>
    </p:spTree>
    <p:extLst>
      <p:ext uri="{BB962C8B-B14F-4D97-AF65-F5344CB8AC3E}">
        <p14:creationId xmlns:p14="http://schemas.microsoft.com/office/powerpoint/2010/main" val="1686122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5097" y="311675"/>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1304761" y="1847054"/>
            <a:ext cx="9496425" cy="3676650"/>
          </a:xfrm>
          <a:prstGeom prst="rect">
            <a:avLst/>
          </a:prstGeom>
        </p:spPr>
      </p:pic>
    </p:spTree>
    <p:extLst>
      <p:ext uri="{BB962C8B-B14F-4D97-AF65-F5344CB8AC3E}">
        <p14:creationId xmlns:p14="http://schemas.microsoft.com/office/powerpoint/2010/main" val="785178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UCPath Terms  and Acronyms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149052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UCPATH KEY TERMS AND ACRONYMS</a:t>
            </a:r>
            <a:endParaRPr lang="en-US" dirty="0">
              <a:solidFill>
                <a:schemeClr val="accent5"/>
              </a:solidFill>
            </a:endParaRPr>
          </a:p>
        </p:txBody>
      </p:sp>
      <p:graphicFrame>
        <p:nvGraphicFramePr>
          <p:cNvPr id="6" name="Diagram 5"/>
          <p:cNvGraphicFramePr/>
          <p:nvPr>
            <p:extLst>
              <p:ext uri="{D42A27DB-BD31-4B8C-83A1-F6EECF244321}">
                <p14:modId xmlns:p14="http://schemas.microsoft.com/office/powerpoint/2010/main" val="847488066"/>
              </p:ext>
            </p:extLst>
          </p:nvPr>
        </p:nvGraphicFramePr>
        <p:xfrm>
          <a:off x="484554" y="979170"/>
          <a:ext cx="925732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0965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1021060" cy="685800"/>
          </a:xfrm>
        </p:spPr>
        <p:txBody>
          <a:bodyPr/>
          <a:lstStyle/>
          <a:p>
            <a:r>
              <a:rPr lang="en-US" dirty="0">
                <a:solidFill>
                  <a:schemeClr val="accent5"/>
                </a:solidFill>
              </a:rPr>
              <a:t>UCPATH TERMS AND ACRONYMS</a:t>
            </a:r>
          </a:p>
        </p:txBody>
      </p:sp>
      <p:graphicFrame>
        <p:nvGraphicFramePr>
          <p:cNvPr id="4" name="Diagram 3"/>
          <p:cNvGraphicFramePr/>
          <p:nvPr>
            <p:extLst>
              <p:ext uri="{D42A27DB-BD31-4B8C-83A1-F6EECF244321}">
                <p14:modId xmlns:p14="http://schemas.microsoft.com/office/powerpoint/2010/main" val="3691135637"/>
              </p:ext>
            </p:extLst>
          </p:nvPr>
        </p:nvGraphicFramePr>
        <p:xfrm>
          <a:off x="378460" y="860343"/>
          <a:ext cx="9304803" cy="5669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59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1021060" cy="685800"/>
          </a:xfrm>
        </p:spPr>
        <p:txBody>
          <a:bodyPr/>
          <a:lstStyle/>
          <a:p>
            <a:r>
              <a:rPr lang="en-US" dirty="0">
                <a:solidFill>
                  <a:schemeClr val="accent5"/>
                </a:solidFill>
              </a:rPr>
              <a:t>UCPATH TERMS AND ACRONYMS</a:t>
            </a:r>
          </a:p>
        </p:txBody>
      </p:sp>
      <p:graphicFrame>
        <p:nvGraphicFramePr>
          <p:cNvPr id="4" name="Diagram 3"/>
          <p:cNvGraphicFramePr/>
          <p:nvPr>
            <p:extLst>
              <p:ext uri="{D42A27DB-BD31-4B8C-83A1-F6EECF244321}">
                <p14:modId xmlns:p14="http://schemas.microsoft.com/office/powerpoint/2010/main" val="594109255"/>
              </p:ext>
            </p:extLst>
          </p:nvPr>
        </p:nvGraphicFramePr>
        <p:xfrm>
          <a:off x="378460" y="860344"/>
          <a:ext cx="9304803" cy="3311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0325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1870391"/>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UCPath</a:t>
            </a:r>
            <a:r>
              <a:rPr kumimoji="0" lang="en-US" sz="7200" b="1" i="0" u="none" strike="noStrike" kern="1200" cap="none" spc="0" normalizeH="0" noProof="0" dirty="0" smtClean="0">
                <a:ln>
                  <a:noFill/>
                </a:ln>
                <a:solidFill>
                  <a:srgbClr val="F1AB00"/>
                </a:solidFill>
                <a:effectLst/>
                <a:uLnTx/>
                <a:uFillTx/>
                <a:latin typeface="Arial"/>
                <a:ea typeface="+mn-ea"/>
                <a:cs typeface="+mn-cs"/>
              </a:rPr>
              <a:t> Functionality</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158216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USING SEARCH PAGES  </a:t>
            </a:r>
            <a:endParaRPr lang="en-US" dirty="0">
              <a:solidFill>
                <a:schemeClr val="accent5"/>
              </a:solidFill>
            </a:endParaRPr>
          </a:p>
        </p:txBody>
      </p:sp>
      <p:pic>
        <p:nvPicPr>
          <p:cNvPr id="4" name="Picture 3"/>
          <p:cNvPicPr>
            <a:picLocks noChangeAspect="1"/>
          </p:cNvPicPr>
          <p:nvPr/>
        </p:nvPicPr>
        <p:blipFill>
          <a:blip r:embed="rId4"/>
          <a:stretch>
            <a:fillRect/>
          </a:stretch>
        </p:blipFill>
        <p:spPr>
          <a:xfrm>
            <a:off x="324071" y="956929"/>
            <a:ext cx="7835835" cy="5730949"/>
          </a:xfrm>
          <a:prstGeom prst="rect">
            <a:avLst/>
          </a:prstGeom>
          <a:ln w="6350">
            <a:solidFill>
              <a:schemeClr val="tx1"/>
            </a:solidFill>
          </a:ln>
        </p:spPr>
      </p:pic>
      <p:sp>
        <p:nvSpPr>
          <p:cNvPr id="7" name="Rectangle 6"/>
          <p:cNvSpPr/>
          <p:nvPr/>
        </p:nvSpPr>
        <p:spPr>
          <a:xfrm>
            <a:off x="8337849" y="1883458"/>
            <a:ext cx="3645043" cy="3693319"/>
          </a:xfrm>
          <a:prstGeom prst="rect">
            <a:avLst/>
          </a:prstGeom>
          <a:noFill/>
          <a:ln>
            <a:noFill/>
          </a:ln>
        </p:spPr>
        <p:txBody>
          <a:bodyPr wrap="square">
            <a:spAutoFit/>
          </a:bodyPr>
          <a:lstStyle/>
          <a:p>
            <a:pPr marL="285750" indent="-285750">
              <a:buFont typeface="Arial" panose="020B0604020202020204" pitchFamily="34" charset="0"/>
              <a:buChar char="•"/>
            </a:pPr>
            <a:r>
              <a:rPr lang="en-US" dirty="0"/>
              <a:t>When you select most pages or components in UCPath, the system displays a </a:t>
            </a:r>
            <a:r>
              <a:rPr lang="en-US" b="1" dirty="0"/>
              <a:t>Find an Existing Value </a:t>
            </a:r>
            <a:r>
              <a:rPr lang="en-US" dirty="0"/>
              <a:t>tab where you can search for the records you want to display. </a:t>
            </a:r>
            <a:endParaRPr lang="en-US" dirty="0" smtClean="0"/>
          </a:p>
          <a:p>
            <a:endParaRPr lang="en-US" dirty="0"/>
          </a:p>
          <a:p>
            <a:pPr marL="285750" indent="-285750">
              <a:buFont typeface="Arial" panose="020B0604020202020204" pitchFamily="34" charset="0"/>
              <a:buChar char="•"/>
            </a:pPr>
            <a:r>
              <a:rPr lang="en-US" dirty="0" smtClean="0"/>
              <a:t>TIP: If you aren’t searching by the EMPL ID, always change the operator from “</a:t>
            </a:r>
            <a:r>
              <a:rPr lang="en-US" b="1" dirty="0"/>
              <a:t>B</a:t>
            </a:r>
            <a:r>
              <a:rPr lang="en-US" b="1" dirty="0" smtClean="0"/>
              <a:t>egins with” </a:t>
            </a:r>
            <a:r>
              <a:rPr lang="en-US" dirty="0" smtClean="0"/>
              <a:t>which is always the default, to “</a:t>
            </a:r>
            <a:r>
              <a:rPr lang="en-US" b="1" dirty="0" smtClean="0"/>
              <a:t>Contains”</a:t>
            </a:r>
            <a:r>
              <a:rPr lang="en-US" dirty="0" smtClean="0"/>
              <a:t>, by clicking on the     arrows.</a:t>
            </a:r>
            <a:endParaRPr lang="en-US" dirty="0"/>
          </a:p>
        </p:txBody>
      </p:sp>
      <p:pic>
        <p:nvPicPr>
          <p:cNvPr id="11" name="Picture 10"/>
          <p:cNvPicPr>
            <a:picLocks noChangeAspect="1"/>
          </p:cNvPicPr>
          <p:nvPr/>
        </p:nvPicPr>
        <p:blipFill>
          <a:blip r:embed="rId5"/>
          <a:stretch>
            <a:fillRect/>
          </a:stretch>
        </p:blipFill>
        <p:spPr>
          <a:xfrm>
            <a:off x="4056398" y="2150878"/>
            <a:ext cx="3733800" cy="2705100"/>
          </a:xfrm>
          <a:prstGeom prst="rect">
            <a:avLst/>
          </a:prstGeom>
          <a:ln w="6350">
            <a:solidFill>
              <a:schemeClr val="tx1"/>
            </a:solidFill>
          </a:ln>
        </p:spPr>
      </p:pic>
      <p:sp>
        <p:nvSpPr>
          <p:cNvPr id="12" name="Rectangle 11"/>
          <p:cNvSpPr/>
          <p:nvPr/>
        </p:nvSpPr>
        <p:spPr>
          <a:xfrm>
            <a:off x="4859479" y="3033256"/>
            <a:ext cx="818307" cy="58181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a:off x="1967023" y="2913321"/>
            <a:ext cx="2488019" cy="2126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5"/>
          <a:srcRect l="38489" t="17061" r="56955" b="76257"/>
          <a:stretch/>
        </p:blipFill>
        <p:spPr>
          <a:xfrm>
            <a:off x="10232562" y="5284659"/>
            <a:ext cx="170121" cy="180755"/>
          </a:xfrm>
          <a:prstGeom prst="rect">
            <a:avLst/>
          </a:prstGeom>
          <a:ln w="6350">
            <a:solidFill>
              <a:schemeClr val="tx1"/>
            </a:solidFill>
          </a:ln>
        </p:spPr>
      </p:pic>
    </p:spTree>
    <p:extLst>
      <p:ext uri="{BB962C8B-B14F-4D97-AF65-F5344CB8AC3E}">
        <p14:creationId xmlns:p14="http://schemas.microsoft.com/office/powerpoint/2010/main" val="738697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FUTURE DATING </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268956" y="868701"/>
            <a:ext cx="6966731" cy="5423816"/>
          </a:xfrm>
          <a:prstGeom prst="rect">
            <a:avLst/>
          </a:prstGeom>
          <a:ln w="6350">
            <a:solidFill>
              <a:schemeClr val="tx1"/>
            </a:solidFill>
          </a:ln>
        </p:spPr>
      </p:pic>
      <p:sp>
        <p:nvSpPr>
          <p:cNvPr id="6" name="TextBox 5"/>
          <p:cNvSpPr txBox="1"/>
          <p:nvPr/>
        </p:nvSpPr>
        <p:spPr>
          <a:xfrm>
            <a:off x="7535320" y="1002860"/>
            <a:ext cx="4340648" cy="2308324"/>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This example shows a </a:t>
            </a:r>
            <a:r>
              <a:rPr lang="en-US" b="1" dirty="0" smtClean="0"/>
              <a:t>Future Dating </a:t>
            </a:r>
            <a:r>
              <a:rPr lang="en-US" dirty="0" smtClean="0"/>
              <a:t>example. This employee will be put on a Short Work Break (SWB) with an </a:t>
            </a:r>
            <a:r>
              <a:rPr lang="en-US" b="1" dirty="0" smtClean="0"/>
              <a:t>effective date </a:t>
            </a:r>
            <a:r>
              <a:rPr lang="en-US" dirty="0" smtClean="0"/>
              <a:t>of 12/10/2021. </a:t>
            </a:r>
          </a:p>
          <a:p>
            <a:pPr marL="285750" indent="-285750">
              <a:buFont typeface="Arial" panose="020B0604020202020204" pitchFamily="34" charset="0"/>
              <a:buChar char="•"/>
            </a:pPr>
            <a:r>
              <a:rPr lang="en-US" dirty="0" smtClean="0"/>
              <a:t>The future dating date shows on the first screen after you have selected which employee you have wanted to view. </a:t>
            </a:r>
            <a:endParaRPr lang="en-US" dirty="0"/>
          </a:p>
        </p:txBody>
      </p:sp>
      <p:sp>
        <p:nvSpPr>
          <p:cNvPr id="7" name="Rectangle 6"/>
          <p:cNvSpPr/>
          <p:nvPr/>
        </p:nvSpPr>
        <p:spPr>
          <a:xfrm>
            <a:off x="372980" y="1566407"/>
            <a:ext cx="5192934" cy="76332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77732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RETRO-DATING</a:t>
            </a:r>
            <a:endParaRPr lang="en-US" dirty="0">
              <a:solidFill>
                <a:schemeClr val="accent5"/>
              </a:solidFill>
            </a:endParaRPr>
          </a:p>
        </p:txBody>
      </p:sp>
      <p:grpSp>
        <p:nvGrpSpPr>
          <p:cNvPr id="24" name="Group 23"/>
          <p:cNvGrpSpPr/>
          <p:nvPr/>
        </p:nvGrpSpPr>
        <p:grpSpPr>
          <a:xfrm>
            <a:off x="106380" y="1165604"/>
            <a:ext cx="11798637" cy="5631911"/>
            <a:chOff x="106380" y="1165604"/>
            <a:chExt cx="11798637" cy="5631911"/>
          </a:xfrm>
        </p:grpSpPr>
        <p:pic>
          <p:nvPicPr>
            <p:cNvPr id="3" name="Picture 2"/>
            <p:cNvPicPr>
              <a:picLocks noChangeAspect="1"/>
            </p:cNvPicPr>
            <p:nvPr/>
          </p:nvPicPr>
          <p:blipFill>
            <a:blip r:embed="rId4"/>
            <a:stretch>
              <a:fillRect/>
            </a:stretch>
          </p:blipFill>
          <p:spPr>
            <a:xfrm>
              <a:off x="106380" y="1282563"/>
              <a:ext cx="5293123" cy="4363326"/>
            </a:xfrm>
            <a:prstGeom prst="rect">
              <a:avLst/>
            </a:prstGeom>
            <a:ln w="6350">
              <a:solidFill>
                <a:schemeClr val="tx1"/>
              </a:solidFill>
            </a:ln>
          </p:spPr>
        </p:pic>
        <p:pic>
          <p:nvPicPr>
            <p:cNvPr id="6" name="Picture 5"/>
            <p:cNvPicPr>
              <a:picLocks noChangeAspect="1"/>
            </p:cNvPicPr>
            <p:nvPr/>
          </p:nvPicPr>
          <p:blipFill rotWithShape="1">
            <a:blip r:embed="rId5"/>
            <a:srcRect l="1516" r="898" b="13864"/>
            <a:stretch/>
          </p:blipFill>
          <p:spPr>
            <a:xfrm>
              <a:off x="5465134" y="1165604"/>
              <a:ext cx="6439883" cy="4714201"/>
            </a:xfrm>
            <a:prstGeom prst="rect">
              <a:avLst/>
            </a:prstGeom>
            <a:ln w="6350">
              <a:solidFill>
                <a:schemeClr val="tx1"/>
              </a:solidFill>
            </a:ln>
          </p:spPr>
        </p:pic>
        <p:sp>
          <p:nvSpPr>
            <p:cNvPr id="8" name="TextBox 7"/>
            <p:cNvSpPr txBox="1"/>
            <p:nvPr/>
          </p:nvSpPr>
          <p:spPr>
            <a:xfrm>
              <a:off x="9285755" y="2973971"/>
              <a:ext cx="2168434" cy="1754326"/>
            </a:xfrm>
            <a:prstGeom prst="rect">
              <a:avLst/>
            </a:prstGeom>
            <a:solidFill>
              <a:srgbClr val="DEEBF7"/>
            </a:solidFill>
            <a:ln>
              <a:solidFill>
                <a:schemeClr val="tx1"/>
              </a:solidFill>
            </a:ln>
          </p:spPr>
          <p:txBody>
            <a:bodyPr wrap="square" rtlCol="0">
              <a:spAutoFit/>
            </a:bodyPr>
            <a:lstStyle/>
            <a:p>
              <a:r>
                <a:rPr lang="en-US" dirty="0" smtClean="0"/>
                <a:t>This example shows a processed Retro-Dating Transaction with an </a:t>
              </a:r>
              <a:r>
                <a:rPr lang="en-US" b="1" dirty="0" smtClean="0"/>
                <a:t>Effective Date </a:t>
              </a:r>
              <a:r>
                <a:rPr lang="en-US" dirty="0" smtClean="0"/>
                <a:t>of 01/02/2019.</a:t>
              </a:r>
              <a:endParaRPr lang="en-US" dirty="0"/>
            </a:p>
          </p:txBody>
        </p:sp>
        <p:sp>
          <p:nvSpPr>
            <p:cNvPr id="9" name="Rectangle 8"/>
            <p:cNvSpPr/>
            <p:nvPr/>
          </p:nvSpPr>
          <p:spPr>
            <a:xfrm>
              <a:off x="6226724" y="2142308"/>
              <a:ext cx="1271355" cy="19158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flipV="1">
              <a:off x="7498079" y="2333898"/>
              <a:ext cx="1787676" cy="12047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0866077" y="1670107"/>
              <a:ext cx="265814" cy="324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174850" y="1670107"/>
              <a:ext cx="158106" cy="324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6380" y="5597186"/>
              <a:ext cx="5527616" cy="1200329"/>
            </a:xfrm>
            <a:prstGeom prst="rect">
              <a:avLst/>
            </a:prstGeom>
            <a:solidFill>
              <a:srgbClr val="DEEBF7"/>
            </a:solidFill>
            <a:ln>
              <a:solidFill>
                <a:schemeClr val="tx1"/>
              </a:solidFill>
            </a:ln>
          </p:spPr>
          <p:txBody>
            <a:bodyPr wrap="square" rtlCol="0">
              <a:spAutoFit/>
            </a:bodyPr>
            <a:lstStyle/>
            <a:p>
              <a:r>
                <a:rPr lang="en-US" dirty="0" smtClean="0"/>
                <a:t>Click on the </a:t>
              </a:r>
              <a:r>
                <a:rPr lang="en-US" b="1" dirty="0" smtClean="0"/>
                <a:t>Include History </a:t>
              </a:r>
              <a:r>
                <a:rPr lang="en-US" dirty="0" smtClean="0"/>
                <a:t>to see changes in your data over time. The system is able to maintain an accurate history of information in the database due to effective-dating logic.</a:t>
              </a:r>
              <a:endParaRPr lang="en-US" dirty="0"/>
            </a:p>
          </p:txBody>
        </p:sp>
        <p:cxnSp>
          <p:nvCxnSpPr>
            <p:cNvPr id="10" name="Straight Arrow Connector 9"/>
            <p:cNvCxnSpPr/>
            <p:nvPr/>
          </p:nvCxnSpPr>
          <p:spPr>
            <a:xfrm flipV="1">
              <a:off x="3935123" y="5436268"/>
              <a:ext cx="549017" cy="151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508204" y="5391150"/>
              <a:ext cx="603546" cy="11430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300743" y="5665368"/>
              <a:ext cx="2806996" cy="923330"/>
            </a:xfrm>
            <a:prstGeom prst="rect">
              <a:avLst/>
            </a:prstGeom>
            <a:solidFill>
              <a:srgbClr val="DEEBF7"/>
            </a:solidFill>
            <a:ln>
              <a:solidFill>
                <a:schemeClr val="tx1"/>
              </a:solidFill>
            </a:ln>
          </p:spPr>
          <p:txBody>
            <a:bodyPr wrap="square" rtlCol="0">
              <a:spAutoFit/>
            </a:bodyPr>
            <a:lstStyle/>
            <a:p>
              <a:r>
                <a:rPr lang="en-US" dirty="0" smtClean="0"/>
                <a:t>Notice that the </a:t>
              </a:r>
              <a:r>
                <a:rPr lang="en-US" b="1" dirty="0" smtClean="0"/>
                <a:t>Include History </a:t>
              </a:r>
              <a:r>
                <a:rPr lang="en-US" dirty="0" smtClean="0"/>
                <a:t>button is greyed out after you clicked on it.</a:t>
              </a:r>
              <a:endParaRPr lang="en-US" dirty="0"/>
            </a:p>
          </p:txBody>
        </p:sp>
        <p:cxnSp>
          <p:nvCxnSpPr>
            <p:cNvPr id="19" name="Straight Arrow Connector 18"/>
            <p:cNvCxnSpPr>
              <a:stCxn id="18" idx="3"/>
            </p:cNvCxnSpPr>
            <p:nvPr/>
          </p:nvCxnSpPr>
          <p:spPr>
            <a:xfrm flipV="1">
              <a:off x="9107739" y="5707793"/>
              <a:ext cx="1900769" cy="4192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1008508" y="5541543"/>
              <a:ext cx="821541" cy="12382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9903335" y="346668"/>
            <a:ext cx="2120217" cy="1323439"/>
          </a:xfrm>
          <a:prstGeom prst="rect">
            <a:avLst/>
          </a:prstGeom>
          <a:solidFill>
            <a:srgbClr val="DEEBF7"/>
          </a:solidFill>
          <a:ln>
            <a:solidFill>
              <a:schemeClr val="tx1"/>
            </a:solidFill>
          </a:ln>
        </p:spPr>
        <p:txBody>
          <a:bodyPr wrap="square" rtlCol="0">
            <a:spAutoFit/>
          </a:bodyPr>
          <a:lstStyle/>
          <a:p>
            <a:r>
              <a:rPr lang="en-US" sz="1600" dirty="0" smtClean="0"/>
              <a:t>Click on the arrows at the top until you get to the appropriate </a:t>
            </a:r>
            <a:r>
              <a:rPr lang="en-US" sz="1600" b="1" dirty="0" smtClean="0"/>
              <a:t>Effective Date, </a:t>
            </a:r>
            <a:r>
              <a:rPr lang="en-US" sz="1600" dirty="0" smtClean="0"/>
              <a:t>which is 01/02/2019.</a:t>
            </a:r>
            <a:endParaRPr lang="en-US" sz="1600" dirty="0"/>
          </a:p>
        </p:txBody>
      </p:sp>
      <p:sp>
        <p:nvSpPr>
          <p:cNvPr id="25" name="Rectangle 24"/>
          <p:cNvSpPr/>
          <p:nvPr/>
        </p:nvSpPr>
        <p:spPr>
          <a:xfrm>
            <a:off x="759374" y="1950719"/>
            <a:ext cx="1271355" cy="19158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351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WORKFORCE JOB SUMMARY </a:t>
            </a:r>
            <a:endParaRPr lang="en-US" dirty="0">
              <a:solidFill>
                <a:schemeClr val="accent5"/>
              </a:solidFill>
            </a:endParaRPr>
          </a:p>
        </p:txBody>
      </p:sp>
      <p:pic>
        <p:nvPicPr>
          <p:cNvPr id="4" name="Picture 3"/>
          <p:cNvPicPr>
            <a:picLocks noChangeAspect="1"/>
          </p:cNvPicPr>
          <p:nvPr/>
        </p:nvPicPr>
        <p:blipFill rotWithShape="1">
          <a:blip r:embed="rId4"/>
          <a:srcRect l="1" r="-20" b="8737"/>
          <a:stretch/>
        </p:blipFill>
        <p:spPr>
          <a:xfrm>
            <a:off x="2757738" y="1653920"/>
            <a:ext cx="5176587" cy="4794506"/>
          </a:xfrm>
          <a:prstGeom prst="rect">
            <a:avLst/>
          </a:prstGeom>
          <a:ln>
            <a:solidFill>
              <a:schemeClr val="tx1"/>
            </a:solidFill>
          </a:ln>
        </p:spPr>
      </p:pic>
      <p:sp>
        <p:nvSpPr>
          <p:cNvPr id="9" name="Rectangle 8"/>
          <p:cNvSpPr/>
          <p:nvPr/>
        </p:nvSpPr>
        <p:spPr>
          <a:xfrm>
            <a:off x="2967421" y="4184889"/>
            <a:ext cx="4392658" cy="25008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962746" y="2934831"/>
            <a:ext cx="4392658" cy="25008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76567" y="4618282"/>
            <a:ext cx="1716603" cy="646331"/>
          </a:xfrm>
          <a:prstGeom prst="rect">
            <a:avLst/>
          </a:prstGeom>
          <a:solidFill>
            <a:srgbClr val="DEEBF7"/>
          </a:solidFill>
          <a:ln>
            <a:solidFill>
              <a:schemeClr val="tx1"/>
            </a:solidFill>
          </a:ln>
        </p:spPr>
        <p:txBody>
          <a:bodyPr wrap="square" rtlCol="0">
            <a:spAutoFit/>
          </a:bodyPr>
          <a:lstStyle/>
          <a:p>
            <a:pPr algn="ctr"/>
            <a:r>
              <a:rPr lang="en-US" dirty="0" smtClean="0"/>
              <a:t>Retro-Dating Transaction </a:t>
            </a:r>
            <a:endParaRPr lang="en-US" dirty="0"/>
          </a:p>
        </p:txBody>
      </p:sp>
      <p:sp>
        <p:nvSpPr>
          <p:cNvPr id="12" name="TextBox 11"/>
          <p:cNvSpPr txBox="1"/>
          <p:nvPr/>
        </p:nvSpPr>
        <p:spPr>
          <a:xfrm>
            <a:off x="876567" y="3374327"/>
            <a:ext cx="1716603" cy="646331"/>
          </a:xfrm>
          <a:prstGeom prst="rect">
            <a:avLst/>
          </a:prstGeom>
          <a:solidFill>
            <a:srgbClr val="DEEBF7"/>
          </a:solidFill>
          <a:ln>
            <a:solidFill>
              <a:schemeClr val="tx1"/>
            </a:solidFill>
          </a:ln>
        </p:spPr>
        <p:txBody>
          <a:bodyPr wrap="square" rtlCol="0">
            <a:spAutoFit/>
          </a:bodyPr>
          <a:lstStyle/>
          <a:p>
            <a:pPr algn="ctr"/>
            <a:r>
              <a:rPr lang="en-US" dirty="0" smtClean="0"/>
              <a:t>Future-Dating Transaction </a:t>
            </a:r>
            <a:endParaRPr lang="en-US" dirty="0"/>
          </a:p>
        </p:txBody>
      </p:sp>
      <p:sp>
        <p:nvSpPr>
          <p:cNvPr id="13" name="Rectangle 12"/>
          <p:cNvSpPr/>
          <p:nvPr/>
        </p:nvSpPr>
        <p:spPr>
          <a:xfrm rot="5400000">
            <a:off x="2537879" y="4154049"/>
            <a:ext cx="3252084" cy="447448"/>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a:stCxn id="12" idx="3"/>
          </p:cNvCxnSpPr>
          <p:nvPr/>
        </p:nvCxnSpPr>
        <p:spPr>
          <a:xfrm flipV="1">
            <a:off x="2593170" y="3184911"/>
            <a:ext cx="369576" cy="5125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p:cNvCxnSpPr>
          <p:nvPr/>
        </p:nvCxnSpPr>
        <p:spPr>
          <a:xfrm flipV="1">
            <a:off x="2593170" y="4434969"/>
            <a:ext cx="445305" cy="5064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0" y="850854"/>
            <a:ext cx="12192000" cy="6509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 name="Rectangle 19"/>
          <p:cNvSpPr/>
          <p:nvPr/>
        </p:nvSpPr>
        <p:spPr>
          <a:xfrm>
            <a:off x="144779" y="864315"/>
            <a:ext cx="11751945" cy="646331"/>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dirty="0" smtClean="0">
                <a:solidFill>
                  <a:prstClr val="black"/>
                </a:solidFill>
                <a:latin typeface="Arial"/>
                <a:ea typeface="Times New Roman" panose="02020603050405020304" pitchFamily="18" charset="0"/>
              </a:rPr>
              <a:t>Job Information</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&gt; </a:t>
            </a:r>
            <a:r>
              <a:rPr lang="en-US" dirty="0" smtClean="0">
                <a:solidFill>
                  <a:prstClr val="black"/>
                </a:solidFill>
                <a:latin typeface="Arial"/>
                <a:ea typeface="Times New Roman" panose="02020603050405020304" pitchFamily="18" charset="0"/>
              </a:rPr>
              <a:t>Review Job Information &gt; </a:t>
            </a:r>
            <a:r>
              <a:rPr lang="en-US" b="1" dirty="0" smtClean="0">
                <a:solidFill>
                  <a:prstClr val="black"/>
                </a:solidFill>
                <a:latin typeface="Arial"/>
                <a:ea typeface="Times New Roman" panose="02020603050405020304" pitchFamily="18" charset="0"/>
              </a:rPr>
              <a:t>Workforce Job Summary</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21" name="TextBox 20"/>
          <p:cNvSpPr txBox="1"/>
          <p:nvPr/>
        </p:nvSpPr>
        <p:spPr>
          <a:xfrm>
            <a:off x="8139333" y="1850832"/>
            <a:ext cx="3734961" cy="4247317"/>
          </a:xfrm>
          <a:prstGeom prst="rect">
            <a:avLst/>
          </a:prstGeom>
          <a:noFill/>
          <a:ln>
            <a:noFill/>
          </a:ln>
        </p:spPr>
        <p:txBody>
          <a:bodyPr wrap="square" rtlCol="0">
            <a:spAutoFit/>
          </a:bodyPr>
          <a:lstStyle/>
          <a:p>
            <a:pPr marL="285750" indent="-285750">
              <a:buFont typeface="Arial" panose="020B0604020202020204" pitchFamily="34" charset="0"/>
              <a:buChar char="•"/>
            </a:pPr>
            <a:r>
              <a:rPr lang="en-US" b="1" dirty="0" smtClean="0"/>
              <a:t>Effective Dating </a:t>
            </a:r>
            <a:r>
              <a:rPr lang="en-US" dirty="0" smtClean="0"/>
              <a:t>is the date that the transaction needs to be effective in UCPath. </a:t>
            </a:r>
          </a:p>
          <a:p>
            <a:endParaRPr lang="en-US" dirty="0" smtClean="0"/>
          </a:p>
          <a:p>
            <a:pPr marL="285750" indent="-285750">
              <a:buFont typeface="Arial" panose="020B0604020202020204" pitchFamily="34" charset="0"/>
              <a:buChar char="•"/>
            </a:pPr>
            <a:r>
              <a:rPr lang="en-US" b="1" dirty="0" smtClean="0"/>
              <a:t>Effective Sequencing </a:t>
            </a:r>
            <a:r>
              <a:rPr lang="en-US" dirty="0" smtClean="0"/>
              <a:t>is auto- generated by the system.</a:t>
            </a:r>
            <a:endParaRPr lang="en-US" dirty="0"/>
          </a:p>
          <a:p>
            <a:endParaRPr lang="en-US" dirty="0"/>
          </a:p>
          <a:p>
            <a:pPr marL="285750" indent="-285750">
              <a:buFont typeface="Arial" panose="020B0604020202020204" pitchFamily="34" charset="0"/>
              <a:buChar char="•"/>
            </a:pPr>
            <a:r>
              <a:rPr lang="en-US" dirty="0"/>
              <a:t>This screen shot shows the employees </a:t>
            </a:r>
            <a:r>
              <a:rPr lang="en-US" b="1" dirty="0" smtClean="0"/>
              <a:t>Workforce Job Summary</a:t>
            </a:r>
            <a:r>
              <a:rPr lang="en-US" dirty="0" smtClean="0"/>
              <a:t>, </a:t>
            </a:r>
            <a:r>
              <a:rPr lang="en-US" dirty="0"/>
              <a:t>most often </a:t>
            </a:r>
            <a:r>
              <a:rPr lang="en-US" dirty="0" smtClean="0"/>
              <a:t>known </a:t>
            </a:r>
            <a:r>
              <a:rPr lang="en-US" dirty="0"/>
              <a:t>as the employees job stack, </a:t>
            </a:r>
            <a:r>
              <a:rPr lang="en-US" b="1" dirty="0"/>
              <a:t>effective </a:t>
            </a:r>
            <a:r>
              <a:rPr lang="en-US" b="1" dirty="0" smtClean="0"/>
              <a:t>sequencing</a:t>
            </a:r>
            <a:r>
              <a:rPr lang="en-US" dirty="0" smtClean="0"/>
              <a:t>, </a:t>
            </a:r>
            <a:r>
              <a:rPr lang="en-US" dirty="0"/>
              <a:t>and the </a:t>
            </a:r>
            <a:r>
              <a:rPr lang="en-US" b="1" dirty="0"/>
              <a:t>effective date </a:t>
            </a:r>
            <a:r>
              <a:rPr lang="en-US" dirty="0"/>
              <a:t>of each transaction. </a:t>
            </a:r>
          </a:p>
          <a:p>
            <a:endParaRPr lang="en-US" dirty="0"/>
          </a:p>
        </p:txBody>
      </p:sp>
    </p:spTree>
    <p:extLst>
      <p:ext uri="{BB962C8B-B14F-4D97-AF65-F5344CB8AC3E}">
        <p14:creationId xmlns:p14="http://schemas.microsoft.com/office/powerpoint/2010/main" val="27452739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USING CORRECT HISTORY vs CORRECTION VIA EFFECTIVE SEQUENCING</a:t>
            </a:r>
            <a:br>
              <a:rPr lang="en-US" dirty="0" smtClean="0">
                <a:solidFill>
                  <a:schemeClr val="accent5"/>
                </a:solidFill>
              </a:rPr>
            </a:br>
            <a:endParaRPr lang="en-US" dirty="0">
              <a:solidFill>
                <a:schemeClr val="accent5"/>
              </a:solidFill>
            </a:endParaRPr>
          </a:p>
        </p:txBody>
      </p:sp>
      <p:sp>
        <p:nvSpPr>
          <p:cNvPr id="5" name="Rectangle 4"/>
          <p:cNvSpPr/>
          <p:nvPr/>
        </p:nvSpPr>
        <p:spPr>
          <a:xfrm>
            <a:off x="339891" y="1573594"/>
            <a:ext cx="11225348" cy="4671022"/>
          </a:xfrm>
          <a:prstGeom prst="rect">
            <a:avLst/>
          </a:prstGeom>
          <a:noFill/>
        </p:spPr>
        <p:txBody>
          <a:bodyPr wrap="square">
            <a:spAutoFit/>
          </a:bodyPr>
          <a:lstStyle/>
          <a:p>
            <a:pPr marL="285750" lvl="0" indent="-285750">
              <a:lnSpc>
                <a:spcPct val="107000"/>
              </a:lnSpc>
              <a:spcAft>
                <a:spcPts val="800"/>
              </a:spcAft>
              <a:buFont typeface="Arial" panose="020B0604020202020204" pitchFamily="34" charset="0"/>
              <a:buChar char="•"/>
            </a:pPr>
            <a:r>
              <a:rPr lang="en-US" sz="2000" b="1" u="sng" dirty="0" smtClean="0"/>
              <a:t>Correct History Definition</a:t>
            </a:r>
            <a:r>
              <a:rPr lang="en-US" sz="2000" dirty="0" smtClean="0"/>
              <a:t>: The action of correcting an existing effective dated row </a:t>
            </a:r>
          </a:p>
          <a:p>
            <a:pPr marL="742950" lvl="1" indent="-285750">
              <a:lnSpc>
                <a:spcPct val="107000"/>
              </a:lnSpc>
              <a:spcAft>
                <a:spcPts val="800"/>
              </a:spcAft>
              <a:buFont typeface="Arial" panose="020B0604020202020204" pitchFamily="34" charset="0"/>
              <a:buChar char="•"/>
            </a:pPr>
            <a:r>
              <a:rPr lang="en-US" sz="2000" dirty="0" smtClean="0"/>
              <a:t>Downstream Impacts: Once a row is corrected you won’t be able to view what was previously listed in the row.</a:t>
            </a:r>
          </a:p>
          <a:p>
            <a:pPr marL="742950" lvl="1" indent="-285750">
              <a:buFont typeface="Arial" panose="020B0604020202020204" pitchFamily="34" charset="0"/>
              <a:buChar char="•"/>
            </a:pPr>
            <a:r>
              <a:rPr lang="en-US" sz="2000" dirty="0"/>
              <a:t>There is no effective sequencing on </a:t>
            </a:r>
            <a:r>
              <a:rPr lang="en-US" sz="2000" dirty="0" smtClean="0"/>
              <a:t>POSITION; </a:t>
            </a:r>
            <a:r>
              <a:rPr lang="en-US" sz="2000" dirty="0"/>
              <a:t>therefore, when a correction is needed with an effective date that already exists on the </a:t>
            </a:r>
            <a:r>
              <a:rPr lang="en-US" sz="2000" dirty="0" smtClean="0"/>
              <a:t>position, </a:t>
            </a:r>
            <a:r>
              <a:rPr lang="en-US" sz="2000" dirty="0"/>
              <a:t>UCPC will have to make the correction. This is done through an on behalf of case management case. </a:t>
            </a:r>
            <a:endParaRPr lang="en-US" sz="2000" dirty="0" smtClean="0"/>
          </a:p>
          <a:p>
            <a:pPr lvl="1"/>
            <a:endParaRPr lang="en-US" sz="2000" dirty="0" smtClean="0"/>
          </a:p>
          <a:p>
            <a:pPr marL="285750" indent="-285750">
              <a:buFont typeface="Arial" panose="020B0604020202020204" pitchFamily="34" charset="0"/>
              <a:buChar char="•"/>
            </a:pPr>
            <a:r>
              <a:rPr lang="en-US" sz="2000" b="1" u="sng" dirty="0" smtClean="0"/>
              <a:t>Correction via Effective Sequencing:  </a:t>
            </a:r>
            <a:r>
              <a:rPr lang="en-US" sz="2000" dirty="0" smtClean="0"/>
              <a:t>The action of correcting an existing effective dated row  by stacking another row on top using effective sequencing.  </a:t>
            </a:r>
          </a:p>
          <a:p>
            <a:pPr marL="742950" lvl="1" indent="-285750">
              <a:buFont typeface="Arial" panose="020B0604020202020204" pitchFamily="34" charset="0"/>
              <a:buChar char="•"/>
            </a:pPr>
            <a:r>
              <a:rPr lang="en-US" sz="2000" dirty="0" smtClean="0"/>
              <a:t>Downstream Impacts:  Only the changed fields will move forward when using effective sequence.  All other fields will remain the same.</a:t>
            </a:r>
          </a:p>
          <a:p>
            <a:pPr marL="742950" lvl="1" indent="-285750">
              <a:buFont typeface="Arial" panose="020B0604020202020204" pitchFamily="34" charset="0"/>
              <a:buChar char="•"/>
            </a:pPr>
            <a:r>
              <a:rPr lang="en-US" sz="2000" dirty="0" smtClean="0"/>
              <a:t>Effective Sequencing is available in PAYPATH (Phase 2); therefore if an effective sequence row is added that row becomes top of stack and will be used as of that effective date instead of any previous rows with that same effective date.</a:t>
            </a:r>
          </a:p>
        </p:txBody>
      </p:sp>
    </p:spTree>
    <p:extLst>
      <p:ext uri="{BB962C8B-B14F-4D97-AF65-F5344CB8AC3E}">
        <p14:creationId xmlns:p14="http://schemas.microsoft.com/office/powerpoint/2010/main" val="1469523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751511" y="1429038"/>
            <a:ext cx="8700208" cy="318839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Transaction </a:t>
            </a:r>
            <a:r>
              <a:rPr lang="en-US" sz="7200" b="1" noProof="0" dirty="0" smtClean="0">
                <a:solidFill>
                  <a:srgbClr val="F1AB00"/>
                </a:solidFill>
                <a:latin typeface="Arial"/>
              </a:rPr>
              <a:t>Pilot </a:t>
            </a:r>
            <a:r>
              <a:rPr lang="en-US" sz="7200" b="1" noProof="0" dirty="0" smtClean="0">
                <a:solidFill>
                  <a:srgbClr val="F1AB00"/>
                </a:solidFill>
                <a:latin typeface="Arial"/>
              </a:rPr>
              <a:t>&amp; </a:t>
            </a:r>
            <a:r>
              <a:rPr lang="en-US" sz="7200" b="1" noProof="0" dirty="0" smtClean="0">
                <a:solidFill>
                  <a:srgbClr val="F1AB00"/>
                </a:solidFill>
                <a:latin typeface="Arial"/>
              </a:rPr>
              <a:t>Training 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718307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14771"/>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AWE Overview</a:t>
            </a:r>
            <a:r>
              <a:rPr kumimoji="0" lang="en-US" sz="7200" b="1" i="0" u="none" strike="noStrike" kern="1200" cap="none" spc="0" normalizeH="0" noProof="0" dirty="0" smtClean="0">
                <a:ln>
                  <a:noFill/>
                </a:ln>
                <a:solidFill>
                  <a:srgbClr val="F1AB00"/>
                </a:solidFill>
                <a:effectLst/>
                <a:uLnTx/>
                <a:uFillTx/>
                <a:latin typeface="Arial"/>
                <a:ea typeface="+mn-ea"/>
                <a:cs typeface="+mn-cs"/>
              </a:rPr>
              <a:t> and Approvals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2843836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INTRO TO AWE</a:t>
            </a:r>
            <a:endParaRPr lang="en-US" dirty="0">
              <a:solidFill>
                <a:schemeClr val="accent5"/>
              </a:solidFill>
            </a:endParaRPr>
          </a:p>
        </p:txBody>
      </p:sp>
      <p:sp>
        <p:nvSpPr>
          <p:cNvPr id="4" name="Rectangle 3"/>
          <p:cNvSpPr/>
          <p:nvPr/>
        </p:nvSpPr>
        <p:spPr>
          <a:xfrm>
            <a:off x="483326" y="1107429"/>
            <a:ext cx="11225348" cy="118288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t>AWE </a:t>
            </a:r>
            <a:r>
              <a:rPr lang="en-US" sz="2000" dirty="0"/>
              <a:t>is the UCPath functionality that routes transactions for review and </a:t>
            </a:r>
            <a:r>
              <a:rPr lang="en-US" sz="2000" dirty="0" smtClean="0"/>
              <a:t>approval.                  This process ensures the appropriate users review and approve the transactions.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t>Location </a:t>
            </a:r>
            <a:r>
              <a:rPr lang="en-US" sz="2000" dirty="0"/>
              <a:t>Approver options include: </a:t>
            </a:r>
            <a:endParaRPr lang="en-US" sz="2000" dirty="0" smtClean="0"/>
          </a:p>
        </p:txBody>
      </p:sp>
      <p:graphicFrame>
        <p:nvGraphicFramePr>
          <p:cNvPr id="3" name="Diagram 2"/>
          <p:cNvGraphicFramePr/>
          <p:nvPr>
            <p:extLst>
              <p:ext uri="{D42A27DB-BD31-4B8C-83A1-F6EECF244321}">
                <p14:modId xmlns:p14="http://schemas.microsoft.com/office/powerpoint/2010/main" val="3478162066"/>
              </p:ext>
            </p:extLst>
          </p:nvPr>
        </p:nvGraphicFramePr>
        <p:xfrm>
          <a:off x="3380155" y="2546575"/>
          <a:ext cx="5259754" cy="1301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3496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207" y="163219"/>
            <a:ext cx="11784026" cy="685800"/>
          </a:xfrm>
        </p:spPr>
        <p:txBody>
          <a:bodyPr/>
          <a:lstStyle/>
          <a:p>
            <a:r>
              <a:rPr lang="en-US" dirty="0" smtClean="0">
                <a:solidFill>
                  <a:schemeClr val="accent5"/>
                </a:solidFill>
              </a:rPr>
              <a:t>SS SMART HR TRANSACTIONS PAGE</a:t>
            </a:r>
            <a:endParaRPr lang="en-US" dirty="0">
              <a:solidFill>
                <a:schemeClr val="accent5"/>
              </a:solidFill>
            </a:endParaRPr>
          </a:p>
        </p:txBody>
      </p:sp>
      <p:sp>
        <p:nvSpPr>
          <p:cNvPr id="17" name="object 8"/>
          <p:cNvSpPr/>
          <p:nvPr/>
        </p:nvSpPr>
        <p:spPr>
          <a:xfrm>
            <a:off x="2183361" y="4182268"/>
            <a:ext cx="6400800" cy="640080"/>
          </a:xfrm>
          <a:custGeom>
            <a:avLst/>
            <a:gdLst/>
            <a:ahLst/>
            <a:cxnLst/>
            <a:rect l="l" t="t" r="r" b="b"/>
            <a:pathLst>
              <a:path w="6400800" h="640080">
                <a:moveTo>
                  <a:pt x="0" y="106679"/>
                </a:moveTo>
                <a:lnTo>
                  <a:pt x="31760" y="43677"/>
                </a:lnTo>
                <a:lnTo>
                  <a:pt x="67394" y="20583"/>
                </a:lnTo>
                <a:lnTo>
                  <a:pt x="112584" y="5438"/>
                </a:lnTo>
                <a:lnTo>
                  <a:pt x="164617" y="0"/>
                </a:lnTo>
                <a:lnTo>
                  <a:pt x="6236195" y="0"/>
                </a:lnTo>
                <a:lnTo>
                  <a:pt x="6288222" y="5438"/>
                </a:lnTo>
                <a:lnTo>
                  <a:pt x="6333407" y="20583"/>
                </a:lnTo>
                <a:lnTo>
                  <a:pt x="6369040" y="43677"/>
                </a:lnTo>
                <a:lnTo>
                  <a:pt x="6400800" y="106679"/>
                </a:lnTo>
                <a:lnTo>
                  <a:pt x="6400800" y="533399"/>
                </a:lnTo>
                <a:lnTo>
                  <a:pt x="6369040" y="596402"/>
                </a:lnTo>
                <a:lnTo>
                  <a:pt x="6333407" y="619496"/>
                </a:lnTo>
                <a:lnTo>
                  <a:pt x="6288222" y="634641"/>
                </a:lnTo>
                <a:lnTo>
                  <a:pt x="6236195" y="640079"/>
                </a:lnTo>
                <a:lnTo>
                  <a:pt x="164617" y="640079"/>
                </a:lnTo>
                <a:lnTo>
                  <a:pt x="112584" y="634641"/>
                </a:lnTo>
                <a:lnTo>
                  <a:pt x="67394" y="619496"/>
                </a:lnTo>
                <a:lnTo>
                  <a:pt x="31760" y="596402"/>
                </a:lnTo>
                <a:lnTo>
                  <a:pt x="0" y="533399"/>
                </a:lnTo>
                <a:lnTo>
                  <a:pt x="0" y="106679"/>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Rectangle 21"/>
          <p:cNvSpPr/>
          <p:nvPr/>
        </p:nvSpPr>
        <p:spPr>
          <a:xfrm>
            <a:off x="0" y="956975"/>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Rectangle 22"/>
          <p:cNvSpPr/>
          <p:nvPr/>
        </p:nvSpPr>
        <p:spPr>
          <a:xfrm>
            <a:off x="144779" y="1102440"/>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9" name="Rectangle 18"/>
          <p:cNvSpPr/>
          <p:nvPr/>
        </p:nvSpPr>
        <p:spPr>
          <a:xfrm>
            <a:off x="483326" y="1731924"/>
            <a:ext cx="11413398" cy="2280881"/>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5" normalizeH="0" baseline="0" noProof="0" dirty="0" smtClean="0">
                <a:ln>
                  <a:noFill/>
                </a:ln>
                <a:solidFill>
                  <a:prstClr val="black"/>
                </a:solidFill>
                <a:effectLst/>
                <a:uLnTx/>
                <a:uFillTx/>
                <a:latin typeface="Arial"/>
                <a:ea typeface="+mn-ea"/>
                <a:cs typeface="Arial"/>
              </a:rPr>
              <a:t>Use </a:t>
            </a:r>
            <a:r>
              <a:rPr kumimoji="0" lang="en-US" sz="1800" b="0" i="0" u="none" strike="noStrike" kern="1200" cap="none" spc="-5" normalizeH="0" baseline="0" noProof="0" dirty="0">
                <a:ln>
                  <a:noFill/>
                </a:ln>
                <a:solidFill>
                  <a:prstClr val="black"/>
                </a:solidFill>
                <a:effectLst/>
                <a:uLnTx/>
                <a:uFillTx/>
                <a:latin typeface="Arial"/>
                <a:ea typeface="+mn-ea"/>
                <a:cs typeface="Arial"/>
              </a:rPr>
              <a:t>the </a:t>
            </a:r>
            <a:r>
              <a:rPr kumimoji="0" lang="en-US" sz="1800" b="1" i="0" u="none" strike="noStrike" kern="1200" cap="none" spc="-5" normalizeH="0" baseline="0" noProof="0" dirty="0">
                <a:ln>
                  <a:noFill/>
                </a:ln>
                <a:solidFill>
                  <a:prstClr val="black"/>
                </a:solidFill>
                <a:effectLst/>
                <a:uLnTx/>
                <a:uFillTx/>
                <a:latin typeface="Arial"/>
                <a:ea typeface="+mn-ea"/>
                <a:cs typeface="Arial"/>
              </a:rPr>
              <a:t>SS Smart HR </a:t>
            </a:r>
            <a:r>
              <a:rPr kumimoji="0" lang="en-US" sz="1800" b="1" i="0" u="none" strike="noStrike" kern="1200" cap="none" spc="-15" normalizeH="0" baseline="0" noProof="0" dirty="0">
                <a:ln>
                  <a:noFill/>
                </a:ln>
                <a:solidFill>
                  <a:prstClr val="black"/>
                </a:solidFill>
                <a:effectLst/>
                <a:uLnTx/>
                <a:uFillTx/>
                <a:latin typeface="Arial"/>
                <a:ea typeface="+mn-ea"/>
                <a:cs typeface="Arial"/>
              </a:rPr>
              <a:t>Transactions </a:t>
            </a:r>
            <a:r>
              <a:rPr kumimoji="0" lang="en-US" sz="1800" b="0" i="0" u="none" strike="noStrike" kern="1200" cap="none" spc="-5" normalizeH="0" baseline="0" noProof="0" dirty="0">
                <a:ln>
                  <a:noFill/>
                </a:ln>
                <a:solidFill>
                  <a:prstClr val="black"/>
                </a:solidFill>
                <a:effectLst/>
                <a:uLnTx/>
                <a:uFillTx/>
                <a:latin typeface="Arial"/>
                <a:ea typeface="+mn-ea"/>
                <a:cs typeface="Arial"/>
              </a:rPr>
              <a:t>page</a:t>
            </a:r>
            <a:r>
              <a:rPr kumimoji="0" lang="en-US" sz="1800" b="0" i="0" u="none" strike="noStrike" kern="1200" cap="none" spc="45" normalizeH="0" baseline="0" noProof="0" dirty="0">
                <a:ln>
                  <a:noFill/>
                </a:ln>
                <a:solidFill>
                  <a:prstClr val="black"/>
                </a:solidFill>
                <a:effectLst/>
                <a:uLnTx/>
                <a:uFillTx/>
                <a:latin typeface="Arial"/>
                <a:ea typeface="+mn-ea"/>
                <a:cs typeface="Arial"/>
              </a:rPr>
              <a:t>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to:</a:t>
            </a:r>
            <a:endParaRPr kumimoji="0" lang="en-US" sz="1800" b="0" i="0" u="none" strike="noStrike" kern="1200" cap="none" spc="0" normalizeH="0" baseline="0" noProof="0" dirty="0" smtClean="0">
              <a:ln>
                <a:noFill/>
              </a:ln>
              <a:solidFill>
                <a:prstClr val="black"/>
              </a:solidFill>
              <a:effectLst/>
              <a:uLnTx/>
              <a:uFillTx/>
              <a:latin typeface="Arial"/>
              <a:ea typeface="+mn-ea"/>
              <a:cs typeface="Arial"/>
            </a:endParaRPr>
          </a:p>
          <a:p>
            <a:pPr marL="742950" lvl="1" indent="-285750">
              <a:lnSpc>
                <a:spcPct val="107000"/>
              </a:lnSpc>
              <a:spcAft>
                <a:spcPts val="800"/>
              </a:spcAft>
              <a:buFont typeface="Arial" panose="020B0604020202020204" pitchFamily="34" charset="0"/>
              <a:buChar char="•"/>
              <a:defRPr/>
            </a:pPr>
            <a:r>
              <a:rPr kumimoji="0" lang="en-US" b="0" i="0" u="none" strike="noStrike" kern="1200" cap="none" spc="-20" normalizeH="0" baseline="0" noProof="0" dirty="0" smtClean="0">
                <a:ln>
                  <a:noFill/>
                </a:ln>
                <a:solidFill>
                  <a:prstClr val="black"/>
                </a:solidFill>
                <a:effectLst/>
                <a:uLnTx/>
                <a:uFillTx/>
                <a:latin typeface="Arial"/>
                <a:ea typeface="+mn-ea"/>
                <a:cs typeface="Arial"/>
              </a:rPr>
              <a:t>V</a:t>
            </a:r>
            <a:r>
              <a:rPr lang="en-US" dirty="0" smtClean="0"/>
              <a:t>iew</a:t>
            </a:r>
            <a:r>
              <a:rPr lang="en-US" dirty="0"/>
              <a:t> </a:t>
            </a:r>
            <a:r>
              <a:rPr lang="en-US" dirty="0" smtClean="0"/>
              <a:t>the </a:t>
            </a:r>
            <a:r>
              <a:rPr lang="en-US" dirty="0"/>
              <a:t>status of a template transaction within Approval Workflow Engine (AWE). </a:t>
            </a:r>
            <a:endParaRPr lang="en-US" dirty="0" smtClean="0"/>
          </a:p>
          <a:p>
            <a:pPr marL="742950" lvl="1" indent="-285750">
              <a:lnSpc>
                <a:spcPct val="107000"/>
              </a:lnSpc>
              <a:spcAft>
                <a:spcPts val="800"/>
              </a:spcAft>
              <a:buFont typeface="Arial" panose="020B0604020202020204" pitchFamily="34" charset="0"/>
              <a:buChar char="•"/>
              <a:defRPr/>
            </a:pPr>
            <a:r>
              <a:rPr lang="en-US" dirty="0" smtClean="0"/>
              <a:t>View </a:t>
            </a:r>
            <a:r>
              <a:rPr lang="en-US" dirty="0"/>
              <a:t>comments entered by a Location Initiator or Approver</a:t>
            </a:r>
            <a:r>
              <a:rPr lang="en-US" dirty="0" smtClean="0"/>
              <a:t>.</a:t>
            </a:r>
            <a:endParaRPr kumimoji="0" lang="en-US" b="0" i="0" u="none" strike="noStrike" kern="1200" cap="none" spc="0" normalizeH="0" baseline="0" noProof="0" dirty="0" smtClean="0">
              <a:ln>
                <a:noFill/>
              </a:ln>
              <a:solidFill>
                <a:prstClr val="black"/>
              </a:solidFill>
              <a:effectLst/>
              <a:uLnTx/>
              <a:uFillTx/>
              <a:latin typeface="Arial"/>
              <a:ea typeface="+mn-ea"/>
              <a:cs typeface="Arial"/>
            </a:endParaRPr>
          </a:p>
          <a:p>
            <a:pPr marL="742950" lvl="1" indent="-285750">
              <a:lnSpc>
                <a:spcPct val="107000"/>
              </a:lnSpc>
              <a:spcAft>
                <a:spcPts val="800"/>
              </a:spcAft>
              <a:buFont typeface="Arial" panose="020B0604020202020204" pitchFamily="34" charset="0"/>
              <a:buChar char="•"/>
              <a:defRPr/>
            </a:pPr>
            <a:r>
              <a:rPr kumimoji="0" lang="en-US" b="0" i="0" u="none" strike="noStrike" kern="1200" cap="none" spc="-20" normalizeH="0" baseline="0" noProof="0" dirty="0" smtClean="0">
                <a:ln>
                  <a:noFill/>
                </a:ln>
                <a:solidFill>
                  <a:prstClr val="black"/>
                </a:solidFill>
                <a:effectLst/>
                <a:uLnTx/>
                <a:uFillTx/>
                <a:latin typeface="Arial"/>
                <a:ea typeface="+mn-ea"/>
                <a:cs typeface="Arial"/>
              </a:rPr>
              <a:t>View </a:t>
            </a:r>
            <a:r>
              <a:rPr kumimoji="0" lang="en-US" b="0" i="0" u="none" strike="noStrike" kern="1200" cap="none" spc="-5" normalizeH="0" baseline="0" noProof="0" dirty="0">
                <a:ln>
                  <a:noFill/>
                </a:ln>
                <a:solidFill>
                  <a:prstClr val="black"/>
                </a:solidFill>
                <a:effectLst/>
                <a:uLnTx/>
                <a:uFillTx/>
                <a:latin typeface="Arial"/>
                <a:ea typeface="+mn-ea"/>
                <a:cs typeface="Arial"/>
              </a:rPr>
              <a:t>transactions you have </a:t>
            </a:r>
            <a:r>
              <a:rPr kumimoji="0" lang="en-US" b="0" i="0" u="none" strike="noStrike" kern="1200" cap="none" spc="-5" normalizeH="0" baseline="0" noProof="0" dirty="0" smtClean="0">
                <a:ln>
                  <a:noFill/>
                </a:ln>
                <a:solidFill>
                  <a:prstClr val="black"/>
                </a:solidFill>
                <a:effectLst/>
                <a:uLnTx/>
                <a:uFillTx/>
                <a:latin typeface="Arial"/>
                <a:ea typeface="+mn-ea"/>
                <a:cs typeface="Arial"/>
              </a:rPr>
              <a:t>submitted, </a:t>
            </a:r>
            <a:r>
              <a:rPr kumimoji="0" lang="en-US" b="0" i="0" u="none" strike="noStrike" kern="1200" cap="none" spc="-5" normalizeH="0" baseline="0" noProof="0" dirty="0">
                <a:ln>
                  <a:noFill/>
                </a:ln>
                <a:solidFill>
                  <a:prstClr val="black"/>
                </a:solidFill>
                <a:effectLst/>
                <a:uLnTx/>
                <a:uFillTx/>
                <a:latin typeface="Arial"/>
                <a:ea typeface="+mn-ea"/>
                <a:cs typeface="Arial"/>
              </a:rPr>
              <a:t>along with all </a:t>
            </a:r>
            <a:r>
              <a:rPr kumimoji="0" lang="en-US" b="0" i="0" u="none" strike="noStrike" kern="1200" cap="none" spc="-5" normalizeH="0" baseline="0" noProof="0" dirty="0" smtClean="0">
                <a:ln>
                  <a:noFill/>
                </a:ln>
                <a:solidFill>
                  <a:prstClr val="black"/>
                </a:solidFill>
                <a:effectLst/>
                <a:uLnTx/>
                <a:uFillTx/>
                <a:latin typeface="Arial"/>
                <a:ea typeface="+mn-ea"/>
                <a:cs typeface="Arial"/>
              </a:rPr>
              <a:t>transactions </a:t>
            </a:r>
            <a:r>
              <a:rPr kumimoji="0" lang="en-US" b="0" i="0" u="none" strike="noStrike" kern="1200" cap="none" spc="-5" normalizeH="0" baseline="0" noProof="0" dirty="0">
                <a:ln>
                  <a:noFill/>
                </a:ln>
                <a:solidFill>
                  <a:prstClr val="black"/>
                </a:solidFill>
                <a:effectLst/>
                <a:uLnTx/>
                <a:uFillTx/>
                <a:latin typeface="Arial"/>
                <a:ea typeface="+mn-ea"/>
                <a:cs typeface="Arial"/>
              </a:rPr>
              <a:t>submitted within your business</a:t>
            </a:r>
            <a:r>
              <a:rPr kumimoji="0" lang="en-US" b="0" i="0" u="none" strike="noStrike" kern="1200" cap="none" spc="80" normalizeH="0" baseline="0" noProof="0" dirty="0">
                <a:ln>
                  <a:noFill/>
                </a:ln>
                <a:solidFill>
                  <a:prstClr val="black"/>
                </a:solidFill>
                <a:effectLst/>
                <a:uLnTx/>
                <a:uFillTx/>
                <a:latin typeface="Arial"/>
                <a:ea typeface="+mn-ea"/>
                <a:cs typeface="Arial"/>
              </a:rPr>
              <a:t> </a:t>
            </a:r>
            <a:r>
              <a:rPr kumimoji="0" lang="en-US" b="0" i="0" u="none" strike="noStrike" kern="1200" cap="none" spc="-5" normalizeH="0" baseline="0" noProof="0" dirty="0" smtClean="0">
                <a:ln>
                  <a:noFill/>
                </a:ln>
                <a:solidFill>
                  <a:prstClr val="black"/>
                </a:solidFill>
                <a:effectLst/>
                <a:uLnTx/>
                <a:uFillTx/>
                <a:latin typeface="Arial"/>
                <a:ea typeface="+mn-ea"/>
                <a:cs typeface="Arial"/>
              </a:rPr>
              <a:t>unit.       This page is not restricted by department</a:t>
            </a:r>
            <a:r>
              <a:rPr kumimoji="0" lang="en-US" b="0" i="0" u="none" strike="noStrike" kern="1200" cap="none" spc="-5" normalizeH="0" noProof="0" dirty="0" smtClean="0">
                <a:ln>
                  <a:noFill/>
                </a:ln>
                <a:solidFill>
                  <a:prstClr val="black"/>
                </a:solidFill>
                <a:effectLst/>
                <a:uLnTx/>
                <a:uFillTx/>
                <a:latin typeface="Arial"/>
                <a:ea typeface="+mn-ea"/>
                <a:cs typeface="Arial"/>
              </a:rPr>
              <a:t> security.</a:t>
            </a:r>
            <a:endParaRPr kumimoji="0" lang="en-US" b="0" i="0" u="none" strike="noStrike" kern="1200" cap="none" spc="0" normalizeH="0" baseline="0" noProof="0" dirty="0" smtClean="0">
              <a:ln>
                <a:noFill/>
              </a:ln>
              <a:solidFill>
                <a:prstClr val="black"/>
              </a:solidFill>
              <a:effectLst/>
              <a:uLnTx/>
              <a:uFillTx/>
              <a:latin typeface="Arial"/>
              <a:ea typeface="+mn-ea"/>
              <a:cs typeface="Arial"/>
            </a:endParaRPr>
          </a:p>
          <a:p>
            <a:pPr marL="742950" lvl="1" indent="-285750">
              <a:lnSpc>
                <a:spcPct val="107000"/>
              </a:lnSpc>
              <a:spcAft>
                <a:spcPts val="800"/>
              </a:spcAft>
              <a:buFont typeface="Arial" panose="020B0604020202020204" pitchFamily="34" charset="0"/>
              <a:buChar char="•"/>
              <a:defRPr/>
            </a:pPr>
            <a:r>
              <a:rPr kumimoji="0" lang="en-US" b="0" i="0" u="none" strike="noStrike" kern="1200" cap="none" spc="-5" normalizeH="0" baseline="0" noProof="0" dirty="0" smtClean="0">
                <a:ln>
                  <a:noFill/>
                </a:ln>
                <a:solidFill>
                  <a:prstClr val="black"/>
                </a:solidFill>
                <a:effectLst/>
                <a:uLnTx/>
                <a:uFillTx/>
                <a:latin typeface="Arial"/>
                <a:ea typeface="+mn-ea"/>
                <a:cs typeface="Arial"/>
              </a:rPr>
              <a:t>Review </a:t>
            </a:r>
            <a:r>
              <a:rPr kumimoji="0" lang="en-US" b="0" i="0" u="none" strike="noStrike" kern="1200" cap="none" spc="-5" normalizeH="0" baseline="0" noProof="0" dirty="0">
                <a:ln>
                  <a:noFill/>
                </a:ln>
                <a:solidFill>
                  <a:prstClr val="black"/>
                </a:solidFill>
                <a:effectLst/>
                <a:uLnTx/>
                <a:uFillTx/>
                <a:latin typeface="Arial"/>
                <a:ea typeface="+mn-ea"/>
                <a:cs typeface="Arial"/>
              </a:rPr>
              <a:t>the template entry details (the fields are </a:t>
            </a:r>
            <a:r>
              <a:rPr kumimoji="0" lang="en-US" b="0" i="0" u="none" strike="noStrike" kern="1200" cap="none" spc="-5" normalizeH="0" baseline="0" noProof="0" dirty="0" smtClean="0">
                <a:ln>
                  <a:noFill/>
                </a:ln>
                <a:solidFill>
                  <a:prstClr val="black"/>
                </a:solidFill>
                <a:effectLst/>
                <a:uLnTx/>
                <a:uFillTx/>
                <a:latin typeface="Arial"/>
                <a:ea typeface="+mn-ea"/>
                <a:cs typeface="Arial"/>
              </a:rPr>
              <a:t>view-only).</a:t>
            </a:r>
            <a:endParaRPr kumimoji="0" lang="en-US"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TextBox 6"/>
          <p:cNvSpPr txBox="1"/>
          <p:nvPr/>
        </p:nvSpPr>
        <p:spPr>
          <a:xfrm>
            <a:off x="228600" y="6309360"/>
            <a:ext cx="2557175" cy="369332"/>
          </a:xfrm>
          <a:prstGeom prst="rect">
            <a:avLst/>
          </a:prstGeom>
          <a:noFill/>
        </p:spPr>
        <p:txBody>
          <a:bodyPr wrap="none" rtlCol="0">
            <a:spAutoFit/>
          </a:bodyPr>
          <a:lstStyle/>
          <a:p>
            <a:r>
              <a:rPr lang="en-US" dirty="0" smtClean="0">
                <a:hlinkClick r:id="rId3"/>
              </a:rPr>
              <a:t>Click for UCPC Job Aid</a:t>
            </a:r>
            <a:endParaRPr lang="en-US" dirty="0"/>
          </a:p>
        </p:txBody>
      </p:sp>
      <p:pic>
        <p:nvPicPr>
          <p:cNvPr id="8" name="Picture 7"/>
          <p:cNvPicPr>
            <a:picLocks noChangeAspect="1"/>
          </p:cNvPicPr>
          <p:nvPr/>
        </p:nvPicPr>
        <p:blipFill>
          <a:blip r:embed="rId4"/>
          <a:stretch>
            <a:fillRect/>
          </a:stretch>
        </p:blipFill>
        <p:spPr>
          <a:xfrm>
            <a:off x="3099587" y="4098044"/>
            <a:ext cx="6400800" cy="2562820"/>
          </a:xfrm>
          <a:prstGeom prst="rect">
            <a:avLst/>
          </a:prstGeom>
          <a:ln w="6350">
            <a:solidFill>
              <a:schemeClr val="tx1"/>
            </a:solidFill>
          </a:ln>
        </p:spPr>
      </p:pic>
      <p:pic>
        <p:nvPicPr>
          <p:cNvPr id="9" name="Picture 8"/>
          <p:cNvPicPr>
            <a:picLocks noChangeAspect="1"/>
          </p:cNvPicPr>
          <p:nvPr/>
        </p:nvPicPr>
        <p:blipFill>
          <a:blip r:embed="rId5"/>
          <a:stretch>
            <a:fillRect/>
          </a:stretch>
        </p:blipFill>
        <p:spPr>
          <a:xfrm>
            <a:off x="9713477" y="5779008"/>
            <a:ext cx="2362195" cy="1031212"/>
          </a:xfrm>
          <a:prstGeom prst="rect">
            <a:avLst/>
          </a:prstGeom>
        </p:spPr>
      </p:pic>
    </p:spTree>
    <p:extLst>
      <p:ext uri="{BB962C8B-B14F-4D97-AF65-F5344CB8AC3E}">
        <p14:creationId xmlns:p14="http://schemas.microsoft.com/office/powerpoint/2010/main" val="8760896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303" y="163219"/>
            <a:ext cx="10963618" cy="685800"/>
          </a:xfrm>
        </p:spPr>
        <p:txBody>
          <a:bodyPr/>
          <a:lstStyle/>
          <a:p>
            <a:r>
              <a:rPr lang="en-US" dirty="0" smtClean="0">
                <a:solidFill>
                  <a:schemeClr val="accent5"/>
                </a:solidFill>
              </a:rPr>
              <a:t>TRANSACTION STATUS PAGE </a:t>
            </a:r>
            <a:endParaRPr lang="en-US" dirty="0">
              <a:solidFill>
                <a:schemeClr val="accent5"/>
              </a:solidFill>
            </a:endParaRPr>
          </a:p>
        </p:txBody>
      </p:sp>
      <p:sp>
        <p:nvSpPr>
          <p:cNvPr id="20" name="Rectangle 19"/>
          <p:cNvSpPr/>
          <p:nvPr/>
        </p:nvSpPr>
        <p:spPr>
          <a:xfrm>
            <a:off x="483326" y="1889944"/>
            <a:ext cx="11225348" cy="476579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5" normalizeH="0" baseline="0" noProof="0" dirty="0" smtClean="0">
                <a:ln>
                  <a:noFill/>
                </a:ln>
                <a:solidFill>
                  <a:prstClr val="black"/>
                </a:solidFill>
                <a:effectLst/>
                <a:uLnTx/>
                <a:uFillTx/>
                <a:latin typeface="Arial"/>
                <a:ea typeface="+mn-ea"/>
                <a:cs typeface="Arial"/>
              </a:rPr>
              <a:t>Use </a:t>
            </a:r>
            <a:r>
              <a:rPr kumimoji="0" lang="en-US" sz="1800" b="0" i="0" u="none" strike="noStrike" kern="1200" cap="none" spc="-5" normalizeH="0" baseline="0" noProof="0" dirty="0">
                <a:ln>
                  <a:noFill/>
                </a:ln>
                <a:solidFill>
                  <a:prstClr val="black"/>
                </a:solidFill>
                <a:effectLst/>
                <a:uLnTx/>
                <a:uFillTx/>
                <a:latin typeface="Arial"/>
                <a:ea typeface="+mn-ea"/>
                <a:cs typeface="Arial"/>
              </a:rPr>
              <a:t>the </a:t>
            </a:r>
            <a:r>
              <a:rPr kumimoji="0" lang="en-US" sz="1800" b="1" i="0" u="none" strike="noStrike" kern="1200" cap="none" spc="-15" normalizeH="0" baseline="0" noProof="0" dirty="0">
                <a:ln>
                  <a:noFill/>
                </a:ln>
                <a:solidFill>
                  <a:prstClr val="black"/>
                </a:solidFill>
                <a:effectLst/>
                <a:uLnTx/>
                <a:uFillTx/>
                <a:latin typeface="Arial"/>
                <a:ea typeface="+mn-ea"/>
                <a:cs typeface="Arial"/>
              </a:rPr>
              <a:t>Transaction </a:t>
            </a:r>
            <a:r>
              <a:rPr kumimoji="0" lang="en-US" sz="1800" b="1" i="0" u="none" strike="noStrike" kern="1200" cap="none" spc="-5" normalizeH="0" baseline="0" noProof="0" dirty="0">
                <a:ln>
                  <a:noFill/>
                </a:ln>
                <a:solidFill>
                  <a:prstClr val="black"/>
                </a:solidFill>
                <a:effectLst/>
                <a:uLnTx/>
                <a:uFillTx/>
                <a:latin typeface="Arial"/>
                <a:ea typeface="+mn-ea"/>
                <a:cs typeface="Arial"/>
              </a:rPr>
              <a:t>Status </a:t>
            </a:r>
            <a:r>
              <a:rPr kumimoji="0" lang="en-US" sz="1800" b="0" i="0" u="none" strike="noStrike" kern="1200" cap="none" spc="-5" normalizeH="0" baseline="0" noProof="0" dirty="0">
                <a:ln>
                  <a:noFill/>
                </a:ln>
                <a:solidFill>
                  <a:prstClr val="black"/>
                </a:solidFill>
                <a:effectLst/>
                <a:uLnTx/>
                <a:uFillTx/>
                <a:latin typeface="Arial"/>
                <a:ea typeface="+mn-ea"/>
                <a:cs typeface="Arial"/>
              </a:rPr>
              <a:t>page </a:t>
            </a:r>
            <a:r>
              <a:rPr kumimoji="0" lang="en-US" sz="1800" b="0" i="0" u="none" strike="noStrike" kern="1200" cap="none" spc="0" normalizeH="0" baseline="0" noProof="0" dirty="0">
                <a:ln>
                  <a:noFill/>
                </a:ln>
                <a:solidFill>
                  <a:prstClr val="black"/>
                </a:solidFill>
                <a:effectLst/>
                <a:uLnTx/>
                <a:uFillTx/>
                <a:latin typeface="Arial"/>
                <a:ea typeface="+mn-ea"/>
                <a:cs typeface="Arial"/>
              </a:rPr>
              <a:t>to </a:t>
            </a:r>
            <a:r>
              <a:rPr kumimoji="0" lang="en-US" sz="1800" b="0" i="0" u="none" strike="noStrike" kern="1200" cap="none" spc="-5" normalizeH="0" baseline="0" noProof="0" dirty="0">
                <a:ln>
                  <a:noFill/>
                </a:ln>
                <a:solidFill>
                  <a:prstClr val="black"/>
                </a:solidFill>
                <a:effectLst/>
                <a:uLnTx/>
                <a:uFillTx/>
                <a:latin typeface="Arial"/>
                <a:ea typeface="+mn-ea"/>
                <a:cs typeface="Arial"/>
              </a:rPr>
              <a:t>view the status of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templates </a:t>
            </a:r>
            <a:r>
              <a:rPr kumimoji="0" lang="en-US" sz="1800" b="0" i="0" u="none" strike="noStrike" kern="1200" cap="none" spc="-5" normalizeH="0" baseline="0" noProof="0" dirty="0">
                <a:ln>
                  <a:noFill/>
                </a:ln>
                <a:solidFill>
                  <a:prstClr val="black"/>
                </a:solidFill>
                <a:effectLst/>
                <a:uLnTx/>
                <a:uFillTx/>
                <a:latin typeface="Arial"/>
                <a:ea typeface="+mn-ea"/>
                <a:cs typeface="Arial"/>
              </a:rPr>
              <a:t>after they have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completed </a:t>
            </a:r>
            <a:r>
              <a:rPr kumimoji="0" lang="en-US" sz="1800" b="0" i="0" u="none" strike="noStrike" kern="1200" cap="none" spc="-25" normalizeH="0" baseline="0" noProof="0" dirty="0" smtClean="0">
                <a:ln>
                  <a:noFill/>
                </a:ln>
                <a:solidFill>
                  <a:prstClr val="black"/>
                </a:solidFill>
                <a:effectLst/>
                <a:uLnTx/>
                <a:uFillTx/>
                <a:latin typeface="Arial"/>
                <a:ea typeface="+mn-ea"/>
                <a:cs typeface="Arial"/>
              </a:rPr>
              <a:t>AWE.</a:t>
            </a:r>
            <a:endParaRPr kumimoji="0" lang="en-US" sz="1800" b="0" i="0" u="none" strike="noStrike" kern="1200" cap="none" spc="0" normalizeH="0" baseline="0" noProof="0" dirty="0" smtClean="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5" normalizeH="0" baseline="0" noProof="0" dirty="0" smtClean="0">
                <a:ln>
                  <a:noFill/>
                </a:ln>
                <a:solidFill>
                  <a:prstClr val="black"/>
                </a:solidFill>
                <a:effectLst/>
                <a:uLnTx/>
                <a:uFillTx/>
                <a:latin typeface="Arial"/>
                <a:ea typeface="+mn-ea"/>
                <a:cs typeface="Arial"/>
              </a:rPr>
              <a:t>This </a:t>
            </a:r>
            <a:r>
              <a:rPr kumimoji="0" lang="en-US" sz="1800" b="0" i="0" u="none" strike="noStrike" kern="1200" cap="none" spc="-5" normalizeH="0" baseline="0" noProof="0" dirty="0">
                <a:ln>
                  <a:noFill/>
                </a:ln>
                <a:solidFill>
                  <a:prstClr val="black"/>
                </a:solidFill>
                <a:effectLst/>
                <a:uLnTx/>
                <a:uFillTx/>
                <a:latin typeface="Arial"/>
                <a:ea typeface="+mn-ea"/>
                <a:cs typeface="Arial"/>
              </a:rPr>
              <a:t>page tracks the status of templates after they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have</a:t>
            </a:r>
            <a:r>
              <a:rPr kumimoji="0" lang="en-US" sz="1800" b="0" i="0" u="none" strike="noStrike" kern="1200" cap="none" spc="-5" normalizeH="0" noProof="0" dirty="0" smtClean="0">
                <a:ln>
                  <a:noFill/>
                </a:ln>
                <a:solidFill>
                  <a:prstClr val="black"/>
                </a:solidFill>
                <a:effectLst/>
                <a:uLnTx/>
                <a:uFillTx/>
                <a:latin typeface="Arial"/>
                <a:ea typeface="+mn-ea"/>
                <a:cs typeface="Arial"/>
              </a:rPr>
              <a:t>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been </a:t>
            </a:r>
            <a:r>
              <a:rPr kumimoji="0" lang="en-US" sz="1800" b="0" i="0" u="none" strike="noStrike" kern="1200" cap="none" spc="-5" normalizeH="0" baseline="0" noProof="0" dirty="0">
                <a:ln>
                  <a:noFill/>
                </a:ln>
                <a:solidFill>
                  <a:prstClr val="black"/>
                </a:solidFill>
                <a:effectLst/>
                <a:uLnTx/>
                <a:uFillTx/>
                <a:latin typeface="Arial"/>
                <a:ea typeface="+mn-ea"/>
                <a:cs typeface="Arial"/>
              </a:rPr>
              <a:t>routed and approved at the</a:t>
            </a:r>
            <a:r>
              <a:rPr kumimoji="0" lang="en-US" sz="1800" b="0" i="0" u="none" strike="noStrike" kern="1200" cap="none" spc="65" normalizeH="0" baseline="0" noProof="0" dirty="0">
                <a:ln>
                  <a:noFill/>
                </a:ln>
                <a:solidFill>
                  <a:prstClr val="black"/>
                </a:solidFill>
                <a:effectLst/>
                <a:uLnTx/>
                <a:uFillTx/>
                <a:latin typeface="Arial"/>
                <a:ea typeface="+mn-ea"/>
                <a:cs typeface="Arial"/>
              </a:rPr>
              <a:t>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Locations.</a:t>
            </a:r>
            <a:endParaRPr kumimoji="0" lang="en-US" sz="1800" b="0" i="0" u="none" strike="noStrike" kern="1200" cap="none" spc="0" normalizeH="0" baseline="0" noProof="0" dirty="0" smtClean="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20" normalizeH="0" baseline="0" noProof="0" dirty="0" smtClean="0">
                <a:ln>
                  <a:noFill/>
                </a:ln>
                <a:solidFill>
                  <a:prstClr val="black"/>
                </a:solidFill>
                <a:effectLst/>
                <a:uLnTx/>
                <a:uFillTx/>
                <a:latin typeface="Arial"/>
                <a:ea typeface="+mn-ea"/>
                <a:cs typeface="Arial"/>
              </a:rPr>
              <a:t>View </a:t>
            </a:r>
            <a:r>
              <a:rPr kumimoji="0" lang="en-US" sz="1800" b="0" i="0" u="none" strike="noStrike" kern="1200" cap="none" spc="-5" normalizeH="0" baseline="0" noProof="0" dirty="0">
                <a:ln>
                  <a:noFill/>
                </a:ln>
                <a:solidFill>
                  <a:prstClr val="black"/>
                </a:solidFill>
                <a:effectLst/>
                <a:uLnTx/>
                <a:uFillTx/>
                <a:latin typeface="Arial"/>
                <a:ea typeface="+mn-ea"/>
                <a:cs typeface="Arial"/>
              </a:rPr>
              <a:t>transactions you have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submitted, </a:t>
            </a:r>
            <a:r>
              <a:rPr kumimoji="0" lang="en-US" sz="1800" b="0" i="0" u="none" strike="noStrike" kern="1200" cap="none" spc="-5" normalizeH="0" baseline="0" noProof="0" dirty="0">
                <a:ln>
                  <a:noFill/>
                </a:ln>
                <a:solidFill>
                  <a:prstClr val="black"/>
                </a:solidFill>
                <a:effectLst/>
                <a:uLnTx/>
                <a:uFillTx/>
                <a:latin typeface="Arial"/>
                <a:ea typeface="+mn-ea"/>
                <a:cs typeface="Arial"/>
              </a:rPr>
              <a:t>along with all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transactions </a:t>
            </a:r>
            <a:r>
              <a:rPr kumimoji="0" lang="en-US" sz="1800" b="0" i="0" u="none" strike="noStrike" kern="1200" cap="none" spc="-5" normalizeH="0" baseline="0" noProof="0" dirty="0">
                <a:ln>
                  <a:noFill/>
                </a:ln>
                <a:solidFill>
                  <a:prstClr val="black"/>
                </a:solidFill>
                <a:effectLst/>
                <a:uLnTx/>
                <a:uFillTx/>
                <a:latin typeface="Arial"/>
                <a:ea typeface="+mn-ea"/>
                <a:cs typeface="Arial"/>
              </a:rPr>
              <a:t>for departments for which you have security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access.</a:t>
            </a:r>
            <a:endParaRPr kumimoji="0" lang="en-US" sz="1800" b="0" i="0" u="none" strike="noStrike" kern="1200" cap="none" spc="0" normalizeH="0" baseline="0" noProof="0" dirty="0" smtClean="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5" normalizeH="0" baseline="0" noProof="0" dirty="0" smtClean="0">
                <a:ln>
                  <a:noFill/>
                </a:ln>
                <a:solidFill>
                  <a:prstClr val="black"/>
                </a:solidFill>
                <a:effectLst/>
                <a:uLnTx/>
                <a:uFillTx/>
                <a:latin typeface="Arial"/>
                <a:ea typeface="+mn-ea"/>
                <a:cs typeface="Arial"/>
              </a:rPr>
              <a:t>This page is also used </a:t>
            </a:r>
            <a:r>
              <a:rPr kumimoji="0" lang="en-US" sz="1800" b="0" i="0" u="none" strike="noStrike" kern="1200" cap="none" spc="0" normalizeH="0" baseline="0" noProof="0" dirty="0" smtClean="0">
                <a:ln>
                  <a:noFill/>
                </a:ln>
                <a:solidFill>
                  <a:prstClr val="black"/>
                </a:solidFill>
                <a:effectLst/>
                <a:uLnTx/>
                <a:uFillTx/>
                <a:latin typeface="Arial"/>
                <a:ea typeface="+mn-ea"/>
                <a:cs typeface="Arial"/>
              </a:rPr>
              <a:t>to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clone a transaction that </a:t>
            </a:r>
            <a:r>
              <a:rPr kumimoji="0" lang="en-US" sz="1800" b="0" i="0" u="none" strike="noStrike" kern="1200" cap="none" spc="-10" normalizeH="0" baseline="0" noProof="0" dirty="0" smtClean="0">
                <a:ln>
                  <a:noFill/>
                </a:ln>
                <a:solidFill>
                  <a:prstClr val="black"/>
                </a:solidFill>
                <a:effectLst/>
                <a:uLnTx/>
                <a:uFillTx/>
                <a:latin typeface="Arial"/>
                <a:ea typeface="+mn-ea"/>
                <a:cs typeface="Arial"/>
              </a:rPr>
              <a:t>was</a:t>
            </a:r>
            <a:r>
              <a:rPr kumimoji="0" lang="en-US" sz="1800" b="0" i="0" u="none" strike="noStrike" kern="1200" cap="none" spc="-10" normalizeH="0" noProof="0" dirty="0" smtClean="0">
                <a:ln>
                  <a:noFill/>
                </a:ln>
                <a:solidFill>
                  <a:prstClr val="black"/>
                </a:solidFill>
                <a:effectLst/>
                <a:uLnTx/>
                <a:uFillTx/>
                <a:latin typeface="Arial"/>
                <a:ea typeface="+mn-ea"/>
                <a:cs typeface="Arial"/>
              </a:rPr>
              <a:t>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cancelled or</a:t>
            </a:r>
            <a:r>
              <a:rPr kumimoji="0" lang="en-US" sz="1800" b="0" i="0" u="none" strike="noStrike" kern="1200" cap="none" spc="30" normalizeH="0" baseline="0" noProof="0" dirty="0" smtClean="0">
                <a:ln>
                  <a:noFill/>
                </a:ln>
                <a:solidFill>
                  <a:prstClr val="black"/>
                </a:solidFill>
                <a:effectLst/>
                <a:uLnTx/>
                <a:uFillTx/>
                <a:latin typeface="Arial"/>
                <a:ea typeface="+mn-ea"/>
                <a:cs typeface="Arial"/>
              </a:rPr>
              <a:t> </a:t>
            </a:r>
            <a:r>
              <a:rPr kumimoji="0" lang="en-US" sz="1800" b="0" i="0" u="none" strike="noStrike" kern="1200" cap="none" spc="-10" normalizeH="0" baseline="0" noProof="0" dirty="0" smtClean="0">
                <a:ln>
                  <a:noFill/>
                </a:ln>
                <a:solidFill>
                  <a:prstClr val="black"/>
                </a:solidFill>
                <a:effectLst/>
                <a:uLnTx/>
                <a:uFillTx/>
                <a:latin typeface="Arial"/>
                <a:ea typeface="+mn-ea"/>
                <a:cs typeface="Arial"/>
              </a:rPr>
              <a:t>denied.</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If you clone a transaction denied at the location, both the original and the clone appear in the list.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742950" lvl="1" indent="-285750">
              <a:lnSpc>
                <a:spcPct val="107000"/>
              </a:lnSpc>
              <a:spcAft>
                <a:spcPts val="800"/>
              </a:spcAft>
              <a:buFont typeface="Arial" panose="020B0604020202020204" pitchFamily="34" charset="0"/>
              <a:buChar char="•"/>
              <a:defRPr/>
            </a:pPr>
            <a:r>
              <a:rPr kumimoji="0" lang="en-US" b="0" i="0" u="none" strike="noStrike" kern="1200" cap="none" spc="0" normalizeH="0" baseline="0" noProof="0" dirty="0" smtClean="0">
                <a:ln>
                  <a:noFill/>
                </a:ln>
                <a:solidFill>
                  <a:prstClr val="black"/>
                </a:solidFill>
                <a:effectLst/>
                <a:uLnTx/>
                <a:uFillTx/>
                <a:latin typeface="Arial"/>
                <a:ea typeface="+mn-ea"/>
                <a:cs typeface="+mn-cs"/>
              </a:rPr>
              <a:t>Tip: </a:t>
            </a:r>
            <a:r>
              <a:rPr kumimoji="0" lang="en-US" b="0" i="0" u="none" strike="noStrike" kern="1200" cap="none" spc="0" normalizeH="0" baseline="0" noProof="0" dirty="0">
                <a:ln>
                  <a:noFill/>
                </a:ln>
                <a:solidFill>
                  <a:prstClr val="black"/>
                </a:solidFill>
                <a:effectLst/>
                <a:uLnTx/>
                <a:uFillTx/>
                <a:latin typeface="Arial"/>
                <a:ea typeface="+mn-ea"/>
                <a:cs typeface="+mn-cs"/>
              </a:rPr>
              <a:t>T</a:t>
            </a:r>
            <a:r>
              <a:rPr kumimoji="0" lang="en-US" b="0" i="0" u="none" strike="noStrike" kern="1200" cap="none" spc="0" normalizeH="0" baseline="0" noProof="0" dirty="0" smtClean="0">
                <a:ln>
                  <a:noFill/>
                </a:ln>
                <a:solidFill>
                  <a:prstClr val="black"/>
                </a:solidFill>
                <a:effectLst/>
                <a:uLnTx/>
                <a:uFillTx/>
                <a:latin typeface="Arial"/>
                <a:ea typeface="+mn-ea"/>
                <a:cs typeface="+mn-cs"/>
              </a:rPr>
              <a:t>he </a:t>
            </a:r>
            <a:r>
              <a:rPr kumimoji="0" lang="en-US" b="0" i="0" u="none" strike="noStrike" kern="1200" cap="none" spc="0" normalizeH="0" baseline="0" noProof="0" dirty="0">
                <a:ln>
                  <a:noFill/>
                </a:ln>
                <a:solidFill>
                  <a:prstClr val="black"/>
                </a:solidFill>
                <a:effectLst/>
                <a:uLnTx/>
                <a:uFillTx/>
                <a:latin typeface="Arial"/>
                <a:ea typeface="+mn-ea"/>
                <a:cs typeface="+mn-cs"/>
              </a:rPr>
              <a:t>cloned </a:t>
            </a:r>
            <a:r>
              <a:rPr kumimoji="0" lang="en-US" b="0" i="0" u="none" strike="noStrike" kern="1200" cap="none" spc="0" normalizeH="0" baseline="0" noProof="0" dirty="0" smtClean="0">
                <a:ln>
                  <a:noFill/>
                </a:ln>
                <a:solidFill>
                  <a:prstClr val="black"/>
                </a:solidFill>
                <a:effectLst/>
                <a:uLnTx/>
                <a:uFillTx/>
                <a:latin typeface="Arial"/>
                <a:ea typeface="+mn-ea"/>
                <a:cs typeface="+mn-cs"/>
              </a:rPr>
              <a:t>(new</a:t>
            </a:r>
            <a:r>
              <a:rPr kumimoji="0" lang="en-US" b="0" i="0" u="none" strike="noStrike" kern="1200" cap="none" spc="0" normalizeH="0" baseline="0" noProof="0" dirty="0">
                <a:ln>
                  <a:noFill/>
                </a:ln>
                <a:solidFill>
                  <a:prstClr val="black"/>
                </a:solidFill>
                <a:effectLst/>
                <a:uLnTx/>
                <a:uFillTx/>
                <a:latin typeface="Arial"/>
                <a:ea typeface="+mn-ea"/>
                <a:cs typeface="+mn-cs"/>
              </a:rPr>
              <a:t>) transaction appears below the original denied transaction in the default sorting of the list</a:t>
            </a:r>
            <a:r>
              <a:rPr kumimoji="0" lang="en-US" b="0" i="0" u="none" strike="noStrike" kern="1200" cap="none" spc="0" normalizeH="0" baseline="0" noProof="0" dirty="0" smtClean="0">
                <a:ln>
                  <a:noFill/>
                </a:ln>
                <a:solidFill>
                  <a:prstClr val="black"/>
                </a:solidFill>
                <a:effectLst/>
                <a:uLnTx/>
                <a:uFillTx/>
                <a:latin typeface="Arial"/>
                <a:ea typeface="+mn-ea"/>
                <a:cs typeface="+mn-cs"/>
              </a:rPr>
              <a:t>.</a:t>
            </a:r>
          </a:p>
          <a:p>
            <a:pPr marL="285750" indent="-285750">
              <a:lnSpc>
                <a:spcPct val="107000"/>
              </a:lnSpc>
              <a:spcAft>
                <a:spcPts val="800"/>
              </a:spcAft>
              <a:buFont typeface="Arial" panose="020B0604020202020204" pitchFamily="34" charset="0"/>
              <a:buChar char="•"/>
            </a:pPr>
            <a:r>
              <a:rPr lang="en-US" dirty="0"/>
              <a:t>The Clone button appears when: </a:t>
            </a:r>
            <a:endParaRPr lang="en-US" dirty="0" smtClean="0"/>
          </a:p>
          <a:p>
            <a:pPr marL="517525" lvl="1" indent="-228600">
              <a:lnSpc>
                <a:spcPct val="107000"/>
              </a:lnSpc>
              <a:spcAft>
                <a:spcPts val="800"/>
              </a:spcAft>
            </a:pPr>
            <a:r>
              <a:rPr lang="en-US" dirty="0" smtClean="0"/>
              <a:t>1) </a:t>
            </a:r>
            <a:r>
              <a:rPr lang="en-US" dirty="0"/>
              <a:t>A template transaction was denied by a Location Approver. </a:t>
            </a:r>
            <a:r>
              <a:rPr lang="en-US" dirty="0" smtClean="0"/>
              <a:t>Refer </a:t>
            </a:r>
            <a:r>
              <a:rPr lang="en-US" dirty="0"/>
              <a:t>to the SS Smart HR Transactions page to view comments from the Approver about the denied transaction. </a:t>
            </a:r>
            <a:endParaRPr lang="en-US" dirty="0" smtClean="0"/>
          </a:p>
          <a:p>
            <a:pPr marL="517525" lvl="1" indent="-228600">
              <a:lnSpc>
                <a:spcPct val="107000"/>
              </a:lnSpc>
              <a:spcAft>
                <a:spcPts val="800"/>
              </a:spcAft>
            </a:pPr>
            <a:r>
              <a:rPr lang="en-US" dirty="0" smtClean="0"/>
              <a:t>2) </a:t>
            </a:r>
            <a:r>
              <a:rPr lang="en-US" dirty="0"/>
              <a:t>A template transaction was cancelled by UCPC WFA Production. Refer to the Reason for Cancellation column on this page to view comments from WFA Production about the cancelled transaction.</a:t>
            </a:r>
            <a:endParaRPr kumimoji="0" lang="en-US"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Rectangle 21"/>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Rectangle 22"/>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Transaction Status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Tree>
    <p:extLst>
      <p:ext uri="{BB962C8B-B14F-4D97-AF65-F5344CB8AC3E}">
        <p14:creationId xmlns:p14="http://schemas.microsoft.com/office/powerpoint/2010/main" val="122351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86813" y="1831099"/>
            <a:ext cx="9667875" cy="4648200"/>
          </a:xfrm>
          <a:prstGeom prst="rect">
            <a:avLst/>
          </a:prstGeom>
          <a:ln w="6350">
            <a:solidFill>
              <a:schemeClr val="tx1"/>
            </a:solidFill>
          </a:ln>
        </p:spPr>
      </p:pic>
      <p:sp>
        <p:nvSpPr>
          <p:cNvPr id="2" name="Title 1"/>
          <p:cNvSpPr>
            <a:spLocks noGrp="1"/>
          </p:cNvSpPr>
          <p:nvPr>
            <p:ph type="title"/>
          </p:nvPr>
        </p:nvSpPr>
        <p:spPr>
          <a:xfrm>
            <a:off x="155308" y="163219"/>
            <a:ext cx="10963618" cy="685800"/>
          </a:xfrm>
        </p:spPr>
        <p:txBody>
          <a:bodyPr/>
          <a:lstStyle/>
          <a:p>
            <a:r>
              <a:rPr lang="en-US" dirty="0" smtClean="0">
                <a:solidFill>
                  <a:schemeClr val="accent5"/>
                </a:solidFill>
              </a:rPr>
              <a:t>TRANSACTION STATUS PAGE </a:t>
            </a:r>
            <a:r>
              <a:rPr lang="en-US" sz="2800" dirty="0" smtClean="0">
                <a:solidFill>
                  <a:schemeClr val="accent5"/>
                </a:solidFill>
              </a:rPr>
              <a:t>(continued)</a:t>
            </a:r>
            <a:endParaRPr lang="en-US" sz="2800" dirty="0">
              <a:solidFill>
                <a:schemeClr val="accent5"/>
              </a:solidFill>
            </a:endParaRPr>
          </a:p>
        </p:txBody>
      </p:sp>
      <p:sp>
        <p:nvSpPr>
          <p:cNvPr id="22" name="Rectangle 21"/>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Rectangle 22"/>
          <p:cNvSpPr/>
          <p:nvPr/>
        </p:nvSpPr>
        <p:spPr>
          <a:xfrm>
            <a:off x="144779" y="1124635"/>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Transaction Status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2" name="object 10"/>
          <p:cNvSpPr txBox="1"/>
          <p:nvPr/>
        </p:nvSpPr>
        <p:spPr>
          <a:xfrm>
            <a:off x="2958353" y="1745000"/>
            <a:ext cx="3092719" cy="843180"/>
          </a:xfrm>
          <a:prstGeom prst="rect">
            <a:avLst/>
          </a:prstGeom>
          <a:solidFill>
            <a:schemeClr val="accent1">
              <a:lumMod val="20000"/>
              <a:lumOff val="80000"/>
            </a:schemeClr>
          </a:solidFill>
          <a:ln>
            <a:solidFill>
              <a:schemeClr val="tx1"/>
            </a:solidFill>
          </a:ln>
        </p:spPr>
        <p:txBody>
          <a:bodyPr vert="horz" wrap="square" lIns="0" tIns="12065" rIns="0" bIns="0" rtlCol="0">
            <a:spAutoFit/>
          </a:bodyPr>
          <a:lstStyle/>
          <a:p>
            <a:pPr marL="60325" marR="5080" lvl="0" algn="l" defTabSz="914400" rtl="0" eaLnBrk="1" fontAlgn="auto" latinLnBrk="0" hangingPunct="1">
              <a:lnSpc>
                <a:spcPct val="100000"/>
              </a:lnSpc>
              <a:spcBef>
                <a:spcPts val="95"/>
              </a:spcBef>
              <a:spcAft>
                <a:spcPts val="0"/>
              </a:spcAft>
              <a:buClrTx/>
              <a:buSzTx/>
              <a:buFontTx/>
              <a:buNone/>
              <a:tabLst/>
              <a:defRPr/>
            </a:pPr>
            <a:r>
              <a:rPr kumimoji="0" lang="en-US" b="0" i="0" u="none" strike="noStrike" kern="1200" cap="none" spc="-10" normalizeH="0" baseline="0" noProof="0" dirty="0" smtClean="0">
                <a:ln>
                  <a:noFill/>
                </a:ln>
                <a:solidFill>
                  <a:prstClr val="black"/>
                </a:solidFill>
                <a:effectLst/>
                <a:uLnTx/>
                <a:uFillTx/>
                <a:latin typeface="Arial"/>
                <a:ea typeface="+mn-ea"/>
                <a:cs typeface="Arial"/>
              </a:rPr>
              <a:t>Adjust the selection criteria as </a:t>
            </a:r>
            <a:r>
              <a:rPr kumimoji="0" b="0" i="0" u="none" strike="noStrike" kern="1200" cap="none" spc="-10" normalizeH="0" baseline="0" noProof="0" dirty="0" smtClean="0">
                <a:ln>
                  <a:noFill/>
                </a:ln>
                <a:solidFill>
                  <a:prstClr val="black"/>
                </a:solidFill>
                <a:effectLst/>
                <a:uLnTx/>
                <a:uFillTx/>
                <a:latin typeface="Arial"/>
                <a:ea typeface="+mn-ea"/>
                <a:cs typeface="Arial"/>
              </a:rPr>
              <a:t>needed </a:t>
            </a:r>
            <a:r>
              <a:rPr kumimoji="0" b="0" i="0" u="none" strike="noStrike" kern="1200" cap="none" spc="-5" normalizeH="0" baseline="0" noProof="0" dirty="0">
                <a:ln>
                  <a:noFill/>
                </a:ln>
                <a:solidFill>
                  <a:prstClr val="black"/>
                </a:solidFill>
                <a:effectLst/>
                <a:uLnTx/>
                <a:uFillTx/>
                <a:latin typeface="Arial"/>
                <a:ea typeface="+mn-ea"/>
                <a:cs typeface="Arial"/>
              </a:rPr>
              <a:t>to filter </a:t>
            </a:r>
            <a:r>
              <a:rPr kumimoji="0" b="0" i="0" u="none" strike="noStrike" kern="1200" cap="none" spc="-10" normalizeH="0" baseline="0" noProof="0" dirty="0">
                <a:ln>
                  <a:noFill/>
                </a:ln>
                <a:solidFill>
                  <a:prstClr val="black"/>
                </a:solidFill>
                <a:effectLst/>
                <a:uLnTx/>
                <a:uFillTx/>
                <a:latin typeface="Arial"/>
                <a:ea typeface="+mn-ea"/>
                <a:cs typeface="Arial"/>
              </a:rPr>
              <a:t>the </a:t>
            </a:r>
            <a:r>
              <a:rPr kumimoji="0" b="0" i="0" u="none" strike="noStrike" kern="1200" cap="none" spc="-15" normalizeH="0" baseline="0" noProof="0" dirty="0">
                <a:ln>
                  <a:noFill/>
                </a:ln>
                <a:solidFill>
                  <a:prstClr val="black"/>
                </a:solidFill>
                <a:effectLst/>
                <a:uLnTx/>
                <a:uFillTx/>
                <a:latin typeface="Arial"/>
                <a:ea typeface="+mn-ea"/>
                <a:cs typeface="Arial"/>
              </a:rPr>
              <a:t>displayed </a:t>
            </a:r>
            <a:r>
              <a:rPr kumimoji="0" b="0" i="0" u="none" strike="noStrike" kern="1200" cap="none" spc="-5" normalizeH="0" baseline="0" noProof="0" dirty="0" smtClean="0">
                <a:ln>
                  <a:noFill/>
                </a:ln>
                <a:solidFill>
                  <a:prstClr val="black"/>
                </a:solidFill>
                <a:effectLst/>
                <a:uLnTx/>
                <a:uFillTx/>
                <a:latin typeface="Arial"/>
                <a:ea typeface="+mn-ea"/>
                <a:cs typeface="Arial"/>
              </a:rPr>
              <a:t>transactions</a:t>
            </a:r>
            <a:r>
              <a:rPr kumimoji="0" b="0" i="0" u="none" strike="noStrike" kern="1200" cap="none" spc="-5" normalizeH="0" baseline="0" noProof="0" dirty="0">
                <a:ln>
                  <a:noFill/>
                </a:ln>
                <a:solidFill>
                  <a:prstClr val="black"/>
                </a:solidFill>
                <a:effectLst/>
                <a:uLnTx/>
                <a:uFillTx/>
                <a:latin typeface="Arial"/>
                <a:ea typeface="+mn-ea"/>
                <a:cs typeface="Arial"/>
              </a:rPr>
              <a:t>.</a:t>
            </a:r>
            <a:endParaRPr kumimoji="0" b="0" i="0" u="none" strike="noStrike" kern="1200" cap="none" spc="0" normalizeH="0" baseline="0" noProof="0" dirty="0">
              <a:ln>
                <a:noFill/>
              </a:ln>
              <a:solidFill>
                <a:prstClr val="black"/>
              </a:solidFill>
              <a:effectLst/>
              <a:uLnTx/>
              <a:uFillTx/>
              <a:latin typeface="Arial"/>
              <a:ea typeface="+mn-ea"/>
              <a:cs typeface="Arial"/>
            </a:endParaRPr>
          </a:p>
        </p:txBody>
      </p:sp>
      <p:sp>
        <p:nvSpPr>
          <p:cNvPr id="17" name="object 15"/>
          <p:cNvSpPr txBox="1"/>
          <p:nvPr/>
        </p:nvSpPr>
        <p:spPr>
          <a:xfrm>
            <a:off x="6384448" y="1942090"/>
            <a:ext cx="4270068" cy="868828"/>
          </a:xfrm>
          <a:prstGeom prst="rect">
            <a:avLst/>
          </a:prstGeom>
          <a:solidFill>
            <a:schemeClr val="accent1">
              <a:lumMod val="20000"/>
              <a:lumOff val="80000"/>
            </a:schemeClr>
          </a:solidFill>
          <a:ln>
            <a:solidFill>
              <a:schemeClr val="tx1"/>
            </a:solidFill>
          </a:ln>
        </p:spPr>
        <p:txBody>
          <a:bodyPr vert="horz" wrap="square" lIns="0" tIns="12065" rIns="0" bIns="0" rtlCol="0">
            <a:spAutoFit/>
          </a:bodyPr>
          <a:lstStyle/>
          <a:p>
            <a:pPr marL="49530" marR="93345" lvl="0" indent="0" algn="l" defTabSz="914400" rtl="0" eaLnBrk="1" fontAlgn="auto" latinLnBrk="0" hangingPunct="1">
              <a:lnSpc>
                <a:spcPct val="100000"/>
              </a:lnSpc>
              <a:spcBef>
                <a:spcPts val="95"/>
              </a:spcBef>
              <a:spcAft>
                <a:spcPts val="0"/>
              </a:spcAft>
              <a:buClrTx/>
              <a:buSzTx/>
              <a:buFontTx/>
              <a:buNone/>
              <a:tabLst/>
              <a:defRPr/>
            </a:pPr>
            <a:r>
              <a:rPr kumimoji="0" b="1" i="0" u="none" strike="noStrike" kern="1200" cap="none" spc="-5" normalizeH="0" baseline="0" noProof="0" dirty="0">
                <a:ln>
                  <a:noFill/>
                </a:ln>
                <a:solidFill>
                  <a:prstClr val="black"/>
                </a:solidFill>
                <a:effectLst/>
                <a:uLnTx/>
                <a:uFillTx/>
                <a:latin typeface="Arial"/>
                <a:ea typeface="+mn-ea"/>
                <a:cs typeface="Arial"/>
              </a:rPr>
              <a:t>Transaction Status </a:t>
            </a:r>
            <a:r>
              <a:rPr kumimoji="0" b="0" i="0" u="none" strike="noStrike" kern="1200" cap="none" spc="-10" normalizeH="0" baseline="0" noProof="0" dirty="0">
                <a:ln>
                  <a:noFill/>
                </a:ln>
                <a:solidFill>
                  <a:prstClr val="black"/>
                </a:solidFill>
                <a:effectLst/>
                <a:uLnTx/>
                <a:uFillTx/>
                <a:latin typeface="Arial"/>
                <a:ea typeface="+mn-ea"/>
                <a:cs typeface="Arial"/>
              </a:rPr>
              <a:t>values are:  </a:t>
            </a:r>
            <a:endParaRPr kumimoji="0" lang="en-US" b="0" i="0" u="none" strike="noStrike" kern="1200" cap="none" spc="-10" normalizeH="0" baseline="0" noProof="0" dirty="0" smtClean="0">
              <a:ln>
                <a:noFill/>
              </a:ln>
              <a:solidFill>
                <a:prstClr val="black"/>
              </a:solidFill>
              <a:effectLst/>
              <a:uLnTx/>
              <a:uFillTx/>
              <a:latin typeface="Arial"/>
              <a:ea typeface="+mn-ea"/>
              <a:cs typeface="Arial"/>
            </a:endParaRPr>
          </a:p>
          <a:p>
            <a:pPr marL="49530" marR="93345" lvl="0" indent="0" algn="l" defTabSz="914400" rtl="0" eaLnBrk="1" fontAlgn="auto" latinLnBrk="0" hangingPunct="1">
              <a:lnSpc>
                <a:spcPct val="100000"/>
              </a:lnSpc>
              <a:spcBef>
                <a:spcPts val="95"/>
              </a:spcBef>
              <a:spcAft>
                <a:spcPts val="0"/>
              </a:spcAft>
              <a:buClrTx/>
              <a:buSzTx/>
              <a:buFontTx/>
              <a:buNone/>
              <a:tabLst/>
              <a:defRPr/>
            </a:pPr>
            <a:r>
              <a:rPr kumimoji="0" b="1" i="0" u="none" strike="noStrike" kern="1200" cap="none" spc="-5" normalizeH="0" baseline="0" noProof="0" dirty="0" smtClean="0">
                <a:ln>
                  <a:noFill/>
                </a:ln>
                <a:solidFill>
                  <a:prstClr val="black"/>
                </a:solidFill>
                <a:effectLst/>
                <a:uLnTx/>
                <a:uFillTx/>
                <a:latin typeface="Arial"/>
                <a:ea typeface="+mn-ea"/>
                <a:cs typeface="Arial"/>
              </a:rPr>
              <a:t>Requested</a:t>
            </a:r>
            <a:r>
              <a:rPr kumimoji="0" b="0" i="0" u="none" strike="noStrike" kern="1200" cap="none" spc="-5" normalizeH="0" baseline="0" noProof="0" dirty="0">
                <a:ln>
                  <a:noFill/>
                </a:ln>
                <a:solidFill>
                  <a:prstClr val="black"/>
                </a:solidFill>
                <a:effectLst/>
                <a:uLnTx/>
                <a:uFillTx/>
                <a:latin typeface="Arial"/>
                <a:ea typeface="+mn-ea"/>
                <a:cs typeface="Arial"/>
              </a:rPr>
              <a:t>, </a:t>
            </a:r>
            <a:r>
              <a:rPr kumimoji="0" b="1" i="0" u="none" strike="noStrike" kern="1200" cap="none" spc="-5" normalizeH="0" baseline="0" noProof="0" dirty="0" smtClean="0">
                <a:ln>
                  <a:noFill/>
                </a:ln>
                <a:solidFill>
                  <a:prstClr val="black"/>
                </a:solidFill>
                <a:effectLst/>
                <a:uLnTx/>
                <a:uFillTx/>
                <a:latin typeface="Arial"/>
                <a:ea typeface="+mn-ea"/>
                <a:cs typeface="Arial"/>
              </a:rPr>
              <a:t>Completed</a:t>
            </a:r>
            <a:r>
              <a:rPr kumimoji="0" b="0" i="0" u="none" strike="noStrike" kern="1200" cap="none" spc="-5" normalizeH="0" baseline="0" noProof="0" dirty="0">
                <a:ln>
                  <a:noFill/>
                </a:ln>
                <a:solidFill>
                  <a:prstClr val="black"/>
                </a:solidFill>
                <a:effectLst/>
                <a:uLnTx/>
                <a:uFillTx/>
                <a:latin typeface="Arial"/>
                <a:ea typeface="+mn-ea"/>
                <a:cs typeface="Arial"/>
              </a:rPr>
              <a:t>,  </a:t>
            </a:r>
            <a:r>
              <a:rPr kumimoji="0" b="1" i="0" u="none" strike="noStrike" kern="1200" cap="none" spc="-10" normalizeH="0" baseline="0" noProof="0" dirty="0">
                <a:ln>
                  <a:noFill/>
                </a:ln>
                <a:solidFill>
                  <a:prstClr val="black"/>
                </a:solidFill>
                <a:effectLst/>
                <a:uLnTx/>
                <a:uFillTx/>
                <a:latin typeface="Arial"/>
                <a:ea typeface="+mn-ea"/>
                <a:cs typeface="Arial"/>
              </a:rPr>
              <a:t>Hired/Added</a:t>
            </a:r>
            <a:r>
              <a:rPr kumimoji="0" b="0" i="0" u="none" strike="noStrike" kern="1200" cap="none" spc="-10" normalizeH="0" baseline="0" noProof="0" dirty="0">
                <a:ln>
                  <a:noFill/>
                </a:ln>
                <a:solidFill>
                  <a:prstClr val="black"/>
                </a:solidFill>
                <a:effectLst/>
                <a:uLnTx/>
                <a:uFillTx/>
                <a:latin typeface="Arial"/>
                <a:ea typeface="+mn-ea"/>
                <a:cs typeface="Arial"/>
              </a:rPr>
              <a:t>, </a:t>
            </a:r>
            <a:endParaRPr kumimoji="0" lang="en-US" b="0" i="0" u="none" strike="noStrike" kern="1200" cap="none" spc="-10" normalizeH="0" baseline="0" noProof="0" dirty="0" smtClean="0">
              <a:ln>
                <a:noFill/>
              </a:ln>
              <a:solidFill>
                <a:prstClr val="black"/>
              </a:solidFill>
              <a:effectLst/>
              <a:uLnTx/>
              <a:uFillTx/>
              <a:latin typeface="Arial"/>
              <a:ea typeface="+mn-ea"/>
              <a:cs typeface="Arial"/>
            </a:endParaRPr>
          </a:p>
          <a:p>
            <a:pPr marL="49530" marR="93345" lvl="0" indent="0" algn="l" defTabSz="914400" rtl="0" eaLnBrk="1" fontAlgn="auto" latinLnBrk="0" hangingPunct="1">
              <a:lnSpc>
                <a:spcPct val="100000"/>
              </a:lnSpc>
              <a:spcBef>
                <a:spcPts val="95"/>
              </a:spcBef>
              <a:spcAft>
                <a:spcPts val="0"/>
              </a:spcAft>
              <a:buClrTx/>
              <a:buSzTx/>
              <a:buFontTx/>
              <a:buNone/>
              <a:tabLst/>
              <a:defRPr/>
            </a:pPr>
            <a:r>
              <a:rPr kumimoji="0" b="1" i="0" u="none" strike="noStrike" kern="1200" cap="none" spc="-5" normalizeH="0" baseline="0" noProof="0" dirty="0" smtClean="0">
                <a:ln>
                  <a:noFill/>
                </a:ln>
                <a:solidFill>
                  <a:prstClr val="black"/>
                </a:solidFill>
                <a:effectLst/>
                <a:uLnTx/>
                <a:uFillTx/>
                <a:latin typeface="Arial"/>
                <a:ea typeface="+mn-ea"/>
                <a:cs typeface="Arial"/>
              </a:rPr>
              <a:t>Denied</a:t>
            </a:r>
            <a:r>
              <a:rPr kumimoji="0" lang="en-US" b="1" i="0" u="none" strike="noStrike" kern="1200" cap="none" spc="-5" normalizeH="0" baseline="0" noProof="0" dirty="0" smtClean="0">
                <a:ln>
                  <a:noFill/>
                </a:ln>
                <a:solidFill>
                  <a:prstClr val="black"/>
                </a:solidFill>
                <a:effectLst/>
                <a:uLnTx/>
                <a:uFillTx/>
                <a:latin typeface="Arial"/>
                <a:ea typeface="+mn-ea"/>
                <a:cs typeface="Arial"/>
              </a:rPr>
              <a:t>,</a:t>
            </a:r>
            <a:r>
              <a:rPr kumimoji="0" b="1" i="0" u="none" strike="noStrike" kern="1200" cap="none" spc="-5" normalizeH="0" baseline="0" noProof="0" dirty="0" smtClean="0">
                <a:ln>
                  <a:noFill/>
                </a:ln>
                <a:solidFill>
                  <a:prstClr val="black"/>
                </a:solidFill>
                <a:effectLst/>
                <a:uLnTx/>
                <a:uFillTx/>
                <a:latin typeface="Arial"/>
                <a:ea typeface="+mn-ea"/>
                <a:cs typeface="Arial"/>
              </a:rPr>
              <a:t> </a:t>
            </a:r>
            <a:r>
              <a:rPr kumimoji="0" b="0" i="0" u="none" strike="noStrike" kern="1200" cap="none" spc="-10" normalizeH="0" baseline="0" noProof="0" dirty="0">
                <a:ln>
                  <a:noFill/>
                </a:ln>
                <a:solidFill>
                  <a:prstClr val="black"/>
                </a:solidFill>
                <a:effectLst/>
                <a:uLnTx/>
                <a:uFillTx/>
                <a:latin typeface="Arial"/>
                <a:ea typeface="+mn-ea"/>
                <a:cs typeface="Arial"/>
              </a:rPr>
              <a:t>and </a:t>
            </a:r>
            <a:r>
              <a:rPr kumimoji="0" b="1" i="0" u="none" strike="noStrike" kern="1200" cap="none" spc="-5" normalizeH="0" baseline="0" noProof="0" dirty="0" smtClean="0">
                <a:ln>
                  <a:noFill/>
                </a:ln>
                <a:solidFill>
                  <a:prstClr val="black"/>
                </a:solidFill>
                <a:effectLst/>
                <a:uLnTx/>
                <a:uFillTx/>
                <a:latin typeface="Arial"/>
                <a:ea typeface="+mn-ea"/>
                <a:cs typeface="Arial"/>
              </a:rPr>
              <a:t>Cancel</a:t>
            </a:r>
            <a:r>
              <a:rPr kumimoji="0" b="0" i="0" u="none" strike="noStrike" kern="1200" cap="none" spc="-5" normalizeH="0" baseline="0" noProof="0" dirty="0">
                <a:ln>
                  <a:noFill/>
                </a:ln>
                <a:solidFill>
                  <a:prstClr val="black"/>
                </a:solidFill>
                <a:effectLst/>
                <a:uLnTx/>
                <a:uFillTx/>
                <a:latin typeface="Arial"/>
                <a:ea typeface="+mn-ea"/>
                <a:cs typeface="Arial"/>
              </a:rPr>
              <a:t>.</a:t>
            </a:r>
            <a:endParaRPr kumimoji="0" b="0" i="0" u="none" strike="noStrike" kern="1200" cap="none" spc="0" normalizeH="0" baseline="0" noProof="0" dirty="0">
              <a:ln>
                <a:noFill/>
              </a:ln>
              <a:solidFill>
                <a:prstClr val="black"/>
              </a:solidFill>
              <a:effectLst/>
              <a:uLnTx/>
              <a:uFillTx/>
              <a:latin typeface="Arial"/>
              <a:ea typeface="+mn-ea"/>
              <a:cs typeface="Arial"/>
            </a:endParaRPr>
          </a:p>
        </p:txBody>
      </p:sp>
      <p:sp>
        <p:nvSpPr>
          <p:cNvPr id="27" name="object 22"/>
          <p:cNvSpPr txBox="1"/>
          <p:nvPr/>
        </p:nvSpPr>
        <p:spPr>
          <a:xfrm>
            <a:off x="7223146" y="3031450"/>
            <a:ext cx="4621245" cy="1397177"/>
          </a:xfrm>
          <a:prstGeom prst="rect">
            <a:avLst/>
          </a:prstGeom>
          <a:solidFill>
            <a:schemeClr val="accent1">
              <a:lumMod val="20000"/>
              <a:lumOff val="80000"/>
            </a:schemeClr>
          </a:solidFill>
          <a:ln>
            <a:solidFill>
              <a:schemeClr val="tx1"/>
            </a:solidFill>
          </a:ln>
        </p:spPr>
        <p:txBody>
          <a:bodyPr vert="horz" wrap="square" lIns="0" tIns="12065" rIns="0" bIns="0" rtlCol="0">
            <a:spAutoFit/>
          </a:bodyPr>
          <a:lstStyle/>
          <a:p>
            <a:pPr marL="57785" marR="71120" lvl="0" indent="0" algn="l" defTabSz="914400" rtl="0" eaLnBrk="1" fontAlgn="auto" latinLnBrk="0" hangingPunct="1">
              <a:lnSpc>
                <a:spcPct val="100000"/>
              </a:lnSpc>
              <a:spcBef>
                <a:spcPts val="95"/>
              </a:spcBef>
              <a:spcAft>
                <a:spcPts val="0"/>
              </a:spcAft>
              <a:buClrTx/>
              <a:buSzTx/>
              <a:buFontTx/>
              <a:buNone/>
              <a:tabLst/>
              <a:defRPr/>
            </a:pPr>
            <a:r>
              <a:rPr kumimoji="0" b="0" i="0" u="none" strike="noStrike" kern="1200" cap="none" spc="-5" normalizeH="0" baseline="0" noProof="0" dirty="0">
                <a:ln>
                  <a:noFill/>
                </a:ln>
                <a:solidFill>
                  <a:prstClr val="black"/>
                </a:solidFill>
                <a:effectLst/>
                <a:uLnTx/>
                <a:uFillTx/>
                <a:latin typeface="Arial"/>
                <a:ea typeface="+mn-ea"/>
                <a:cs typeface="Arial"/>
              </a:rPr>
              <a:t>If a transaction </a:t>
            </a:r>
            <a:r>
              <a:rPr kumimoji="0" b="0" i="0" u="none" strike="noStrike" kern="1200" cap="none" spc="-10" normalizeH="0" baseline="0" noProof="0" dirty="0">
                <a:ln>
                  <a:noFill/>
                </a:ln>
                <a:solidFill>
                  <a:prstClr val="black"/>
                </a:solidFill>
                <a:effectLst/>
                <a:uLnTx/>
                <a:uFillTx/>
                <a:latin typeface="Arial"/>
                <a:ea typeface="+mn-ea"/>
                <a:cs typeface="Arial"/>
              </a:rPr>
              <a:t>is cancelled or  denied, </a:t>
            </a:r>
            <a:r>
              <a:rPr kumimoji="0" b="0" i="0" u="none" strike="noStrike" kern="1200" cap="none" spc="-20" normalizeH="0" baseline="0" noProof="0" dirty="0">
                <a:ln>
                  <a:noFill/>
                </a:ln>
                <a:solidFill>
                  <a:prstClr val="black"/>
                </a:solidFill>
                <a:effectLst/>
                <a:uLnTx/>
                <a:uFillTx/>
                <a:latin typeface="Arial"/>
                <a:ea typeface="+mn-ea"/>
                <a:cs typeface="Arial"/>
              </a:rPr>
              <a:t>you </a:t>
            </a:r>
            <a:r>
              <a:rPr kumimoji="0" b="0" i="0" u="none" strike="noStrike" kern="1200" cap="none" spc="-5" normalizeH="0" baseline="0" noProof="0" dirty="0">
                <a:ln>
                  <a:noFill/>
                </a:ln>
                <a:solidFill>
                  <a:prstClr val="black"/>
                </a:solidFill>
                <a:effectLst/>
                <a:uLnTx/>
                <a:uFillTx/>
                <a:latin typeface="Arial"/>
                <a:ea typeface="+mn-ea"/>
                <a:cs typeface="Arial"/>
              </a:rPr>
              <a:t>can </a:t>
            </a:r>
            <a:r>
              <a:rPr kumimoji="0" b="1" i="0" u="none" strike="noStrike" kern="1200" cap="none" spc="-10" normalizeH="0" baseline="0" noProof="0" dirty="0">
                <a:ln>
                  <a:noFill/>
                </a:ln>
                <a:solidFill>
                  <a:prstClr val="black"/>
                </a:solidFill>
                <a:effectLst/>
                <a:uLnTx/>
                <a:uFillTx/>
                <a:latin typeface="Arial"/>
                <a:ea typeface="+mn-ea"/>
                <a:cs typeface="Arial"/>
              </a:rPr>
              <a:t>View </a:t>
            </a:r>
            <a:r>
              <a:rPr kumimoji="0" b="1" i="0" u="none" strike="noStrike" kern="1200" cap="none" spc="-5" normalizeH="0" baseline="0" noProof="0" dirty="0" smtClean="0">
                <a:ln>
                  <a:noFill/>
                </a:ln>
                <a:solidFill>
                  <a:prstClr val="black"/>
                </a:solidFill>
                <a:effectLst/>
                <a:uLnTx/>
                <a:uFillTx/>
                <a:latin typeface="Arial"/>
                <a:ea typeface="+mn-ea"/>
                <a:cs typeface="Arial"/>
              </a:rPr>
              <a:t>Comments </a:t>
            </a:r>
            <a:r>
              <a:rPr kumimoji="0" b="0" i="0" u="none" strike="noStrike" kern="1200" cap="none" spc="-5" normalizeH="0" baseline="0" noProof="0" dirty="0">
                <a:ln>
                  <a:noFill/>
                </a:ln>
                <a:solidFill>
                  <a:prstClr val="black"/>
                </a:solidFill>
                <a:effectLst/>
                <a:uLnTx/>
                <a:uFillTx/>
                <a:latin typeface="Arial"/>
                <a:ea typeface="+mn-ea"/>
                <a:cs typeface="Arial"/>
              </a:rPr>
              <a:t>to see </a:t>
            </a:r>
            <a:r>
              <a:rPr kumimoji="0" b="0" i="0" u="none" strike="noStrike" kern="1200" cap="none" spc="-10" normalizeH="0" baseline="0" noProof="0" dirty="0">
                <a:ln>
                  <a:noFill/>
                </a:ln>
                <a:solidFill>
                  <a:prstClr val="black"/>
                </a:solidFill>
                <a:effectLst/>
                <a:uLnTx/>
                <a:uFillTx/>
                <a:latin typeface="Arial"/>
                <a:ea typeface="+mn-ea"/>
                <a:cs typeface="Arial"/>
              </a:rPr>
              <a:t>why it </a:t>
            </a:r>
            <a:r>
              <a:rPr kumimoji="0" b="0" i="0" u="none" strike="noStrike" kern="1200" cap="none" spc="-15" normalizeH="0" baseline="0" noProof="0" dirty="0" smtClean="0">
                <a:ln>
                  <a:noFill/>
                </a:ln>
                <a:solidFill>
                  <a:prstClr val="black"/>
                </a:solidFill>
                <a:effectLst/>
                <a:uLnTx/>
                <a:uFillTx/>
                <a:latin typeface="Arial"/>
                <a:ea typeface="+mn-ea"/>
                <a:cs typeface="Arial"/>
              </a:rPr>
              <a:t>was </a:t>
            </a:r>
            <a:r>
              <a:rPr kumimoji="0" b="0" i="0" u="none" strike="noStrike" kern="1200" cap="none" spc="-10" normalizeH="0" baseline="0" noProof="0" dirty="0" smtClean="0">
                <a:ln>
                  <a:noFill/>
                </a:ln>
                <a:solidFill>
                  <a:prstClr val="black"/>
                </a:solidFill>
                <a:effectLst/>
                <a:uLnTx/>
                <a:uFillTx/>
                <a:latin typeface="Arial"/>
                <a:ea typeface="+mn-ea"/>
                <a:cs typeface="Arial"/>
              </a:rPr>
              <a:t>cancelled</a:t>
            </a:r>
            <a:r>
              <a:rPr kumimoji="0" lang="en-US" b="0" i="0" u="none" strike="noStrike" kern="1200" cap="none" spc="-10" normalizeH="0" baseline="0" noProof="0" dirty="0" smtClean="0">
                <a:ln>
                  <a:noFill/>
                </a:ln>
                <a:solidFill>
                  <a:prstClr val="black"/>
                </a:solidFill>
                <a:effectLst/>
                <a:uLnTx/>
                <a:uFillTx/>
                <a:latin typeface="Arial"/>
                <a:ea typeface="+mn-ea"/>
                <a:cs typeface="Arial"/>
              </a:rPr>
              <a:t> </a:t>
            </a:r>
            <a:r>
              <a:rPr kumimoji="0" b="0" i="0" u="none" strike="noStrike" kern="1200" cap="none" spc="-10" normalizeH="0" baseline="0" noProof="0" dirty="0" smtClean="0">
                <a:ln>
                  <a:noFill/>
                </a:ln>
                <a:solidFill>
                  <a:prstClr val="black"/>
                </a:solidFill>
                <a:effectLst/>
                <a:uLnTx/>
                <a:uFillTx/>
                <a:latin typeface="Arial"/>
                <a:ea typeface="+mn-ea"/>
                <a:cs typeface="Arial"/>
              </a:rPr>
              <a:t>/</a:t>
            </a:r>
            <a:r>
              <a:rPr kumimoji="0" lang="en-US" b="0" i="0" u="none" strike="noStrike" kern="1200" cap="none" spc="-10" normalizeH="0" baseline="0" noProof="0" dirty="0" smtClean="0">
                <a:ln>
                  <a:noFill/>
                </a:ln>
                <a:solidFill>
                  <a:prstClr val="black"/>
                </a:solidFill>
                <a:effectLst/>
                <a:uLnTx/>
                <a:uFillTx/>
                <a:latin typeface="Arial"/>
                <a:ea typeface="+mn-ea"/>
                <a:cs typeface="Arial"/>
              </a:rPr>
              <a:t> </a:t>
            </a:r>
            <a:r>
              <a:rPr kumimoji="0" b="0" i="0" u="none" strike="noStrike" kern="1200" cap="none" spc="-10" normalizeH="0" baseline="0" noProof="0" dirty="0" smtClean="0">
                <a:ln>
                  <a:noFill/>
                </a:ln>
                <a:solidFill>
                  <a:prstClr val="black"/>
                </a:solidFill>
                <a:effectLst/>
                <a:uLnTx/>
                <a:uFillTx/>
                <a:latin typeface="Arial"/>
                <a:ea typeface="+mn-ea"/>
                <a:cs typeface="Arial"/>
              </a:rPr>
              <a:t>denied</a:t>
            </a:r>
            <a:r>
              <a:rPr kumimoji="0" lang="en-US" b="0" i="0" u="none" strike="noStrike" kern="1200" cap="none" spc="-10" normalizeH="0" noProof="0" dirty="0" smtClean="0">
                <a:ln>
                  <a:noFill/>
                </a:ln>
                <a:solidFill>
                  <a:prstClr val="black"/>
                </a:solidFill>
                <a:effectLst/>
                <a:uLnTx/>
                <a:uFillTx/>
                <a:latin typeface="Arial"/>
                <a:ea typeface="+mn-ea"/>
                <a:cs typeface="Arial"/>
              </a:rPr>
              <a:t> on this page,</a:t>
            </a:r>
            <a:r>
              <a:rPr kumimoji="0" b="0" i="0" u="none" strike="noStrike" kern="1200" cap="none" spc="-10" normalizeH="0" baseline="0" noProof="0" dirty="0" smtClean="0">
                <a:ln>
                  <a:noFill/>
                </a:ln>
                <a:solidFill>
                  <a:prstClr val="black"/>
                </a:solidFill>
                <a:effectLst/>
                <a:uLnTx/>
                <a:uFillTx/>
                <a:latin typeface="Arial"/>
                <a:ea typeface="+mn-ea"/>
                <a:cs typeface="Arial"/>
              </a:rPr>
              <a:t> </a:t>
            </a:r>
            <a:r>
              <a:rPr kumimoji="0" b="0" i="0" u="none" strike="noStrike" kern="1200" cap="none" spc="-10" normalizeH="0" baseline="0" noProof="0" dirty="0">
                <a:ln>
                  <a:noFill/>
                </a:ln>
                <a:solidFill>
                  <a:prstClr val="black"/>
                </a:solidFill>
                <a:effectLst/>
                <a:uLnTx/>
                <a:uFillTx/>
                <a:latin typeface="Arial"/>
                <a:ea typeface="+mn-ea"/>
                <a:cs typeface="Arial"/>
              </a:rPr>
              <a:t>then </a:t>
            </a:r>
            <a:r>
              <a:rPr kumimoji="0" b="1" i="0" u="none" strike="noStrike" kern="1200" cap="none" spc="-5" normalizeH="0" baseline="0" noProof="0" dirty="0">
                <a:ln>
                  <a:noFill/>
                </a:ln>
                <a:solidFill>
                  <a:prstClr val="black"/>
                </a:solidFill>
                <a:effectLst/>
                <a:uLnTx/>
                <a:uFillTx/>
                <a:latin typeface="Arial"/>
                <a:ea typeface="+mn-ea"/>
                <a:cs typeface="Arial"/>
              </a:rPr>
              <a:t>Clone </a:t>
            </a:r>
            <a:r>
              <a:rPr kumimoji="0" b="0" i="0" u="none" strike="noStrike" kern="1200" cap="none" spc="-10" normalizeH="0" baseline="0" noProof="0" dirty="0" smtClean="0">
                <a:ln>
                  <a:noFill/>
                </a:ln>
                <a:solidFill>
                  <a:prstClr val="black"/>
                </a:solidFill>
                <a:effectLst/>
                <a:uLnTx/>
                <a:uFillTx/>
                <a:latin typeface="Arial"/>
                <a:ea typeface="+mn-ea"/>
                <a:cs typeface="Arial"/>
              </a:rPr>
              <a:t>the </a:t>
            </a:r>
            <a:r>
              <a:rPr kumimoji="0" b="0" i="0" u="none" strike="noStrike" kern="1200" cap="none" spc="-5" normalizeH="0" baseline="0" noProof="0" dirty="0">
                <a:ln>
                  <a:noFill/>
                </a:ln>
                <a:solidFill>
                  <a:prstClr val="black"/>
                </a:solidFill>
                <a:effectLst/>
                <a:uLnTx/>
                <a:uFillTx/>
                <a:latin typeface="Arial"/>
                <a:ea typeface="+mn-ea"/>
                <a:cs typeface="Arial"/>
              </a:rPr>
              <a:t>existing template information </a:t>
            </a:r>
            <a:r>
              <a:rPr kumimoji="0" b="0" i="0" u="none" strike="noStrike" kern="1200" cap="none" spc="-10" normalizeH="0" baseline="0" noProof="0" dirty="0" smtClean="0">
                <a:ln>
                  <a:noFill/>
                </a:ln>
                <a:solidFill>
                  <a:prstClr val="black"/>
                </a:solidFill>
                <a:effectLst/>
                <a:uLnTx/>
                <a:uFillTx/>
                <a:latin typeface="Arial"/>
                <a:ea typeface="+mn-ea"/>
                <a:cs typeface="Arial"/>
              </a:rPr>
              <a:t>into </a:t>
            </a:r>
            <a:r>
              <a:rPr kumimoji="0" b="0" i="0" u="none" strike="noStrike" kern="1200" cap="none" spc="-5" normalizeH="0" baseline="0" noProof="0" dirty="0">
                <a:ln>
                  <a:noFill/>
                </a:ln>
                <a:solidFill>
                  <a:prstClr val="black"/>
                </a:solidFill>
                <a:effectLst/>
                <a:uLnTx/>
                <a:uFillTx/>
                <a:latin typeface="Arial"/>
                <a:ea typeface="+mn-ea"/>
                <a:cs typeface="Arial"/>
              </a:rPr>
              <a:t>a </a:t>
            </a:r>
            <a:r>
              <a:rPr kumimoji="0" b="0" i="0" u="none" strike="noStrike" kern="1200" cap="none" spc="-10" normalizeH="0" baseline="0" noProof="0" dirty="0">
                <a:ln>
                  <a:noFill/>
                </a:ln>
                <a:solidFill>
                  <a:prstClr val="black"/>
                </a:solidFill>
                <a:effectLst/>
                <a:uLnTx/>
                <a:uFillTx/>
                <a:latin typeface="Arial"/>
                <a:ea typeface="+mn-ea"/>
                <a:cs typeface="Arial"/>
              </a:rPr>
              <a:t>new </a:t>
            </a:r>
            <a:r>
              <a:rPr kumimoji="0" b="0" i="0" u="none" strike="noStrike" kern="1200" cap="none" spc="-5" normalizeH="0" baseline="0" noProof="0" dirty="0">
                <a:ln>
                  <a:noFill/>
                </a:ln>
                <a:solidFill>
                  <a:prstClr val="black"/>
                </a:solidFill>
                <a:effectLst/>
                <a:uLnTx/>
                <a:uFillTx/>
                <a:latin typeface="Arial"/>
                <a:ea typeface="+mn-ea"/>
                <a:cs typeface="Arial"/>
              </a:rPr>
              <a:t>template, </a:t>
            </a:r>
            <a:r>
              <a:rPr kumimoji="0" b="0" i="0" u="none" strike="noStrike" kern="1200" cap="none" spc="-5" normalizeH="0" baseline="0" noProof="0" dirty="0" smtClean="0">
                <a:ln>
                  <a:noFill/>
                </a:ln>
                <a:solidFill>
                  <a:prstClr val="black"/>
                </a:solidFill>
                <a:effectLst/>
                <a:uLnTx/>
                <a:uFillTx/>
                <a:latin typeface="Arial"/>
                <a:ea typeface="+mn-ea"/>
                <a:cs typeface="Arial"/>
              </a:rPr>
              <a:t>correct</a:t>
            </a:r>
            <a:r>
              <a:rPr kumimoji="0" lang="en-US" b="0" i="0" u="none" strike="noStrike" kern="1200" cap="none" spc="-5" normalizeH="0" baseline="0" noProof="0" dirty="0" smtClean="0">
                <a:ln>
                  <a:noFill/>
                </a:ln>
                <a:solidFill>
                  <a:prstClr val="black"/>
                </a:solidFill>
                <a:effectLst/>
                <a:uLnTx/>
                <a:uFillTx/>
                <a:latin typeface="Arial"/>
                <a:ea typeface="+mn-ea"/>
                <a:cs typeface="Arial"/>
              </a:rPr>
              <a:t>,</a:t>
            </a:r>
            <a:r>
              <a:rPr kumimoji="0" b="0" i="0" u="none" strike="noStrike" kern="1200" cap="none" spc="-5" normalizeH="0" baseline="0" noProof="0" dirty="0" smtClean="0">
                <a:ln>
                  <a:noFill/>
                </a:ln>
                <a:solidFill>
                  <a:prstClr val="black"/>
                </a:solidFill>
                <a:effectLst/>
                <a:uLnTx/>
                <a:uFillTx/>
                <a:latin typeface="Arial"/>
                <a:ea typeface="+mn-ea"/>
                <a:cs typeface="Arial"/>
              </a:rPr>
              <a:t> </a:t>
            </a:r>
            <a:r>
              <a:rPr kumimoji="0" b="0" i="0" u="none" strike="noStrike" kern="1200" cap="none" spc="-10" normalizeH="0" baseline="0" noProof="0" dirty="0">
                <a:ln>
                  <a:noFill/>
                </a:ln>
                <a:solidFill>
                  <a:prstClr val="black"/>
                </a:solidFill>
                <a:effectLst/>
                <a:uLnTx/>
                <a:uFillTx/>
                <a:latin typeface="Arial"/>
                <a:ea typeface="+mn-ea"/>
                <a:cs typeface="Arial"/>
              </a:rPr>
              <a:t>and </a:t>
            </a:r>
            <a:r>
              <a:rPr kumimoji="0" b="0" i="0" u="none" strike="noStrike" kern="1200" cap="none" spc="-5" normalizeH="0" baseline="0" noProof="0" dirty="0" smtClean="0">
                <a:ln>
                  <a:noFill/>
                </a:ln>
                <a:solidFill>
                  <a:prstClr val="black"/>
                </a:solidFill>
                <a:effectLst/>
                <a:uLnTx/>
                <a:uFillTx/>
                <a:latin typeface="Arial"/>
                <a:ea typeface="+mn-ea"/>
                <a:cs typeface="Arial"/>
              </a:rPr>
              <a:t>resubmit</a:t>
            </a:r>
            <a:r>
              <a:rPr kumimoji="0" b="0" i="0" u="none" strike="noStrike" kern="1200" cap="none" spc="-5" normalizeH="0" baseline="0" noProof="0" dirty="0">
                <a:ln>
                  <a:noFill/>
                </a:ln>
                <a:solidFill>
                  <a:prstClr val="black"/>
                </a:solidFill>
                <a:effectLst/>
                <a:uLnTx/>
                <a:uFillTx/>
                <a:latin typeface="Arial"/>
                <a:ea typeface="+mn-ea"/>
                <a:cs typeface="Arial"/>
              </a:rPr>
              <a:t>.</a:t>
            </a:r>
            <a:endParaRPr kumimoji="0" b="0" i="0" u="none" strike="noStrike" kern="1200" cap="none" spc="0" normalizeH="0" baseline="0" noProof="0" dirty="0">
              <a:ln>
                <a:noFill/>
              </a:ln>
              <a:solidFill>
                <a:prstClr val="black"/>
              </a:solidFill>
              <a:effectLst/>
              <a:uLnTx/>
              <a:uFillTx/>
              <a:latin typeface="Arial"/>
              <a:ea typeface="+mn-ea"/>
              <a:cs typeface="Arial"/>
            </a:endParaRPr>
          </a:p>
        </p:txBody>
      </p:sp>
      <p:cxnSp>
        <p:nvCxnSpPr>
          <p:cNvPr id="4" name="Straight Arrow Connector 3"/>
          <p:cNvCxnSpPr/>
          <p:nvPr/>
        </p:nvCxnSpPr>
        <p:spPr>
          <a:xfrm flipH="1">
            <a:off x="4797911" y="2588180"/>
            <a:ext cx="1586537" cy="8865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2"/>
          </p:cNvCxnSpPr>
          <p:nvPr/>
        </p:nvCxnSpPr>
        <p:spPr>
          <a:xfrm flipH="1">
            <a:off x="3948056" y="2588180"/>
            <a:ext cx="556657" cy="4454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5039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Approving a Transaction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886495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18310" y="967549"/>
            <a:ext cx="11225348" cy="853567"/>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The template transaction has been routed for approval and appears in the Worklist.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Click on the appropriate template to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Approve</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or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Deny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the transaction. </a:t>
            </a:r>
            <a:endParaRPr kumimoji="0" lang="en-US" sz="2000" b="1"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4" name="Picture 3"/>
          <p:cNvPicPr>
            <a:picLocks noChangeAspect="1"/>
          </p:cNvPicPr>
          <p:nvPr/>
        </p:nvPicPr>
        <p:blipFill>
          <a:blip r:embed="rId3"/>
          <a:stretch>
            <a:fillRect/>
          </a:stretch>
        </p:blipFill>
        <p:spPr>
          <a:xfrm>
            <a:off x="521880" y="2081463"/>
            <a:ext cx="8648527" cy="3422292"/>
          </a:xfrm>
          <a:prstGeom prst="rect">
            <a:avLst/>
          </a:prstGeom>
          <a:ln w="6350">
            <a:solidFill>
              <a:schemeClr val="tx1"/>
            </a:solidFill>
          </a:ln>
        </p:spPr>
      </p:pic>
      <p:grpSp>
        <p:nvGrpSpPr>
          <p:cNvPr id="5" name="Group 4"/>
          <p:cNvGrpSpPr/>
          <p:nvPr/>
        </p:nvGrpSpPr>
        <p:grpSpPr>
          <a:xfrm>
            <a:off x="6629399" y="3167281"/>
            <a:ext cx="5214258" cy="646331"/>
            <a:chOff x="4797896" y="2279515"/>
            <a:chExt cx="5588977" cy="646331"/>
          </a:xfrm>
        </p:grpSpPr>
        <p:sp>
          <p:nvSpPr>
            <p:cNvPr id="6" name="TextBox 5"/>
            <p:cNvSpPr txBox="1"/>
            <p:nvPr/>
          </p:nvSpPr>
          <p:spPr>
            <a:xfrm>
              <a:off x="7637506" y="2279515"/>
              <a:ext cx="2749367" cy="646331"/>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the link to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review</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approve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or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deny</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p>
          </p:txBody>
        </p:sp>
        <p:cxnSp>
          <p:nvCxnSpPr>
            <p:cNvPr id="7" name="Straight Arrow Connector 6"/>
            <p:cNvCxnSpPr>
              <a:stCxn id="6" idx="1"/>
            </p:cNvCxnSpPr>
            <p:nvPr/>
          </p:nvCxnSpPr>
          <p:spPr>
            <a:xfrm flipH="1">
              <a:off x="4797896" y="2602681"/>
              <a:ext cx="2839609" cy="468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itle 1"/>
          <p:cNvSpPr>
            <a:spLocks noGrp="1"/>
          </p:cNvSpPr>
          <p:nvPr>
            <p:ph type="title"/>
          </p:nvPr>
        </p:nvSpPr>
        <p:spPr>
          <a:xfrm>
            <a:off x="161883" y="148986"/>
            <a:ext cx="10963618" cy="685800"/>
          </a:xfrm>
        </p:spPr>
        <p:txBody>
          <a:bodyPr/>
          <a:lstStyle/>
          <a:p>
            <a:r>
              <a:rPr lang="en-US" dirty="0" smtClean="0">
                <a:solidFill>
                  <a:schemeClr val="accent5"/>
                </a:solidFill>
              </a:rPr>
              <a:t>AWE APPROVAL ROLE </a:t>
            </a:r>
            <a:endParaRPr lang="en-US" dirty="0">
              <a:solidFill>
                <a:schemeClr val="accent5"/>
              </a:solidFill>
            </a:endParaRPr>
          </a:p>
        </p:txBody>
      </p:sp>
    </p:spTree>
    <p:extLst>
      <p:ext uri="{BB962C8B-B14F-4D97-AF65-F5344CB8AC3E}">
        <p14:creationId xmlns:p14="http://schemas.microsoft.com/office/powerpoint/2010/main" val="32137554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9800216" y="5859379"/>
            <a:ext cx="2279489" cy="89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177576" y="264969"/>
            <a:ext cx="11801116" cy="6312646"/>
            <a:chOff x="177576" y="264969"/>
            <a:chExt cx="11801116" cy="6312646"/>
          </a:xfrm>
        </p:grpSpPr>
        <p:pic>
          <p:nvPicPr>
            <p:cNvPr id="3" name="Picture 2"/>
            <p:cNvPicPr>
              <a:picLocks noChangeAspect="1"/>
            </p:cNvPicPr>
            <p:nvPr/>
          </p:nvPicPr>
          <p:blipFill>
            <a:blip r:embed="rId4"/>
            <a:stretch>
              <a:fillRect/>
            </a:stretch>
          </p:blipFill>
          <p:spPr>
            <a:xfrm>
              <a:off x="4530875" y="1985788"/>
              <a:ext cx="3192934" cy="3039058"/>
            </a:xfrm>
            <a:prstGeom prst="rect">
              <a:avLst/>
            </a:prstGeom>
            <a:solidFill>
              <a:schemeClr val="accent1">
                <a:lumMod val="20000"/>
                <a:lumOff val="80000"/>
              </a:schemeClr>
            </a:solidFill>
            <a:ln w="6350">
              <a:solidFill>
                <a:schemeClr val="tx1"/>
              </a:solidFill>
            </a:ln>
          </p:spPr>
        </p:pic>
        <p:pic>
          <p:nvPicPr>
            <p:cNvPr id="4" name="Picture 3"/>
            <p:cNvPicPr>
              <a:picLocks noChangeAspect="1"/>
            </p:cNvPicPr>
            <p:nvPr/>
          </p:nvPicPr>
          <p:blipFill>
            <a:blip r:embed="rId5"/>
            <a:stretch>
              <a:fillRect/>
            </a:stretch>
          </p:blipFill>
          <p:spPr>
            <a:xfrm>
              <a:off x="177576" y="1985788"/>
              <a:ext cx="4195575" cy="4020760"/>
            </a:xfrm>
            <a:prstGeom prst="rect">
              <a:avLst/>
            </a:prstGeom>
            <a:ln w="6350">
              <a:solidFill>
                <a:schemeClr val="tx1"/>
              </a:solidFill>
            </a:ln>
          </p:spPr>
        </p:pic>
        <p:pic>
          <p:nvPicPr>
            <p:cNvPr id="8" name="Picture 7"/>
            <p:cNvPicPr>
              <a:picLocks noChangeAspect="1"/>
            </p:cNvPicPr>
            <p:nvPr/>
          </p:nvPicPr>
          <p:blipFill>
            <a:blip r:embed="rId6"/>
            <a:stretch>
              <a:fillRect/>
            </a:stretch>
          </p:blipFill>
          <p:spPr>
            <a:xfrm>
              <a:off x="7878812" y="264969"/>
              <a:ext cx="4099880" cy="6312646"/>
            </a:xfrm>
            <a:prstGeom prst="rect">
              <a:avLst/>
            </a:prstGeom>
            <a:ln w="6350">
              <a:solidFill>
                <a:schemeClr val="tx1"/>
              </a:solidFill>
            </a:ln>
          </p:spPr>
        </p:pic>
        <p:sp>
          <p:nvSpPr>
            <p:cNvPr id="10" name="TextBox 9"/>
            <p:cNvSpPr txBox="1"/>
            <p:nvPr/>
          </p:nvSpPr>
          <p:spPr>
            <a:xfrm>
              <a:off x="960727" y="886174"/>
              <a:ext cx="3014616" cy="981423"/>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on the Person’s Name to </a:t>
              </a:r>
              <a:r>
                <a:rPr lang="en-US" dirty="0" smtClean="0">
                  <a:solidFill>
                    <a:prstClr val="black"/>
                  </a:solidFill>
                  <a:latin typeface="Arial"/>
                </a:rPr>
                <a:t>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view the</a:t>
              </a:r>
              <a:r>
                <a:rPr kumimoji="0" lang="en-US" sz="1800" b="0" i="0" u="none" strike="noStrike" kern="1200" cap="none" spc="0" normalizeH="0" noProof="0" dirty="0" smtClean="0">
                  <a:ln>
                    <a:noFill/>
                  </a:ln>
                  <a:solidFill>
                    <a:prstClr val="black"/>
                  </a:solidFill>
                  <a:effectLst/>
                  <a:uLnTx/>
                  <a:uFillTx/>
                  <a:latin typeface="Arial"/>
                  <a:ea typeface="+mn-ea"/>
                  <a:cs typeface="+mn-cs"/>
                </a:rPr>
                <a:t> template </a:t>
              </a:r>
              <a:r>
                <a:rPr lang="en-US" dirty="0" smtClean="0">
                  <a:solidFill>
                    <a:prstClr val="black"/>
                  </a:solidFill>
                  <a:latin typeface="Arial"/>
                </a:rPr>
                <a:t>t</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ransaction</a:t>
              </a:r>
              <a:r>
                <a:rPr lang="en-US" dirty="0">
                  <a:solidFill>
                    <a:prstClr val="black"/>
                  </a:solidFill>
                  <a:latin typeface="Arial"/>
                </a:rPr>
                <a:t> </a:t>
              </a:r>
              <a:r>
                <a:rPr lang="en-US" dirty="0" smtClean="0">
                  <a:solidFill>
                    <a:prstClr val="black"/>
                  </a:solidFill>
                  <a:latin typeface="Arial"/>
                </a:rPr>
                <a:t>d</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etails.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3" name="Straight Arrow Connector 12"/>
            <p:cNvCxnSpPr/>
            <p:nvPr/>
          </p:nvCxnSpPr>
          <p:spPr>
            <a:xfrm flipH="1">
              <a:off x="960728" y="1867597"/>
              <a:ext cx="964891" cy="10788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28931" y="1076488"/>
              <a:ext cx="1965507" cy="367216"/>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dirty="0">
                  <a:solidFill>
                    <a:prstClr val="black"/>
                  </a:solidFill>
                  <a:latin typeface="Arial"/>
                </a:rPr>
                <a:t>C</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lick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Continue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7" name="Straight Arrow Connector 16"/>
            <p:cNvCxnSpPr>
              <a:stCxn id="15" idx="2"/>
            </p:cNvCxnSpPr>
            <p:nvPr/>
          </p:nvCxnSpPr>
          <p:spPr>
            <a:xfrm flipH="1">
              <a:off x="5067303" y="1443704"/>
              <a:ext cx="544382" cy="3071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45694" y="5222877"/>
              <a:ext cx="2975385" cy="1277786"/>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solidFill>
                    <a:prstClr val="black"/>
                  </a:solidFill>
                  <a:latin typeface="Arial"/>
                </a:rPr>
                <a:t>T</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Save and Submit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button is greyed out because this is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original</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transaction.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25" name="Straight Arrow Connector 24"/>
            <p:cNvCxnSpPr/>
            <p:nvPr/>
          </p:nvCxnSpPr>
          <p:spPr>
            <a:xfrm>
              <a:off x="7621079" y="5621130"/>
              <a:ext cx="391351" cy="8590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354698" y="4554385"/>
              <a:ext cx="3202874" cy="923330"/>
            </a:xfrm>
            <a:prstGeom prst="rect">
              <a:avLst/>
            </a:prstGeom>
            <a:solidFill>
              <a:schemeClr val="accent1">
                <a:lumMod val="20000"/>
                <a:lumOff val="80000"/>
              </a:schemeClr>
            </a:solidFill>
            <a:ln>
              <a:solidFill>
                <a:schemeClr val="tx1"/>
              </a:solidFill>
            </a:ln>
          </p:spPr>
          <p:txBody>
            <a:bodyPr wrap="square">
              <a:spAutoFit/>
            </a:bodyPr>
            <a:lstStyle/>
            <a:p>
              <a:r>
                <a:rPr lang="en-US" dirty="0"/>
                <a:t>When the review is complete, click the </a:t>
              </a:r>
              <a:r>
                <a:rPr lang="en-US" b="1" dirty="0"/>
                <a:t>Cancel </a:t>
              </a:r>
              <a:r>
                <a:rPr lang="en-US" dirty="0"/>
                <a:t>button to return to the approval </a:t>
              </a:r>
              <a:r>
                <a:rPr lang="en-US" dirty="0" smtClean="0"/>
                <a:t>page.</a:t>
              </a:r>
              <a:endParaRPr lang="en-US" dirty="0"/>
            </a:p>
          </p:txBody>
        </p:sp>
        <p:cxnSp>
          <p:nvCxnSpPr>
            <p:cNvPr id="18" name="Straight Arrow Connector 17"/>
            <p:cNvCxnSpPr/>
            <p:nvPr/>
          </p:nvCxnSpPr>
          <p:spPr>
            <a:xfrm flipH="1">
              <a:off x="9800216" y="5477715"/>
              <a:ext cx="25730" cy="8855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578699" y="6401045"/>
              <a:ext cx="447428" cy="12504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itle 1"/>
          <p:cNvSpPr>
            <a:spLocks noGrp="1"/>
          </p:cNvSpPr>
          <p:nvPr>
            <p:ph type="title"/>
          </p:nvPr>
        </p:nvSpPr>
        <p:spPr>
          <a:xfrm>
            <a:off x="161883" y="148986"/>
            <a:ext cx="10963618" cy="685800"/>
          </a:xfrm>
        </p:spPr>
        <p:txBody>
          <a:bodyPr/>
          <a:lstStyle/>
          <a:p>
            <a:r>
              <a:rPr lang="en-US" dirty="0" smtClean="0">
                <a:solidFill>
                  <a:schemeClr val="accent5"/>
                </a:solidFill>
              </a:rPr>
              <a:t>AWE APPROVAL ROLE </a:t>
            </a:r>
            <a:r>
              <a:rPr lang="en-US" sz="2800" dirty="0">
                <a:solidFill>
                  <a:schemeClr val="accent5"/>
                </a:solidFill>
              </a:rPr>
              <a:t>(continued)</a:t>
            </a:r>
            <a:r>
              <a:rPr lang="en-US" sz="2800" dirty="0" smtClean="0">
                <a:solidFill>
                  <a:schemeClr val="accent5"/>
                </a:solidFill>
              </a:rPr>
              <a:t> </a:t>
            </a:r>
            <a:endParaRPr lang="en-US" sz="2800" dirty="0">
              <a:solidFill>
                <a:schemeClr val="accent5"/>
              </a:solidFill>
            </a:endParaRPr>
          </a:p>
        </p:txBody>
      </p:sp>
    </p:spTree>
    <p:extLst>
      <p:ext uri="{BB962C8B-B14F-4D97-AF65-F5344CB8AC3E}">
        <p14:creationId xmlns:p14="http://schemas.microsoft.com/office/powerpoint/2010/main" val="34210017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a:xfrm>
            <a:off x="11442727" y="5861115"/>
            <a:ext cx="635726" cy="957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TextBox 22"/>
          <p:cNvSpPr txBox="1"/>
          <p:nvPr/>
        </p:nvSpPr>
        <p:spPr>
          <a:xfrm>
            <a:off x="431756" y="4592394"/>
            <a:ext cx="2347539" cy="1574149"/>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In this example, we will be approving the Academic Full Hire transaction.             Click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Approve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p:cNvPicPr>
            <a:picLocks noChangeAspect="1"/>
          </p:cNvPicPr>
          <p:nvPr/>
        </p:nvPicPr>
        <p:blipFill>
          <a:blip r:embed="rId3"/>
          <a:stretch>
            <a:fillRect/>
          </a:stretch>
        </p:blipFill>
        <p:spPr>
          <a:xfrm>
            <a:off x="3055336" y="1135580"/>
            <a:ext cx="5763811" cy="5332443"/>
          </a:xfrm>
          <a:prstGeom prst="rect">
            <a:avLst/>
          </a:prstGeom>
          <a:ln w="6350">
            <a:solidFill>
              <a:schemeClr val="tx1"/>
            </a:solidFill>
          </a:ln>
        </p:spPr>
      </p:pic>
      <p:cxnSp>
        <p:nvCxnSpPr>
          <p:cNvPr id="26" name="Straight Arrow Connector 25"/>
          <p:cNvCxnSpPr/>
          <p:nvPr/>
        </p:nvCxnSpPr>
        <p:spPr>
          <a:xfrm flipV="1">
            <a:off x="2779295" y="4126832"/>
            <a:ext cx="637673" cy="465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9713477" y="5779008"/>
            <a:ext cx="2362195" cy="1031212"/>
          </a:xfrm>
          <a:prstGeom prst="rect">
            <a:avLst/>
          </a:prstGeom>
        </p:spPr>
      </p:pic>
      <p:sp>
        <p:nvSpPr>
          <p:cNvPr id="9" name="Title 1"/>
          <p:cNvSpPr>
            <a:spLocks noGrp="1"/>
          </p:cNvSpPr>
          <p:nvPr>
            <p:ph type="title"/>
          </p:nvPr>
        </p:nvSpPr>
        <p:spPr>
          <a:xfrm>
            <a:off x="161883" y="148986"/>
            <a:ext cx="10963618" cy="685800"/>
          </a:xfrm>
        </p:spPr>
        <p:txBody>
          <a:bodyPr/>
          <a:lstStyle/>
          <a:p>
            <a:r>
              <a:rPr lang="en-US" dirty="0" smtClean="0">
                <a:solidFill>
                  <a:schemeClr val="accent5"/>
                </a:solidFill>
              </a:rPr>
              <a:t>AWE APPROVAL ROLE </a:t>
            </a:r>
            <a:r>
              <a:rPr lang="en-US" sz="2800" dirty="0">
                <a:solidFill>
                  <a:srgbClr val="4472C4"/>
                </a:solidFill>
              </a:rPr>
              <a:t>(continued) </a:t>
            </a:r>
            <a:endParaRPr lang="en-US" dirty="0">
              <a:solidFill>
                <a:schemeClr val="accent5"/>
              </a:solidFill>
            </a:endParaRPr>
          </a:p>
        </p:txBody>
      </p:sp>
    </p:spTree>
    <p:extLst>
      <p:ext uri="{BB962C8B-B14F-4D97-AF65-F5344CB8AC3E}">
        <p14:creationId xmlns:p14="http://schemas.microsoft.com/office/powerpoint/2010/main" val="6705873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a:xfrm>
            <a:off x="11442727" y="5861115"/>
            <a:ext cx="635726" cy="957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p:cNvSpPr/>
          <p:nvPr/>
        </p:nvSpPr>
        <p:spPr>
          <a:xfrm>
            <a:off x="378459" y="1016659"/>
            <a:ext cx="11225348" cy="421654"/>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5" normalizeH="0" baseline="0" noProof="0" dirty="0" smtClean="0">
                <a:ln>
                  <a:noFill/>
                </a:ln>
                <a:solidFill>
                  <a:prstClr val="black"/>
                </a:solidFill>
                <a:effectLst/>
                <a:uLnTx/>
                <a:uFillTx/>
                <a:latin typeface="Arial"/>
                <a:ea typeface="+mn-ea"/>
                <a:cs typeface="Arial"/>
              </a:rPr>
              <a:t>This </a:t>
            </a:r>
            <a:r>
              <a:rPr kumimoji="0" lang="en-US" sz="1800" b="0" i="0" u="none" strike="noStrike" kern="1200" cap="none" spc="-5" normalizeH="0" baseline="0" noProof="0" dirty="0">
                <a:ln>
                  <a:noFill/>
                </a:ln>
                <a:solidFill>
                  <a:prstClr val="black"/>
                </a:solidFill>
                <a:effectLst/>
                <a:uLnTx/>
                <a:uFillTx/>
                <a:latin typeface="Arial"/>
                <a:ea typeface="+mn-ea"/>
                <a:cs typeface="Arial"/>
              </a:rPr>
              <a:t>example shows an </a:t>
            </a:r>
            <a:r>
              <a:rPr kumimoji="0" lang="en-US" sz="2000" b="0" i="0" u="none" strike="noStrike" kern="1200" cap="none" spc="-5" normalizeH="0" baseline="0" noProof="0" dirty="0">
                <a:ln>
                  <a:noFill/>
                </a:ln>
                <a:solidFill>
                  <a:prstClr val="black"/>
                </a:solidFill>
                <a:effectLst/>
                <a:uLnTx/>
                <a:uFillTx/>
                <a:latin typeface="Arial"/>
                <a:ea typeface="+mn-ea"/>
                <a:cs typeface="Arial"/>
              </a:rPr>
              <a:t>approved</a:t>
            </a:r>
            <a:r>
              <a:rPr kumimoji="0" lang="en-US" sz="1800" b="0" i="0" u="none" strike="noStrike" kern="1200" cap="none" spc="-5" normalizeH="0" baseline="0" noProof="0" dirty="0">
                <a:ln>
                  <a:noFill/>
                </a:ln>
                <a:solidFill>
                  <a:prstClr val="black"/>
                </a:solidFill>
                <a:effectLst/>
                <a:uLnTx/>
                <a:uFillTx/>
                <a:latin typeface="Arial"/>
                <a:ea typeface="+mn-ea"/>
                <a:cs typeface="Arial"/>
              </a:rPr>
              <a:t> </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Academic Full Hire</a:t>
            </a:r>
            <a:r>
              <a:rPr kumimoji="0" lang="en-US" sz="1800" b="0" i="0" u="none" strike="noStrike" kern="1200" cap="none" spc="65" normalizeH="0" baseline="0" noProof="0" dirty="0" smtClean="0">
                <a:ln>
                  <a:noFill/>
                </a:ln>
                <a:solidFill>
                  <a:prstClr val="black"/>
                </a:solidFill>
                <a:effectLst/>
                <a:uLnTx/>
                <a:uFillTx/>
                <a:latin typeface="Arial"/>
                <a:ea typeface="+mn-ea"/>
                <a:cs typeface="Arial"/>
              </a:rPr>
              <a:t> </a:t>
            </a:r>
            <a:r>
              <a:rPr kumimoji="0" lang="en-US" sz="1800" b="0" i="0" u="none" strike="noStrike" kern="1200" cap="none" spc="-5" normalizeH="0" baseline="0" noProof="0" dirty="0">
                <a:ln>
                  <a:noFill/>
                </a:ln>
                <a:solidFill>
                  <a:prstClr val="black"/>
                </a:solidFill>
                <a:effectLst/>
                <a:uLnTx/>
                <a:uFillTx/>
                <a:latin typeface="Arial"/>
                <a:ea typeface="+mn-ea"/>
                <a:cs typeface="Arial"/>
              </a:rPr>
              <a:t>request</a:t>
            </a:r>
            <a:r>
              <a:rPr kumimoji="0" lang="en-US" sz="1800" b="0" i="0" u="none" strike="noStrike" kern="1200" cap="none" spc="-5" normalizeH="0" baseline="0" noProof="0" dirty="0" smtClean="0">
                <a:ln>
                  <a:noFill/>
                </a:ln>
                <a:solidFill>
                  <a:prstClr val="black"/>
                </a:solidFill>
                <a:effectLst/>
                <a:uLnTx/>
                <a:uFillTx/>
                <a:latin typeface="Arial"/>
                <a:ea typeface="+mn-ea"/>
                <a:cs typeface="Arial"/>
              </a:rPr>
              <a:t>.</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pic>
        <p:nvPicPr>
          <p:cNvPr id="5" name="Picture 4"/>
          <p:cNvPicPr>
            <a:picLocks noChangeAspect="1"/>
          </p:cNvPicPr>
          <p:nvPr/>
        </p:nvPicPr>
        <p:blipFill>
          <a:blip r:embed="rId3"/>
          <a:stretch>
            <a:fillRect/>
          </a:stretch>
        </p:blipFill>
        <p:spPr>
          <a:xfrm>
            <a:off x="342133" y="1657600"/>
            <a:ext cx="6057900" cy="4505325"/>
          </a:xfrm>
          <a:prstGeom prst="rect">
            <a:avLst/>
          </a:prstGeom>
          <a:ln w="6350">
            <a:solidFill>
              <a:schemeClr val="tx1"/>
            </a:solidFill>
          </a:ln>
        </p:spPr>
      </p:pic>
      <p:sp>
        <p:nvSpPr>
          <p:cNvPr id="8" name="TextBox 7"/>
          <p:cNvSpPr txBox="1"/>
          <p:nvPr/>
        </p:nvSpPr>
        <p:spPr>
          <a:xfrm>
            <a:off x="5173579" y="3593773"/>
            <a:ext cx="2110528" cy="981423"/>
          </a:xfrm>
          <a:prstGeom prst="rect">
            <a:avLst/>
          </a:prstGeom>
          <a:solidFill>
            <a:schemeClr val="accent1">
              <a:lumMod val="20000"/>
              <a:lumOff val="80000"/>
            </a:schemeClr>
          </a:solidFill>
          <a:ln w="6350">
            <a:solidFill>
              <a:schemeClr val="tx1"/>
            </a:solidFill>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Below you can see that the template was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Approved</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7" name="Straight Arrow Connector 6"/>
          <p:cNvCxnSpPr/>
          <p:nvPr/>
        </p:nvCxnSpPr>
        <p:spPr>
          <a:xfrm flipH="1">
            <a:off x="5462337" y="4607117"/>
            <a:ext cx="528795" cy="8311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7678074" y="1638542"/>
            <a:ext cx="3962058" cy="4008452"/>
          </a:xfrm>
          <a:prstGeom prst="rect">
            <a:avLst/>
          </a:prstGeom>
          <a:ln w="6350">
            <a:solidFill>
              <a:schemeClr val="tx1"/>
            </a:solidFill>
          </a:ln>
        </p:spPr>
      </p:pic>
      <p:cxnSp>
        <p:nvCxnSpPr>
          <p:cNvPr id="15" name="Straight Arrow Connector 14"/>
          <p:cNvCxnSpPr/>
          <p:nvPr/>
        </p:nvCxnSpPr>
        <p:spPr>
          <a:xfrm>
            <a:off x="5991132" y="4607117"/>
            <a:ext cx="1553869" cy="4155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161883" y="148986"/>
            <a:ext cx="10963618" cy="685800"/>
          </a:xfrm>
        </p:spPr>
        <p:txBody>
          <a:bodyPr/>
          <a:lstStyle/>
          <a:p>
            <a:r>
              <a:rPr lang="en-US" dirty="0" smtClean="0">
                <a:solidFill>
                  <a:schemeClr val="accent5"/>
                </a:solidFill>
              </a:rPr>
              <a:t>AWE APPROVAL ROLE </a:t>
            </a:r>
            <a:r>
              <a:rPr lang="en-US" sz="2800" dirty="0">
                <a:solidFill>
                  <a:srgbClr val="4472C4"/>
                </a:solidFill>
              </a:rPr>
              <a:t>(continued)</a:t>
            </a:r>
            <a:r>
              <a:rPr lang="en-US" dirty="0" smtClean="0">
                <a:solidFill>
                  <a:schemeClr val="accent5"/>
                </a:solidFill>
              </a:rPr>
              <a:t> </a:t>
            </a:r>
            <a:endParaRPr lang="en-US" dirty="0">
              <a:solidFill>
                <a:schemeClr val="accent5"/>
              </a:solidFill>
            </a:endParaRPr>
          </a:p>
        </p:txBody>
      </p:sp>
      <p:pic>
        <p:nvPicPr>
          <p:cNvPr id="13" name="Picture 12"/>
          <p:cNvPicPr>
            <a:picLocks noChangeAspect="1"/>
          </p:cNvPicPr>
          <p:nvPr/>
        </p:nvPicPr>
        <p:blipFill>
          <a:blip r:embed="rId5"/>
          <a:stretch>
            <a:fillRect/>
          </a:stretch>
        </p:blipFill>
        <p:spPr>
          <a:xfrm>
            <a:off x="9713477" y="5779008"/>
            <a:ext cx="2362195" cy="1031212"/>
          </a:xfrm>
          <a:prstGeom prst="rect">
            <a:avLst/>
          </a:prstGeom>
        </p:spPr>
      </p:pic>
    </p:spTree>
    <p:extLst>
      <p:ext uri="{BB962C8B-B14F-4D97-AF65-F5344CB8AC3E}">
        <p14:creationId xmlns:p14="http://schemas.microsoft.com/office/powerpoint/2010/main" val="1149252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AGENDA</a:t>
            </a:r>
            <a:endParaRPr lang="en-US" dirty="0">
              <a:solidFill>
                <a:schemeClr val="accent5"/>
              </a:solidFill>
            </a:endParaRPr>
          </a:p>
        </p:txBody>
      </p:sp>
      <p:grpSp>
        <p:nvGrpSpPr>
          <p:cNvPr id="4" name="Group 3"/>
          <p:cNvGrpSpPr/>
          <p:nvPr/>
        </p:nvGrpSpPr>
        <p:grpSpPr>
          <a:xfrm>
            <a:off x="378460" y="1231622"/>
            <a:ext cx="9444892" cy="3131563"/>
            <a:chOff x="378460" y="1944679"/>
            <a:chExt cx="9444892" cy="3131563"/>
          </a:xfrm>
        </p:grpSpPr>
        <p:sp>
          <p:nvSpPr>
            <p:cNvPr id="5" name="Freeform 4"/>
            <p:cNvSpPr/>
            <p:nvPr/>
          </p:nvSpPr>
          <p:spPr>
            <a:xfrm>
              <a:off x="378460" y="1944679"/>
              <a:ext cx="9444892" cy="644351"/>
            </a:xfrm>
            <a:custGeom>
              <a:avLst/>
              <a:gdLst>
                <a:gd name="connsiteX0" fmla="*/ 0 w 9444892"/>
                <a:gd name="connsiteY0" fmla="*/ 107394 h 644351"/>
                <a:gd name="connsiteX1" fmla="*/ 107394 w 9444892"/>
                <a:gd name="connsiteY1" fmla="*/ 0 h 644351"/>
                <a:gd name="connsiteX2" fmla="*/ 9337498 w 9444892"/>
                <a:gd name="connsiteY2" fmla="*/ 0 h 644351"/>
                <a:gd name="connsiteX3" fmla="*/ 9444892 w 9444892"/>
                <a:gd name="connsiteY3" fmla="*/ 107394 h 644351"/>
                <a:gd name="connsiteX4" fmla="*/ 9444892 w 9444892"/>
                <a:gd name="connsiteY4" fmla="*/ 536957 h 644351"/>
                <a:gd name="connsiteX5" fmla="*/ 9337498 w 9444892"/>
                <a:gd name="connsiteY5" fmla="*/ 644351 h 644351"/>
                <a:gd name="connsiteX6" fmla="*/ 107394 w 9444892"/>
                <a:gd name="connsiteY6" fmla="*/ 644351 h 644351"/>
                <a:gd name="connsiteX7" fmla="*/ 0 w 9444892"/>
                <a:gd name="connsiteY7" fmla="*/ 536957 h 644351"/>
                <a:gd name="connsiteX8" fmla="*/ 0 w 9444892"/>
                <a:gd name="connsiteY8" fmla="*/ 107394 h 64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4892" h="644351">
                  <a:moveTo>
                    <a:pt x="0" y="107394"/>
                  </a:moveTo>
                  <a:cubicBezTo>
                    <a:pt x="0" y="48082"/>
                    <a:pt x="48082" y="0"/>
                    <a:pt x="107394" y="0"/>
                  </a:cubicBezTo>
                  <a:lnTo>
                    <a:pt x="9337498" y="0"/>
                  </a:lnTo>
                  <a:cubicBezTo>
                    <a:pt x="9396810" y="0"/>
                    <a:pt x="9444892" y="48082"/>
                    <a:pt x="9444892" y="107394"/>
                  </a:cubicBezTo>
                  <a:lnTo>
                    <a:pt x="9444892" y="536957"/>
                  </a:lnTo>
                  <a:cubicBezTo>
                    <a:pt x="9444892" y="596269"/>
                    <a:pt x="9396810" y="644351"/>
                    <a:pt x="9337498" y="644351"/>
                  </a:cubicBezTo>
                  <a:lnTo>
                    <a:pt x="107394" y="644351"/>
                  </a:lnTo>
                  <a:cubicBezTo>
                    <a:pt x="48082" y="644351"/>
                    <a:pt x="0" y="596269"/>
                    <a:pt x="0" y="536957"/>
                  </a:cubicBezTo>
                  <a:lnTo>
                    <a:pt x="0" y="107394"/>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5" tIns="107655" rIns="107655" bIns="107655"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rPr>
                <a:t>Welcome and Introductions </a:t>
              </a:r>
            </a:p>
            <a:p>
              <a:pPr lvl="0" algn="l" defTabSz="889000" rtl="0">
                <a:lnSpc>
                  <a:spcPct val="90000"/>
                </a:lnSpc>
                <a:spcBef>
                  <a:spcPct val="0"/>
                </a:spcBef>
                <a:spcAft>
                  <a:spcPct val="35000"/>
                </a:spcAft>
              </a:pPr>
              <a:r>
                <a:rPr lang="en-US" sz="2000" i="1" kern="1200" dirty="0" smtClean="0">
                  <a:solidFill>
                    <a:schemeClr val="tx1"/>
                  </a:solidFill>
                </a:rPr>
                <a:t>(Name, </a:t>
              </a:r>
              <a:r>
                <a:rPr lang="en-US" sz="2000" i="1" kern="1200" dirty="0" err="1" smtClean="0">
                  <a:solidFill>
                    <a:schemeClr val="tx1"/>
                  </a:solidFill>
                </a:rPr>
                <a:t>Dept</a:t>
              </a:r>
              <a:r>
                <a:rPr lang="en-US" sz="2000" i="1" kern="1200" dirty="0" smtClean="0">
                  <a:solidFill>
                    <a:schemeClr val="tx1"/>
                  </a:solidFill>
                </a:rPr>
                <a:t>, Role, PPS, </a:t>
              </a:r>
              <a:r>
                <a:rPr lang="en-US" sz="2000" i="1" kern="1200" dirty="0" err="1" smtClean="0">
                  <a:solidFill>
                    <a:schemeClr val="tx1"/>
                  </a:solidFill>
                </a:rPr>
                <a:t>Servicelink</a:t>
              </a:r>
              <a:r>
                <a:rPr lang="en-US" sz="2000" i="1" kern="1200" dirty="0" smtClean="0">
                  <a:solidFill>
                    <a:schemeClr val="tx1"/>
                  </a:solidFill>
                </a:rPr>
                <a:t>, UCPath Experience)</a:t>
              </a:r>
              <a:endParaRPr lang="en-US" sz="2000" i="1" kern="1200" dirty="0">
                <a:solidFill>
                  <a:schemeClr val="tx1"/>
                </a:solidFill>
              </a:endParaRPr>
            </a:p>
          </p:txBody>
        </p:sp>
        <p:sp>
          <p:nvSpPr>
            <p:cNvPr id="6" name="Freeform 5"/>
            <p:cNvSpPr/>
            <p:nvPr/>
          </p:nvSpPr>
          <p:spPr>
            <a:xfrm>
              <a:off x="378460" y="2774549"/>
              <a:ext cx="9444892" cy="644351"/>
            </a:xfrm>
            <a:custGeom>
              <a:avLst/>
              <a:gdLst>
                <a:gd name="connsiteX0" fmla="*/ 0 w 9444892"/>
                <a:gd name="connsiteY0" fmla="*/ 107394 h 644351"/>
                <a:gd name="connsiteX1" fmla="*/ 107394 w 9444892"/>
                <a:gd name="connsiteY1" fmla="*/ 0 h 644351"/>
                <a:gd name="connsiteX2" fmla="*/ 9337498 w 9444892"/>
                <a:gd name="connsiteY2" fmla="*/ 0 h 644351"/>
                <a:gd name="connsiteX3" fmla="*/ 9444892 w 9444892"/>
                <a:gd name="connsiteY3" fmla="*/ 107394 h 644351"/>
                <a:gd name="connsiteX4" fmla="*/ 9444892 w 9444892"/>
                <a:gd name="connsiteY4" fmla="*/ 536957 h 644351"/>
                <a:gd name="connsiteX5" fmla="*/ 9337498 w 9444892"/>
                <a:gd name="connsiteY5" fmla="*/ 644351 h 644351"/>
                <a:gd name="connsiteX6" fmla="*/ 107394 w 9444892"/>
                <a:gd name="connsiteY6" fmla="*/ 644351 h 644351"/>
                <a:gd name="connsiteX7" fmla="*/ 0 w 9444892"/>
                <a:gd name="connsiteY7" fmla="*/ 536957 h 644351"/>
                <a:gd name="connsiteX8" fmla="*/ 0 w 9444892"/>
                <a:gd name="connsiteY8" fmla="*/ 107394 h 64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4892" h="644351">
                  <a:moveTo>
                    <a:pt x="0" y="107394"/>
                  </a:moveTo>
                  <a:cubicBezTo>
                    <a:pt x="0" y="48082"/>
                    <a:pt x="48082" y="0"/>
                    <a:pt x="107394" y="0"/>
                  </a:cubicBezTo>
                  <a:lnTo>
                    <a:pt x="9337498" y="0"/>
                  </a:lnTo>
                  <a:cubicBezTo>
                    <a:pt x="9396810" y="0"/>
                    <a:pt x="9444892" y="48082"/>
                    <a:pt x="9444892" y="107394"/>
                  </a:cubicBezTo>
                  <a:lnTo>
                    <a:pt x="9444892" y="536957"/>
                  </a:lnTo>
                  <a:cubicBezTo>
                    <a:pt x="9444892" y="596269"/>
                    <a:pt x="9396810" y="644351"/>
                    <a:pt x="9337498" y="644351"/>
                  </a:cubicBezTo>
                  <a:lnTo>
                    <a:pt x="107394" y="644351"/>
                  </a:lnTo>
                  <a:cubicBezTo>
                    <a:pt x="48082" y="644351"/>
                    <a:pt x="0" y="596269"/>
                    <a:pt x="0" y="536957"/>
                  </a:cubicBezTo>
                  <a:lnTo>
                    <a:pt x="0" y="107394"/>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5" tIns="107655" rIns="107655" bIns="107655"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CSC and/vs Transaction Processing “Pilot” Initiative</a:t>
              </a:r>
              <a:endParaRPr kumimoji="0" lang="en-US" sz="2000" b="0" i="0" u="none" strike="noStrike" kern="1200" cap="none" spc="0" normalizeH="0" baseline="0" noProof="0" dirty="0" smtClean="0">
                <a:ln>
                  <a:noFill/>
                </a:ln>
                <a:solidFill>
                  <a:schemeClr val="tx1"/>
                </a:solidFill>
                <a:effectLst/>
                <a:uLnTx/>
                <a:uFillTx/>
                <a:latin typeface="Arial"/>
              </a:endParaRPr>
            </a:p>
          </p:txBody>
        </p:sp>
        <p:sp>
          <p:nvSpPr>
            <p:cNvPr id="7" name="Freeform 6"/>
            <p:cNvSpPr/>
            <p:nvPr/>
          </p:nvSpPr>
          <p:spPr>
            <a:xfrm>
              <a:off x="378460" y="3549432"/>
              <a:ext cx="9444892" cy="644351"/>
            </a:xfrm>
            <a:custGeom>
              <a:avLst/>
              <a:gdLst>
                <a:gd name="connsiteX0" fmla="*/ 0 w 9444892"/>
                <a:gd name="connsiteY0" fmla="*/ 107394 h 644351"/>
                <a:gd name="connsiteX1" fmla="*/ 107394 w 9444892"/>
                <a:gd name="connsiteY1" fmla="*/ 0 h 644351"/>
                <a:gd name="connsiteX2" fmla="*/ 9337498 w 9444892"/>
                <a:gd name="connsiteY2" fmla="*/ 0 h 644351"/>
                <a:gd name="connsiteX3" fmla="*/ 9444892 w 9444892"/>
                <a:gd name="connsiteY3" fmla="*/ 107394 h 644351"/>
                <a:gd name="connsiteX4" fmla="*/ 9444892 w 9444892"/>
                <a:gd name="connsiteY4" fmla="*/ 536957 h 644351"/>
                <a:gd name="connsiteX5" fmla="*/ 9337498 w 9444892"/>
                <a:gd name="connsiteY5" fmla="*/ 644351 h 644351"/>
                <a:gd name="connsiteX6" fmla="*/ 107394 w 9444892"/>
                <a:gd name="connsiteY6" fmla="*/ 644351 h 644351"/>
                <a:gd name="connsiteX7" fmla="*/ 0 w 9444892"/>
                <a:gd name="connsiteY7" fmla="*/ 536957 h 644351"/>
                <a:gd name="connsiteX8" fmla="*/ 0 w 9444892"/>
                <a:gd name="connsiteY8" fmla="*/ 107394 h 64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4892" h="644351">
                  <a:moveTo>
                    <a:pt x="0" y="107394"/>
                  </a:moveTo>
                  <a:cubicBezTo>
                    <a:pt x="0" y="48082"/>
                    <a:pt x="48082" y="0"/>
                    <a:pt x="107394" y="0"/>
                  </a:cubicBezTo>
                  <a:lnTo>
                    <a:pt x="9337498" y="0"/>
                  </a:lnTo>
                  <a:cubicBezTo>
                    <a:pt x="9396810" y="0"/>
                    <a:pt x="9444892" y="48082"/>
                    <a:pt x="9444892" y="107394"/>
                  </a:cubicBezTo>
                  <a:lnTo>
                    <a:pt x="9444892" y="536957"/>
                  </a:lnTo>
                  <a:cubicBezTo>
                    <a:pt x="9444892" y="596269"/>
                    <a:pt x="9396810" y="644351"/>
                    <a:pt x="9337498" y="644351"/>
                  </a:cubicBezTo>
                  <a:lnTo>
                    <a:pt x="107394" y="644351"/>
                  </a:lnTo>
                  <a:cubicBezTo>
                    <a:pt x="48082" y="644351"/>
                    <a:pt x="0" y="596269"/>
                    <a:pt x="0" y="536957"/>
                  </a:cubicBezTo>
                  <a:lnTo>
                    <a:pt x="0" y="107394"/>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5" tIns="107655" rIns="107655" bIns="107655"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Pilot Training Course Overview</a:t>
              </a:r>
            </a:p>
          </p:txBody>
        </p:sp>
        <p:sp>
          <p:nvSpPr>
            <p:cNvPr id="8" name="Freeform 7"/>
            <p:cNvSpPr/>
            <p:nvPr/>
          </p:nvSpPr>
          <p:spPr>
            <a:xfrm>
              <a:off x="378460" y="4431891"/>
              <a:ext cx="9444892" cy="644351"/>
            </a:xfrm>
            <a:custGeom>
              <a:avLst/>
              <a:gdLst>
                <a:gd name="connsiteX0" fmla="*/ 0 w 9444892"/>
                <a:gd name="connsiteY0" fmla="*/ 107394 h 644351"/>
                <a:gd name="connsiteX1" fmla="*/ 107394 w 9444892"/>
                <a:gd name="connsiteY1" fmla="*/ 0 h 644351"/>
                <a:gd name="connsiteX2" fmla="*/ 9337498 w 9444892"/>
                <a:gd name="connsiteY2" fmla="*/ 0 h 644351"/>
                <a:gd name="connsiteX3" fmla="*/ 9444892 w 9444892"/>
                <a:gd name="connsiteY3" fmla="*/ 107394 h 644351"/>
                <a:gd name="connsiteX4" fmla="*/ 9444892 w 9444892"/>
                <a:gd name="connsiteY4" fmla="*/ 536957 h 644351"/>
                <a:gd name="connsiteX5" fmla="*/ 9337498 w 9444892"/>
                <a:gd name="connsiteY5" fmla="*/ 644351 h 644351"/>
                <a:gd name="connsiteX6" fmla="*/ 107394 w 9444892"/>
                <a:gd name="connsiteY6" fmla="*/ 644351 h 644351"/>
                <a:gd name="connsiteX7" fmla="*/ 0 w 9444892"/>
                <a:gd name="connsiteY7" fmla="*/ 536957 h 644351"/>
                <a:gd name="connsiteX8" fmla="*/ 0 w 9444892"/>
                <a:gd name="connsiteY8" fmla="*/ 107394 h 64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4892" h="644351">
                  <a:moveTo>
                    <a:pt x="0" y="107394"/>
                  </a:moveTo>
                  <a:cubicBezTo>
                    <a:pt x="0" y="48082"/>
                    <a:pt x="48082" y="0"/>
                    <a:pt x="107394" y="0"/>
                  </a:cubicBezTo>
                  <a:lnTo>
                    <a:pt x="9337498" y="0"/>
                  </a:lnTo>
                  <a:cubicBezTo>
                    <a:pt x="9396810" y="0"/>
                    <a:pt x="9444892" y="48082"/>
                    <a:pt x="9444892" y="107394"/>
                  </a:cubicBezTo>
                  <a:lnTo>
                    <a:pt x="9444892" y="536957"/>
                  </a:lnTo>
                  <a:cubicBezTo>
                    <a:pt x="9444892" y="596269"/>
                    <a:pt x="9396810" y="644351"/>
                    <a:pt x="9337498" y="644351"/>
                  </a:cubicBezTo>
                  <a:lnTo>
                    <a:pt x="107394" y="644351"/>
                  </a:lnTo>
                  <a:cubicBezTo>
                    <a:pt x="48082" y="644351"/>
                    <a:pt x="0" y="596269"/>
                    <a:pt x="0" y="536957"/>
                  </a:cubicBezTo>
                  <a:lnTo>
                    <a:pt x="0" y="107394"/>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655" tIns="107655" rIns="107655" bIns="107655"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Introduction to </a:t>
              </a:r>
              <a:r>
                <a:rPr lang="en-US" sz="2000" kern="1200" dirty="0" err="1" smtClean="0">
                  <a:solidFill>
                    <a:schemeClr val="tx1"/>
                  </a:solidFill>
                  <a:latin typeface="Arial"/>
                </a:rPr>
                <a:t>Peoplesoft</a:t>
              </a:r>
              <a:r>
                <a:rPr lang="en-US" sz="2000" kern="1200" dirty="0" smtClean="0">
                  <a:solidFill>
                    <a:schemeClr val="tx1"/>
                  </a:solidFill>
                  <a:latin typeface="Arial"/>
                </a:rPr>
                <a:t> and UCPath overview.  </a:t>
              </a:r>
            </a:p>
          </p:txBody>
        </p:sp>
      </p:grpSp>
    </p:spTree>
    <p:extLst>
      <p:ext uri="{BB962C8B-B14F-4D97-AF65-F5344CB8AC3E}">
        <p14:creationId xmlns:p14="http://schemas.microsoft.com/office/powerpoint/2010/main" val="12676321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View Comments </a:t>
            </a:r>
            <a:r>
              <a:rPr kumimoji="0" lang="en-US" sz="7200" b="1" i="0" u="none" strike="noStrike" kern="1200" cap="none" spc="0" normalizeH="0" baseline="0" noProof="0" dirty="0" smtClean="0">
                <a:ln>
                  <a:noFill/>
                </a:ln>
                <a:solidFill>
                  <a:srgbClr val="F1AB00"/>
                </a:solidFill>
                <a:effectLst/>
                <a:uLnTx/>
                <a:uFillTx/>
                <a:latin typeface="Arial"/>
                <a:ea typeface="+mn-ea"/>
                <a:cs typeface="+mn-cs"/>
              </a:rPr>
              <a:t>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9140579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209" y="163219"/>
            <a:ext cx="11784026" cy="685800"/>
          </a:xfrm>
        </p:spPr>
        <p:txBody>
          <a:bodyPr/>
          <a:lstStyle/>
          <a:p>
            <a:r>
              <a:rPr lang="en-US" dirty="0" smtClean="0">
                <a:solidFill>
                  <a:schemeClr val="accent5"/>
                </a:solidFill>
              </a:rPr>
              <a:t>SS SMART HR TRANSACTIONS PAGE</a:t>
            </a:r>
            <a:endParaRPr lang="en-US" dirty="0">
              <a:solidFill>
                <a:schemeClr val="accent5"/>
              </a:solidFill>
            </a:endParaRPr>
          </a:p>
        </p:txBody>
      </p:sp>
      <p:sp>
        <p:nvSpPr>
          <p:cNvPr id="22" name="Rectangle 21"/>
          <p:cNvSpPr/>
          <p:nvPr/>
        </p:nvSpPr>
        <p:spPr>
          <a:xfrm>
            <a:off x="0" y="956975"/>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Rectangle 22"/>
          <p:cNvSpPr/>
          <p:nvPr/>
        </p:nvSpPr>
        <p:spPr>
          <a:xfrm>
            <a:off x="144779" y="1102440"/>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9" name="Rectangle 18"/>
          <p:cNvSpPr/>
          <p:nvPr/>
        </p:nvSpPr>
        <p:spPr>
          <a:xfrm>
            <a:off x="483326" y="1768020"/>
            <a:ext cx="11413398" cy="421654"/>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solidFill>
                  <a:prstClr val="black"/>
                </a:solidFill>
                <a:latin typeface="Arial"/>
                <a:cs typeface="Arial"/>
              </a:rPr>
              <a:t>To view the denial comments on the original transaction, click on the person’s name. </a:t>
            </a:r>
            <a:endParaRPr kumimoji="0" lang="en-US" sz="2000" b="0" i="0" u="none" strike="noStrike" kern="1200" cap="none" spc="0" normalizeH="0" baseline="0" noProof="0" dirty="0">
              <a:ln>
                <a:noFill/>
              </a:ln>
              <a:solidFill>
                <a:prstClr val="black"/>
              </a:solidFill>
              <a:effectLst/>
              <a:uLnTx/>
              <a:uFillTx/>
              <a:latin typeface="Arial"/>
              <a:cs typeface="Arial"/>
            </a:endParaRPr>
          </a:p>
        </p:txBody>
      </p:sp>
      <p:grpSp>
        <p:nvGrpSpPr>
          <p:cNvPr id="28" name="Group 27"/>
          <p:cNvGrpSpPr/>
          <p:nvPr/>
        </p:nvGrpSpPr>
        <p:grpSpPr>
          <a:xfrm>
            <a:off x="1270154" y="2395444"/>
            <a:ext cx="9672638" cy="3695700"/>
            <a:chOff x="1184432" y="2604994"/>
            <a:chExt cx="9672638" cy="3695700"/>
          </a:xfrm>
        </p:grpSpPr>
        <p:sp>
          <p:nvSpPr>
            <p:cNvPr id="17" name="object 8"/>
            <p:cNvSpPr/>
            <p:nvPr/>
          </p:nvSpPr>
          <p:spPr>
            <a:xfrm>
              <a:off x="2183361" y="4182268"/>
              <a:ext cx="6400800" cy="640080"/>
            </a:xfrm>
            <a:custGeom>
              <a:avLst/>
              <a:gdLst/>
              <a:ahLst/>
              <a:cxnLst/>
              <a:rect l="l" t="t" r="r" b="b"/>
              <a:pathLst>
                <a:path w="6400800" h="640080">
                  <a:moveTo>
                    <a:pt x="0" y="106679"/>
                  </a:moveTo>
                  <a:lnTo>
                    <a:pt x="31760" y="43677"/>
                  </a:lnTo>
                  <a:lnTo>
                    <a:pt x="67394" y="20583"/>
                  </a:lnTo>
                  <a:lnTo>
                    <a:pt x="112584" y="5438"/>
                  </a:lnTo>
                  <a:lnTo>
                    <a:pt x="164617" y="0"/>
                  </a:lnTo>
                  <a:lnTo>
                    <a:pt x="6236195" y="0"/>
                  </a:lnTo>
                  <a:lnTo>
                    <a:pt x="6288222" y="5438"/>
                  </a:lnTo>
                  <a:lnTo>
                    <a:pt x="6333407" y="20583"/>
                  </a:lnTo>
                  <a:lnTo>
                    <a:pt x="6369040" y="43677"/>
                  </a:lnTo>
                  <a:lnTo>
                    <a:pt x="6400800" y="106679"/>
                  </a:lnTo>
                  <a:lnTo>
                    <a:pt x="6400800" y="533399"/>
                  </a:lnTo>
                  <a:lnTo>
                    <a:pt x="6369040" y="596402"/>
                  </a:lnTo>
                  <a:lnTo>
                    <a:pt x="6333407" y="619496"/>
                  </a:lnTo>
                  <a:lnTo>
                    <a:pt x="6288222" y="634641"/>
                  </a:lnTo>
                  <a:lnTo>
                    <a:pt x="6236195" y="640079"/>
                  </a:lnTo>
                  <a:lnTo>
                    <a:pt x="164617" y="640079"/>
                  </a:lnTo>
                  <a:lnTo>
                    <a:pt x="112584" y="634641"/>
                  </a:lnTo>
                  <a:lnTo>
                    <a:pt x="67394" y="619496"/>
                  </a:lnTo>
                  <a:lnTo>
                    <a:pt x="31760" y="596402"/>
                  </a:lnTo>
                  <a:lnTo>
                    <a:pt x="0" y="533399"/>
                  </a:lnTo>
                  <a:lnTo>
                    <a:pt x="0" y="106679"/>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p:cNvPicPr>
              <a:picLocks noChangeAspect="1"/>
            </p:cNvPicPr>
            <p:nvPr/>
          </p:nvPicPr>
          <p:blipFill rotWithShape="1">
            <a:blip r:embed="rId3"/>
            <a:srcRect r="3926" b="13393"/>
            <a:stretch/>
          </p:blipFill>
          <p:spPr>
            <a:xfrm>
              <a:off x="1184432" y="2604994"/>
              <a:ext cx="9672638" cy="3695700"/>
            </a:xfrm>
            <a:prstGeom prst="rect">
              <a:avLst/>
            </a:prstGeom>
            <a:ln w="6350">
              <a:solidFill>
                <a:schemeClr val="tx1"/>
              </a:solidFill>
            </a:ln>
          </p:spPr>
        </p:pic>
        <p:sp>
          <p:nvSpPr>
            <p:cNvPr id="24" name="Rectangle 23"/>
            <p:cNvSpPr/>
            <p:nvPr/>
          </p:nvSpPr>
          <p:spPr>
            <a:xfrm>
              <a:off x="4181946" y="5353050"/>
              <a:ext cx="2742730" cy="298836"/>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p:cNvSpPr txBox="1"/>
          <p:nvPr/>
        </p:nvSpPr>
        <p:spPr>
          <a:xfrm>
            <a:off x="4875197" y="5627424"/>
            <a:ext cx="3258148" cy="923330"/>
          </a:xfrm>
          <a:prstGeom prst="rect">
            <a:avLst/>
          </a:prstGeom>
          <a:solidFill>
            <a:srgbClr val="DEEBF7"/>
          </a:solidFill>
          <a:ln>
            <a:solidFill>
              <a:schemeClr val="tx1"/>
            </a:solidFill>
          </a:ln>
        </p:spPr>
        <p:txBody>
          <a:bodyPr wrap="square" rtlCol="0">
            <a:spAutoFit/>
          </a:bodyPr>
          <a:lstStyle/>
          <a:p>
            <a:r>
              <a:rPr lang="en-US" b="1" dirty="0" smtClean="0"/>
              <a:t>TIP</a:t>
            </a:r>
            <a:r>
              <a:rPr lang="en-US" dirty="0" smtClean="0"/>
              <a:t>: To clone the transaction, you would click on the </a:t>
            </a:r>
            <a:r>
              <a:rPr lang="en-US" b="1" dirty="0" smtClean="0"/>
              <a:t>Transaction Status </a:t>
            </a:r>
            <a:r>
              <a:rPr lang="en-US" dirty="0" smtClean="0"/>
              <a:t>link.</a:t>
            </a:r>
            <a:endParaRPr lang="en-US" dirty="0"/>
          </a:p>
        </p:txBody>
      </p:sp>
      <p:cxnSp>
        <p:nvCxnSpPr>
          <p:cNvPr id="30" name="Straight Arrow Connector 29"/>
          <p:cNvCxnSpPr/>
          <p:nvPr/>
        </p:nvCxnSpPr>
        <p:spPr>
          <a:xfrm flipH="1">
            <a:off x="3272589" y="5883442"/>
            <a:ext cx="1602611" cy="72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5627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306" y="163219"/>
            <a:ext cx="11784026" cy="685800"/>
          </a:xfrm>
        </p:spPr>
        <p:txBody>
          <a:bodyPr/>
          <a:lstStyle/>
          <a:p>
            <a:r>
              <a:rPr lang="en-US" dirty="0" smtClean="0">
                <a:solidFill>
                  <a:schemeClr val="accent5"/>
                </a:solidFill>
              </a:rPr>
              <a:t>TRANSACTIONS DETAILS PAGE</a:t>
            </a:r>
            <a:endParaRPr lang="en-US" dirty="0">
              <a:solidFill>
                <a:schemeClr val="accent5"/>
              </a:solidFill>
            </a:endParaRPr>
          </a:p>
        </p:txBody>
      </p:sp>
      <p:sp>
        <p:nvSpPr>
          <p:cNvPr id="17" name="object 8"/>
          <p:cNvSpPr/>
          <p:nvPr/>
        </p:nvSpPr>
        <p:spPr>
          <a:xfrm>
            <a:off x="2183361" y="4182268"/>
            <a:ext cx="6400800" cy="640080"/>
          </a:xfrm>
          <a:custGeom>
            <a:avLst/>
            <a:gdLst/>
            <a:ahLst/>
            <a:cxnLst/>
            <a:rect l="l" t="t" r="r" b="b"/>
            <a:pathLst>
              <a:path w="6400800" h="640080">
                <a:moveTo>
                  <a:pt x="0" y="106679"/>
                </a:moveTo>
                <a:lnTo>
                  <a:pt x="31760" y="43677"/>
                </a:lnTo>
                <a:lnTo>
                  <a:pt x="67394" y="20583"/>
                </a:lnTo>
                <a:lnTo>
                  <a:pt x="112584" y="5438"/>
                </a:lnTo>
                <a:lnTo>
                  <a:pt x="164617" y="0"/>
                </a:lnTo>
                <a:lnTo>
                  <a:pt x="6236195" y="0"/>
                </a:lnTo>
                <a:lnTo>
                  <a:pt x="6288222" y="5438"/>
                </a:lnTo>
                <a:lnTo>
                  <a:pt x="6333407" y="20583"/>
                </a:lnTo>
                <a:lnTo>
                  <a:pt x="6369040" y="43677"/>
                </a:lnTo>
                <a:lnTo>
                  <a:pt x="6400800" y="106679"/>
                </a:lnTo>
                <a:lnTo>
                  <a:pt x="6400800" y="533399"/>
                </a:lnTo>
                <a:lnTo>
                  <a:pt x="6369040" y="596402"/>
                </a:lnTo>
                <a:lnTo>
                  <a:pt x="6333407" y="619496"/>
                </a:lnTo>
                <a:lnTo>
                  <a:pt x="6288222" y="634641"/>
                </a:lnTo>
                <a:lnTo>
                  <a:pt x="6236195" y="640079"/>
                </a:lnTo>
                <a:lnTo>
                  <a:pt x="164617" y="640079"/>
                </a:lnTo>
                <a:lnTo>
                  <a:pt x="112584" y="634641"/>
                </a:lnTo>
                <a:lnTo>
                  <a:pt x="67394" y="619496"/>
                </a:lnTo>
                <a:lnTo>
                  <a:pt x="31760" y="596402"/>
                </a:lnTo>
                <a:lnTo>
                  <a:pt x="0" y="533399"/>
                </a:lnTo>
                <a:lnTo>
                  <a:pt x="0" y="106679"/>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Rectangle 18"/>
          <p:cNvSpPr/>
          <p:nvPr/>
        </p:nvSpPr>
        <p:spPr>
          <a:xfrm>
            <a:off x="483326" y="829549"/>
            <a:ext cx="11413398" cy="39773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solidFill>
                  <a:prstClr val="black"/>
                </a:solidFill>
                <a:latin typeface="Arial"/>
                <a:cs typeface="Arial"/>
              </a:rPr>
              <a:t>The Transaction Details will appear. Click the </a:t>
            </a:r>
            <a:r>
              <a:rPr lang="en-US" sz="2000" b="1" dirty="0" smtClean="0">
                <a:solidFill>
                  <a:prstClr val="black"/>
                </a:solidFill>
                <a:latin typeface="Arial"/>
                <a:cs typeface="Arial"/>
              </a:rPr>
              <a:t>continue </a:t>
            </a:r>
            <a:r>
              <a:rPr lang="en-US" sz="2000" dirty="0" smtClean="0">
                <a:solidFill>
                  <a:prstClr val="black"/>
                </a:solidFill>
                <a:latin typeface="Arial"/>
                <a:cs typeface="Arial"/>
              </a:rPr>
              <a:t>button. </a:t>
            </a:r>
            <a:endParaRPr kumimoji="0" lang="en-US" sz="2000" b="0" i="0" u="none" strike="noStrike" kern="1200" cap="none" spc="0" normalizeH="0" baseline="0" noProof="0" dirty="0">
              <a:ln>
                <a:noFill/>
              </a:ln>
              <a:solidFill>
                <a:prstClr val="black"/>
              </a:solidFill>
              <a:effectLst/>
              <a:uLnTx/>
              <a:uFillTx/>
              <a:latin typeface="Arial"/>
              <a:cs typeface="Arial"/>
            </a:endParaRPr>
          </a:p>
        </p:txBody>
      </p:sp>
      <p:pic>
        <p:nvPicPr>
          <p:cNvPr id="3" name="Picture 2"/>
          <p:cNvPicPr>
            <a:picLocks noChangeAspect="1"/>
          </p:cNvPicPr>
          <p:nvPr/>
        </p:nvPicPr>
        <p:blipFill rotWithShape="1">
          <a:blip r:embed="rId3"/>
          <a:srcRect l="1" t="4405" r="4619" b="11182"/>
          <a:stretch/>
        </p:blipFill>
        <p:spPr>
          <a:xfrm>
            <a:off x="1864895" y="1277664"/>
            <a:ext cx="6112042" cy="5264921"/>
          </a:xfrm>
          <a:prstGeom prst="rect">
            <a:avLst/>
          </a:prstGeom>
          <a:ln w="6350">
            <a:solidFill>
              <a:schemeClr val="tx1"/>
            </a:solidFill>
          </a:ln>
        </p:spPr>
      </p:pic>
      <p:sp>
        <p:nvSpPr>
          <p:cNvPr id="10" name="Rectangle 9"/>
          <p:cNvSpPr/>
          <p:nvPr/>
        </p:nvSpPr>
        <p:spPr>
          <a:xfrm>
            <a:off x="1979189" y="6032827"/>
            <a:ext cx="1485905" cy="25968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397207" y="1933000"/>
            <a:ext cx="3210757" cy="3139321"/>
          </a:xfrm>
          <a:prstGeom prst="rect">
            <a:avLst/>
          </a:prstGeom>
          <a:noFill/>
          <a:ln>
            <a:noFill/>
          </a:ln>
        </p:spPr>
        <p:txBody>
          <a:bodyPr wrap="square">
            <a:spAutoFit/>
          </a:bodyPr>
          <a:lstStyle/>
          <a:p>
            <a:pPr marL="285750" indent="-285750">
              <a:buFont typeface="Arial" panose="020B0604020202020204" pitchFamily="34" charset="0"/>
              <a:buChar char="•"/>
            </a:pPr>
            <a:r>
              <a:rPr lang="en-US" dirty="0" smtClean="0"/>
              <a:t>Initiator views comments from </a:t>
            </a:r>
            <a:r>
              <a:rPr lang="en-US" dirty="0"/>
              <a:t>the </a:t>
            </a:r>
            <a:r>
              <a:rPr lang="en-US" b="1" dirty="0"/>
              <a:t>Smart HR </a:t>
            </a:r>
            <a:r>
              <a:rPr lang="en-US" b="1" dirty="0" smtClean="0"/>
              <a:t>Transactions </a:t>
            </a:r>
            <a:r>
              <a:rPr lang="en-US" dirty="0" smtClean="0"/>
              <a:t>page. </a:t>
            </a:r>
            <a:endParaRPr lang="en-US" dirty="0"/>
          </a:p>
          <a:p>
            <a:endParaRPr lang="en-US" dirty="0"/>
          </a:p>
          <a:p>
            <a:pPr marL="285750" indent="-285750">
              <a:buFont typeface="Arial" panose="020B0604020202020204" pitchFamily="34" charset="0"/>
              <a:buChar char="•"/>
            </a:pPr>
            <a:r>
              <a:rPr lang="en-US" dirty="0" smtClean="0"/>
              <a:t>Initiator </a:t>
            </a:r>
            <a:r>
              <a:rPr lang="en-US" dirty="0"/>
              <a:t>Clones in the </a:t>
            </a:r>
            <a:r>
              <a:rPr lang="en-US" b="1" dirty="0"/>
              <a:t>Transaction </a:t>
            </a:r>
            <a:r>
              <a:rPr lang="en-US" b="1" dirty="0" smtClean="0"/>
              <a:t>Status </a:t>
            </a:r>
            <a:r>
              <a:rPr lang="en-US" dirty="0" smtClean="0"/>
              <a:t>page. </a:t>
            </a:r>
          </a:p>
          <a:p>
            <a:endParaRPr lang="en-US" dirty="0"/>
          </a:p>
          <a:p>
            <a:pPr marL="285750" indent="-285750">
              <a:buFont typeface="Arial" panose="020B0604020202020204" pitchFamily="34" charset="0"/>
              <a:buChar char="•"/>
            </a:pPr>
            <a:r>
              <a:rPr lang="en-US" dirty="0" smtClean="0"/>
              <a:t>In this example, we are viewing the comments from the </a:t>
            </a:r>
            <a:r>
              <a:rPr lang="en-US" b="1" dirty="0" smtClean="0"/>
              <a:t>Smart HR Transactions </a:t>
            </a:r>
            <a:r>
              <a:rPr lang="en-US" dirty="0" smtClean="0"/>
              <a:t>page.</a:t>
            </a:r>
            <a:endParaRPr lang="en-US" dirty="0"/>
          </a:p>
        </p:txBody>
      </p:sp>
      <p:pic>
        <p:nvPicPr>
          <p:cNvPr id="8" name="Picture 7"/>
          <p:cNvPicPr>
            <a:picLocks noChangeAspect="1"/>
          </p:cNvPicPr>
          <p:nvPr/>
        </p:nvPicPr>
        <p:blipFill>
          <a:blip r:embed="rId4"/>
          <a:stretch>
            <a:fillRect/>
          </a:stretch>
        </p:blipFill>
        <p:spPr>
          <a:xfrm>
            <a:off x="9713477" y="5779008"/>
            <a:ext cx="2362195" cy="1031212"/>
          </a:xfrm>
          <a:prstGeom prst="rect">
            <a:avLst/>
          </a:prstGeom>
        </p:spPr>
      </p:pic>
    </p:spTree>
    <p:extLst>
      <p:ext uri="{BB962C8B-B14F-4D97-AF65-F5344CB8AC3E}">
        <p14:creationId xmlns:p14="http://schemas.microsoft.com/office/powerpoint/2010/main" val="26974399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856" y="154389"/>
            <a:ext cx="10963618" cy="685800"/>
          </a:xfrm>
        </p:spPr>
        <p:txBody>
          <a:bodyPr/>
          <a:lstStyle/>
          <a:p>
            <a:r>
              <a:rPr lang="en-US" dirty="0" smtClean="0">
                <a:solidFill>
                  <a:schemeClr val="accent5"/>
                </a:solidFill>
              </a:rPr>
              <a:t>VIEW COMMENTS FROM UCPC</a:t>
            </a:r>
            <a:endParaRPr lang="en-US" dirty="0">
              <a:solidFill>
                <a:schemeClr val="accent5"/>
              </a:solidFill>
            </a:endParaRPr>
          </a:p>
        </p:txBody>
      </p:sp>
      <p:grpSp>
        <p:nvGrpSpPr>
          <p:cNvPr id="16" name="Group 15"/>
          <p:cNvGrpSpPr/>
          <p:nvPr/>
        </p:nvGrpSpPr>
        <p:grpSpPr>
          <a:xfrm>
            <a:off x="660192" y="1660013"/>
            <a:ext cx="6865102" cy="4566981"/>
            <a:chOff x="660192" y="1660013"/>
            <a:chExt cx="6865102" cy="4566981"/>
          </a:xfrm>
        </p:grpSpPr>
        <p:pic>
          <p:nvPicPr>
            <p:cNvPr id="7" name="Picture 6"/>
            <p:cNvPicPr>
              <a:picLocks noChangeAspect="1"/>
            </p:cNvPicPr>
            <p:nvPr/>
          </p:nvPicPr>
          <p:blipFill rotWithShape="1">
            <a:blip r:embed="rId4"/>
            <a:srcRect r="3168" b="14347"/>
            <a:stretch/>
          </p:blipFill>
          <p:spPr>
            <a:xfrm>
              <a:off x="660192" y="1660013"/>
              <a:ext cx="6865102" cy="4566981"/>
            </a:xfrm>
            <a:prstGeom prst="rect">
              <a:avLst/>
            </a:prstGeom>
            <a:ln>
              <a:solidFill>
                <a:schemeClr val="tx1"/>
              </a:solidFill>
            </a:ln>
          </p:spPr>
        </p:pic>
        <p:sp>
          <p:nvSpPr>
            <p:cNvPr id="17" name="Rectangle 16"/>
            <p:cNvSpPr/>
            <p:nvPr/>
          </p:nvSpPr>
          <p:spPr>
            <a:xfrm>
              <a:off x="6264322" y="4531057"/>
              <a:ext cx="1241946" cy="1695937"/>
            </a:xfrm>
            <a:prstGeom prst="rect">
              <a:avLst/>
            </a:prstGeom>
            <a:solidFill>
              <a:schemeClr val="bg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2" name="Rectangle 21"/>
          <p:cNvSpPr/>
          <p:nvPr/>
        </p:nvSpPr>
        <p:spPr>
          <a:xfrm>
            <a:off x="347417" y="4523781"/>
            <a:ext cx="3412393" cy="2031325"/>
          </a:xfrm>
          <a:prstGeom prst="rect">
            <a:avLst/>
          </a:prstGeom>
          <a:solidFill>
            <a:schemeClr val="accent1">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a:ea typeface="+mn-ea"/>
                <a:cs typeface="+mn-cs"/>
              </a:rPr>
              <a:t>Note</a:t>
            </a:r>
            <a:r>
              <a:rPr kumimoji="0" lang="en-US" sz="1800" b="1"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prstClr val="black"/>
                </a:solidFill>
                <a:effectLst/>
                <a:uLnTx/>
                <a:uFillTx/>
                <a:latin typeface="Arial"/>
                <a:ea typeface="+mn-ea"/>
                <a:cs typeface="+mn-cs"/>
              </a:rPr>
              <a:t>To view comments about a transaction that was </a:t>
            </a:r>
            <a:r>
              <a:rPr kumimoji="0" lang="en-US" sz="1800" b="1" i="0" u="none" strike="noStrike" kern="1200" cap="none" spc="0" normalizeH="0" baseline="0" noProof="0" dirty="0">
                <a:ln>
                  <a:noFill/>
                </a:ln>
                <a:solidFill>
                  <a:prstClr val="black"/>
                </a:solidFill>
                <a:effectLst/>
                <a:uLnTx/>
                <a:uFillTx/>
                <a:latin typeface="Arial"/>
                <a:ea typeface="+mn-ea"/>
                <a:cs typeface="+mn-cs"/>
              </a:rPr>
              <a:t>denied </a:t>
            </a:r>
            <a:r>
              <a:rPr kumimoji="0" lang="en-US" sz="1800" b="0" i="0" u="none" strike="noStrike" kern="1200" cap="none" spc="0" normalizeH="0" baseline="0" noProof="0" dirty="0">
                <a:ln>
                  <a:noFill/>
                </a:ln>
                <a:solidFill>
                  <a:prstClr val="black"/>
                </a:solidFill>
                <a:effectLst/>
                <a:uLnTx/>
                <a:uFillTx/>
                <a:latin typeface="Arial"/>
                <a:ea typeface="+mn-ea"/>
                <a:cs typeface="+mn-cs"/>
              </a:rPr>
              <a:t>by a Location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AWE Approver, </a:t>
            </a:r>
            <a:r>
              <a:rPr kumimoji="0" lang="en-US" sz="1800" b="0" i="0" u="none" strike="noStrike" kern="1200" cap="none" spc="0" normalizeH="0" baseline="0" noProof="0" dirty="0">
                <a:ln>
                  <a:noFill/>
                </a:ln>
                <a:solidFill>
                  <a:prstClr val="black"/>
                </a:solidFill>
                <a:effectLst/>
                <a:uLnTx/>
                <a:uFillTx/>
                <a:latin typeface="Arial"/>
                <a:ea typeface="+mn-ea"/>
                <a:cs typeface="+mn-cs"/>
              </a:rPr>
              <a:t>you must navigate to the </a:t>
            </a:r>
            <a:r>
              <a:rPr kumimoji="0" lang="en-US" sz="1800" b="1" i="0" u="none" strike="noStrike" kern="1200" cap="none" spc="0" normalizeH="0" baseline="0" noProof="0" dirty="0">
                <a:ln>
                  <a:noFill/>
                </a:ln>
                <a:solidFill>
                  <a:prstClr val="black"/>
                </a:solidFill>
                <a:effectLst/>
                <a:uLnTx/>
                <a:uFillTx/>
                <a:latin typeface="Arial"/>
                <a:ea typeface="+mn-ea"/>
                <a:cs typeface="+mn-cs"/>
              </a:rPr>
              <a:t>SS Smart HR Transactions </a:t>
            </a:r>
            <a:r>
              <a:rPr kumimoji="0" lang="en-US" sz="1800" b="0" i="0" u="none" strike="noStrike" kern="1200" cap="none" spc="0" normalizeH="0" baseline="0" noProof="0" dirty="0">
                <a:ln>
                  <a:noFill/>
                </a:ln>
                <a:solidFill>
                  <a:prstClr val="black"/>
                </a:solidFill>
                <a:effectLst/>
                <a:uLnTx/>
                <a:uFillTx/>
                <a:latin typeface="Arial"/>
                <a:ea typeface="+mn-ea"/>
                <a:cs typeface="+mn-cs"/>
              </a:rPr>
              <a:t>page and review the </a:t>
            </a:r>
            <a:r>
              <a:rPr kumimoji="0" lang="en-US" sz="1800" b="1" i="0" u="none" strike="noStrike" kern="1200" cap="none" spc="0" normalizeH="0" baseline="0" noProof="0" dirty="0">
                <a:ln>
                  <a:noFill/>
                </a:ln>
                <a:solidFill>
                  <a:prstClr val="black"/>
                </a:solidFill>
                <a:effectLst/>
                <a:uLnTx/>
                <a:uFillTx/>
                <a:latin typeface="Arial"/>
                <a:ea typeface="+mn-ea"/>
                <a:cs typeface="+mn-cs"/>
              </a:rPr>
              <a:t>Approver Comments </a:t>
            </a:r>
            <a:r>
              <a:rPr kumimoji="0" lang="en-US" sz="1800" b="0" i="0" u="none" strike="noStrike" kern="1200" cap="none" spc="0" normalizeH="0" baseline="0" noProof="0" dirty="0">
                <a:ln>
                  <a:noFill/>
                </a:ln>
                <a:solidFill>
                  <a:prstClr val="black"/>
                </a:solidFill>
                <a:effectLst/>
                <a:uLnTx/>
                <a:uFillTx/>
                <a:latin typeface="Arial"/>
                <a:ea typeface="+mn-ea"/>
                <a:cs typeface="+mn-cs"/>
              </a:rPr>
              <a:t>field. 	</a:t>
            </a:r>
          </a:p>
        </p:txBody>
      </p:sp>
      <p:sp>
        <p:nvSpPr>
          <p:cNvPr id="18" name="Rectangle 17"/>
          <p:cNvSpPr/>
          <p:nvPr/>
        </p:nvSpPr>
        <p:spPr>
          <a:xfrm>
            <a:off x="0" y="805701"/>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Rectangle 18"/>
          <p:cNvSpPr/>
          <p:nvPr/>
        </p:nvSpPr>
        <p:spPr>
          <a:xfrm>
            <a:off x="144779" y="951166"/>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Workforce Administration &gt; 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Transaction Status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4" name="Rectangle 13"/>
          <p:cNvSpPr/>
          <p:nvPr/>
        </p:nvSpPr>
        <p:spPr>
          <a:xfrm>
            <a:off x="7240383" y="1899567"/>
            <a:ext cx="4656341" cy="2544351"/>
          </a:xfrm>
          <a:prstGeom prst="rect">
            <a:avLst/>
          </a:prstGeom>
          <a:solidFill>
            <a:schemeClr val="accent1">
              <a:lumMod val="20000"/>
              <a:lumOff val="80000"/>
            </a:schemeClr>
          </a:solidFill>
          <a:ln>
            <a:solidFill>
              <a:schemeClr val="tx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When a transaction is cancelled by UCPC WFA Production, comments are entered to explain why the transaction was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cancelled.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Template </a:t>
            </a:r>
            <a:r>
              <a:rPr kumimoji="0" lang="en-US" sz="1800" b="0" i="0" u="none" strike="noStrike" kern="1200" cap="none" spc="0" normalizeH="0" baseline="0" noProof="0" dirty="0">
                <a:ln>
                  <a:noFill/>
                </a:ln>
                <a:solidFill>
                  <a:prstClr val="black"/>
                </a:solidFill>
                <a:effectLst/>
                <a:uLnTx/>
                <a:uFillTx/>
                <a:latin typeface="Arial"/>
                <a:ea typeface="+mn-ea"/>
                <a:cs typeface="+mn-cs"/>
              </a:rPr>
              <a:t>Initiators can </a:t>
            </a:r>
            <a:r>
              <a:rPr kumimoji="0" lang="en-US" sz="1800" b="1" i="0" u="none" strike="noStrike" kern="1200" cap="none" spc="0" normalizeH="0" baseline="0" noProof="0" dirty="0">
                <a:ln>
                  <a:noFill/>
                </a:ln>
                <a:solidFill>
                  <a:prstClr val="black"/>
                </a:solidFill>
                <a:effectLst/>
                <a:uLnTx/>
                <a:uFillTx/>
                <a:latin typeface="Arial"/>
                <a:ea typeface="+mn-ea"/>
                <a:cs typeface="+mn-cs"/>
              </a:rPr>
              <a:t>View Comments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under </a:t>
            </a:r>
            <a:r>
              <a:rPr kumimoji="0" lang="en-US" sz="1800" b="1" i="0" u="none" strike="noStrike" kern="1200" cap="none" spc="0" normalizeH="0" baseline="0" noProof="0" dirty="0">
                <a:ln>
                  <a:noFill/>
                </a:ln>
                <a:solidFill>
                  <a:prstClr val="black"/>
                </a:solidFill>
                <a:effectLst/>
                <a:uLnTx/>
                <a:uFillTx/>
                <a:latin typeface="Arial"/>
                <a:ea typeface="+mn-ea"/>
                <a:cs typeface="+mn-cs"/>
              </a:rPr>
              <a:t>R</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eason for Cancellation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and</a:t>
            </a:r>
            <a:r>
              <a:rPr kumimoji="0" lang="en-US" sz="1800" b="0" i="0" u="none" strike="noStrike" kern="1200" cap="none" spc="0" normalizeH="0" baseline="0" noProof="0" dirty="0">
                <a:ln>
                  <a:noFill/>
                </a:ln>
                <a:solidFill>
                  <a:prstClr val="black"/>
                </a:solidFill>
                <a:effectLst/>
                <a:uLnTx/>
                <a:uFillTx/>
                <a:latin typeface="Arial"/>
                <a:ea typeface="+mn-ea"/>
                <a:cs typeface="+mn-cs"/>
              </a:rPr>
              <a:t>, if needed, </a:t>
            </a:r>
            <a:r>
              <a:rPr kumimoji="0" lang="en-US" sz="1800" b="1" i="0" u="none" strike="noStrike" kern="1200" cap="none" spc="0" normalizeH="0" baseline="0" noProof="0" dirty="0">
                <a:ln>
                  <a:noFill/>
                </a:ln>
                <a:solidFill>
                  <a:prstClr val="black"/>
                </a:solidFill>
                <a:effectLst/>
                <a:uLnTx/>
                <a:uFillTx/>
                <a:latin typeface="Arial"/>
                <a:ea typeface="+mn-ea"/>
                <a:cs typeface="+mn-cs"/>
              </a:rPr>
              <a:t>Clone </a:t>
            </a:r>
            <a:r>
              <a:rPr kumimoji="0" lang="en-US" sz="1800" b="0" i="0" u="none" strike="noStrike" kern="1200" cap="none" spc="0" normalizeH="0" baseline="0" noProof="0" dirty="0">
                <a:ln>
                  <a:noFill/>
                </a:ln>
                <a:solidFill>
                  <a:prstClr val="black"/>
                </a:solidFill>
                <a:effectLst/>
                <a:uLnTx/>
                <a:uFillTx/>
                <a:latin typeface="Arial"/>
                <a:ea typeface="+mn-ea"/>
                <a:cs typeface="+mn-cs"/>
              </a:rPr>
              <a:t>the transaction to resubmit it with necessary corrections. </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cxnSp>
        <p:nvCxnSpPr>
          <p:cNvPr id="21" name="Straight Arrow Connector 20"/>
          <p:cNvCxnSpPr/>
          <p:nvPr/>
        </p:nvCxnSpPr>
        <p:spPr>
          <a:xfrm flipH="1">
            <a:off x="7670042" y="4434997"/>
            <a:ext cx="395786" cy="579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45013" y="6370440"/>
            <a:ext cx="48398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5"/>
              </a:rPr>
              <a:t>Click </a:t>
            </a:r>
            <a:r>
              <a:rPr lang="en-US" dirty="0" smtClean="0">
                <a:solidFill>
                  <a:prstClr val="black"/>
                </a:solidFill>
                <a:latin typeface="Arial"/>
                <a:hlinkClick r:id="rId5"/>
              </a:rPr>
              <a:t>to view</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5"/>
              </a:rPr>
              <a:t> the</a:t>
            </a:r>
            <a:r>
              <a:rPr kumimoji="0" lang="en-US" sz="1800" b="0" i="0" u="none" strike="noStrike" kern="1200" cap="none" spc="0" normalizeH="0" noProof="0" dirty="0" smtClean="0">
                <a:ln>
                  <a:noFill/>
                </a:ln>
                <a:solidFill>
                  <a:prstClr val="black"/>
                </a:solidFill>
                <a:effectLst/>
                <a:uLnTx/>
                <a:uFillTx/>
                <a:latin typeface="Arial"/>
                <a:ea typeface="+mn-ea"/>
                <a:cs typeface="+mn-cs"/>
                <a:hlinkClick r:id="rId5"/>
              </a:rPr>
              <a:t> UCPC How to Clone</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5"/>
              </a:rPr>
              <a:t> Job Aid</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811604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583178" y="836638"/>
            <a:ext cx="11352148" cy="5768700"/>
            <a:chOff x="583178" y="836638"/>
            <a:chExt cx="11352148" cy="5768700"/>
          </a:xfrm>
        </p:grpSpPr>
        <p:pic>
          <p:nvPicPr>
            <p:cNvPr id="4" name="Picture 3"/>
            <p:cNvPicPr>
              <a:picLocks noChangeAspect="1"/>
            </p:cNvPicPr>
            <p:nvPr/>
          </p:nvPicPr>
          <p:blipFill>
            <a:blip r:embed="rId3"/>
            <a:stretch>
              <a:fillRect/>
            </a:stretch>
          </p:blipFill>
          <p:spPr>
            <a:xfrm>
              <a:off x="583178" y="836638"/>
              <a:ext cx="4206343" cy="5768700"/>
            </a:xfrm>
            <a:prstGeom prst="rect">
              <a:avLst/>
            </a:prstGeom>
            <a:ln w="6350">
              <a:solidFill>
                <a:schemeClr val="tx1"/>
              </a:solidFill>
            </a:ln>
          </p:spPr>
        </p:pic>
        <p:sp>
          <p:nvSpPr>
            <p:cNvPr id="9" name="Rectangle 8"/>
            <p:cNvSpPr/>
            <p:nvPr/>
          </p:nvSpPr>
          <p:spPr>
            <a:xfrm>
              <a:off x="5890117" y="1090246"/>
              <a:ext cx="3482410" cy="1277786"/>
            </a:xfrm>
            <a:prstGeom prst="rect">
              <a:avLst/>
            </a:prstGeom>
            <a:solidFill>
              <a:srgbClr val="DEEBF7"/>
            </a:solidFill>
            <a:ln>
              <a:solidFill>
                <a:schemeClr val="tx1"/>
              </a:solidFill>
            </a:ln>
          </p:spPr>
          <p:txBody>
            <a:bodyPr wrap="square">
              <a:spAutoFit/>
            </a:bodyPr>
            <a:lstStyle/>
            <a:p>
              <a:pPr>
                <a:lnSpc>
                  <a:spcPct val="107000"/>
                </a:lnSpc>
                <a:spcAft>
                  <a:spcPts val="800"/>
                </a:spcAft>
              </a:pPr>
              <a:r>
                <a:rPr lang="en-US" dirty="0" smtClean="0"/>
                <a:t>The </a:t>
              </a:r>
              <a:r>
                <a:rPr lang="en-US" b="1" dirty="0" smtClean="0"/>
                <a:t>original</a:t>
              </a:r>
              <a:r>
                <a:rPr lang="en-US" dirty="0" smtClean="0"/>
                <a:t> submitted </a:t>
              </a:r>
              <a:r>
                <a:rPr lang="en-US" dirty="0"/>
                <a:t>t</a:t>
              </a:r>
              <a:r>
                <a:rPr lang="en-US" dirty="0" smtClean="0"/>
                <a:t>ransaction appears. Notice that the </a:t>
              </a:r>
              <a:r>
                <a:rPr lang="en-US" b="1" dirty="0" smtClean="0"/>
                <a:t>Save and Submit </a:t>
              </a:r>
              <a:r>
                <a:rPr lang="en-US" dirty="0" smtClean="0"/>
                <a:t>button on the bottom is greyed out.</a:t>
              </a:r>
            </a:p>
          </p:txBody>
        </p:sp>
        <p:sp>
          <p:nvSpPr>
            <p:cNvPr id="10" name="Rectangle 9"/>
            <p:cNvSpPr/>
            <p:nvPr/>
          </p:nvSpPr>
          <p:spPr>
            <a:xfrm>
              <a:off x="5269832" y="5199659"/>
              <a:ext cx="3482410" cy="981423"/>
            </a:xfrm>
            <a:prstGeom prst="rect">
              <a:avLst/>
            </a:prstGeom>
            <a:solidFill>
              <a:srgbClr val="DEEBF7"/>
            </a:solidFill>
            <a:ln>
              <a:solidFill>
                <a:schemeClr val="tx1"/>
              </a:solidFill>
            </a:ln>
          </p:spPr>
          <p:txBody>
            <a:bodyPr wrap="square">
              <a:spAutoFit/>
            </a:bodyPr>
            <a:lstStyle/>
            <a:p>
              <a:pPr>
                <a:lnSpc>
                  <a:spcPct val="107000"/>
                </a:lnSpc>
                <a:spcAft>
                  <a:spcPts val="800"/>
                </a:spcAft>
              </a:pPr>
              <a:r>
                <a:rPr lang="en-US" dirty="0" smtClean="0"/>
                <a:t>To view comments from the AWE Approver who denied the transaction, click on the arrow.</a:t>
              </a:r>
            </a:p>
          </p:txBody>
        </p:sp>
        <p:pic>
          <p:nvPicPr>
            <p:cNvPr id="11" name="Picture 10"/>
            <p:cNvPicPr>
              <a:picLocks noChangeAspect="1"/>
            </p:cNvPicPr>
            <p:nvPr/>
          </p:nvPicPr>
          <p:blipFill rotWithShape="1">
            <a:blip r:embed="rId3"/>
            <a:srcRect t="80090" r="6053" b="1123"/>
            <a:stretch/>
          </p:blipFill>
          <p:spPr>
            <a:xfrm>
              <a:off x="4213608" y="2562551"/>
              <a:ext cx="7721718" cy="2117733"/>
            </a:xfrm>
            <a:prstGeom prst="rect">
              <a:avLst/>
            </a:prstGeom>
            <a:ln w="12700">
              <a:solidFill>
                <a:schemeClr val="bg1"/>
              </a:solidFill>
            </a:ln>
          </p:spPr>
        </p:pic>
        <p:cxnSp>
          <p:nvCxnSpPr>
            <p:cNvPr id="15" name="Straight Arrow Connector 14"/>
            <p:cNvCxnSpPr/>
            <p:nvPr/>
          </p:nvCxnSpPr>
          <p:spPr>
            <a:xfrm flipH="1" flipV="1">
              <a:off x="4789522" y="4305272"/>
              <a:ext cx="480310" cy="12112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1"/>
            </p:cNvCxnSpPr>
            <p:nvPr/>
          </p:nvCxnSpPr>
          <p:spPr>
            <a:xfrm flipH="1">
              <a:off x="1359568" y="1729139"/>
              <a:ext cx="4530549" cy="28059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36474" y="4528283"/>
              <a:ext cx="878305" cy="168443"/>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ectangle 31"/>
          <p:cNvSpPr/>
          <p:nvPr/>
        </p:nvSpPr>
        <p:spPr>
          <a:xfrm>
            <a:off x="4676274" y="3982454"/>
            <a:ext cx="7259052" cy="69783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064" y="150205"/>
            <a:ext cx="12102353" cy="685800"/>
          </a:xfrm>
        </p:spPr>
        <p:txBody>
          <a:bodyPr/>
          <a:lstStyle/>
          <a:p>
            <a:r>
              <a:rPr lang="en-US" dirty="0">
                <a:solidFill>
                  <a:schemeClr val="accent5"/>
                </a:solidFill>
              </a:rPr>
              <a:t> </a:t>
            </a:r>
            <a:r>
              <a:rPr lang="en-US" dirty="0" smtClean="0">
                <a:solidFill>
                  <a:schemeClr val="accent5"/>
                </a:solidFill>
              </a:rPr>
              <a:t>VIEW COMMENTS FROM AWE LOCATION APPROVER </a:t>
            </a:r>
            <a:endParaRPr lang="en-US" dirty="0">
              <a:solidFill>
                <a:schemeClr val="accent5"/>
              </a:solidFill>
            </a:endParaRPr>
          </a:p>
        </p:txBody>
      </p:sp>
      <p:pic>
        <p:nvPicPr>
          <p:cNvPr id="16" name="Picture 15"/>
          <p:cNvPicPr>
            <a:picLocks noChangeAspect="1"/>
          </p:cNvPicPr>
          <p:nvPr/>
        </p:nvPicPr>
        <p:blipFill>
          <a:blip r:embed="rId4"/>
          <a:stretch>
            <a:fillRect/>
          </a:stretch>
        </p:blipFill>
        <p:spPr>
          <a:xfrm>
            <a:off x="9713477" y="5779008"/>
            <a:ext cx="2362195" cy="1031212"/>
          </a:xfrm>
          <a:prstGeom prst="rect">
            <a:avLst/>
          </a:prstGeom>
        </p:spPr>
      </p:pic>
    </p:spTree>
    <p:extLst>
      <p:ext uri="{BB962C8B-B14F-4D97-AF65-F5344CB8AC3E}">
        <p14:creationId xmlns:p14="http://schemas.microsoft.com/office/powerpoint/2010/main" val="6344780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307" y="163219"/>
            <a:ext cx="11784026" cy="685800"/>
          </a:xfrm>
        </p:spPr>
        <p:txBody>
          <a:bodyPr/>
          <a:lstStyle/>
          <a:p>
            <a:r>
              <a:rPr lang="en-US" dirty="0" smtClean="0">
                <a:solidFill>
                  <a:schemeClr val="accent5"/>
                </a:solidFill>
              </a:rPr>
              <a:t>CLONING A TRANSACTION</a:t>
            </a:r>
            <a:endParaRPr lang="en-US" dirty="0">
              <a:solidFill>
                <a:schemeClr val="accent5"/>
              </a:solidFill>
            </a:endParaRPr>
          </a:p>
        </p:txBody>
      </p:sp>
      <p:sp>
        <p:nvSpPr>
          <p:cNvPr id="22" name="Rectangle 21"/>
          <p:cNvSpPr/>
          <p:nvPr/>
        </p:nvSpPr>
        <p:spPr>
          <a:xfrm>
            <a:off x="0" y="956975"/>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Rectangle 22"/>
          <p:cNvSpPr/>
          <p:nvPr/>
        </p:nvSpPr>
        <p:spPr>
          <a:xfrm>
            <a:off x="144779" y="1102440"/>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9" name="Rectangle 18"/>
          <p:cNvSpPr/>
          <p:nvPr/>
        </p:nvSpPr>
        <p:spPr>
          <a:xfrm>
            <a:off x="483326" y="1659732"/>
            <a:ext cx="11413398" cy="1285480"/>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solidFill>
                  <a:prstClr val="black"/>
                </a:solidFill>
                <a:latin typeface="Arial"/>
                <a:cs typeface="Arial"/>
              </a:rPr>
              <a:t>The cloning function is available when: </a:t>
            </a:r>
          </a:p>
          <a:p>
            <a:pPr marL="914400" lvl="1" indent="-457200">
              <a:lnSpc>
                <a:spcPct val="107000"/>
              </a:lnSpc>
              <a:spcAft>
                <a:spcPts val="800"/>
              </a:spcAft>
              <a:buFont typeface="+mj-lt"/>
              <a:buAutoNum type="arabicPeriod"/>
              <a:defRPr/>
            </a:pPr>
            <a:r>
              <a:rPr kumimoji="0" lang="en-US" sz="2000" b="0" i="0" u="none" strike="noStrike" kern="1200" cap="none" spc="0" normalizeH="0" baseline="0" noProof="0" dirty="0" smtClean="0">
                <a:ln>
                  <a:noFill/>
                </a:ln>
                <a:solidFill>
                  <a:prstClr val="black"/>
                </a:solidFill>
                <a:effectLst/>
                <a:uLnTx/>
                <a:uFillTx/>
                <a:latin typeface="Arial"/>
                <a:cs typeface="Arial"/>
              </a:rPr>
              <a:t>A</a:t>
            </a:r>
            <a:r>
              <a:rPr kumimoji="0" lang="en-US" sz="2000" b="0" i="0" u="none" strike="noStrike" kern="1200" cap="none" spc="0" normalizeH="0" noProof="0" dirty="0" smtClean="0">
                <a:ln>
                  <a:noFill/>
                </a:ln>
                <a:solidFill>
                  <a:prstClr val="black"/>
                </a:solidFill>
                <a:effectLst/>
                <a:uLnTx/>
                <a:uFillTx/>
                <a:latin typeface="Arial"/>
                <a:cs typeface="Arial"/>
              </a:rPr>
              <a:t> template transaction is denied by a location Approver. </a:t>
            </a:r>
          </a:p>
          <a:p>
            <a:pPr marL="914400" lvl="1" indent="-457200">
              <a:lnSpc>
                <a:spcPct val="107000"/>
              </a:lnSpc>
              <a:spcAft>
                <a:spcPts val="800"/>
              </a:spcAft>
              <a:buFont typeface="+mj-lt"/>
              <a:buAutoNum type="arabicPeriod"/>
              <a:defRPr/>
            </a:pPr>
            <a:r>
              <a:rPr lang="en-US" sz="2000" baseline="0" dirty="0" smtClean="0">
                <a:solidFill>
                  <a:prstClr val="black"/>
                </a:solidFill>
                <a:latin typeface="Arial"/>
                <a:cs typeface="Arial"/>
              </a:rPr>
              <a:t>A</a:t>
            </a:r>
            <a:r>
              <a:rPr lang="en-US" sz="2000" dirty="0" smtClean="0">
                <a:solidFill>
                  <a:prstClr val="black"/>
                </a:solidFill>
                <a:latin typeface="Arial"/>
                <a:cs typeface="Arial"/>
              </a:rPr>
              <a:t> template transaction is cancelled by UCPC WFA Productions </a:t>
            </a:r>
            <a:endParaRPr kumimoji="0" lang="en-US" sz="2000" b="0" i="0" u="none" strike="noStrike" kern="1200" cap="none" spc="0" normalizeH="0" baseline="0" noProof="0" dirty="0">
              <a:ln>
                <a:noFill/>
              </a:ln>
              <a:solidFill>
                <a:prstClr val="black"/>
              </a:solidFill>
              <a:effectLst/>
              <a:uLnTx/>
              <a:uFillTx/>
              <a:latin typeface="Arial"/>
              <a:cs typeface="Arial"/>
            </a:endParaRPr>
          </a:p>
        </p:txBody>
      </p:sp>
      <p:grpSp>
        <p:nvGrpSpPr>
          <p:cNvPr id="18" name="Group 17"/>
          <p:cNvGrpSpPr/>
          <p:nvPr/>
        </p:nvGrpSpPr>
        <p:grpSpPr>
          <a:xfrm>
            <a:off x="276728" y="2990723"/>
            <a:ext cx="10166684" cy="3662112"/>
            <a:chOff x="276728" y="2990723"/>
            <a:chExt cx="10166684" cy="3662112"/>
          </a:xfrm>
        </p:grpSpPr>
        <p:sp>
          <p:nvSpPr>
            <p:cNvPr id="7" name="TextBox 6"/>
            <p:cNvSpPr txBox="1"/>
            <p:nvPr/>
          </p:nvSpPr>
          <p:spPr>
            <a:xfrm>
              <a:off x="276728" y="4407854"/>
              <a:ext cx="2049379" cy="1200329"/>
            </a:xfrm>
            <a:prstGeom prst="rect">
              <a:avLst/>
            </a:prstGeom>
            <a:solidFill>
              <a:srgbClr val="DEEBF7"/>
            </a:solidFill>
            <a:ln>
              <a:solidFill>
                <a:schemeClr val="tx1"/>
              </a:solidFill>
            </a:ln>
          </p:spPr>
          <p:txBody>
            <a:bodyPr wrap="square" rtlCol="0">
              <a:spAutoFit/>
            </a:bodyPr>
            <a:lstStyle/>
            <a:p>
              <a:r>
                <a:rPr lang="en-US" dirty="0" smtClean="0"/>
                <a:t>Search for your transaction and click the </a:t>
              </a:r>
              <a:r>
                <a:rPr lang="en-US" b="1" dirty="0" smtClean="0"/>
                <a:t>Refresh </a:t>
              </a:r>
              <a:r>
                <a:rPr lang="en-US" dirty="0" smtClean="0"/>
                <a:t>button.</a:t>
              </a:r>
              <a:endParaRPr lang="en-US" dirty="0"/>
            </a:p>
          </p:txBody>
        </p:sp>
        <p:grpSp>
          <p:nvGrpSpPr>
            <p:cNvPr id="9" name="Group 8"/>
            <p:cNvGrpSpPr/>
            <p:nvPr/>
          </p:nvGrpSpPr>
          <p:grpSpPr>
            <a:xfrm>
              <a:off x="2686000" y="2990723"/>
              <a:ext cx="7757412" cy="3662112"/>
              <a:chOff x="1964104" y="2990723"/>
              <a:chExt cx="7757412" cy="3662112"/>
            </a:xfrm>
          </p:grpSpPr>
          <p:pic>
            <p:nvPicPr>
              <p:cNvPr id="11" name="Picture 10"/>
              <p:cNvPicPr>
                <a:picLocks noChangeAspect="1"/>
              </p:cNvPicPr>
              <p:nvPr/>
            </p:nvPicPr>
            <p:blipFill rotWithShape="1">
              <a:blip r:embed="rId3"/>
              <a:srcRect r="1162" b="16237"/>
              <a:stretch/>
            </p:blipFill>
            <p:spPr>
              <a:xfrm>
                <a:off x="1964104" y="2990723"/>
                <a:ext cx="7757412" cy="3662112"/>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1964104" y="2990723"/>
                <a:ext cx="5772150" cy="1981200"/>
              </a:xfrm>
              <a:prstGeom prst="rect">
                <a:avLst/>
              </a:prstGeom>
            </p:spPr>
          </p:pic>
        </p:grpSp>
        <p:sp>
          <p:nvSpPr>
            <p:cNvPr id="15" name="Rectangle 14"/>
            <p:cNvSpPr/>
            <p:nvPr/>
          </p:nvSpPr>
          <p:spPr>
            <a:xfrm>
              <a:off x="3958393" y="4716380"/>
              <a:ext cx="721891" cy="15640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V="1">
              <a:off x="2326107" y="4782553"/>
              <a:ext cx="1632286" cy="213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803358" y="5476091"/>
              <a:ext cx="7471610" cy="238909"/>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859552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312" y="163219"/>
            <a:ext cx="11784026" cy="685800"/>
          </a:xfrm>
        </p:spPr>
        <p:txBody>
          <a:bodyPr/>
          <a:lstStyle/>
          <a:p>
            <a:r>
              <a:rPr lang="en-US" dirty="0" smtClean="0">
                <a:solidFill>
                  <a:schemeClr val="accent5"/>
                </a:solidFill>
              </a:rPr>
              <a:t>CLONING A TRANSACTION</a:t>
            </a:r>
            <a:endParaRPr lang="en-US" dirty="0">
              <a:solidFill>
                <a:schemeClr val="accent5"/>
              </a:solidFill>
            </a:endParaRPr>
          </a:p>
        </p:txBody>
      </p:sp>
      <p:sp>
        <p:nvSpPr>
          <p:cNvPr id="19" name="Rectangle 18"/>
          <p:cNvSpPr/>
          <p:nvPr/>
        </p:nvSpPr>
        <p:spPr>
          <a:xfrm>
            <a:off x="407974" y="841970"/>
            <a:ext cx="11413398" cy="1285480"/>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t>You can </a:t>
            </a:r>
            <a:r>
              <a:rPr lang="en-US" sz="2000" b="1" dirty="0" smtClean="0"/>
              <a:t>Clone</a:t>
            </a:r>
            <a:r>
              <a:rPr lang="en-US" sz="2000" dirty="0" smtClean="0"/>
              <a:t> </a:t>
            </a:r>
            <a:r>
              <a:rPr lang="en-US" sz="2000" dirty="0"/>
              <a:t>transaction, by clicking on the </a:t>
            </a:r>
            <a:r>
              <a:rPr lang="en-US" sz="2000" b="1" dirty="0"/>
              <a:t>Clone</a:t>
            </a:r>
            <a:r>
              <a:rPr lang="en-US" sz="2000" dirty="0"/>
              <a:t> button.</a:t>
            </a:r>
          </a:p>
          <a:p>
            <a:pPr marL="285750" indent="-285750">
              <a:lnSpc>
                <a:spcPct val="107000"/>
              </a:lnSpc>
              <a:spcAft>
                <a:spcPts val="800"/>
              </a:spcAft>
              <a:buFont typeface="Arial" panose="020B0604020202020204" pitchFamily="34" charset="0"/>
              <a:buChar char="•"/>
            </a:pPr>
            <a:r>
              <a:rPr lang="en-US" sz="2000" dirty="0" smtClean="0"/>
              <a:t>Once </a:t>
            </a:r>
            <a:r>
              <a:rPr lang="en-US" sz="2000" dirty="0"/>
              <a:t>you click the </a:t>
            </a:r>
            <a:r>
              <a:rPr lang="en-US" sz="2000" b="1" dirty="0"/>
              <a:t>Clone</a:t>
            </a:r>
            <a:r>
              <a:rPr lang="en-US" sz="2000" dirty="0"/>
              <a:t> </a:t>
            </a:r>
            <a:r>
              <a:rPr lang="en-US" sz="2000" dirty="0" smtClean="0"/>
              <a:t>button, </a:t>
            </a:r>
            <a:r>
              <a:rPr lang="en-US" sz="2000" dirty="0"/>
              <a:t>the button will grey out.</a:t>
            </a:r>
          </a:p>
          <a:p>
            <a:pPr marL="285750" indent="-285750">
              <a:lnSpc>
                <a:spcPct val="107000"/>
              </a:lnSpc>
              <a:spcAft>
                <a:spcPts val="800"/>
              </a:spcAft>
              <a:buFont typeface="Arial" panose="020B0604020202020204" pitchFamily="34" charset="0"/>
              <a:buChar char="•"/>
            </a:pPr>
            <a:r>
              <a:rPr lang="en-US" sz="2000" dirty="0" smtClean="0"/>
              <a:t>Go to </a:t>
            </a:r>
            <a:r>
              <a:rPr lang="en-US" sz="2000" b="1" dirty="0" smtClean="0"/>
              <a:t>Smart HR Transactions </a:t>
            </a:r>
            <a:r>
              <a:rPr lang="en-US" sz="2000" dirty="0" smtClean="0"/>
              <a:t>at the bottom of the page to access the cloned template.  </a:t>
            </a:r>
            <a:endParaRPr lang="en-US" sz="2000" dirty="0"/>
          </a:p>
        </p:txBody>
      </p:sp>
      <p:grpSp>
        <p:nvGrpSpPr>
          <p:cNvPr id="6" name="Group 5"/>
          <p:cNvGrpSpPr/>
          <p:nvPr/>
        </p:nvGrpSpPr>
        <p:grpSpPr>
          <a:xfrm>
            <a:off x="127506" y="2099227"/>
            <a:ext cx="11958003" cy="4685583"/>
            <a:chOff x="127506" y="2099227"/>
            <a:chExt cx="11958003" cy="4685583"/>
          </a:xfrm>
        </p:grpSpPr>
        <p:pic>
          <p:nvPicPr>
            <p:cNvPr id="4" name="Picture 3"/>
            <p:cNvPicPr>
              <a:picLocks noChangeAspect="1"/>
            </p:cNvPicPr>
            <p:nvPr/>
          </p:nvPicPr>
          <p:blipFill rotWithShape="1">
            <a:blip r:embed="rId3"/>
            <a:srcRect r="10262" b="1374"/>
            <a:stretch/>
          </p:blipFill>
          <p:spPr>
            <a:xfrm>
              <a:off x="6435390" y="2250680"/>
              <a:ext cx="5650119" cy="4522096"/>
            </a:xfrm>
            <a:prstGeom prst="rect">
              <a:avLst/>
            </a:prstGeom>
            <a:ln w="6350">
              <a:solidFill>
                <a:schemeClr val="tx1"/>
              </a:solidFill>
            </a:ln>
          </p:spPr>
        </p:pic>
        <p:grpSp>
          <p:nvGrpSpPr>
            <p:cNvPr id="10" name="Group 9"/>
            <p:cNvGrpSpPr/>
            <p:nvPr/>
          </p:nvGrpSpPr>
          <p:grpSpPr>
            <a:xfrm>
              <a:off x="127506" y="2262714"/>
              <a:ext cx="6152977" cy="4522096"/>
              <a:chOff x="1964104" y="2990723"/>
              <a:chExt cx="7757412" cy="3662112"/>
            </a:xfrm>
          </p:grpSpPr>
          <p:pic>
            <p:nvPicPr>
              <p:cNvPr id="14" name="Picture 13"/>
              <p:cNvPicPr>
                <a:picLocks noChangeAspect="1"/>
              </p:cNvPicPr>
              <p:nvPr/>
            </p:nvPicPr>
            <p:blipFill rotWithShape="1">
              <a:blip r:embed="rId4"/>
              <a:srcRect r="1162" b="16237"/>
              <a:stretch/>
            </p:blipFill>
            <p:spPr>
              <a:xfrm>
                <a:off x="1964104" y="2990723"/>
                <a:ext cx="7757412" cy="3662112"/>
              </a:xfrm>
              <a:prstGeom prst="rect">
                <a:avLst/>
              </a:prstGeom>
              <a:ln>
                <a:solidFill>
                  <a:schemeClr val="tx1"/>
                </a:solidFill>
              </a:ln>
            </p:spPr>
          </p:pic>
          <p:pic>
            <p:nvPicPr>
              <p:cNvPr id="15" name="Picture 14"/>
              <p:cNvPicPr>
                <a:picLocks noChangeAspect="1"/>
              </p:cNvPicPr>
              <p:nvPr/>
            </p:nvPicPr>
            <p:blipFill>
              <a:blip r:embed="rId5"/>
              <a:stretch>
                <a:fillRect/>
              </a:stretch>
            </p:blipFill>
            <p:spPr>
              <a:xfrm>
                <a:off x="1964104" y="2990723"/>
                <a:ext cx="5772150" cy="1981200"/>
              </a:xfrm>
              <a:prstGeom prst="rect">
                <a:avLst/>
              </a:prstGeom>
            </p:spPr>
          </p:pic>
        </p:grpSp>
        <p:sp>
          <p:nvSpPr>
            <p:cNvPr id="13" name="Rectangle 12"/>
            <p:cNvSpPr/>
            <p:nvPr/>
          </p:nvSpPr>
          <p:spPr>
            <a:xfrm>
              <a:off x="192506" y="5353274"/>
              <a:ext cx="5947037" cy="27058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5847346" y="3550560"/>
              <a:ext cx="866274" cy="709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435390" y="4855972"/>
              <a:ext cx="5645083" cy="25745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707071" y="2181166"/>
              <a:ext cx="313509" cy="27775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20" name="Oval 19"/>
            <p:cNvSpPr/>
            <p:nvPr/>
          </p:nvSpPr>
          <p:spPr>
            <a:xfrm>
              <a:off x="9257931" y="2099227"/>
              <a:ext cx="313509" cy="27775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21" name="Rectangle 20"/>
            <p:cNvSpPr/>
            <p:nvPr/>
          </p:nvSpPr>
          <p:spPr>
            <a:xfrm>
              <a:off x="6431378" y="5862614"/>
              <a:ext cx="1726033" cy="297554"/>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177074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302" y="163219"/>
            <a:ext cx="11784026" cy="685800"/>
          </a:xfrm>
        </p:spPr>
        <p:txBody>
          <a:bodyPr/>
          <a:lstStyle/>
          <a:p>
            <a:r>
              <a:rPr lang="en-US" dirty="0" smtClean="0">
                <a:solidFill>
                  <a:schemeClr val="accent5"/>
                </a:solidFill>
              </a:rPr>
              <a:t>CLONING A TRANSACTION</a:t>
            </a:r>
            <a:endParaRPr lang="en-US" dirty="0">
              <a:solidFill>
                <a:schemeClr val="accent5"/>
              </a:solidFill>
            </a:endParaRPr>
          </a:p>
        </p:txBody>
      </p:sp>
      <p:sp>
        <p:nvSpPr>
          <p:cNvPr id="19" name="Rectangle 18"/>
          <p:cNvSpPr/>
          <p:nvPr/>
        </p:nvSpPr>
        <p:spPr>
          <a:xfrm>
            <a:off x="400776" y="997997"/>
            <a:ext cx="11413398" cy="397738"/>
          </a:xfrm>
          <a:prstGeom prst="rect">
            <a:avLst/>
          </a:prstGeom>
          <a:noFill/>
        </p:spPr>
        <p:txBody>
          <a:bodyPr wrap="square">
            <a:spAutoFit/>
          </a:bodyPr>
          <a:lstStyle/>
          <a:p>
            <a:pPr marL="285750" lvl="0" indent="-285750">
              <a:lnSpc>
                <a:spcPct val="107000"/>
              </a:lnSpc>
              <a:spcAft>
                <a:spcPts val="800"/>
              </a:spcAft>
              <a:buFont typeface="Arial" panose="020B0604020202020204" pitchFamily="34" charset="0"/>
              <a:buChar char="•"/>
            </a:pPr>
            <a:r>
              <a:rPr lang="en-US" sz="2000" dirty="0"/>
              <a:t>If you clone a transaction denied at the location, both the original and the clone appear in the list. </a:t>
            </a:r>
            <a:endParaRPr kumimoji="0" lang="en-US" sz="2000" b="0" i="0" u="none" strike="noStrike" kern="1200" cap="none" spc="0" normalizeH="0" baseline="0" noProof="0" dirty="0">
              <a:ln>
                <a:noFill/>
              </a:ln>
              <a:solidFill>
                <a:prstClr val="black"/>
              </a:solidFill>
              <a:effectLst/>
              <a:uLnTx/>
              <a:uFillTx/>
              <a:latin typeface="Arial"/>
              <a:cs typeface="Arial"/>
            </a:endParaRPr>
          </a:p>
        </p:txBody>
      </p:sp>
      <p:grpSp>
        <p:nvGrpSpPr>
          <p:cNvPr id="17" name="Group 16"/>
          <p:cNvGrpSpPr/>
          <p:nvPr/>
        </p:nvGrpSpPr>
        <p:grpSpPr>
          <a:xfrm>
            <a:off x="1290159" y="1724771"/>
            <a:ext cx="10488756" cy="4949899"/>
            <a:chOff x="1290159" y="1724771"/>
            <a:chExt cx="10488756" cy="4949899"/>
          </a:xfrm>
        </p:grpSpPr>
        <p:pic>
          <p:nvPicPr>
            <p:cNvPr id="3" name="Picture 2"/>
            <p:cNvPicPr>
              <a:picLocks noChangeAspect="1"/>
            </p:cNvPicPr>
            <p:nvPr/>
          </p:nvPicPr>
          <p:blipFill>
            <a:blip r:embed="rId3"/>
            <a:stretch>
              <a:fillRect/>
            </a:stretch>
          </p:blipFill>
          <p:spPr>
            <a:xfrm>
              <a:off x="1290159" y="1724771"/>
              <a:ext cx="10019656" cy="4611821"/>
            </a:xfrm>
            <a:prstGeom prst="rect">
              <a:avLst/>
            </a:prstGeom>
            <a:ln w="6350">
              <a:solidFill>
                <a:schemeClr val="tx1"/>
              </a:solidFill>
            </a:ln>
          </p:spPr>
        </p:pic>
        <p:sp>
          <p:nvSpPr>
            <p:cNvPr id="8" name="TextBox 7"/>
            <p:cNvSpPr txBox="1"/>
            <p:nvPr/>
          </p:nvSpPr>
          <p:spPr>
            <a:xfrm>
              <a:off x="5309785" y="4456490"/>
              <a:ext cx="1695634" cy="276999"/>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smtClean="0"/>
                <a:t>Original Transaction</a:t>
              </a:r>
              <a:endParaRPr lang="en-US" sz="1200" dirty="0"/>
            </a:p>
          </p:txBody>
        </p:sp>
        <p:sp>
          <p:nvSpPr>
            <p:cNvPr id="9" name="TextBox 8"/>
            <p:cNvSpPr txBox="1"/>
            <p:nvPr/>
          </p:nvSpPr>
          <p:spPr>
            <a:xfrm>
              <a:off x="5297746" y="4746631"/>
              <a:ext cx="1695633" cy="276999"/>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smtClean="0"/>
                <a:t>Cloned Transaction</a:t>
              </a:r>
              <a:endParaRPr lang="en-US" sz="1200" dirty="0"/>
            </a:p>
          </p:txBody>
        </p:sp>
        <p:sp>
          <p:nvSpPr>
            <p:cNvPr id="5" name="Rectangle 4"/>
            <p:cNvSpPr/>
            <p:nvPr/>
          </p:nvSpPr>
          <p:spPr>
            <a:xfrm>
              <a:off x="8173452" y="5058806"/>
              <a:ext cx="3605463" cy="1277786"/>
            </a:xfrm>
            <a:prstGeom prst="rect">
              <a:avLst/>
            </a:prstGeom>
            <a:solidFill>
              <a:srgbClr val="DEEBF7"/>
            </a:solidFill>
            <a:ln>
              <a:solidFill>
                <a:schemeClr val="tx1"/>
              </a:solidFill>
            </a:ln>
          </p:spPr>
          <p:txBody>
            <a:bodyPr wrap="square">
              <a:spAutoFit/>
            </a:bodyPr>
            <a:lstStyle/>
            <a:p>
              <a:pPr marL="285750" lvl="0" indent="-285750">
                <a:lnSpc>
                  <a:spcPct val="107000"/>
                </a:lnSpc>
                <a:spcAft>
                  <a:spcPts val="800"/>
                </a:spcAft>
                <a:buFont typeface="Arial" panose="020B0604020202020204" pitchFamily="34" charset="0"/>
                <a:buChar char="•"/>
              </a:pPr>
              <a:r>
                <a:rPr lang="en-US" b="1" dirty="0"/>
                <a:t>TIP</a:t>
              </a:r>
              <a:r>
                <a:rPr lang="en-US" dirty="0"/>
                <a:t>: the cloned (new) transaction appears below the original denied </a:t>
              </a:r>
              <a:r>
                <a:rPr lang="en-US" dirty="0" smtClean="0"/>
                <a:t>transaction </a:t>
              </a:r>
              <a:r>
                <a:rPr lang="en-US" dirty="0"/>
                <a:t>in the default sorting of the list.</a:t>
              </a:r>
              <a:endParaRPr lang="en-US" dirty="0">
                <a:solidFill>
                  <a:prstClr val="black"/>
                </a:solidFill>
                <a:cs typeface="Arial"/>
              </a:endParaRPr>
            </a:p>
          </p:txBody>
        </p:sp>
        <p:cxnSp>
          <p:nvCxnSpPr>
            <p:cNvPr id="7" name="Straight Arrow Connector 6"/>
            <p:cNvCxnSpPr>
              <a:stCxn id="5" idx="1"/>
            </p:cNvCxnSpPr>
            <p:nvPr/>
          </p:nvCxnSpPr>
          <p:spPr>
            <a:xfrm flipH="1" flipV="1">
              <a:off x="6993379" y="5058806"/>
              <a:ext cx="1180073" cy="6388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90159" y="5751340"/>
              <a:ext cx="3257778" cy="923330"/>
            </a:xfrm>
            <a:prstGeom prst="rect">
              <a:avLst/>
            </a:prstGeom>
            <a:solidFill>
              <a:srgbClr val="DEEBF7"/>
            </a:solidFill>
            <a:ln>
              <a:solidFill>
                <a:schemeClr val="tx1"/>
              </a:solidFill>
            </a:ln>
          </p:spPr>
          <p:txBody>
            <a:bodyPr wrap="square" rtlCol="0">
              <a:spAutoFit/>
            </a:bodyPr>
            <a:lstStyle/>
            <a:p>
              <a:r>
                <a:rPr lang="en-US" dirty="0" smtClean="0"/>
                <a:t>To resubmit the transaction, click on the cloned transactions person’s name.</a:t>
              </a:r>
              <a:endParaRPr lang="en-US" dirty="0"/>
            </a:p>
          </p:txBody>
        </p:sp>
        <p:cxnSp>
          <p:nvCxnSpPr>
            <p:cNvPr id="13" name="Straight Arrow Connector 12"/>
            <p:cNvCxnSpPr>
              <a:stCxn id="11" idx="3"/>
            </p:cNvCxnSpPr>
            <p:nvPr/>
          </p:nvCxnSpPr>
          <p:spPr>
            <a:xfrm flipV="1">
              <a:off x="4547937" y="5058807"/>
              <a:ext cx="919635" cy="11541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75180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 y="163219"/>
            <a:ext cx="11784026" cy="685800"/>
          </a:xfrm>
        </p:spPr>
        <p:txBody>
          <a:bodyPr/>
          <a:lstStyle/>
          <a:p>
            <a:r>
              <a:rPr lang="en-US" dirty="0" smtClean="0">
                <a:solidFill>
                  <a:schemeClr val="accent5"/>
                </a:solidFill>
              </a:rPr>
              <a:t>RESUBMITTING A CLONED TRANSACTION</a:t>
            </a:r>
            <a:endParaRPr lang="en-US" dirty="0">
              <a:solidFill>
                <a:schemeClr val="accent5"/>
              </a:solidFill>
            </a:endParaRPr>
          </a:p>
        </p:txBody>
      </p:sp>
      <p:sp>
        <p:nvSpPr>
          <p:cNvPr id="19" name="Rectangle 18"/>
          <p:cNvSpPr/>
          <p:nvPr/>
        </p:nvSpPr>
        <p:spPr>
          <a:xfrm>
            <a:off x="483326" y="829554"/>
            <a:ext cx="11413398" cy="39773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solidFill>
                  <a:prstClr val="black"/>
                </a:solidFill>
                <a:latin typeface="Arial"/>
                <a:cs typeface="Arial"/>
              </a:rPr>
              <a:t>Click the </a:t>
            </a:r>
            <a:r>
              <a:rPr lang="en-US" sz="2000" b="1" dirty="0" smtClean="0">
                <a:solidFill>
                  <a:prstClr val="black"/>
                </a:solidFill>
                <a:latin typeface="Arial"/>
                <a:cs typeface="Arial"/>
              </a:rPr>
              <a:t>continue</a:t>
            </a:r>
            <a:r>
              <a:rPr lang="en-US" sz="2000" dirty="0" smtClean="0">
                <a:solidFill>
                  <a:prstClr val="black"/>
                </a:solidFill>
                <a:latin typeface="Arial"/>
                <a:cs typeface="Arial"/>
              </a:rPr>
              <a:t> button once the Transaction details appear. </a:t>
            </a:r>
            <a:endParaRPr kumimoji="0" lang="en-US" sz="2000" b="0" i="0" u="none" strike="noStrike" kern="1200" cap="none" spc="0" normalizeH="0" baseline="0" noProof="0" dirty="0">
              <a:ln>
                <a:noFill/>
              </a:ln>
              <a:solidFill>
                <a:prstClr val="black"/>
              </a:solidFill>
              <a:effectLst/>
              <a:uLnTx/>
              <a:uFillTx/>
              <a:latin typeface="Arial"/>
              <a:cs typeface="Arial"/>
            </a:endParaRPr>
          </a:p>
        </p:txBody>
      </p:sp>
      <p:grpSp>
        <p:nvGrpSpPr>
          <p:cNvPr id="5" name="Group 4"/>
          <p:cNvGrpSpPr/>
          <p:nvPr/>
        </p:nvGrpSpPr>
        <p:grpSpPr>
          <a:xfrm>
            <a:off x="2983829" y="1515354"/>
            <a:ext cx="6126830" cy="4748606"/>
            <a:chOff x="2983829" y="1515354"/>
            <a:chExt cx="6126830" cy="4748606"/>
          </a:xfrm>
        </p:grpSpPr>
        <p:pic>
          <p:nvPicPr>
            <p:cNvPr id="4" name="Picture 3"/>
            <p:cNvPicPr>
              <a:picLocks noChangeAspect="1"/>
            </p:cNvPicPr>
            <p:nvPr/>
          </p:nvPicPr>
          <p:blipFill>
            <a:blip r:embed="rId3"/>
            <a:stretch>
              <a:fillRect/>
            </a:stretch>
          </p:blipFill>
          <p:spPr>
            <a:xfrm>
              <a:off x="2983829" y="1515354"/>
              <a:ext cx="6126830" cy="4748606"/>
            </a:xfrm>
            <a:prstGeom prst="rect">
              <a:avLst/>
            </a:prstGeom>
            <a:ln w="6350">
              <a:solidFill>
                <a:schemeClr val="tx1"/>
              </a:solidFill>
            </a:ln>
          </p:spPr>
        </p:pic>
        <p:sp>
          <p:nvSpPr>
            <p:cNvPr id="8" name="Rectangle 7"/>
            <p:cNvSpPr/>
            <p:nvPr/>
          </p:nvSpPr>
          <p:spPr>
            <a:xfrm>
              <a:off x="3026431" y="5056498"/>
              <a:ext cx="1112428" cy="225365"/>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p:cNvPicPr>
            <a:picLocks noChangeAspect="1"/>
          </p:cNvPicPr>
          <p:nvPr/>
        </p:nvPicPr>
        <p:blipFill>
          <a:blip r:embed="rId4"/>
          <a:stretch>
            <a:fillRect/>
          </a:stretch>
        </p:blipFill>
        <p:spPr>
          <a:xfrm>
            <a:off x="9713477" y="5779008"/>
            <a:ext cx="2362195" cy="1031212"/>
          </a:xfrm>
          <a:prstGeom prst="rect">
            <a:avLst/>
          </a:prstGeom>
        </p:spPr>
      </p:pic>
    </p:spTree>
    <p:extLst>
      <p:ext uri="{BB962C8B-B14F-4D97-AF65-F5344CB8AC3E}">
        <p14:creationId xmlns:p14="http://schemas.microsoft.com/office/powerpoint/2010/main" val="11097339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335" y="163219"/>
            <a:ext cx="11784026" cy="685800"/>
          </a:xfrm>
        </p:spPr>
        <p:txBody>
          <a:bodyPr/>
          <a:lstStyle/>
          <a:p>
            <a:r>
              <a:rPr lang="en-US" dirty="0" smtClean="0">
                <a:solidFill>
                  <a:schemeClr val="accent5"/>
                </a:solidFill>
              </a:rPr>
              <a:t>RESUBMITTING A CLONED TRANSACTION </a:t>
            </a:r>
            <a:r>
              <a:rPr lang="en-US" sz="2800" dirty="0" smtClean="0">
                <a:solidFill>
                  <a:schemeClr val="accent5"/>
                </a:solidFill>
              </a:rPr>
              <a:t>(continued)</a:t>
            </a:r>
            <a:endParaRPr lang="en-US" sz="2800" dirty="0">
              <a:solidFill>
                <a:schemeClr val="accent5"/>
              </a:solidFill>
            </a:endParaRPr>
          </a:p>
        </p:txBody>
      </p:sp>
      <p:grpSp>
        <p:nvGrpSpPr>
          <p:cNvPr id="8" name="Group 7"/>
          <p:cNvGrpSpPr/>
          <p:nvPr/>
        </p:nvGrpSpPr>
        <p:grpSpPr>
          <a:xfrm>
            <a:off x="407973" y="849018"/>
            <a:ext cx="11082184" cy="5741028"/>
            <a:chOff x="407973" y="849018"/>
            <a:chExt cx="11082184" cy="5741028"/>
          </a:xfrm>
        </p:grpSpPr>
        <p:pic>
          <p:nvPicPr>
            <p:cNvPr id="3" name="Picture 2"/>
            <p:cNvPicPr>
              <a:picLocks noChangeAspect="1"/>
            </p:cNvPicPr>
            <p:nvPr/>
          </p:nvPicPr>
          <p:blipFill>
            <a:blip r:embed="rId3"/>
            <a:stretch>
              <a:fillRect/>
            </a:stretch>
          </p:blipFill>
          <p:spPr>
            <a:xfrm>
              <a:off x="407973" y="849019"/>
              <a:ext cx="5423843" cy="5741027"/>
            </a:xfrm>
            <a:prstGeom prst="rect">
              <a:avLst/>
            </a:prstGeom>
            <a:ln w="6350">
              <a:solidFill>
                <a:schemeClr val="tx1"/>
              </a:solidFill>
            </a:ln>
          </p:spPr>
        </p:pic>
        <p:pic>
          <p:nvPicPr>
            <p:cNvPr id="5" name="Picture 4"/>
            <p:cNvPicPr>
              <a:picLocks noChangeAspect="1"/>
            </p:cNvPicPr>
            <p:nvPr/>
          </p:nvPicPr>
          <p:blipFill rotWithShape="1">
            <a:blip r:embed="rId4"/>
            <a:srcRect r="6281" b="7179"/>
            <a:stretch/>
          </p:blipFill>
          <p:spPr>
            <a:xfrm>
              <a:off x="6044813" y="849018"/>
              <a:ext cx="5445344" cy="5741027"/>
            </a:xfrm>
            <a:prstGeom prst="rect">
              <a:avLst/>
            </a:prstGeom>
            <a:ln w="6350">
              <a:solidFill>
                <a:schemeClr val="tx1"/>
              </a:solidFill>
            </a:ln>
          </p:spPr>
        </p:pic>
        <p:sp>
          <p:nvSpPr>
            <p:cNvPr id="10" name="Rectangle 9"/>
            <p:cNvSpPr/>
            <p:nvPr/>
          </p:nvSpPr>
          <p:spPr>
            <a:xfrm>
              <a:off x="8833247" y="5536431"/>
              <a:ext cx="2585490" cy="981423"/>
            </a:xfrm>
            <a:prstGeom prst="rect">
              <a:avLst/>
            </a:prstGeom>
            <a:solidFill>
              <a:srgbClr val="DEEBF7"/>
            </a:solidFill>
            <a:ln>
              <a:solidFill>
                <a:schemeClr val="tx1"/>
              </a:solidFill>
            </a:ln>
          </p:spPr>
          <p:txBody>
            <a:bodyPr wrap="square">
              <a:spAutoFit/>
            </a:bodyPr>
            <a:lstStyle/>
            <a:p>
              <a:pPr>
                <a:lnSpc>
                  <a:spcPct val="107000"/>
                </a:lnSpc>
                <a:spcAft>
                  <a:spcPts val="800"/>
                </a:spcAft>
              </a:pPr>
              <a:r>
                <a:rPr lang="en-US" dirty="0"/>
                <a:t>N</a:t>
              </a:r>
              <a:r>
                <a:rPr lang="en-US" dirty="0" smtClean="0"/>
                <a:t>otice that you can now </a:t>
              </a:r>
              <a:r>
                <a:rPr lang="en-US" b="1" dirty="0" smtClean="0"/>
                <a:t>Save and Submit </a:t>
              </a:r>
              <a:r>
                <a:rPr lang="en-US" dirty="0" smtClean="0"/>
                <a:t>the cloned transaction. </a:t>
              </a:r>
            </a:p>
          </p:txBody>
        </p:sp>
        <p:cxnSp>
          <p:nvCxnSpPr>
            <p:cNvPr id="7" name="Straight Arrow Connector 6"/>
            <p:cNvCxnSpPr/>
            <p:nvPr/>
          </p:nvCxnSpPr>
          <p:spPr>
            <a:xfrm flipH="1" flipV="1">
              <a:off x="7388928" y="5433060"/>
              <a:ext cx="1441636" cy="6158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72200" y="5224310"/>
              <a:ext cx="1203156" cy="168444"/>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965085" y="4763286"/>
              <a:ext cx="3973229" cy="1277786"/>
            </a:xfrm>
            <a:prstGeom prst="rect">
              <a:avLst/>
            </a:prstGeom>
            <a:solidFill>
              <a:srgbClr val="DEEBF7"/>
            </a:solidFill>
            <a:ln>
              <a:solidFill>
                <a:schemeClr val="tx1"/>
              </a:solidFill>
            </a:ln>
          </p:spPr>
          <p:txBody>
            <a:bodyPr wrap="square">
              <a:spAutoFit/>
            </a:bodyPr>
            <a:lstStyle/>
            <a:p>
              <a:pPr>
                <a:lnSpc>
                  <a:spcPct val="107000"/>
                </a:lnSpc>
                <a:spcAft>
                  <a:spcPts val="800"/>
                </a:spcAft>
              </a:pPr>
              <a:r>
                <a:rPr lang="en-US" dirty="0" smtClean="0"/>
                <a:t>The template transaction appears, and you can resubmit the transaction with necessary corrections on the </a:t>
              </a:r>
              <a:r>
                <a:rPr lang="en-US" b="1" dirty="0" smtClean="0"/>
                <a:t>Personal Data </a:t>
              </a:r>
              <a:r>
                <a:rPr lang="en-US" dirty="0" smtClean="0"/>
                <a:t>tab or </a:t>
              </a:r>
              <a:r>
                <a:rPr lang="en-US" b="1" dirty="0" smtClean="0"/>
                <a:t>Job Data </a:t>
              </a:r>
              <a:r>
                <a:rPr lang="en-US" dirty="0" smtClean="0"/>
                <a:t>tab.</a:t>
              </a:r>
            </a:p>
          </p:txBody>
        </p:sp>
      </p:grpSp>
    </p:spTree>
    <p:extLst>
      <p:ext uri="{BB962C8B-B14F-4D97-AF65-F5344CB8AC3E}">
        <p14:creationId xmlns:p14="http://schemas.microsoft.com/office/powerpoint/2010/main" val="3510240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700" y="275440"/>
            <a:ext cx="11788588" cy="773430"/>
          </a:xfrm>
        </p:spPr>
        <p:txBody>
          <a:bodyPr/>
          <a:lstStyle/>
          <a:p>
            <a:r>
              <a:rPr lang="en-US" sz="3000" dirty="0" smtClean="0">
                <a:solidFill>
                  <a:srgbClr val="2E75B6"/>
                </a:solidFill>
              </a:rPr>
              <a:t>CSC AND/VS TRANSACTION PROCESSING “PILOT” INITIATIVE</a:t>
            </a:r>
            <a:r>
              <a:rPr lang="en-US" sz="3000" b="0" dirty="0" smtClean="0">
                <a:solidFill>
                  <a:srgbClr val="2E75B6"/>
                </a:solidFill>
              </a:rPr>
              <a:t/>
            </a:r>
            <a:br>
              <a:rPr lang="en-US" sz="3000" b="0" dirty="0" smtClean="0">
                <a:solidFill>
                  <a:srgbClr val="2E75B6"/>
                </a:solidFill>
              </a:rPr>
            </a:br>
            <a:endParaRPr lang="en-US" sz="3000" dirty="0">
              <a:solidFill>
                <a:srgbClr val="2E75B6"/>
              </a:solidFill>
            </a:endParaRPr>
          </a:p>
        </p:txBody>
      </p:sp>
      <p:sp>
        <p:nvSpPr>
          <p:cNvPr id="4" name="TextBox 3"/>
          <p:cNvSpPr txBox="1"/>
          <p:nvPr/>
        </p:nvSpPr>
        <p:spPr>
          <a:xfrm>
            <a:off x="306961" y="841480"/>
            <a:ext cx="11382276" cy="4801314"/>
          </a:xfrm>
          <a:prstGeom prst="rect">
            <a:avLst/>
          </a:prstGeom>
          <a:noFill/>
        </p:spPr>
        <p:txBody>
          <a:bodyPr wrap="square" rtlCol="0">
            <a:spAutoFit/>
          </a:bodyPr>
          <a:lstStyle/>
          <a:p>
            <a:r>
              <a:rPr lang="en-US" dirty="0"/>
              <a:t>In the Fall of 2018 UCPath Sponsors Vice Chancellor and CFO Gerry Bomotti &amp; Vice Provost for Academic Personnel Ameae Walker expressed the need for the UCR campus to move from a UCPath Project Implementation Structure to an Operational Structure.  </a:t>
            </a:r>
          </a:p>
          <a:p>
            <a:pPr lvl="1"/>
            <a:endParaRPr lang="en-US" dirty="0" smtClean="0"/>
          </a:p>
          <a:p>
            <a:r>
              <a:rPr lang="en-US" dirty="0" smtClean="0"/>
              <a:t>A new </a:t>
            </a:r>
            <a:r>
              <a:rPr lang="en-US" dirty="0"/>
              <a:t>UCPath unit with a cross-functional focus, entitled </a:t>
            </a:r>
            <a:r>
              <a:rPr lang="en-US" dirty="0" smtClean="0"/>
              <a:t>the</a:t>
            </a:r>
            <a:r>
              <a:rPr lang="en-US" b="1" dirty="0" smtClean="0"/>
              <a:t> UCPath </a:t>
            </a:r>
            <a:r>
              <a:rPr lang="en-US" b="1" dirty="0"/>
              <a:t>Campus Support Center (CSC</a:t>
            </a:r>
            <a:r>
              <a:rPr lang="en-US" b="1" dirty="0" smtClean="0"/>
              <a:t>) is established as of 7/1/2019.  </a:t>
            </a:r>
            <a:r>
              <a:rPr lang="en-US" dirty="0"/>
              <a:t>The CSC </a:t>
            </a:r>
            <a:r>
              <a:rPr lang="en-US" dirty="0" smtClean="0"/>
              <a:t>is accountable </a:t>
            </a:r>
            <a:r>
              <a:rPr lang="en-US" dirty="0"/>
              <a:t>for providing central management and support services for UCPath operations working in collaboration with all functional areas AP, BFS, HR in addition to FPA &amp; ITS.</a:t>
            </a:r>
          </a:p>
          <a:p>
            <a:pPr lvl="2"/>
            <a:endParaRPr lang="en-US" dirty="0" smtClean="0"/>
          </a:p>
          <a:p>
            <a:r>
              <a:rPr lang="en-US" dirty="0" smtClean="0"/>
              <a:t>The CSC provides UCPath services to the campus in the following functional areas</a:t>
            </a:r>
            <a:r>
              <a:rPr lang="en-US" dirty="0" smtClean="0"/>
              <a:t>:</a:t>
            </a:r>
          </a:p>
          <a:p>
            <a:pPr marL="1200150" lvl="2" indent="-285750">
              <a:buFont typeface="Arial" panose="020B0604020202020204" pitchFamily="34" charset="0"/>
              <a:buChar char="•"/>
            </a:pPr>
            <a:r>
              <a:rPr lang="en-US" dirty="0" smtClean="0"/>
              <a:t> </a:t>
            </a:r>
            <a:r>
              <a:rPr lang="en-US" dirty="0" smtClean="0"/>
              <a:t>Campus </a:t>
            </a:r>
            <a:r>
              <a:rPr lang="en-US" dirty="0"/>
              <a:t>Support Services</a:t>
            </a:r>
          </a:p>
          <a:p>
            <a:pPr marL="1200150" lvl="2" indent="-285750">
              <a:buFont typeface="Arial" panose="020B0604020202020204" pitchFamily="34" charset="0"/>
              <a:buChar char="•"/>
            </a:pPr>
            <a:r>
              <a:rPr lang="en-US" dirty="0"/>
              <a:t>Communications/Training and Organizational Change Management (OCM)</a:t>
            </a:r>
          </a:p>
          <a:p>
            <a:pPr marL="1200150" lvl="2" indent="-285750">
              <a:buFont typeface="Arial" panose="020B0604020202020204" pitchFamily="34" charset="0"/>
              <a:buChar char="•"/>
            </a:pPr>
            <a:r>
              <a:rPr lang="en-US" dirty="0"/>
              <a:t>UCPath </a:t>
            </a:r>
            <a:r>
              <a:rPr lang="en-US" dirty="0" smtClean="0"/>
              <a:t>Systems </a:t>
            </a:r>
            <a:r>
              <a:rPr lang="en-US" dirty="0"/>
              <a:t>Management</a:t>
            </a:r>
          </a:p>
          <a:p>
            <a:pPr marL="1200150" lvl="2" indent="-285750">
              <a:buFont typeface="Arial" panose="020B0604020202020204" pitchFamily="34" charset="0"/>
              <a:buChar char="•"/>
            </a:pPr>
            <a:r>
              <a:rPr lang="en-US" dirty="0"/>
              <a:t>Reporting/ODS/Data Integrity </a:t>
            </a:r>
          </a:p>
          <a:p>
            <a:pPr marL="1200150" lvl="2" indent="-285750">
              <a:buFont typeface="Arial" panose="020B0604020202020204" pitchFamily="34" charset="0"/>
              <a:buChar char="•"/>
            </a:pPr>
            <a:r>
              <a:rPr lang="en-US" dirty="0"/>
              <a:t>Business Process Improvement </a:t>
            </a:r>
            <a:endParaRPr lang="en-US" dirty="0" smtClean="0"/>
          </a:p>
          <a:p>
            <a:pPr marL="1200150" lvl="2" indent="-285750">
              <a:buFont typeface="Arial" panose="020B0604020202020204" pitchFamily="34" charset="0"/>
              <a:buChar char="•"/>
            </a:pPr>
            <a:r>
              <a:rPr lang="en-US" dirty="0" smtClean="0"/>
              <a:t>Management of UCPath Initiatives*</a:t>
            </a:r>
          </a:p>
          <a:p>
            <a:pPr lvl="2"/>
            <a:endParaRPr lang="en-US" dirty="0"/>
          </a:p>
          <a:p>
            <a:r>
              <a:rPr lang="en-US" dirty="0" smtClean="0"/>
              <a:t>The </a:t>
            </a:r>
            <a:r>
              <a:rPr lang="en-US" dirty="0" smtClean="0"/>
              <a:t>UCPath </a:t>
            </a:r>
            <a:r>
              <a:rPr lang="en-US" dirty="0" smtClean="0"/>
              <a:t>Transaction Processing Pilot Initiative is managed by the CSC.</a:t>
            </a:r>
            <a:endParaRPr lang="en-US" dirty="0"/>
          </a:p>
        </p:txBody>
      </p:sp>
    </p:spTree>
    <p:extLst>
      <p:ext uri="{BB962C8B-B14F-4D97-AF65-F5344CB8AC3E}">
        <p14:creationId xmlns:p14="http://schemas.microsoft.com/office/powerpoint/2010/main" val="4679466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744580" y="1524147"/>
            <a:ext cx="8786945" cy="3650765"/>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WFA Overview</a:t>
            </a:r>
            <a:r>
              <a:rPr kumimoji="0" lang="en-US" sz="7200" b="1" i="0" u="none" strike="noStrike" kern="1200" cap="none" spc="0" normalizeH="0" noProof="0" dirty="0" smtClean="0">
                <a:ln>
                  <a:noFill/>
                </a:ln>
                <a:solidFill>
                  <a:srgbClr val="F1AB00"/>
                </a:solidFill>
                <a:effectLst/>
                <a:uLnTx/>
                <a:uFillTx/>
                <a:latin typeface="Arial"/>
                <a:ea typeface="+mn-ea"/>
                <a:cs typeface="+mn-cs"/>
              </a:rPr>
              <a:t> and Employee Lifecycle</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3119681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2454447" y="1238482"/>
            <a:ext cx="7182853" cy="3476562"/>
            <a:chOff x="2454447" y="1238482"/>
            <a:chExt cx="7182853" cy="3476562"/>
          </a:xfrm>
        </p:grpSpPr>
        <p:pic>
          <p:nvPicPr>
            <p:cNvPr id="3" name="Picture 2"/>
            <p:cNvPicPr>
              <a:picLocks noChangeAspect="1"/>
            </p:cNvPicPr>
            <p:nvPr/>
          </p:nvPicPr>
          <p:blipFill>
            <a:blip r:embed="rId3"/>
            <a:stretch>
              <a:fillRect/>
            </a:stretch>
          </p:blipFill>
          <p:spPr>
            <a:xfrm>
              <a:off x="2454447" y="1238482"/>
              <a:ext cx="7182853" cy="3476562"/>
            </a:xfrm>
            <a:prstGeom prst="rect">
              <a:avLst/>
            </a:prstGeom>
          </p:spPr>
        </p:pic>
        <p:sp>
          <p:nvSpPr>
            <p:cNvPr id="7" name="Oval 6"/>
            <p:cNvSpPr/>
            <p:nvPr/>
          </p:nvSpPr>
          <p:spPr>
            <a:xfrm>
              <a:off x="2809045" y="2400191"/>
              <a:ext cx="1116779" cy="1172159"/>
            </a:xfrm>
            <a:prstGeom prst="ellipse">
              <a:avLst/>
            </a:prstGeom>
            <a:solidFill>
              <a:schemeClr val="bg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ADD POSITION AND FUNDING</a:t>
            </a:r>
            <a:endParaRPr lang="en-US" dirty="0">
              <a:solidFill>
                <a:schemeClr val="accent5"/>
              </a:solidFill>
            </a:endParaRPr>
          </a:p>
        </p:txBody>
      </p:sp>
      <p:graphicFrame>
        <p:nvGraphicFramePr>
          <p:cNvPr id="5" name="Diagram 4"/>
          <p:cNvGraphicFramePr/>
          <p:nvPr>
            <p:extLst>
              <p:ext uri="{D42A27DB-BD31-4B8C-83A1-F6EECF244321}">
                <p14:modId xmlns:p14="http://schemas.microsoft.com/office/powerpoint/2010/main" val="1027876058"/>
              </p:ext>
            </p:extLst>
          </p:nvPr>
        </p:nvGraphicFramePr>
        <p:xfrm>
          <a:off x="316362" y="3849524"/>
          <a:ext cx="11429644" cy="20733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p:cNvGraphicFramePr/>
          <p:nvPr>
            <p:extLst>
              <p:ext uri="{D42A27DB-BD31-4B8C-83A1-F6EECF244321}">
                <p14:modId xmlns:p14="http://schemas.microsoft.com/office/powerpoint/2010/main" val="1165093180"/>
              </p:ext>
            </p:extLst>
          </p:nvPr>
        </p:nvGraphicFramePr>
        <p:xfrm>
          <a:off x="316362" y="3849524"/>
          <a:ext cx="11429644" cy="20733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TextBox 4"/>
          <p:cNvSpPr txBox="1"/>
          <p:nvPr/>
        </p:nvSpPr>
        <p:spPr>
          <a:xfrm>
            <a:off x="228600" y="6309360"/>
            <a:ext cx="2557175" cy="369332"/>
          </a:xfrm>
          <a:prstGeom prst="rect">
            <a:avLst/>
          </a:prstGeom>
          <a:noFill/>
        </p:spPr>
        <p:txBody>
          <a:bodyPr wrap="none" rtlCol="0">
            <a:spAutoFit/>
          </a:bodyPr>
          <a:lstStyle/>
          <a:p>
            <a:r>
              <a:rPr lang="en-US" dirty="0" smtClean="0">
                <a:hlinkClick r:id="rId14"/>
              </a:rPr>
              <a:t>Click for UCPC Job Aid</a:t>
            </a:r>
            <a:endParaRPr lang="en-US" dirty="0"/>
          </a:p>
        </p:txBody>
      </p:sp>
      <p:sp>
        <p:nvSpPr>
          <p:cNvPr id="8" name="Rectangle 7"/>
          <p:cNvSpPr/>
          <p:nvPr/>
        </p:nvSpPr>
        <p:spPr>
          <a:xfrm>
            <a:off x="0" y="794139"/>
            <a:ext cx="12192000" cy="4696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p:nvSpPr>
        <p:spPr>
          <a:xfrm>
            <a:off x="144779" y="842268"/>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dirty="0" smtClean="0">
                <a:solidFill>
                  <a:prstClr val="black"/>
                </a:solidFill>
                <a:latin typeface="Arial"/>
                <a:ea typeface="Times New Roman" panose="02020603050405020304" pitchFamily="18" charset="0"/>
              </a:rPr>
              <a:t>UC Customizations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&gt;</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UC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&gt; </a:t>
            </a:r>
            <a:r>
              <a:rPr lang="en-US" b="1" dirty="0" smtClean="0">
                <a:solidFill>
                  <a:prstClr val="black"/>
                </a:solidFill>
                <a:latin typeface="Arial"/>
                <a:ea typeface="Times New Roman" panose="02020603050405020304" pitchFamily="18" charset="0"/>
              </a:rPr>
              <a:t>Position Control Request</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Tree>
    <p:extLst>
      <p:ext uri="{BB962C8B-B14F-4D97-AF65-F5344CB8AC3E}">
        <p14:creationId xmlns:p14="http://schemas.microsoft.com/office/powerpoint/2010/main" val="12893706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57322" y="1870064"/>
            <a:ext cx="6510184" cy="3150985"/>
          </a:xfrm>
          <a:prstGeom prst="rect">
            <a:avLst/>
          </a:prstGeom>
        </p:spPr>
      </p:pic>
      <p:sp>
        <p:nvSpPr>
          <p:cNvPr id="2" name="Title 1"/>
          <p:cNvSpPr>
            <a:spLocks noGrp="1"/>
          </p:cNvSpPr>
          <p:nvPr>
            <p:ph type="title"/>
          </p:nvPr>
        </p:nvSpPr>
        <p:spPr>
          <a:xfrm>
            <a:off x="155641" y="165371"/>
            <a:ext cx="10641051" cy="685800"/>
          </a:xfrm>
        </p:spPr>
        <p:txBody>
          <a:bodyPr/>
          <a:lstStyle/>
          <a:p>
            <a:r>
              <a:rPr lang="en-US" dirty="0">
                <a:solidFill>
                  <a:schemeClr val="accent5"/>
                </a:solidFill>
              </a:rPr>
              <a:t>INITIATE, </a:t>
            </a:r>
            <a:r>
              <a:rPr lang="en-US" dirty="0" smtClean="0">
                <a:solidFill>
                  <a:schemeClr val="accent5"/>
                </a:solidFill>
              </a:rPr>
              <a:t>APPROVE, AND </a:t>
            </a:r>
            <a:r>
              <a:rPr lang="en-US" dirty="0">
                <a:solidFill>
                  <a:schemeClr val="accent5"/>
                </a:solidFill>
              </a:rPr>
              <a:t>PROCESS NEW HIRE TEMPLATE TRANSACTION</a:t>
            </a:r>
          </a:p>
        </p:txBody>
      </p:sp>
      <p:graphicFrame>
        <p:nvGraphicFramePr>
          <p:cNvPr id="12" name="Diagram 11"/>
          <p:cNvGraphicFramePr/>
          <p:nvPr>
            <p:extLst>
              <p:ext uri="{D42A27DB-BD31-4B8C-83A1-F6EECF244321}">
                <p14:modId xmlns:p14="http://schemas.microsoft.com/office/powerpoint/2010/main" val="1576020364"/>
              </p:ext>
            </p:extLst>
          </p:nvPr>
        </p:nvGraphicFramePr>
        <p:xfrm>
          <a:off x="316362" y="4022605"/>
          <a:ext cx="11429644" cy="20733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p:cNvSpPr/>
          <p:nvPr/>
        </p:nvSpPr>
        <p:spPr>
          <a:xfrm>
            <a:off x="0" y="1412451"/>
            <a:ext cx="12192000" cy="4696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p:cNvSpPr/>
          <p:nvPr/>
        </p:nvSpPr>
        <p:spPr>
          <a:xfrm>
            <a:off x="144779" y="1460580"/>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7" name="Oval 6"/>
          <p:cNvSpPr/>
          <p:nvPr/>
        </p:nvSpPr>
        <p:spPr>
          <a:xfrm>
            <a:off x="4278110" y="2340729"/>
            <a:ext cx="1078992" cy="1078992"/>
          </a:xfrm>
          <a:prstGeom prst="ellipse">
            <a:avLst/>
          </a:prstGeom>
          <a:solidFill>
            <a:schemeClr val="bg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00123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98585" y="1829912"/>
            <a:ext cx="6104214" cy="2954492"/>
          </a:xfrm>
          <a:prstGeom prst="rect">
            <a:avLst/>
          </a:prstGeom>
        </p:spPr>
      </p:pic>
      <p:sp>
        <p:nvSpPr>
          <p:cNvPr id="2" name="Title 1"/>
          <p:cNvSpPr>
            <a:spLocks noGrp="1"/>
          </p:cNvSpPr>
          <p:nvPr>
            <p:ph type="title"/>
          </p:nvPr>
        </p:nvSpPr>
        <p:spPr>
          <a:xfrm>
            <a:off x="155641" y="165371"/>
            <a:ext cx="10641051" cy="685800"/>
          </a:xfrm>
        </p:spPr>
        <p:txBody>
          <a:bodyPr/>
          <a:lstStyle/>
          <a:p>
            <a:r>
              <a:rPr lang="en-US" dirty="0">
                <a:solidFill>
                  <a:schemeClr val="accent5"/>
                </a:solidFill>
              </a:rPr>
              <a:t>INITIATE </a:t>
            </a:r>
            <a:r>
              <a:rPr lang="en-US" dirty="0" smtClean="0">
                <a:solidFill>
                  <a:schemeClr val="accent5"/>
                </a:solidFill>
              </a:rPr>
              <a:t>AND </a:t>
            </a:r>
            <a:r>
              <a:rPr lang="en-US" dirty="0">
                <a:solidFill>
                  <a:schemeClr val="accent5"/>
                </a:solidFill>
              </a:rPr>
              <a:t>APPROVE PAY CHANGE PAYPATH TRANSACTION</a:t>
            </a:r>
          </a:p>
        </p:txBody>
      </p:sp>
      <p:graphicFrame>
        <p:nvGraphicFramePr>
          <p:cNvPr id="12" name="Diagram 11"/>
          <p:cNvGraphicFramePr/>
          <p:nvPr>
            <p:extLst>
              <p:ext uri="{D42A27DB-BD31-4B8C-83A1-F6EECF244321}">
                <p14:modId xmlns:p14="http://schemas.microsoft.com/office/powerpoint/2010/main" val="1860608911"/>
              </p:ext>
            </p:extLst>
          </p:nvPr>
        </p:nvGraphicFramePr>
        <p:xfrm>
          <a:off x="316362" y="4022605"/>
          <a:ext cx="11429644" cy="20733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p:cNvSpPr/>
          <p:nvPr/>
        </p:nvSpPr>
        <p:spPr>
          <a:xfrm>
            <a:off x="0" y="1411371"/>
            <a:ext cx="12192000" cy="4611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p:cNvSpPr/>
          <p:nvPr/>
        </p:nvSpPr>
        <p:spPr>
          <a:xfrm>
            <a:off x="144779" y="1460580"/>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dirty="0" smtClean="0">
                <a:solidFill>
                  <a:prstClr val="black"/>
                </a:solidFill>
                <a:latin typeface="Arial"/>
                <a:ea typeface="Times New Roman" panose="02020603050405020304" pitchFamily="18" charset="0"/>
              </a:rPr>
              <a:t>UC Customizations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dirty="0" smtClean="0">
                <a:solidFill>
                  <a:prstClr val="black"/>
                </a:solidFill>
                <a:latin typeface="Arial"/>
                <a:ea typeface="Times New Roman" panose="02020603050405020304" pitchFamily="18" charset="0"/>
              </a:rPr>
              <a:t>UC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4" name="Rectangle 3"/>
          <p:cNvSpPr/>
          <p:nvPr/>
        </p:nvSpPr>
        <p:spPr>
          <a:xfrm>
            <a:off x="361354" y="6172624"/>
            <a:ext cx="5798821" cy="461665"/>
          </a:xfrm>
          <a:prstGeom prst="rect">
            <a:avLst/>
          </a:prstGeom>
        </p:spPr>
        <p:txBody>
          <a:bodyPr wrap="square">
            <a:spAutoFit/>
          </a:bodyPr>
          <a:lstStyle/>
          <a:p>
            <a:r>
              <a:rPr lang="en-US" sz="1200" dirty="0"/>
              <a:t>Note: PayPath transactions are not reviewed by UCPC WFA Production. </a:t>
            </a:r>
            <a:r>
              <a:rPr lang="en-US" sz="1200" dirty="0" smtClean="0"/>
              <a:t>          After </a:t>
            </a:r>
            <a:r>
              <a:rPr lang="en-US" sz="1200" dirty="0"/>
              <a:t>the Location approval process is complete, the change is saved in UCPath.</a:t>
            </a:r>
          </a:p>
        </p:txBody>
      </p:sp>
      <p:sp>
        <p:nvSpPr>
          <p:cNvPr id="8" name="Oval 7"/>
          <p:cNvSpPr/>
          <p:nvPr/>
        </p:nvSpPr>
        <p:spPr>
          <a:xfrm>
            <a:off x="5413248" y="2815943"/>
            <a:ext cx="1014984" cy="1012345"/>
          </a:xfrm>
          <a:prstGeom prst="ellipse">
            <a:avLst/>
          </a:prstGeom>
          <a:solidFill>
            <a:schemeClr val="bg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79509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683039" y="1793655"/>
            <a:ext cx="6759464" cy="3271639"/>
          </a:xfrm>
          <a:prstGeom prst="rect">
            <a:avLst/>
          </a:prstGeom>
        </p:spPr>
      </p:pic>
      <p:sp>
        <p:nvSpPr>
          <p:cNvPr id="2" name="Title 1"/>
          <p:cNvSpPr>
            <a:spLocks noGrp="1"/>
          </p:cNvSpPr>
          <p:nvPr>
            <p:ph type="title"/>
          </p:nvPr>
        </p:nvSpPr>
        <p:spPr>
          <a:xfrm>
            <a:off x="155641" y="165371"/>
            <a:ext cx="10641051" cy="685800"/>
          </a:xfrm>
        </p:spPr>
        <p:txBody>
          <a:bodyPr/>
          <a:lstStyle/>
          <a:p>
            <a:r>
              <a:rPr lang="en-US" dirty="0">
                <a:solidFill>
                  <a:schemeClr val="accent5"/>
                </a:solidFill>
              </a:rPr>
              <a:t>INITIATE, </a:t>
            </a:r>
            <a:r>
              <a:rPr lang="en-US" dirty="0" smtClean="0">
                <a:solidFill>
                  <a:schemeClr val="accent5"/>
                </a:solidFill>
              </a:rPr>
              <a:t>APPROVE, AND </a:t>
            </a:r>
            <a:r>
              <a:rPr lang="en-US" dirty="0">
                <a:solidFill>
                  <a:schemeClr val="accent5"/>
                </a:solidFill>
              </a:rPr>
              <a:t>PROCESS TERMINATION TEMPLATE TRANSACTION</a:t>
            </a:r>
          </a:p>
        </p:txBody>
      </p:sp>
      <p:graphicFrame>
        <p:nvGraphicFramePr>
          <p:cNvPr id="12" name="Diagram 11"/>
          <p:cNvGraphicFramePr/>
          <p:nvPr>
            <p:extLst>
              <p:ext uri="{D42A27DB-BD31-4B8C-83A1-F6EECF244321}">
                <p14:modId xmlns:p14="http://schemas.microsoft.com/office/powerpoint/2010/main" val="2468746935"/>
              </p:ext>
            </p:extLst>
          </p:nvPr>
        </p:nvGraphicFramePr>
        <p:xfrm>
          <a:off x="316362" y="4022605"/>
          <a:ext cx="11429644" cy="20733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p:cNvSpPr/>
          <p:nvPr/>
        </p:nvSpPr>
        <p:spPr>
          <a:xfrm>
            <a:off x="349322" y="5936664"/>
            <a:ext cx="9192860" cy="646331"/>
          </a:xfrm>
          <a:prstGeom prst="rect">
            <a:avLst/>
          </a:prstGeom>
        </p:spPr>
        <p:txBody>
          <a:bodyPr wrap="square">
            <a:spAutoFit/>
          </a:bodyPr>
          <a:lstStyle/>
          <a:p>
            <a:r>
              <a:rPr lang="en-US" sz="1200" dirty="0" smtClean="0"/>
              <a:t>Note</a:t>
            </a:r>
            <a:r>
              <a:rPr lang="en-US" sz="1200" dirty="0"/>
              <a:t>: The Last Date Worked field is automatically populated with a date that is one day prior to the Effective Date that was entered. This field can be updated if necessary. Changing the Last Date Worked does not change the Effective Date; however, the Last Date Worked must be prior to the Effective </a:t>
            </a:r>
            <a:r>
              <a:rPr lang="en-US" sz="1200" dirty="0" smtClean="0"/>
              <a:t>Date. </a:t>
            </a:r>
            <a:endParaRPr lang="en-US" sz="1200" dirty="0"/>
          </a:p>
        </p:txBody>
      </p:sp>
      <p:sp>
        <p:nvSpPr>
          <p:cNvPr id="8" name="Rectangle 7"/>
          <p:cNvSpPr/>
          <p:nvPr/>
        </p:nvSpPr>
        <p:spPr>
          <a:xfrm>
            <a:off x="0" y="1424484"/>
            <a:ext cx="121920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p:nvSpPr>
        <p:spPr>
          <a:xfrm>
            <a:off x="144779" y="1460580"/>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0" name="Oval 9"/>
          <p:cNvSpPr/>
          <p:nvPr/>
        </p:nvSpPr>
        <p:spPr>
          <a:xfrm>
            <a:off x="6510528" y="2339571"/>
            <a:ext cx="1141235" cy="1185686"/>
          </a:xfrm>
          <a:prstGeom prst="ellipse">
            <a:avLst/>
          </a:prstGeom>
          <a:solidFill>
            <a:schemeClr val="bg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804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68135" y="1552073"/>
            <a:ext cx="7482316" cy="3621505"/>
          </a:xfrm>
          <a:prstGeom prst="rect">
            <a:avLst/>
          </a:prstGeom>
        </p:spPr>
      </p:pic>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VIEW </a:t>
            </a:r>
            <a:r>
              <a:rPr lang="en-US" dirty="0">
                <a:solidFill>
                  <a:schemeClr val="accent5"/>
                </a:solidFill>
              </a:rPr>
              <a:t>WORKFORCE JOB SUMMARY</a:t>
            </a:r>
          </a:p>
        </p:txBody>
      </p:sp>
      <p:graphicFrame>
        <p:nvGraphicFramePr>
          <p:cNvPr id="12" name="Diagram 11"/>
          <p:cNvGraphicFramePr/>
          <p:nvPr>
            <p:extLst>
              <p:ext uri="{D42A27DB-BD31-4B8C-83A1-F6EECF244321}">
                <p14:modId xmlns:p14="http://schemas.microsoft.com/office/powerpoint/2010/main" val="410903217"/>
              </p:ext>
            </p:extLst>
          </p:nvPr>
        </p:nvGraphicFramePr>
        <p:xfrm>
          <a:off x="1613642" y="4483189"/>
          <a:ext cx="8541573" cy="13115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p:cNvSpPr/>
          <p:nvPr/>
        </p:nvSpPr>
        <p:spPr>
          <a:xfrm>
            <a:off x="0" y="954161"/>
            <a:ext cx="12192000" cy="791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p:nvSpPr>
        <p:spPr>
          <a:xfrm>
            <a:off x="144779" y="1027431"/>
            <a:ext cx="11751945" cy="646331"/>
          </a:xfrm>
          <a:prstGeom prst="rect">
            <a:avLst/>
          </a:prstGeom>
        </p:spPr>
        <p:txBody>
          <a:bodyPr wrap="square">
            <a:spAutoFit/>
          </a:bodyPr>
          <a:lstStyle/>
          <a:p>
            <a:pPr marL="215900" marR="180975" lvl="0">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dirty="0" smtClean="0">
                <a:solidFill>
                  <a:prstClr val="black"/>
                </a:solidFill>
                <a:latin typeface="Arial"/>
                <a:ea typeface="Times New Roman" panose="02020603050405020304" pitchFamily="18" charset="0"/>
              </a:rPr>
              <a:t>Job Information</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&gt; Review </a:t>
            </a:r>
            <a:r>
              <a:rPr lang="en-US" dirty="0" smtClean="0">
                <a:solidFill>
                  <a:prstClr val="black"/>
                </a:solidFill>
                <a:ea typeface="Times New Roman" panose="02020603050405020304" pitchFamily="18" charset="0"/>
              </a:rPr>
              <a:t>Job </a:t>
            </a:r>
            <a:r>
              <a:rPr lang="en-US" dirty="0">
                <a:solidFill>
                  <a:prstClr val="black"/>
                </a:solidFill>
                <a:ea typeface="Times New Roman" panose="02020603050405020304" pitchFamily="18" charset="0"/>
              </a:rPr>
              <a:t>Information </a:t>
            </a:r>
            <a:r>
              <a:rPr lang="en-US" dirty="0" smtClean="0">
                <a:solidFill>
                  <a:prstClr val="black"/>
                </a:solidFill>
                <a:ea typeface="Times New Roman" panose="02020603050405020304" pitchFamily="18" charset="0"/>
              </a:rPr>
              <a:t>&gt; </a:t>
            </a:r>
            <a:r>
              <a:rPr lang="en-US" b="1" dirty="0" smtClean="0">
                <a:solidFill>
                  <a:prstClr val="black"/>
                </a:solidFill>
                <a:ea typeface="Times New Roman" panose="02020603050405020304" pitchFamily="18" charset="0"/>
              </a:rPr>
              <a:t>Workforce Job Summary</a:t>
            </a:r>
            <a:endPar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endParaRPr>
          </a:p>
        </p:txBody>
      </p:sp>
      <p:sp>
        <p:nvSpPr>
          <p:cNvPr id="10" name="Oval 9"/>
          <p:cNvSpPr/>
          <p:nvPr/>
        </p:nvSpPr>
        <p:spPr>
          <a:xfrm>
            <a:off x="7870505" y="2749494"/>
            <a:ext cx="1183341" cy="1257021"/>
          </a:xfrm>
          <a:prstGeom prst="ellipse">
            <a:avLst/>
          </a:prstGeom>
          <a:solidFill>
            <a:schemeClr val="bg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00740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 REVIEW</a:t>
            </a:r>
            <a:endParaRPr lang="en-US" dirty="0">
              <a:solidFill>
                <a:schemeClr val="accent5"/>
              </a:solidFill>
            </a:endParaRPr>
          </a:p>
        </p:txBody>
      </p:sp>
      <p:sp>
        <p:nvSpPr>
          <p:cNvPr id="4" name="TextBox 3"/>
          <p:cNvSpPr txBox="1"/>
          <p:nvPr/>
        </p:nvSpPr>
        <p:spPr>
          <a:xfrm>
            <a:off x="462116" y="1052052"/>
            <a:ext cx="10707329"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Having</a:t>
            </a:r>
            <a:r>
              <a:rPr kumimoji="0" lang="en-US" sz="2000" b="0" i="0" u="none" strike="noStrike" kern="1200" cap="none" spc="0" normalizeH="0" noProof="0" dirty="0" smtClean="0">
                <a:ln>
                  <a:noFill/>
                </a:ln>
                <a:solidFill>
                  <a:prstClr val="black"/>
                </a:solidFill>
                <a:effectLst/>
                <a:uLnTx/>
                <a:uFillTx/>
                <a:latin typeface="Arial"/>
                <a:ea typeface="+mn-ea"/>
                <a:cs typeface="+mn-cs"/>
              </a:rPr>
              <a:t> completed this course, you should be able to:</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grpSp>
        <p:nvGrpSpPr>
          <p:cNvPr id="5" name="Group 4"/>
          <p:cNvGrpSpPr/>
          <p:nvPr/>
        </p:nvGrpSpPr>
        <p:grpSpPr>
          <a:xfrm>
            <a:off x="462684" y="1590134"/>
            <a:ext cx="9343056" cy="620884"/>
            <a:chOff x="493963" y="2576648"/>
            <a:chExt cx="6915485" cy="826560"/>
          </a:xfrm>
          <a:solidFill>
            <a:schemeClr val="accent1">
              <a:lumMod val="60000"/>
              <a:lumOff val="40000"/>
            </a:schemeClr>
          </a:solidFill>
        </p:grpSpPr>
        <p:sp>
          <p:nvSpPr>
            <p:cNvPr id="6" name="Rounded Rectangle 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a:p>
          </p:txBody>
        </p:sp>
      </p:grpSp>
      <p:sp>
        <p:nvSpPr>
          <p:cNvPr id="9" name="TextBox 8"/>
          <p:cNvSpPr txBox="1"/>
          <p:nvPr/>
        </p:nvSpPr>
        <p:spPr>
          <a:xfrm>
            <a:off x="603504" y="1690588"/>
            <a:ext cx="8891337" cy="400110"/>
          </a:xfrm>
          <a:prstGeom prst="rect">
            <a:avLst/>
          </a:prstGeom>
          <a:noFill/>
        </p:spPr>
        <p:txBody>
          <a:bodyPr wrap="square" rtlCol="0" anchor="ctr">
            <a:spAutoFit/>
          </a:bodyPr>
          <a:lstStyle/>
          <a:p>
            <a:r>
              <a:rPr lang="en-US" sz="2000" dirty="0" smtClean="0"/>
              <a:t>Recognize and define key UCPath terms and acronyms </a:t>
            </a:r>
            <a:endParaRPr lang="en-US" sz="2000" dirty="0"/>
          </a:p>
        </p:txBody>
      </p:sp>
      <p:grpSp>
        <p:nvGrpSpPr>
          <p:cNvPr id="10" name="Group 9"/>
          <p:cNvGrpSpPr/>
          <p:nvPr/>
        </p:nvGrpSpPr>
        <p:grpSpPr>
          <a:xfrm>
            <a:off x="462684" y="3117036"/>
            <a:ext cx="9343056" cy="620884"/>
            <a:chOff x="493963" y="2576648"/>
            <a:chExt cx="6915485" cy="826560"/>
          </a:xfrm>
          <a:solidFill>
            <a:schemeClr val="accent1">
              <a:lumMod val="60000"/>
              <a:lumOff val="40000"/>
            </a:schemeClr>
          </a:solidFill>
        </p:grpSpPr>
        <p:sp>
          <p:nvSpPr>
            <p:cNvPr id="11" name="Rounded Rectangle 10"/>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13" name="TextBox 12"/>
          <p:cNvSpPr txBox="1"/>
          <p:nvPr/>
        </p:nvSpPr>
        <p:spPr>
          <a:xfrm>
            <a:off x="603504" y="3217490"/>
            <a:ext cx="8891337" cy="400110"/>
          </a:xfrm>
          <a:prstGeom prst="rect">
            <a:avLst/>
          </a:prstGeom>
          <a:noFill/>
        </p:spPr>
        <p:txBody>
          <a:bodyPr wrap="square" rtlCol="0" anchor="ctr">
            <a:spAutoFit/>
          </a:bodyPr>
          <a:lstStyle/>
          <a:p>
            <a:r>
              <a:rPr lang="en-US" sz="2000" dirty="0" smtClean="0"/>
              <a:t>Understand the functionalities of the UCPath Dashboard</a:t>
            </a:r>
            <a:endParaRPr lang="en-US" sz="2000" dirty="0"/>
          </a:p>
        </p:txBody>
      </p:sp>
      <p:grpSp>
        <p:nvGrpSpPr>
          <p:cNvPr id="14" name="Group 13"/>
          <p:cNvGrpSpPr/>
          <p:nvPr/>
        </p:nvGrpSpPr>
        <p:grpSpPr>
          <a:xfrm>
            <a:off x="462684" y="3880487"/>
            <a:ext cx="9343056" cy="620884"/>
            <a:chOff x="493963" y="2576648"/>
            <a:chExt cx="6915485" cy="826560"/>
          </a:xfrm>
          <a:solidFill>
            <a:schemeClr val="accent1">
              <a:lumMod val="60000"/>
              <a:lumOff val="40000"/>
            </a:schemeClr>
          </a:solidFill>
        </p:grpSpPr>
        <p:sp>
          <p:nvSpPr>
            <p:cNvPr id="15" name="Rounded Rectangle 14"/>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a:p>
          </p:txBody>
        </p:sp>
      </p:grpSp>
      <p:sp>
        <p:nvSpPr>
          <p:cNvPr id="17" name="TextBox 16"/>
          <p:cNvSpPr txBox="1"/>
          <p:nvPr/>
        </p:nvSpPr>
        <p:spPr>
          <a:xfrm>
            <a:off x="603504" y="3980941"/>
            <a:ext cx="8891337" cy="400110"/>
          </a:xfrm>
          <a:prstGeom prst="rect">
            <a:avLst/>
          </a:prstGeom>
          <a:noFill/>
        </p:spPr>
        <p:txBody>
          <a:bodyPr wrap="square" rtlCol="0" anchor="ctr">
            <a:spAutoFit/>
          </a:bodyPr>
          <a:lstStyle/>
          <a:p>
            <a:r>
              <a:rPr lang="en-US" sz="2000" dirty="0" smtClean="0"/>
              <a:t>Describe Approval Workflow Engine (AWE) in UCPath </a:t>
            </a:r>
            <a:endParaRPr lang="en-US" sz="2000" dirty="0"/>
          </a:p>
        </p:txBody>
      </p:sp>
      <p:grpSp>
        <p:nvGrpSpPr>
          <p:cNvPr id="18" name="Group 17"/>
          <p:cNvGrpSpPr/>
          <p:nvPr/>
        </p:nvGrpSpPr>
        <p:grpSpPr>
          <a:xfrm>
            <a:off x="462684" y="4643938"/>
            <a:ext cx="9343056" cy="620884"/>
            <a:chOff x="493963" y="2576648"/>
            <a:chExt cx="6915485" cy="826560"/>
          </a:xfrm>
          <a:solidFill>
            <a:schemeClr val="accent1">
              <a:lumMod val="60000"/>
              <a:lumOff val="40000"/>
            </a:schemeClr>
          </a:solidFill>
        </p:grpSpPr>
        <p:sp>
          <p:nvSpPr>
            <p:cNvPr id="19" name="Rounded Rectangle 18"/>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a:p>
          </p:txBody>
        </p:sp>
      </p:grpSp>
      <p:sp>
        <p:nvSpPr>
          <p:cNvPr id="21" name="TextBox 20"/>
          <p:cNvSpPr txBox="1"/>
          <p:nvPr/>
        </p:nvSpPr>
        <p:spPr>
          <a:xfrm>
            <a:off x="603504" y="4744392"/>
            <a:ext cx="8891337" cy="400110"/>
          </a:xfrm>
          <a:prstGeom prst="rect">
            <a:avLst/>
          </a:prstGeom>
          <a:noFill/>
        </p:spPr>
        <p:txBody>
          <a:bodyPr wrap="square" rtlCol="0" anchor="ctr">
            <a:spAutoFit/>
          </a:bodyPr>
          <a:lstStyle/>
          <a:p>
            <a:r>
              <a:rPr lang="en-US" sz="2000" dirty="0" smtClean="0"/>
              <a:t>View comments and clone a transaction </a:t>
            </a:r>
            <a:endParaRPr lang="en-US" sz="2000" dirty="0"/>
          </a:p>
        </p:txBody>
      </p:sp>
      <p:grpSp>
        <p:nvGrpSpPr>
          <p:cNvPr id="22" name="Group 21"/>
          <p:cNvGrpSpPr/>
          <p:nvPr/>
        </p:nvGrpSpPr>
        <p:grpSpPr>
          <a:xfrm>
            <a:off x="462684" y="5407387"/>
            <a:ext cx="9343056" cy="620884"/>
            <a:chOff x="493963" y="2576648"/>
            <a:chExt cx="6915485" cy="826560"/>
          </a:xfrm>
          <a:solidFill>
            <a:schemeClr val="accent1">
              <a:lumMod val="60000"/>
              <a:lumOff val="40000"/>
            </a:schemeClr>
          </a:solidFill>
        </p:grpSpPr>
        <p:sp>
          <p:nvSpPr>
            <p:cNvPr id="23" name="Rounded Rectangle 22"/>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a:p>
          </p:txBody>
        </p:sp>
      </p:grpSp>
      <p:sp>
        <p:nvSpPr>
          <p:cNvPr id="25" name="TextBox 24"/>
          <p:cNvSpPr txBox="1"/>
          <p:nvPr/>
        </p:nvSpPr>
        <p:spPr>
          <a:xfrm>
            <a:off x="603504" y="5507841"/>
            <a:ext cx="8891337" cy="400110"/>
          </a:xfrm>
          <a:prstGeom prst="rect">
            <a:avLst/>
          </a:prstGeom>
          <a:noFill/>
        </p:spPr>
        <p:txBody>
          <a:bodyPr wrap="square" rtlCol="0" anchor="ctr">
            <a:spAutoFit/>
          </a:bodyPr>
          <a:lstStyle/>
          <a:p>
            <a:r>
              <a:rPr lang="en-US" sz="2000" dirty="0" smtClean="0"/>
              <a:t>Understand the WFA Overview and Employee Lifecycle  </a:t>
            </a:r>
            <a:endParaRPr lang="en-US" sz="2000" dirty="0"/>
          </a:p>
        </p:txBody>
      </p:sp>
      <p:grpSp>
        <p:nvGrpSpPr>
          <p:cNvPr id="26" name="Group 25"/>
          <p:cNvGrpSpPr/>
          <p:nvPr/>
        </p:nvGrpSpPr>
        <p:grpSpPr>
          <a:xfrm>
            <a:off x="462684" y="2353585"/>
            <a:ext cx="9343056" cy="620884"/>
            <a:chOff x="493963" y="2576648"/>
            <a:chExt cx="6915485" cy="826560"/>
          </a:xfrm>
          <a:solidFill>
            <a:schemeClr val="accent1">
              <a:lumMod val="60000"/>
              <a:lumOff val="40000"/>
            </a:schemeClr>
          </a:solidFill>
        </p:grpSpPr>
        <p:sp>
          <p:nvSpPr>
            <p:cNvPr id="27" name="Rounded Rectangle 26"/>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29" name="TextBox 28"/>
          <p:cNvSpPr txBox="1"/>
          <p:nvPr/>
        </p:nvSpPr>
        <p:spPr>
          <a:xfrm>
            <a:off x="603504" y="2454039"/>
            <a:ext cx="8891337" cy="400110"/>
          </a:xfrm>
          <a:prstGeom prst="rect">
            <a:avLst/>
          </a:prstGeom>
          <a:noFill/>
        </p:spPr>
        <p:txBody>
          <a:bodyPr wrap="square" rtlCol="0" anchor="ctr">
            <a:spAutoFit/>
          </a:bodyPr>
          <a:lstStyle/>
          <a:p>
            <a:r>
              <a:rPr lang="en-US" sz="2000" dirty="0" smtClean="0"/>
              <a:t>Understand High Level Transaction Process flows</a:t>
            </a:r>
            <a:endParaRPr lang="en-US" sz="2000" dirty="0"/>
          </a:p>
        </p:txBody>
      </p:sp>
    </p:spTree>
    <p:extLst>
      <p:ext uri="{BB962C8B-B14F-4D97-AF65-F5344CB8AC3E}">
        <p14:creationId xmlns:p14="http://schemas.microsoft.com/office/powerpoint/2010/main" val="9969030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sp>
        <p:nvSpPr>
          <p:cNvPr id="4" name="TextBox 3"/>
          <p:cNvSpPr txBox="1"/>
          <p:nvPr/>
        </p:nvSpPr>
        <p:spPr>
          <a:xfrm>
            <a:off x="1014566" y="1074676"/>
            <a:ext cx="10707329" cy="5162439"/>
          </a:xfrm>
          <a:prstGeom prst="rect">
            <a:avLst/>
          </a:prstGeom>
          <a:noFill/>
        </p:spPr>
        <p:txBody>
          <a:bodyPr wrap="square" rtlCol="0">
            <a:spAutoFit/>
          </a:bodyPr>
          <a:lstStyle/>
          <a:p>
            <a:pPr marL="342900" indent="-342900">
              <a:buFont typeface="Arial" panose="020B0604020202020204" pitchFamily="34" charset="0"/>
              <a:buChar char="•"/>
              <a:defRPr/>
            </a:pPr>
            <a:r>
              <a:rPr lang="en-US" sz="2000" dirty="0" smtClean="0">
                <a:ea typeface="Calibri" panose="020F0502020204030204" pitchFamily="34" charset="0"/>
                <a:cs typeface="Times New Roman" panose="02020603050405020304" pitchFamily="18" charset="0"/>
              </a:rPr>
              <a:t>Effective </a:t>
            </a:r>
            <a:r>
              <a:rPr lang="en-US" sz="2000" dirty="0">
                <a:ea typeface="Calibri" panose="020F0502020204030204" pitchFamily="34" charset="0"/>
                <a:cs typeface="Times New Roman" panose="02020603050405020304" pitchFamily="18" charset="0"/>
              </a:rPr>
              <a:t>Date is the date the transaction will take place. </a:t>
            </a:r>
            <a:r>
              <a:rPr lang="en-US" sz="2000" dirty="0" smtClean="0">
                <a:ea typeface="Calibri" panose="020F0502020204030204" pitchFamily="34" charset="0"/>
                <a:cs typeface="Times New Roman" panose="02020603050405020304" pitchFamily="18" charset="0"/>
              </a:rPr>
              <a:t>Remember to pay attention to this date when doing Retro and Future dating transactions. </a:t>
            </a:r>
            <a:endParaRPr lang="en-US" sz="2000" dirty="0" smtClean="0">
              <a:solidFill>
                <a:prstClr val="black"/>
              </a:solidFill>
            </a:endParaRPr>
          </a:p>
          <a:p>
            <a:pPr marR="0" lvl="0" algn="l" defTabSz="914400" rtl="0" eaLnBrk="1" fontAlgn="auto" latinLnBrk="0" hangingPunct="1">
              <a:lnSpc>
                <a:spcPct val="100000"/>
              </a:lnSpc>
              <a:spcBef>
                <a:spcPts val="0"/>
              </a:spcBef>
              <a:spcAft>
                <a:spcPts val="0"/>
              </a:spcAft>
              <a:buClrTx/>
              <a:buSzTx/>
              <a:tabLst/>
              <a:defRPr/>
            </a:pPr>
            <a:endParaRPr lang="en-US" sz="2000" dirty="0">
              <a:solidFill>
                <a:prstClr val="black"/>
              </a:solidFill>
            </a:endParaRPr>
          </a:p>
          <a:p>
            <a:pPr marR="0" lvl="0" algn="l" defTabSz="914400" rtl="0" eaLnBrk="1" fontAlgn="auto" latinLnBrk="0" hangingPunct="1">
              <a:lnSpc>
                <a:spcPct val="100000"/>
              </a:lnSpc>
              <a:spcBef>
                <a:spcPts val="0"/>
              </a:spcBef>
              <a:spcAft>
                <a:spcPts val="0"/>
              </a:spcAft>
              <a:buClrTx/>
              <a:buSzTx/>
              <a:tabLst/>
              <a:defRPr/>
            </a:pP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If </a:t>
            </a:r>
            <a:r>
              <a:rPr lang="en-US" sz="2000" dirty="0">
                <a:solidFill>
                  <a:prstClr val="black"/>
                </a:solidFill>
              </a:rPr>
              <a:t>you find yourself navigating to the same pages and/or components, you may want to bookmark them to avoid having to constantly navigate through many menus.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p>
          <a:p>
            <a:pPr marL="342900" lvl="0" indent="-342900">
              <a:buFont typeface="Arial" panose="020B0604020202020204" pitchFamily="34" charset="0"/>
              <a:buChar char="•"/>
              <a:defRPr/>
            </a:pPr>
            <a:endParaRPr lang="en-US" sz="2000" dirty="0" smtClean="0"/>
          </a:p>
          <a:p>
            <a:pPr marL="342900" lvl="0" indent="-342900">
              <a:buFont typeface="Arial" panose="020B0604020202020204" pitchFamily="34" charset="0"/>
              <a:buChar char="•"/>
              <a:defRPr/>
            </a:pPr>
            <a:r>
              <a:rPr lang="en-US" sz="2000" dirty="0" smtClean="0"/>
              <a:t>View </a:t>
            </a:r>
            <a:r>
              <a:rPr lang="en-US" sz="2000" dirty="0"/>
              <a:t>comments entered by a Location Initiator or Approver in the Smart HR Transaction  Page. </a:t>
            </a:r>
          </a:p>
          <a:p>
            <a:pPr marL="342900" lvl="0" indent="-342900">
              <a:buFont typeface="Arial" panose="020B0604020202020204" pitchFamily="34" charset="0"/>
              <a:buChar char="•"/>
              <a:defRPr/>
            </a:pPr>
            <a:endParaRPr lang="en-US" sz="2000" dirty="0"/>
          </a:p>
          <a:p>
            <a:pPr marL="342900" lvl="0" indent="-342900">
              <a:buFont typeface="Arial" panose="020B0604020202020204" pitchFamily="34" charset="0"/>
              <a:buChar char="•"/>
              <a:defRPr/>
            </a:pPr>
            <a:r>
              <a:rPr lang="en-US" sz="2000" spc="-5" dirty="0">
                <a:solidFill>
                  <a:prstClr val="black"/>
                </a:solidFill>
                <a:cs typeface="Arial"/>
              </a:rPr>
              <a:t>Clone a transaction that </a:t>
            </a:r>
            <a:r>
              <a:rPr lang="en-US" sz="2000" spc="-10" dirty="0">
                <a:solidFill>
                  <a:prstClr val="black"/>
                </a:solidFill>
                <a:cs typeface="Arial"/>
              </a:rPr>
              <a:t>was </a:t>
            </a:r>
            <a:r>
              <a:rPr lang="en-US" sz="2000" spc="-5" dirty="0">
                <a:solidFill>
                  <a:prstClr val="black"/>
                </a:solidFill>
                <a:cs typeface="Arial"/>
              </a:rPr>
              <a:t>cancelled or</a:t>
            </a:r>
            <a:r>
              <a:rPr lang="en-US" sz="2000" spc="30" dirty="0">
                <a:solidFill>
                  <a:prstClr val="black"/>
                </a:solidFill>
                <a:cs typeface="Arial"/>
              </a:rPr>
              <a:t> </a:t>
            </a:r>
            <a:r>
              <a:rPr lang="en-US" sz="2000" spc="-10" dirty="0">
                <a:solidFill>
                  <a:prstClr val="black"/>
                </a:solidFill>
                <a:cs typeface="Arial"/>
              </a:rPr>
              <a:t>denied in the Transaction Status Page. </a:t>
            </a:r>
            <a:r>
              <a:rPr lang="en-US" sz="2000" dirty="0">
                <a:solidFill>
                  <a:prstClr val="black"/>
                </a:solidFill>
              </a:rPr>
              <a:t>If you clone a transaction denied at the location, both the original and the clone appear in the list. </a:t>
            </a:r>
          </a:p>
          <a:p>
            <a:pPr marL="742950" lvl="1" indent="-285750">
              <a:lnSpc>
                <a:spcPct val="107000"/>
              </a:lnSpc>
              <a:spcAft>
                <a:spcPts val="800"/>
              </a:spcAft>
              <a:buFont typeface="Arial" panose="020B0604020202020204" pitchFamily="34" charset="0"/>
              <a:buChar char="•"/>
              <a:defRPr/>
            </a:pPr>
            <a:r>
              <a:rPr lang="en-US" sz="2000" dirty="0">
                <a:solidFill>
                  <a:prstClr val="black"/>
                </a:solidFill>
              </a:rPr>
              <a:t>Tip: The cloned (new) transaction appears below the original denied transaction in the default sorting of the list.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p>
        </p:txBody>
      </p:sp>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60333" y="1009573"/>
            <a:ext cx="1042416" cy="1042416"/>
          </a:xfrm>
          <a:prstGeom prst="rect">
            <a:avLst/>
          </a:prstGeom>
        </p:spPr>
      </p:pic>
      <p:pic>
        <p:nvPicPr>
          <p:cNvPr id="7" name="Picture 6"/>
          <p:cNvPicPr>
            <a:picLocks noChangeAspect="1"/>
          </p:cNvPicPr>
          <p:nvPr/>
        </p:nvPicPr>
        <p:blipFill>
          <a:blip r:embed="rId5"/>
          <a:stretch>
            <a:fillRect/>
          </a:stretch>
        </p:blipFill>
        <p:spPr>
          <a:xfrm>
            <a:off x="360333" y="2141270"/>
            <a:ext cx="1042506" cy="1042506"/>
          </a:xfrm>
          <a:prstGeom prst="rect">
            <a:avLst/>
          </a:prstGeom>
        </p:spPr>
      </p:pic>
      <p:pic>
        <p:nvPicPr>
          <p:cNvPr id="8" name="Picture 7"/>
          <p:cNvPicPr>
            <a:picLocks noChangeAspect="1"/>
          </p:cNvPicPr>
          <p:nvPr/>
        </p:nvPicPr>
        <p:blipFill>
          <a:blip r:embed="rId5"/>
          <a:stretch>
            <a:fillRect/>
          </a:stretch>
        </p:blipFill>
        <p:spPr>
          <a:xfrm>
            <a:off x="360333" y="3273057"/>
            <a:ext cx="1042506" cy="1042506"/>
          </a:xfrm>
          <a:prstGeom prst="rect">
            <a:avLst/>
          </a:prstGeom>
        </p:spPr>
      </p:pic>
      <p:pic>
        <p:nvPicPr>
          <p:cNvPr id="9" name="Picture 8"/>
          <p:cNvPicPr>
            <a:picLocks noChangeAspect="1"/>
          </p:cNvPicPr>
          <p:nvPr/>
        </p:nvPicPr>
        <p:blipFill>
          <a:blip r:embed="rId5"/>
          <a:stretch>
            <a:fillRect/>
          </a:stretch>
        </p:blipFill>
        <p:spPr>
          <a:xfrm>
            <a:off x="360333" y="4404843"/>
            <a:ext cx="1042506" cy="1042506"/>
          </a:xfrm>
          <a:prstGeom prst="rect">
            <a:avLst/>
          </a:prstGeom>
        </p:spPr>
      </p:pic>
    </p:spTree>
    <p:extLst>
      <p:ext uri="{BB962C8B-B14F-4D97-AF65-F5344CB8AC3E}">
        <p14:creationId xmlns:p14="http://schemas.microsoft.com/office/powerpoint/2010/main" val="23117676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sp>
        <p:nvSpPr>
          <p:cNvPr id="4" name="TextBox 3"/>
          <p:cNvSpPr txBox="1"/>
          <p:nvPr/>
        </p:nvSpPr>
        <p:spPr>
          <a:xfrm>
            <a:off x="1014566" y="1191906"/>
            <a:ext cx="10707329" cy="470898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If </a:t>
            </a:r>
            <a:r>
              <a:rPr lang="en-US" sz="2000" dirty="0">
                <a:solidFill>
                  <a:prstClr val="black"/>
                </a:solidFill>
              </a:rPr>
              <a:t>you aren’t searching by the EMPL ID, always change the operator from “</a:t>
            </a:r>
            <a:r>
              <a:rPr lang="en-US" sz="2000" b="1" dirty="0">
                <a:solidFill>
                  <a:prstClr val="black"/>
                </a:solidFill>
              </a:rPr>
              <a:t>Begins with” </a:t>
            </a:r>
            <a:r>
              <a:rPr lang="en-US" sz="2000" dirty="0">
                <a:solidFill>
                  <a:prstClr val="black"/>
                </a:solidFill>
              </a:rPr>
              <a:t>which is always the default, to “</a:t>
            </a:r>
            <a:r>
              <a:rPr lang="en-US" sz="2000" b="1" dirty="0">
                <a:solidFill>
                  <a:prstClr val="black"/>
                </a:solidFill>
              </a:rPr>
              <a:t>Contains”</a:t>
            </a:r>
            <a:r>
              <a:rPr lang="en-US" sz="2000" dirty="0">
                <a:solidFill>
                  <a:prstClr val="black"/>
                </a:solidFill>
              </a:rPr>
              <a:t>, by clicking on </a:t>
            </a:r>
            <a:r>
              <a:rPr lang="en-US" sz="2000" dirty="0" smtClean="0">
                <a:solidFill>
                  <a:prstClr val="black"/>
                </a:solidFill>
              </a:rPr>
              <a:t>the arrows.</a:t>
            </a:r>
          </a:p>
          <a:p>
            <a:pPr marL="285750" lvl="0" indent="-285750">
              <a:buFont typeface="Arial" panose="020B0604020202020204" pitchFamily="34" charset="0"/>
              <a:buChar char="•"/>
            </a:pPr>
            <a:endParaRPr lang="en-US" sz="2000" dirty="0">
              <a:solidFill>
                <a:prstClr val="black"/>
              </a:solidFill>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endParaRPr lang="en-US" sz="2000" dirty="0" smtClean="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solidFill>
                  <a:prstClr val="black"/>
                </a:solidFill>
              </a:rPr>
              <a:t>When navigating in UCPath always use the buttons and links within the site to navigate. Do not use the </a:t>
            </a:r>
            <a:r>
              <a:rPr lang="en-US" sz="2000" b="1" dirty="0">
                <a:solidFill>
                  <a:prstClr val="black"/>
                </a:solidFill>
              </a:rPr>
              <a:t>Back </a:t>
            </a:r>
            <a:r>
              <a:rPr lang="en-US" sz="2000" dirty="0">
                <a:solidFill>
                  <a:prstClr val="black"/>
                </a:solidFill>
              </a:rPr>
              <a:t>and </a:t>
            </a:r>
            <a:r>
              <a:rPr lang="en-US" sz="2000" b="1" dirty="0">
                <a:solidFill>
                  <a:prstClr val="black"/>
                </a:solidFill>
              </a:rPr>
              <a:t>Next </a:t>
            </a:r>
            <a:r>
              <a:rPr lang="en-US" sz="2000" dirty="0">
                <a:solidFill>
                  <a:prstClr val="black"/>
                </a:solidFill>
              </a:rPr>
              <a:t>buttons in your web browser toolbar. </a:t>
            </a:r>
          </a:p>
          <a:p>
            <a:pPr marL="285750" lvl="0" indent="-285750">
              <a:buFont typeface="Arial" panose="020B0604020202020204" pitchFamily="34" charset="0"/>
              <a:buChar char="•"/>
            </a:pPr>
            <a:endParaRPr lang="en-US" sz="2000" dirty="0">
              <a:cs typeface="Times New Roman" panose="02020603050405020304" pitchFamily="18" charset="0"/>
            </a:endParaRPr>
          </a:p>
          <a:p>
            <a:pPr marL="285750" lvl="0" indent="-285750">
              <a:buFont typeface="Arial" panose="020B0604020202020204" pitchFamily="34" charset="0"/>
              <a:buChar char="•"/>
            </a:pPr>
            <a:endParaRPr lang="en-US" sz="2000" dirty="0" smtClean="0"/>
          </a:p>
          <a:p>
            <a:pPr marL="285750" lvl="0" indent="-285750">
              <a:buFont typeface="Arial" panose="020B0604020202020204" pitchFamily="34" charset="0"/>
              <a:buChar char="•"/>
            </a:pPr>
            <a:r>
              <a:rPr lang="en-US" sz="2000" dirty="0" smtClean="0"/>
              <a:t>Your </a:t>
            </a:r>
            <a:r>
              <a:rPr lang="en-US" sz="2000" dirty="0"/>
              <a:t>security access to key pages and components in the </a:t>
            </a:r>
            <a:r>
              <a:rPr lang="en-US" sz="2000" b="1" dirty="0"/>
              <a:t>UCPath </a:t>
            </a:r>
            <a:r>
              <a:rPr lang="en-US" sz="2000" b="1" dirty="0" err="1"/>
              <a:t>Workcenter</a:t>
            </a:r>
            <a:r>
              <a:rPr lang="en-US" sz="2000" b="1" dirty="0"/>
              <a:t> </a:t>
            </a:r>
            <a:r>
              <a:rPr lang="en-US" sz="2000" dirty="0"/>
              <a:t>is the same as your access to those pages and components from the </a:t>
            </a:r>
            <a:r>
              <a:rPr lang="en-US" sz="2000" b="1" dirty="0"/>
              <a:t>PeopleSoft </a:t>
            </a:r>
            <a:r>
              <a:rPr lang="en-US" sz="2000" b="1" dirty="0" smtClean="0"/>
              <a:t>Menu</a:t>
            </a:r>
            <a:r>
              <a:rPr lang="en-US" sz="2000" dirty="0" smtClean="0"/>
              <a:t>.</a:t>
            </a:r>
          </a:p>
          <a:p>
            <a:pPr marL="285750" lvl="0" indent="-285750">
              <a:buFont typeface="Arial" panose="020B0604020202020204" pitchFamily="34" charset="0"/>
              <a:buChar char="•"/>
            </a:pPr>
            <a:endParaRPr lang="en-US" sz="20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t>There is no effective sequencing on </a:t>
            </a:r>
            <a:r>
              <a:rPr lang="en-US" sz="2000" dirty="0" smtClean="0"/>
              <a:t>position; therefore, when </a:t>
            </a:r>
            <a:r>
              <a:rPr lang="en-US" sz="2000" dirty="0"/>
              <a:t>a correction is needed </a:t>
            </a:r>
            <a:r>
              <a:rPr lang="en-US" sz="2000" dirty="0" smtClean="0"/>
              <a:t>with an effective date that already exists on the position, </a:t>
            </a:r>
            <a:r>
              <a:rPr lang="en-US" sz="2000" dirty="0"/>
              <a:t>UCPC will have to make the correction. This is done through an on behalf of case management case. </a:t>
            </a:r>
          </a:p>
          <a:p>
            <a:pPr lvl="0"/>
            <a:endParaRPr lang="en-US" sz="2000" dirty="0">
              <a:ea typeface="Calibri" panose="020F0502020204030204" pitchFamily="34" charset="0"/>
              <a:cs typeface="Times New Roman" panose="02020603050405020304" pitchFamily="18"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423" y="1009573"/>
            <a:ext cx="1042416" cy="1042416"/>
          </a:xfrm>
          <a:prstGeom prst="rect">
            <a:avLst/>
          </a:prstGeom>
        </p:spPr>
      </p:pic>
      <p:pic>
        <p:nvPicPr>
          <p:cNvPr id="7" name="Picture 6"/>
          <p:cNvPicPr>
            <a:picLocks noChangeAspect="1"/>
          </p:cNvPicPr>
          <p:nvPr/>
        </p:nvPicPr>
        <p:blipFill>
          <a:blip r:embed="rId4"/>
          <a:stretch>
            <a:fillRect/>
          </a:stretch>
        </p:blipFill>
        <p:spPr>
          <a:xfrm>
            <a:off x="360333" y="2094468"/>
            <a:ext cx="1042506" cy="1042506"/>
          </a:xfrm>
          <a:prstGeom prst="rect">
            <a:avLst/>
          </a:prstGeom>
        </p:spPr>
      </p:pic>
      <p:pic>
        <p:nvPicPr>
          <p:cNvPr id="8" name="Picture 7"/>
          <p:cNvPicPr>
            <a:picLocks noChangeAspect="1"/>
          </p:cNvPicPr>
          <p:nvPr/>
        </p:nvPicPr>
        <p:blipFill>
          <a:blip r:embed="rId4"/>
          <a:stretch>
            <a:fillRect/>
          </a:stretch>
        </p:blipFill>
        <p:spPr>
          <a:xfrm>
            <a:off x="360333" y="3199117"/>
            <a:ext cx="1042506" cy="1042506"/>
          </a:xfrm>
          <a:prstGeom prst="rect">
            <a:avLst/>
          </a:prstGeom>
        </p:spPr>
      </p:pic>
      <p:pic>
        <p:nvPicPr>
          <p:cNvPr id="12" name="Picture 11"/>
          <p:cNvPicPr>
            <a:picLocks noChangeAspect="1"/>
          </p:cNvPicPr>
          <p:nvPr/>
        </p:nvPicPr>
        <p:blipFill>
          <a:blip r:embed="rId4"/>
          <a:stretch>
            <a:fillRect/>
          </a:stretch>
        </p:blipFill>
        <p:spPr>
          <a:xfrm>
            <a:off x="360333" y="4404843"/>
            <a:ext cx="1042506" cy="1042506"/>
          </a:xfrm>
          <a:prstGeom prst="rect">
            <a:avLst/>
          </a:prstGeom>
        </p:spPr>
      </p:pic>
    </p:spTree>
    <p:extLst>
      <p:ext uri="{BB962C8B-B14F-4D97-AF65-F5344CB8AC3E}">
        <p14:creationId xmlns:p14="http://schemas.microsoft.com/office/powerpoint/2010/main" val="24079219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744580" y="1524147"/>
            <a:ext cx="8786945" cy="3650765"/>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APPENDIX</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2023238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700" y="275440"/>
            <a:ext cx="11788588" cy="773430"/>
          </a:xfrm>
        </p:spPr>
        <p:txBody>
          <a:bodyPr/>
          <a:lstStyle/>
          <a:p>
            <a:r>
              <a:rPr lang="en-US" sz="3200" dirty="0" smtClean="0">
                <a:solidFill>
                  <a:srgbClr val="2E75B6"/>
                </a:solidFill>
              </a:rPr>
              <a:t>PILOT TRAINING OVERVIEW  - FOUNDATIONAL COURSES</a:t>
            </a:r>
            <a:endParaRPr lang="en-US" sz="3200" dirty="0">
              <a:solidFill>
                <a:srgbClr val="2E75B6"/>
              </a:solidFill>
            </a:endParaRPr>
          </a:p>
        </p:txBody>
      </p:sp>
      <p:pic>
        <p:nvPicPr>
          <p:cNvPr id="5" name="Picture 4"/>
          <p:cNvPicPr>
            <a:picLocks noChangeAspect="1"/>
          </p:cNvPicPr>
          <p:nvPr/>
        </p:nvPicPr>
        <p:blipFill>
          <a:blip r:embed="rId3"/>
          <a:stretch>
            <a:fillRect/>
          </a:stretch>
        </p:blipFill>
        <p:spPr>
          <a:xfrm>
            <a:off x="2884972" y="1048870"/>
            <a:ext cx="5578288" cy="5561071"/>
          </a:xfrm>
          <a:prstGeom prst="rect">
            <a:avLst/>
          </a:prstGeom>
          <a:ln>
            <a:solidFill>
              <a:schemeClr val="tx1"/>
            </a:solidFill>
          </a:ln>
        </p:spPr>
      </p:pic>
    </p:spTree>
    <p:extLst>
      <p:ext uri="{BB962C8B-B14F-4D97-AF65-F5344CB8AC3E}">
        <p14:creationId xmlns:p14="http://schemas.microsoft.com/office/powerpoint/2010/main" val="5790056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APPENDIX</a:t>
            </a:r>
            <a:endParaRPr lang="en-US" dirty="0">
              <a:solidFill>
                <a:schemeClr val="accent5"/>
              </a:solidFill>
            </a:endParaRPr>
          </a:p>
        </p:txBody>
      </p:sp>
      <p:sp>
        <p:nvSpPr>
          <p:cNvPr id="4" name="TextBox 3"/>
          <p:cNvSpPr txBox="1"/>
          <p:nvPr/>
        </p:nvSpPr>
        <p:spPr>
          <a:xfrm>
            <a:off x="462116" y="1052052"/>
            <a:ext cx="10707329"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3"/>
              </a:rPr>
              <a:t>On behalf case management Process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4"/>
              </a:rPr>
              <a:t>Position control Process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5"/>
              </a:rPr>
              <a:t>Contingent worker Process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6"/>
              </a:rPr>
              <a:t>Personal data changes Process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7"/>
              </a:rPr>
              <a:t>Person of interest Process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8"/>
              </a:rPr>
              <a:t>One–time payments Process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hlinkClick r:id="rId9"/>
              </a:rPr>
              <a:t>Voluntary termination  Process Map</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920355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APPENDIX   </a:t>
            </a:r>
            <a:endParaRPr lang="en-US" dirty="0">
              <a:solidFill>
                <a:schemeClr val="accent5"/>
              </a:solidFill>
            </a:endParaRPr>
          </a:p>
        </p:txBody>
      </p:sp>
      <p:sp>
        <p:nvSpPr>
          <p:cNvPr id="5" name="Rectangle 4"/>
          <p:cNvSpPr/>
          <p:nvPr/>
        </p:nvSpPr>
        <p:spPr>
          <a:xfrm>
            <a:off x="0" y="1174692"/>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p:cNvSpPr/>
          <p:nvPr/>
        </p:nvSpPr>
        <p:spPr>
          <a:xfrm>
            <a:off x="144779" y="1320157"/>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7" name="Rectangle 6"/>
          <p:cNvSpPr/>
          <p:nvPr/>
        </p:nvSpPr>
        <p:spPr>
          <a:xfrm>
            <a:off x="13059" y="1971525"/>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p:cNvSpPr/>
          <p:nvPr/>
        </p:nvSpPr>
        <p:spPr>
          <a:xfrm>
            <a:off x="157838" y="2116990"/>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a:t>
            </a:r>
            <a:r>
              <a:rPr lang="en-US" b="1" noProof="0" dirty="0" smtClean="0">
                <a:solidFill>
                  <a:prstClr val="black"/>
                </a:solidFill>
                <a:latin typeface="Arial"/>
                <a:ea typeface="Times New Roman" panose="02020603050405020304" pitchFamily="18" charset="0"/>
              </a:rPr>
              <a:t>UCPath Workcenter</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9" name="Rectangle 8"/>
          <p:cNvSpPr/>
          <p:nvPr/>
        </p:nvSpPr>
        <p:spPr>
          <a:xfrm>
            <a:off x="0" y="2731909"/>
            <a:ext cx="12192000" cy="6509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144779" y="2745370"/>
            <a:ext cx="11751945" cy="646331"/>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dirty="0" smtClean="0">
                <a:solidFill>
                  <a:prstClr val="black"/>
                </a:solidFill>
                <a:latin typeface="Arial"/>
                <a:ea typeface="Times New Roman" panose="02020603050405020304" pitchFamily="18" charset="0"/>
              </a:rPr>
              <a:t>Job Information</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&gt; </a:t>
            </a:r>
            <a:r>
              <a:rPr lang="en-US" dirty="0" smtClean="0">
                <a:solidFill>
                  <a:prstClr val="black"/>
                </a:solidFill>
                <a:latin typeface="Arial"/>
                <a:ea typeface="Times New Roman" panose="02020603050405020304" pitchFamily="18" charset="0"/>
              </a:rPr>
              <a:t>Review Job Information &gt; </a:t>
            </a:r>
            <a:r>
              <a:rPr lang="en-US" b="1" dirty="0" smtClean="0">
                <a:solidFill>
                  <a:prstClr val="black"/>
                </a:solidFill>
                <a:latin typeface="Arial"/>
                <a:ea typeface="Times New Roman" panose="02020603050405020304" pitchFamily="18" charset="0"/>
              </a:rPr>
              <a:t>Workforce Job Summary</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1" name="Rectangle 10"/>
          <p:cNvSpPr/>
          <p:nvPr/>
        </p:nvSpPr>
        <p:spPr>
          <a:xfrm>
            <a:off x="0" y="3469831"/>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144779" y="3615296"/>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Transaction Status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3" name="Rectangle 12"/>
          <p:cNvSpPr/>
          <p:nvPr/>
        </p:nvSpPr>
        <p:spPr>
          <a:xfrm>
            <a:off x="0" y="4234033"/>
            <a:ext cx="12192000" cy="4696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p:cNvSpPr/>
          <p:nvPr/>
        </p:nvSpPr>
        <p:spPr>
          <a:xfrm>
            <a:off x="144779" y="4282162"/>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dirty="0" smtClean="0">
                <a:solidFill>
                  <a:prstClr val="black"/>
                </a:solidFill>
                <a:latin typeface="Arial"/>
                <a:ea typeface="Times New Roman" panose="02020603050405020304" pitchFamily="18" charset="0"/>
              </a:rPr>
              <a:t>UC Customizations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&gt;</a:t>
            </a:r>
            <a:r>
              <a:rPr kumimoji="0" lang="en-US" sz="1800" b="0" i="0" u="none" strike="noStrike" kern="1200" cap="none" spc="0" normalizeH="0" noProof="0" dirty="0" smtClean="0">
                <a:ln>
                  <a:noFill/>
                </a:ln>
                <a:solidFill>
                  <a:prstClr val="black"/>
                </a:solidFill>
                <a:effectLst/>
                <a:uLnTx/>
                <a:uFillTx/>
                <a:latin typeface="Arial"/>
                <a:ea typeface="Times New Roman" panose="02020603050405020304" pitchFamily="18" charset="0"/>
                <a:cs typeface="+mn-cs"/>
              </a:rPr>
              <a:t> UC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&gt; </a:t>
            </a:r>
            <a:r>
              <a:rPr lang="en-US" b="1" dirty="0" smtClean="0">
                <a:solidFill>
                  <a:prstClr val="black"/>
                </a:solidFill>
                <a:latin typeface="Arial"/>
                <a:ea typeface="Times New Roman" panose="02020603050405020304" pitchFamily="18" charset="0"/>
              </a:rPr>
              <a:t>Position Control Request</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5" name="Rectangle 14"/>
          <p:cNvSpPr/>
          <p:nvPr/>
        </p:nvSpPr>
        <p:spPr>
          <a:xfrm>
            <a:off x="0" y="4816431"/>
            <a:ext cx="12192000" cy="4611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p:cNvSpPr/>
          <p:nvPr/>
        </p:nvSpPr>
        <p:spPr>
          <a:xfrm>
            <a:off x="144779" y="4865640"/>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lang="en-US" dirty="0" smtClean="0">
                <a:solidFill>
                  <a:prstClr val="black"/>
                </a:solidFill>
                <a:latin typeface="Arial"/>
                <a:ea typeface="Times New Roman" panose="02020603050405020304" pitchFamily="18" charset="0"/>
              </a:rPr>
              <a:t>UC Customizations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lang="en-US" dirty="0" smtClean="0">
                <a:solidFill>
                  <a:prstClr val="black"/>
                </a:solidFill>
                <a:latin typeface="Arial"/>
                <a:ea typeface="Times New Roman" panose="02020603050405020304" pitchFamily="18" charset="0"/>
              </a:rPr>
              <a:t>UC Extensions</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 &gt; </a:t>
            </a:r>
            <a:r>
              <a:rPr lang="en-US" b="1" dirty="0" smtClean="0">
                <a:solidFill>
                  <a:prstClr val="black"/>
                </a:solidFill>
                <a:latin typeface="Arial"/>
                <a:ea typeface="Times New Roman" panose="02020603050405020304" pitchFamily="18" charset="0"/>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Tree>
    <p:extLst>
      <p:ext uri="{BB962C8B-B14F-4D97-AF65-F5344CB8AC3E}">
        <p14:creationId xmlns:p14="http://schemas.microsoft.com/office/powerpoint/2010/main" val="14494369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89" y="2092664"/>
            <a:ext cx="3479836" cy="2042771"/>
          </a:xfrm>
          <a:prstGeom prst="rect">
            <a:avLst/>
          </a:prstGeom>
        </p:spPr>
      </p:pic>
      <p:sp>
        <p:nvSpPr>
          <p:cNvPr id="6" name="TextBox 5"/>
          <p:cNvSpPr txBox="1"/>
          <p:nvPr/>
        </p:nvSpPr>
        <p:spPr>
          <a:xfrm>
            <a:off x="4471987" y="2390775"/>
            <a:ext cx="7453313"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Your Feedback Please</a:t>
            </a:r>
            <a:endParaRPr kumimoji="0" lang="en-US" sz="4400" b="1"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lvl="0">
              <a:defRPr/>
            </a:pPr>
            <a:r>
              <a:rPr kumimoji="0" lang="en-US" sz="4400" b="0" i="0" u="none" strike="noStrike" kern="1200" cap="none" spc="0" normalizeH="0" baseline="0" noProof="0" dirty="0" smtClean="0">
                <a:ln>
                  <a:noFill/>
                </a:ln>
                <a:solidFill>
                  <a:prstClr val="black"/>
                </a:solidFill>
                <a:effectLst/>
                <a:uLnTx/>
                <a:uFillTx/>
                <a:latin typeface="Arial"/>
                <a:ea typeface="+mn-ea"/>
                <a:cs typeface="+mn-cs"/>
              </a:rPr>
              <a:t>http</a:t>
            </a:r>
            <a:r>
              <a:rPr lang="en-US" sz="4400" dirty="0">
                <a:solidFill>
                  <a:prstClr val="black"/>
                </a:solidFill>
              </a:rPr>
              <a:t>://bit.ly/ucpathpilottraining </a:t>
            </a:r>
            <a:endParaRPr kumimoji="0" lang="en-US" sz="44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892456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750189"/>
            <a:ext cx="5835322" cy="437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2635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85151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420" y="228306"/>
            <a:ext cx="11788588" cy="773430"/>
          </a:xfrm>
        </p:spPr>
        <p:txBody>
          <a:bodyPr/>
          <a:lstStyle/>
          <a:p>
            <a:r>
              <a:rPr lang="en-US" sz="3200" dirty="0" smtClean="0">
                <a:solidFill>
                  <a:srgbClr val="2E75B6"/>
                </a:solidFill>
              </a:rPr>
              <a:t>PILOT TRAINING OVERVIEW – TRANSACTION COURSES</a:t>
            </a:r>
            <a:endParaRPr lang="en-US" sz="3200" dirty="0">
              <a:solidFill>
                <a:srgbClr val="2E75B6"/>
              </a:solidFill>
            </a:endParaRPr>
          </a:p>
        </p:txBody>
      </p:sp>
      <p:pic>
        <p:nvPicPr>
          <p:cNvPr id="3" name="Picture 2"/>
          <p:cNvPicPr>
            <a:picLocks noChangeAspect="1"/>
          </p:cNvPicPr>
          <p:nvPr/>
        </p:nvPicPr>
        <p:blipFill>
          <a:blip r:embed="rId3"/>
          <a:stretch>
            <a:fillRect/>
          </a:stretch>
        </p:blipFill>
        <p:spPr>
          <a:xfrm>
            <a:off x="2759817" y="805830"/>
            <a:ext cx="6153150" cy="5867400"/>
          </a:xfrm>
          <a:prstGeom prst="rect">
            <a:avLst/>
          </a:prstGeom>
          <a:ln>
            <a:solidFill>
              <a:schemeClr val="tx1"/>
            </a:solidFill>
          </a:ln>
        </p:spPr>
      </p:pic>
    </p:spTree>
    <p:extLst>
      <p:ext uri="{BB962C8B-B14F-4D97-AF65-F5344CB8AC3E}">
        <p14:creationId xmlns:p14="http://schemas.microsoft.com/office/powerpoint/2010/main" val="1507369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5"/>
            <a:ext cx="8700208" cy="318839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solidFill>
                  <a:srgbClr val="F1AB00"/>
                </a:solidFill>
                <a:latin typeface="Arial"/>
              </a:rPr>
              <a:t>Introduction to </a:t>
            </a:r>
            <a:r>
              <a:rPr lang="en-US" sz="7200" b="1" dirty="0" err="1" smtClean="0">
                <a:solidFill>
                  <a:srgbClr val="F1AB00"/>
                </a:solidFill>
                <a:latin typeface="Arial"/>
              </a:rPr>
              <a:t>Peoplesoft</a:t>
            </a:r>
            <a:r>
              <a:rPr lang="en-US" sz="7200" b="1" dirty="0" smtClean="0">
                <a:solidFill>
                  <a:srgbClr val="F1AB00"/>
                </a:solidFill>
                <a:latin typeface="Arial"/>
              </a:rPr>
              <a:t> (PS) and UCPath</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901752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153158-FB73-473A-8AE4-9FA603606C24}">
  <ds:schemaRefs>
    <ds:schemaRef ds:uri="http://schemas.microsoft.com/office/infopath/2007/PartnerControl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C0C36BF-3066-4EE8-B072-BDBDDDC3AB0F}">
  <ds:schemaRefs>
    <ds:schemaRef ds:uri="http://schemas.microsoft.com/sharepoint/v3/contenttype/forms"/>
  </ds:schemaRefs>
</ds:datastoreItem>
</file>

<file path=customXml/itemProps3.xml><?xml version="1.0" encoding="utf-8"?>
<ds:datastoreItem xmlns:ds="http://schemas.openxmlformats.org/officeDocument/2006/customXml" ds:itemID="{227F7BFE-965D-4127-95A8-317A52897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38612</TotalTime>
  <Words>4560</Words>
  <Application>Microsoft Office PowerPoint</Application>
  <PresentationFormat>Widescreen</PresentationFormat>
  <Paragraphs>396</Paragraphs>
  <Slides>74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Times New Roman</vt:lpstr>
      <vt:lpstr>Tw Cen MT</vt:lpstr>
      <vt:lpstr>Wingdings</vt:lpstr>
      <vt:lpstr>1_UCRTemplate1</vt:lpstr>
      <vt:lpstr>PowerPoint Presentation</vt:lpstr>
      <vt:lpstr>TRAINER INTRODUCTION</vt:lpstr>
      <vt:lpstr>HOUSEKEEPING</vt:lpstr>
      <vt:lpstr>PowerPoint Presentation</vt:lpstr>
      <vt:lpstr>AGENDA</vt:lpstr>
      <vt:lpstr>CSC AND/VS TRANSACTION PROCESSING “PILOT” INITIATIVE </vt:lpstr>
      <vt:lpstr>PILOT TRAINING OVERVIEW  - FOUNDATIONAL COURSES</vt:lpstr>
      <vt:lpstr>PILOT TRAINING OVERVIEW – TRANSACTION COURSES</vt:lpstr>
      <vt:lpstr>PowerPoint Presentation</vt:lpstr>
      <vt:lpstr>LEARNING OBJECTIVES</vt:lpstr>
      <vt:lpstr>LEARNING TOPICS</vt:lpstr>
      <vt:lpstr>PowerPoint Presentation</vt:lpstr>
      <vt:lpstr>HIGH LEVEL TRANSACTION PROCESS FLOW</vt:lpstr>
      <vt:lpstr>IDENTITY MANAGEMENT (IDM) PROCESS FLOW</vt:lpstr>
      <vt:lpstr>PowerPoint Presentation</vt:lpstr>
      <vt:lpstr>UCPATH DASHBOARD</vt:lpstr>
      <vt:lpstr>UCPATH DASHBOARD</vt:lpstr>
      <vt:lpstr>UCPATH DASHBOARD (continued)</vt:lpstr>
      <vt:lpstr>UCPATH ADDING FAVORITES</vt:lpstr>
      <vt:lpstr>UCPATH ADDING FAVORITES</vt:lpstr>
      <vt:lpstr>UCPATH ADDING FAVORITES</vt:lpstr>
      <vt:lpstr>UCPATH ADDING BOOKMARKS</vt:lpstr>
      <vt:lpstr>UCPATH ADDING BOOKMARKS</vt:lpstr>
      <vt:lpstr>UCPATH CASCADING MENUS</vt:lpstr>
      <vt:lpstr>UCPATH CASCADING MENUS</vt:lpstr>
      <vt:lpstr>UCPATH WORKCENTER</vt:lpstr>
      <vt:lpstr>UCPATH WORKCENTER</vt:lpstr>
      <vt:lpstr>UCPATH SELF-SERVICE EMPLOYEE ACTIONS</vt:lpstr>
      <vt:lpstr>UCPATH SELF-SERVICE EMPLOYEE ACTIONS</vt:lpstr>
      <vt:lpstr>PowerPoint Presentation</vt:lpstr>
      <vt:lpstr>UCPATH KEY TERMS AND ACRONYMS</vt:lpstr>
      <vt:lpstr>UCPATH TERMS AND ACRONYMS</vt:lpstr>
      <vt:lpstr>UCPATH TERMS AND ACRONYMS</vt:lpstr>
      <vt:lpstr>PowerPoint Presentation</vt:lpstr>
      <vt:lpstr>USING SEARCH PAGES  </vt:lpstr>
      <vt:lpstr>FUTURE DATING </vt:lpstr>
      <vt:lpstr>RETRO-DATING</vt:lpstr>
      <vt:lpstr>WORKFORCE JOB SUMMARY </vt:lpstr>
      <vt:lpstr>USING CORRECT HISTORY vs CORRECTION VIA EFFECTIVE SEQUENCING </vt:lpstr>
      <vt:lpstr>PowerPoint Presentation</vt:lpstr>
      <vt:lpstr>INTRO TO AWE</vt:lpstr>
      <vt:lpstr>SS SMART HR TRANSACTIONS PAGE</vt:lpstr>
      <vt:lpstr>TRANSACTION STATUS PAGE </vt:lpstr>
      <vt:lpstr>TRANSACTION STATUS PAGE (continued)</vt:lpstr>
      <vt:lpstr>PowerPoint Presentation</vt:lpstr>
      <vt:lpstr>AWE APPROVAL ROLE </vt:lpstr>
      <vt:lpstr>AWE APPROVAL ROLE (continued) </vt:lpstr>
      <vt:lpstr>AWE APPROVAL ROLE (continued) </vt:lpstr>
      <vt:lpstr>AWE APPROVAL ROLE (continued) </vt:lpstr>
      <vt:lpstr>PowerPoint Presentation</vt:lpstr>
      <vt:lpstr>SS SMART HR TRANSACTIONS PAGE</vt:lpstr>
      <vt:lpstr>TRANSACTIONS DETAILS PAGE</vt:lpstr>
      <vt:lpstr>VIEW COMMENTS FROM UCPC</vt:lpstr>
      <vt:lpstr> VIEW COMMENTS FROM AWE LOCATION APPROVER </vt:lpstr>
      <vt:lpstr>CLONING A TRANSACTION</vt:lpstr>
      <vt:lpstr>CLONING A TRANSACTION</vt:lpstr>
      <vt:lpstr>CLONING A TRANSACTION</vt:lpstr>
      <vt:lpstr>RESUBMITTING A CLONED TRANSACTION</vt:lpstr>
      <vt:lpstr>RESUBMITTING A CLONED TRANSACTION (continued)</vt:lpstr>
      <vt:lpstr>PowerPoint Presentation</vt:lpstr>
      <vt:lpstr>ADD POSITION AND FUNDING</vt:lpstr>
      <vt:lpstr>INITIATE, APPROVE, AND PROCESS NEW HIRE TEMPLATE TRANSACTION</vt:lpstr>
      <vt:lpstr>INITIATE AND APPROVE PAY CHANGE PAYPATH TRANSACTION</vt:lpstr>
      <vt:lpstr>INITIATE, APPROVE, AND PROCESS TERMINATION TEMPLATE TRANSACTION</vt:lpstr>
      <vt:lpstr>VIEW WORKFORCE JOB SUMMARY</vt:lpstr>
      <vt:lpstr>LEARNING OBJECTIVES REVIEW</vt:lpstr>
      <vt:lpstr>THINGS TO REMEMBER</vt:lpstr>
      <vt:lpstr>THINGS TO REMEMBER</vt:lpstr>
      <vt:lpstr>PowerPoint Presentation</vt:lpstr>
      <vt:lpstr>APPENDIX</vt:lpstr>
      <vt:lpstr>APPENDIX   </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UCPath</dc:title>
  <dc:creator>Puja Pannu</dc:creator>
  <cp:lastModifiedBy>Puja Pannu</cp:lastModifiedBy>
  <cp:revision>1117</cp:revision>
  <cp:lastPrinted>2017-10-31T16:36:36Z</cp:lastPrinted>
  <dcterms:created xsi:type="dcterms:W3CDTF">2016-05-04T15:33:48Z</dcterms:created>
  <dcterms:modified xsi:type="dcterms:W3CDTF">2019-07-08T18:31:02Z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