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93" r:id="rId3"/>
    <p:sldId id="310" r:id="rId4"/>
    <p:sldId id="301" r:id="rId5"/>
    <p:sldId id="306" r:id="rId6"/>
    <p:sldId id="312" r:id="rId7"/>
    <p:sldId id="308" r:id="rId8"/>
    <p:sldId id="309" r:id="rId9"/>
    <p:sldId id="304" r:id="rId10"/>
    <p:sldId id="305" r:id="rId11"/>
    <p:sldId id="311" r:id="rId12"/>
    <p:sldId id="313" r:id="rId13"/>
    <p:sldId id="288" r:id="rId14"/>
    <p:sldId id="280" r:id="rId15"/>
    <p:sldId id="289" r:id="rId16"/>
    <p:sldId id="277"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D41683-0727-4051-8DB5-CBB949494BA5}">
          <p14:sldIdLst>
            <p14:sldId id="257"/>
            <p14:sldId id="293"/>
            <p14:sldId id="310"/>
            <p14:sldId id="301"/>
            <p14:sldId id="306"/>
            <p14:sldId id="312"/>
            <p14:sldId id="308"/>
            <p14:sldId id="309"/>
            <p14:sldId id="304"/>
            <p14:sldId id="305"/>
            <p14:sldId id="311"/>
            <p14:sldId id="313"/>
          </p14:sldIdLst>
        </p14:section>
        <p14:section name="Appendix" id="{77616233-8483-4246-9B94-21C3F38594B5}">
          <p14:sldIdLst>
            <p14:sldId id="288"/>
            <p14:sldId id="280"/>
            <p14:sldId id="289"/>
            <p14:sldId id="277"/>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7CD"/>
    <a:srgbClr val="D32A3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4" autoAdjust="0"/>
    <p:restoredTop sz="94660"/>
  </p:normalViewPr>
  <p:slideViewPr>
    <p:cSldViewPr snapToGrid="0">
      <p:cViewPr varScale="1">
        <p:scale>
          <a:sx n="111" d="100"/>
          <a:sy n="111" d="100"/>
        </p:scale>
        <p:origin x="11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7D481-898C-481D-95D2-005FB3BDE64D}"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8EE9D-BF06-4BAA-ACE6-F90B3637159C}" type="slidenum">
              <a:rPr lang="en-US" smtClean="0"/>
              <a:t>‹#›</a:t>
            </a:fld>
            <a:endParaRPr lang="en-US"/>
          </a:p>
        </p:txBody>
      </p:sp>
    </p:spTree>
    <p:extLst>
      <p:ext uri="{BB962C8B-B14F-4D97-AF65-F5344CB8AC3E}">
        <p14:creationId xmlns:p14="http://schemas.microsoft.com/office/powerpoint/2010/main" val="42233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496A6C-9B9A-4CCF-804A-8CB6D03D04E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AB16-7CE0-4F14-B85B-DBDF9069D84B}" type="slidenum">
              <a:rPr lang="en-US" smtClean="0"/>
              <a:t>‹#›</a:t>
            </a:fld>
            <a:endParaRPr lang="en-US"/>
          </a:p>
        </p:txBody>
      </p:sp>
    </p:spTree>
    <p:extLst>
      <p:ext uri="{BB962C8B-B14F-4D97-AF65-F5344CB8AC3E}">
        <p14:creationId xmlns:p14="http://schemas.microsoft.com/office/powerpoint/2010/main" val="13815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96A6C-9B9A-4CCF-804A-8CB6D03D04E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AB16-7CE0-4F14-B85B-DBDF9069D84B}" type="slidenum">
              <a:rPr lang="en-US" smtClean="0"/>
              <a:t>‹#›</a:t>
            </a:fld>
            <a:endParaRPr lang="en-US"/>
          </a:p>
        </p:txBody>
      </p:sp>
    </p:spTree>
    <p:extLst>
      <p:ext uri="{BB962C8B-B14F-4D97-AF65-F5344CB8AC3E}">
        <p14:creationId xmlns:p14="http://schemas.microsoft.com/office/powerpoint/2010/main" val="309368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96A6C-9B9A-4CCF-804A-8CB6D03D04E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AB16-7CE0-4F14-B85B-DBDF9069D84B}" type="slidenum">
              <a:rPr lang="en-US" smtClean="0"/>
              <a:t>‹#›</a:t>
            </a:fld>
            <a:endParaRPr lang="en-US"/>
          </a:p>
        </p:txBody>
      </p:sp>
    </p:spTree>
    <p:extLst>
      <p:ext uri="{BB962C8B-B14F-4D97-AF65-F5344CB8AC3E}">
        <p14:creationId xmlns:p14="http://schemas.microsoft.com/office/powerpoint/2010/main" val="1265202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18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96A6C-9B9A-4CCF-804A-8CB6D03D04E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AB16-7CE0-4F14-B85B-DBDF9069D84B}" type="slidenum">
              <a:rPr lang="en-US" smtClean="0"/>
              <a:t>‹#›</a:t>
            </a:fld>
            <a:endParaRPr lang="en-US"/>
          </a:p>
        </p:txBody>
      </p:sp>
    </p:spTree>
    <p:extLst>
      <p:ext uri="{BB962C8B-B14F-4D97-AF65-F5344CB8AC3E}">
        <p14:creationId xmlns:p14="http://schemas.microsoft.com/office/powerpoint/2010/main" val="105600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496A6C-9B9A-4CCF-804A-8CB6D03D04E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BAB16-7CE0-4F14-B85B-DBDF9069D84B}" type="slidenum">
              <a:rPr lang="en-US" smtClean="0"/>
              <a:t>‹#›</a:t>
            </a:fld>
            <a:endParaRPr lang="en-US"/>
          </a:p>
        </p:txBody>
      </p:sp>
    </p:spTree>
    <p:extLst>
      <p:ext uri="{BB962C8B-B14F-4D97-AF65-F5344CB8AC3E}">
        <p14:creationId xmlns:p14="http://schemas.microsoft.com/office/powerpoint/2010/main" val="64684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496A6C-9B9A-4CCF-804A-8CB6D03D04E1}"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BAB16-7CE0-4F14-B85B-DBDF9069D84B}" type="slidenum">
              <a:rPr lang="en-US" smtClean="0"/>
              <a:t>‹#›</a:t>
            </a:fld>
            <a:endParaRPr lang="en-US"/>
          </a:p>
        </p:txBody>
      </p:sp>
    </p:spTree>
    <p:extLst>
      <p:ext uri="{BB962C8B-B14F-4D97-AF65-F5344CB8AC3E}">
        <p14:creationId xmlns:p14="http://schemas.microsoft.com/office/powerpoint/2010/main" val="252527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496A6C-9B9A-4CCF-804A-8CB6D03D04E1}"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9BAB16-7CE0-4F14-B85B-DBDF9069D84B}" type="slidenum">
              <a:rPr lang="en-US" smtClean="0"/>
              <a:t>‹#›</a:t>
            </a:fld>
            <a:endParaRPr lang="en-US"/>
          </a:p>
        </p:txBody>
      </p:sp>
    </p:spTree>
    <p:extLst>
      <p:ext uri="{BB962C8B-B14F-4D97-AF65-F5344CB8AC3E}">
        <p14:creationId xmlns:p14="http://schemas.microsoft.com/office/powerpoint/2010/main" val="12557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96A6C-9B9A-4CCF-804A-8CB6D03D04E1}"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9BAB16-7CE0-4F14-B85B-DBDF9069D84B}" type="slidenum">
              <a:rPr lang="en-US" smtClean="0"/>
              <a:t>‹#›</a:t>
            </a:fld>
            <a:endParaRPr lang="en-US"/>
          </a:p>
        </p:txBody>
      </p:sp>
    </p:spTree>
    <p:extLst>
      <p:ext uri="{BB962C8B-B14F-4D97-AF65-F5344CB8AC3E}">
        <p14:creationId xmlns:p14="http://schemas.microsoft.com/office/powerpoint/2010/main" val="45183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96A6C-9B9A-4CCF-804A-8CB6D03D04E1}"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9BAB16-7CE0-4F14-B85B-DBDF9069D84B}" type="slidenum">
              <a:rPr lang="en-US" smtClean="0"/>
              <a:t>‹#›</a:t>
            </a:fld>
            <a:endParaRPr lang="en-US"/>
          </a:p>
        </p:txBody>
      </p:sp>
    </p:spTree>
    <p:extLst>
      <p:ext uri="{BB962C8B-B14F-4D97-AF65-F5344CB8AC3E}">
        <p14:creationId xmlns:p14="http://schemas.microsoft.com/office/powerpoint/2010/main" val="171158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496A6C-9B9A-4CCF-804A-8CB6D03D04E1}"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BAB16-7CE0-4F14-B85B-DBDF9069D84B}" type="slidenum">
              <a:rPr lang="en-US" smtClean="0"/>
              <a:t>‹#›</a:t>
            </a:fld>
            <a:endParaRPr lang="en-US"/>
          </a:p>
        </p:txBody>
      </p:sp>
    </p:spTree>
    <p:extLst>
      <p:ext uri="{BB962C8B-B14F-4D97-AF65-F5344CB8AC3E}">
        <p14:creationId xmlns:p14="http://schemas.microsoft.com/office/powerpoint/2010/main" val="148580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496A6C-9B9A-4CCF-804A-8CB6D03D04E1}"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BAB16-7CE0-4F14-B85B-DBDF9069D84B}" type="slidenum">
              <a:rPr lang="en-US" smtClean="0"/>
              <a:t>‹#›</a:t>
            </a:fld>
            <a:endParaRPr lang="en-US"/>
          </a:p>
        </p:txBody>
      </p:sp>
    </p:spTree>
    <p:extLst>
      <p:ext uri="{BB962C8B-B14F-4D97-AF65-F5344CB8AC3E}">
        <p14:creationId xmlns:p14="http://schemas.microsoft.com/office/powerpoint/2010/main" val="384160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96A6C-9B9A-4CCF-804A-8CB6D03D04E1}" type="datetimeFigureOut">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BAB16-7CE0-4F14-B85B-DBDF9069D84B}" type="slidenum">
              <a:rPr lang="en-US" smtClean="0"/>
              <a:t>‹#›</a:t>
            </a:fld>
            <a:endParaRPr lang="en-US"/>
          </a:p>
        </p:txBody>
      </p:sp>
    </p:spTree>
    <p:extLst>
      <p:ext uri="{BB962C8B-B14F-4D97-AF65-F5344CB8AC3E}">
        <p14:creationId xmlns:p14="http://schemas.microsoft.com/office/powerpoint/2010/main" val="465258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2.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cid:image001.png@01D7C4D1.5D3544A0" TargetMode="External"/><Relationship Id="rId5" Type="http://schemas.openxmlformats.org/officeDocument/2006/relationships/image" Target="../media/image24.png"/><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NULL"/><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hyperlink" Target="https://tntjira.ucop.edu/browse/UPG-1664" TargetMode="External"/><Relationship Id="rId3" Type="http://schemas.openxmlformats.org/officeDocument/2006/relationships/image" Target="../media/image2.png"/><Relationship Id="rId7" Type="http://schemas.openxmlformats.org/officeDocument/2006/relationships/hyperlink" Target="https://tntjira.ucop.edu/browse/UPG-1535" TargetMode="External"/><Relationship Id="rId12" Type="http://schemas.openxmlformats.org/officeDocument/2006/relationships/hyperlink" Target="https://tntjira.ucop.edu/browse/UPG-2027"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hyperlink" Target="https://tntjira.ucop.edu/browse/UPG-1665" TargetMode="External"/><Relationship Id="rId11" Type="http://schemas.openxmlformats.org/officeDocument/2006/relationships/hyperlink" Target="https://tntjira.ucop.edu/browse/UPG-1984" TargetMode="External"/><Relationship Id="rId5" Type="http://schemas.openxmlformats.org/officeDocument/2006/relationships/hyperlink" Target="https://tntjira.ucop.edu/browse/UPG-462" TargetMode="External"/><Relationship Id="rId10" Type="http://schemas.openxmlformats.org/officeDocument/2006/relationships/hyperlink" Target="https://tntjira.ucop.edu/browse/UPG-1740" TargetMode="External"/><Relationship Id="rId4" Type="http://schemas.openxmlformats.org/officeDocument/2006/relationships/image" Target="NULL"/><Relationship Id="rId9" Type="http://schemas.openxmlformats.org/officeDocument/2006/relationships/hyperlink" Target="https://tntjira.ucop.edu/browse/UPG-1660"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tntjira.ucop.edu/browse/UPG-459" TargetMode="External"/><Relationship Id="rId3" Type="http://schemas.openxmlformats.org/officeDocument/2006/relationships/image" Target="../media/image2.png"/><Relationship Id="rId7" Type="http://schemas.openxmlformats.org/officeDocument/2006/relationships/hyperlink" Target="https://tntjira.ucop.edu/browse/UPG-429"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hyperlink" Target="https://tntjira.ucop.edu/browse/UPG-505" TargetMode="External"/><Relationship Id="rId5" Type="http://schemas.openxmlformats.org/officeDocument/2006/relationships/hyperlink" Target="https://tntjira.ucop.edu/browse/UPG-428" TargetMode="External"/><Relationship Id="rId10" Type="http://schemas.openxmlformats.org/officeDocument/2006/relationships/hyperlink" Target="https://tntjira.ucop.edu/browse/UPG-1666" TargetMode="External"/><Relationship Id="rId4" Type="http://schemas.openxmlformats.org/officeDocument/2006/relationships/image" Target="NULL"/><Relationship Id="rId9" Type="http://schemas.openxmlformats.org/officeDocument/2006/relationships/hyperlink" Target="https://tntjira.ucop.edu/browse/UPG-46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tntjira.ucop.edu/browse/UPG-544" TargetMode="External"/><Relationship Id="rId13" Type="http://schemas.openxmlformats.org/officeDocument/2006/relationships/hyperlink" Target="https://tntjira.ucop.edu/browse/UPG-427" TargetMode="External"/><Relationship Id="rId3" Type="http://schemas.openxmlformats.org/officeDocument/2006/relationships/image" Target="../media/image2.png"/><Relationship Id="rId7" Type="http://schemas.openxmlformats.org/officeDocument/2006/relationships/hyperlink" Target="https://tntjira.ucop.edu/browse/UPG-424" TargetMode="External"/><Relationship Id="rId12" Type="http://schemas.openxmlformats.org/officeDocument/2006/relationships/hyperlink" Target="https://tntjira.ucop.edu/browse/UPG-542"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hyperlink" Target="https://tntjira.ucop.edu/browse/UPG-545" TargetMode="External"/><Relationship Id="rId11" Type="http://schemas.openxmlformats.org/officeDocument/2006/relationships/hyperlink" Target="https://tntjira.ucop.edu/browse/UPG-426" TargetMode="External"/><Relationship Id="rId5" Type="http://schemas.openxmlformats.org/officeDocument/2006/relationships/hyperlink" Target="https://tntjira.ucop.edu/browse/UPG-423" TargetMode="External"/><Relationship Id="rId10" Type="http://schemas.openxmlformats.org/officeDocument/2006/relationships/hyperlink" Target="https://tntjira.ucop.edu/browse/UPG-541" TargetMode="External"/><Relationship Id="rId4" Type="http://schemas.openxmlformats.org/officeDocument/2006/relationships/image" Target="NULL"/><Relationship Id="rId9" Type="http://schemas.openxmlformats.org/officeDocument/2006/relationships/hyperlink" Target="https://tntjira.ucop.edu/browse/UPG-425" TargetMode="External"/><Relationship Id="rId14" Type="http://schemas.openxmlformats.org/officeDocument/2006/relationships/hyperlink" Target="https://tntjira.ucop.edu/browse/UPG-504"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tntjira.ucop.edu/browse/UPG-525" TargetMode="External"/><Relationship Id="rId3" Type="http://schemas.openxmlformats.org/officeDocument/2006/relationships/image" Target="../media/image2.png"/><Relationship Id="rId7" Type="http://schemas.openxmlformats.org/officeDocument/2006/relationships/hyperlink" Target="https://tntjira.ucop.edu/browse/UPG-418" TargetMode="External"/><Relationship Id="rId12" Type="http://schemas.openxmlformats.org/officeDocument/2006/relationships/hyperlink" Target="https://tntjira.ucop.edu/browse/UPG-546"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hyperlink" Target="https://tntjira.ucop.edu/browse/UPG-524" TargetMode="External"/><Relationship Id="rId11" Type="http://schemas.openxmlformats.org/officeDocument/2006/relationships/hyperlink" Target="https://tntjira.ucop.edu/browse/UPG-422" TargetMode="External"/><Relationship Id="rId5" Type="http://schemas.openxmlformats.org/officeDocument/2006/relationships/hyperlink" Target="https://tntjira.ucop.edu/browse/UPG-419" TargetMode="External"/><Relationship Id="rId10" Type="http://schemas.openxmlformats.org/officeDocument/2006/relationships/hyperlink" Target="https://tntjira.ucop.edu/browse/UPG-548" TargetMode="External"/><Relationship Id="rId4" Type="http://schemas.openxmlformats.org/officeDocument/2006/relationships/image" Target="NULL"/><Relationship Id="rId9" Type="http://schemas.openxmlformats.org/officeDocument/2006/relationships/hyperlink" Target="https://tntjira.ucop.edu/browse/UPG-420"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tntjira.ucop.edu/browse/UPG-2437" TargetMode="External"/><Relationship Id="rId3" Type="http://schemas.openxmlformats.org/officeDocument/2006/relationships/image" Target="../media/image2.png"/><Relationship Id="rId7" Type="http://schemas.openxmlformats.org/officeDocument/2006/relationships/hyperlink" Target="https://tntjira.ucop.edu/browse/UPG-2418"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hyperlink" Target="https://tntjira.ucop.edu/browse/UPG-1740" TargetMode="External"/><Relationship Id="rId11" Type="http://schemas.openxmlformats.org/officeDocument/2006/relationships/hyperlink" Target="https://tntjira.ucop.edu/browse/UPG-2449" TargetMode="External"/><Relationship Id="rId5" Type="http://schemas.openxmlformats.org/officeDocument/2006/relationships/hyperlink" Target="https://tntjira.ucop.edu/browse/UPG-1660" TargetMode="External"/><Relationship Id="rId10" Type="http://schemas.openxmlformats.org/officeDocument/2006/relationships/hyperlink" Target="https://tntjira.ucop.edu/browse/UPG-2485" TargetMode="External"/><Relationship Id="rId4" Type="http://schemas.openxmlformats.org/officeDocument/2006/relationships/image" Target="NULL"/><Relationship Id="rId9" Type="http://schemas.openxmlformats.org/officeDocument/2006/relationships/hyperlink" Target="https://tntjira.ucop.edu/browse/UPG-2475"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tntjira.ucop.edu/browse/UPG-422" TargetMode="External"/><Relationship Id="rId13" Type="http://schemas.openxmlformats.org/officeDocument/2006/relationships/hyperlink" Target="https://tntjira.ucop.edu/browse/UPG-427" TargetMode="External"/><Relationship Id="rId3" Type="http://schemas.openxmlformats.org/officeDocument/2006/relationships/image" Target="../media/image5.png"/><Relationship Id="rId7" Type="http://schemas.openxmlformats.org/officeDocument/2006/relationships/hyperlink" Target="https://tntjira.ucop.edu/browse/UPG-420" TargetMode="External"/><Relationship Id="rId12" Type="http://schemas.openxmlformats.org/officeDocument/2006/relationships/hyperlink" Target="https://tntjira.ucop.edu/browse/UPG-426" TargetMode="External"/><Relationship Id="rId17" Type="http://schemas.openxmlformats.org/officeDocument/2006/relationships/hyperlink" Target="https://tntjira.ucop.edu/browse/UPG-2485" TargetMode="External"/><Relationship Id="rId2" Type="http://schemas.openxmlformats.org/officeDocument/2006/relationships/image" Target="../media/image4.png"/><Relationship Id="rId16" Type="http://schemas.openxmlformats.org/officeDocument/2006/relationships/hyperlink" Target="https://tntjira.ucop.edu/browse/UPG-2418" TargetMode="External"/><Relationship Id="rId1" Type="http://schemas.openxmlformats.org/officeDocument/2006/relationships/slideLayout" Target="../slideLayouts/slideLayout12.xml"/><Relationship Id="rId6" Type="http://schemas.openxmlformats.org/officeDocument/2006/relationships/hyperlink" Target="https://tntjira.ucop.edu/browse/UPG-419" TargetMode="External"/><Relationship Id="rId11" Type="http://schemas.openxmlformats.org/officeDocument/2006/relationships/hyperlink" Target="https://tntjira.ucop.edu/browse/UPG-425" TargetMode="External"/><Relationship Id="rId5" Type="http://schemas.openxmlformats.org/officeDocument/2006/relationships/image" Target="NULL"/><Relationship Id="rId15" Type="http://schemas.openxmlformats.org/officeDocument/2006/relationships/hyperlink" Target="https://tntjira.ucop.edu/browse/UPG-1984" TargetMode="External"/><Relationship Id="rId10" Type="http://schemas.openxmlformats.org/officeDocument/2006/relationships/hyperlink" Target="https://tntjira.ucop.edu/browse/UPG-424" TargetMode="External"/><Relationship Id="rId4" Type="http://schemas.openxmlformats.org/officeDocument/2006/relationships/image" Target="../media/image2.png"/><Relationship Id="rId9" Type="http://schemas.openxmlformats.org/officeDocument/2006/relationships/hyperlink" Target="https://tntjira.ucop.edu/browse/UPG-423" TargetMode="External"/><Relationship Id="rId14" Type="http://schemas.openxmlformats.org/officeDocument/2006/relationships/hyperlink" Target="https://tntjira.ucop.edu/browse/UPG-166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NUL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NUL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C70C9-1AA6-684B-A9B1-35BC658BBF68}"/>
              </a:ext>
            </a:extLst>
          </p:cNvPr>
          <p:cNvPicPr>
            <a:picLocks noChangeAspect="1"/>
          </p:cNvPicPr>
          <p:nvPr/>
        </p:nvPicPr>
        <p:blipFill rotWithShape="1">
          <a:blip r:embed="rId2"/>
          <a:srcRect t="14350"/>
          <a:stretch/>
        </p:blipFill>
        <p:spPr>
          <a:xfrm>
            <a:off x="0" y="0"/>
            <a:ext cx="12222694" cy="6858000"/>
          </a:xfrm>
          <a:prstGeom prst="rect">
            <a:avLst/>
          </a:prstGeom>
        </p:spPr>
      </p:pic>
      <p:sp>
        <p:nvSpPr>
          <p:cNvPr id="7" name="Rectangle 6">
            <a:extLst>
              <a:ext uri="{FF2B5EF4-FFF2-40B4-BE49-F238E27FC236}">
                <a16:creationId xmlns:a16="http://schemas.microsoft.com/office/drawing/2014/main" id="{4A5882D8-9F74-2A46-BEAB-A118D82D6C70}"/>
              </a:ext>
            </a:extLst>
          </p:cNvPr>
          <p:cNvSpPr/>
          <p:nvPr/>
        </p:nvSpPr>
        <p:spPr>
          <a:xfrm>
            <a:off x="0" y="0"/>
            <a:ext cx="12222694" cy="6858000"/>
          </a:xfrm>
          <a:prstGeom prst="rect">
            <a:avLst/>
          </a:prstGeom>
          <a:solidFill>
            <a:srgbClr val="003DA5">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B92A8F9-FF41-8F44-BF9E-797DE5FBF7A6}"/>
              </a:ext>
            </a:extLst>
          </p:cNvPr>
          <p:cNvSpPr txBox="1"/>
          <p:nvPr/>
        </p:nvSpPr>
        <p:spPr>
          <a:xfrm>
            <a:off x="1518698" y="2199786"/>
            <a:ext cx="9151951" cy="2708434"/>
          </a:xfrm>
          <a:prstGeom prst="rect">
            <a:avLst/>
          </a:prstGeom>
          <a:noFill/>
        </p:spPr>
        <p:txBody>
          <a:bodyPr wrap="square" rtlCol="0">
            <a:spAutoFit/>
          </a:bodyPr>
          <a:lstStyle/>
          <a:p>
            <a:pPr algn="ctr">
              <a:lnSpc>
                <a:spcPts val="6820"/>
              </a:lnSpc>
            </a:pPr>
            <a:r>
              <a:rPr lang="en-US" sz="5400" b="1" spc="-150" dirty="0" smtClean="0">
                <a:solidFill>
                  <a:schemeClr val="bg1"/>
                </a:solidFill>
                <a:latin typeface="Tw Cen MT" panose="020B0602020104020603" pitchFamily="34" charset="0"/>
                <a:ea typeface="Fira Sans Medium" panose="020B0503050000020004" pitchFamily="34" charset="0"/>
              </a:rPr>
              <a:t>UCPath PUM 37 Upgrade</a:t>
            </a:r>
          </a:p>
          <a:p>
            <a:pPr algn="ctr">
              <a:lnSpc>
                <a:spcPts val="6820"/>
              </a:lnSpc>
            </a:pPr>
            <a:r>
              <a:rPr lang="en-US" sz="5400" b="1" spc="-150" dirty="0" smtClean="0">
                <a:solidFill>
                  <a:schemeClr val="bg1"/>
                </a:solidFill>
                <a:latin typeface="Tw Cen MT" panose="020B0602020104020603" pitchFamily="34" charset="0"/>
                <a:ea typeface="Fira Sans Medium" panose="020B0503050000020004" pitchFamily="34" charset="0"/>
              </a:rPr>
              <a:t>System Changes</a:t>
            </a:r>
          </a:p>
          <a:p>
            <a:pPr algn="ctr">
              <a:lnSpc>
                <a:spcPts val="6820"/>
              </a:lnSpc>
            </a:pPr>
            <a:r>
              <a:rPr lang="en-US" sz="5400" b="1" spc="-150" dirty="0" smtClean="0">
                <a:solidFill>
                  <a:schemeClr val="bg1"/>
                </a:solidFill>
                <a:latin typeface="Tw Cen MT" panose="020B0602020104020603" pitchFamily="34" charset="0"/>
                <a:ea typeface="Fira Sans Medium" panose="020B0503050000020004" pitchFamily="34" charset="0"/>
              </a:rPr>
              <a:t>11/08/21</a:t>
            </a:r>
            <a:endParaRPr lang="en-US" sz="5400" b="1" spc="-150" dirty="0">
              <a:solidFill>
                <a:schemeClr val="bg1"/>
              </a:solidFill>
              <a:latin typeface="Tw Cen MT" panose="020B0602020104020603" pitchFamily="34" charset="0"/>
              <a:ea typeface="Fira Sans Medium" panose="020B0503050000020004" pitchFamily="34" charset="0"/>
            </a:endParaRPr>
          </a:p>
        </p:txBody>
      </p:sp>
      <p:pic>
        <p:nvPicPr>
          <p:cNvPr id="8" name="Graphic 7">
            <a:extLst>
              <a:ext uri="{FF2B5EF4-FFF2-40B4-BE49-F238E27FC236}">
                <a16:creationId xmlns:a16="http://schemas.microsoft.com/office/drawing/2014/main" id="{D8432B74-759A-274E-BF69-139B2D231B4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872221" y="1855853"/>
            <a:ext cx="444904" cy="203531"/>
          </a:xfrm>
          <a:prstGeom prst="rect">
            <a:avLst/>
          </a:prstGeom>
        </p:spPr>
      </p:pic>
      <p:pic>
        <p:nvPicPr>
          <p:cNvPr id="6" name="Picture 5">
            <a:extLst>
              <a:ext uri="{FF2B5EF4-FFF2-40B4-BE49-F238E27FC236}">
                <a16:creationId xmlns:a16="http://schemas.microsoft.com/office/drawing/2014/main" id="{1C0C9867-7F68-CF4D-92D0-C8C932F5FC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8833" y="6038987"/>
            <a:ext cx="1982180" cy="581406"/>
          </a:xfrm>
          <a:prstGeom prst="rect">
            <a:avLst/>
          </a:prstGeom>
        </p:spPr>
      </p:pic>
    </p:spTree>
    <p:extLst>
      <p:ext uri="{BB962C8B-B14F-4D97-AF65-F5344CB8AC3E}">
        <p14:creationId xmlns:p14="http://schemas.microsoft.com/office/powerpoint/2010/main" val="1039657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8" y="498319"/>
            <a:ext cx="11326472" cy="646331"/>
          </a:xfrm>
          <a:prstGeom prst="rect">
            <a:avLst/>
          </a:prstGeom>
          <a:noFill/>
        </p:spPr>
        <p:txBody>
          <a:bodyPr wrap="square" lIns="0" tIns="0" rIns="0" bIns="0" rtlCol="0">
            <a:spAutoFit/>
          </a:bodyPr>
          <a:lstStyle/>
          <a:p>
            <a:r>
              <a:rPr lang="en-US" sz="2400" dirty="0" smtClean="0">
                <a:solidFill>
                  <a:schemeClr val="dk1"/>
                </a:solidFill>
                <a:latin typeface="Tw Cen MT" panose="020B0602020104020603" pitchFamily="34" charset="0"/>
              </a:rPr>
              <a:t>Asterisks </a:t>
            </a:r>
            <a:r>
              <a:rPr lang="en-US" sz="2400" dirty="0">
                <a:solidFill>
                  <a:schemeClr val="dk1"/>
                </a:solidFill>
                <a:latin typeface="Tw Cen MT" panose="020B0602020104020603" pitchFamily="34" charset="0"/>
              </a:rPr>
              <a:t>Now Appear on Required Fields When in 'Add a New Value' </a:t>
            </a:r>
            <a:r>
              <a:rPr lang="en-US" sz="2400" dirty="0" smtClean="0">
                <a:solidFill>
                  <a:schemeClr val="dk1"/>
                </a:solidFill>
                <a:latin typeface="Tw Cen MT" panose="020B0602020104020603" pitchFamily="34" charset="0"/>
              </a:rPr>
              <a:t>page</a:t>
            </a:r>
          </a:p>
          <a:p>
            <a:r>
              <a:rPr lang="en-US" dirty="0" smtClean="0">
                <a:solidFill>
                  <a:schemeClr val="dk1"/>
                </a:solidFill>
                <a:latin typeface="Tw Cen MT" panose="020B0602020104020603" pitchFamily="34" charset="0"/>
                <a:ea typeface="Fira Sans Medium" panose="020B0503050000020004" pitchFamily="34" charset="0"/>
              </a:rPr>
              <a:t>PeopleSoft Menu&gt;Set Up HCM&gt;Product Related&gt;Commitment Accounting&gt;UC Customization&gt;Funding Entry</a:t>
            </a:r>
            <a:endParaRPr lang="en-US" sz="2400" spc="-150" dirty="0">
              <a:solidFill>
                <a:srgbClr val="003DA5"/>
              </a:solidFill>
              <a:latin typeface="Tw Cen MT" panose="020B0602020104020603" pitchFamily="34" charset="0"/>
              <a:ea typeface="Fira Sans Medium" panose="020B0503050000020004"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cxnSp>
        <p:nvCxnSpPr>
          <p:cNvPr id="11" name="Straight Arrow Connector 10"/>
          <p:cNvCxnSpPr/>
          <p:nvPr/>
        </p:nvCxnSpPr>
        <p:spPr>
          <a:xfrm>
            <a:off x="3897260" y="2932984"/>
            <a:ext cx="165783" cy="2889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stretch>
            <a:fillRect/>
          </a:stretch>
        </p:blipFill>
        <p:spPr>
          <a:xfrm>
            <a:off x="1047007" y="1977210"/>
            <a:ext cx="3242359" cy="3310312"/>
          </a:xfrm>
          <a:prstGeom prst="rect">
            <a:avLst/>
          </a:prstGeom>
          <a:ln w="19050">
            <a:solidFill>
              <a:schemeClr val="accent2"/>
            </a:solidFill>
          </a:ln>
        </p:spPr>
      </p:pic>
      <p:pic>
        <p:nvPicPr>
          <p:cNvPr id="7" name="Picture 6"/>
          <p:cNvPicPr>
            <a:picLocks noChangeAspect="1"/>
          </p:cNvPicPr>
          <p:nvPr/>
        </p:nvPicPr>
        <p:blipFill>
          <a:blip r:embed="rId6"/>
          <a:stretch>
            <a:fillRect/>
          </a:stretch>
        </p:blipFill>
        <p:spPr>
          <a:xfrm>
            <a:off x="6342216" y="1972359"/>
            <a:ext cx="3181794" cy="3315163"/>
          </a:xfrm>
          <a:prstGeom prst="rect">
            <a:avLst/>
          </a:prstGeom>
          <a:ln w="19050">
            <a:solidFill>
              <a:schemeClr val="accent2"/>
            </a:solidFill>
          </a:ln>
        </p:spPr>
      </p:pic>
      <p:cxnSp>
        <p:nvCxnSpPr>
          <p:cNvPr id="8" name="Straight Arrow Connector 7"/>
          <p:cNvCxnSpPr/>
          <p:nvPr/>
        </p:nvCxnSpPr>
        <p:spPr>
          <a:xfrm>
            <a:off x="6184669" y="2820911"/>
            <a:ext cx="500886" cy="2774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38544" y="1574584"/>
            <a:ext cx="4185840" cy="369332"/>
          </a:xfrm>
          <a:prstGeom prst="rect">
            <a:avLst/>
          </a:prstGeom>
          <a:noFill/>
        </p:spPr>
        <p:txBody>
          <a:bodyPr wrap="square" rtlCol="0">
            <a:spAutoFit/>
          </a:bodyPr>
          <a:lstStyle/>
          <a:p>
            <a:r>
              <a:rPr lang="en-US" dirty="0" smtClean="0">
                <a:latin typeface="Tw Cen MT" panose="020B0602020104020603" pitchFamily="34" charset="0"/>
              </a:rPr>
              <a:t>Dec 10 | PUM17 release</a:t>
            </a:r>
            <a:endParaRPr lang="en-US" dirty="0">
              <a:latin typeface="Tw Cen MT" panose="020B0602020104020603" pitchFamily="34" charset="0"/>
            </a:endParaRPr>
          </a:p>
        </p:txBody>
      </p:sp>
      <p:sp>
        <p:nvSpPr>
          <p:cNvPr id="17" name="TextBox 16"/>
          <p:cNvSpPr txBox="1"/>
          <p:nvPr/>
        </p:nvSpPr>
        <p:spPr>
          <a:xfrm>
            <a:off x="6281018" y="1574584"/>
            <a:ext cx="4185840" cy="369332"/>
          </a:xfrm>
          <a:prstGeom prst="rect">
            <a:avLst/>
          </a:prstGeom>
          <a:noFill/>
        </p:spPr>
        <p:txBody>
          <a:bodyPr wrap="square" rtlCol="0">
            <a:spAutoFit/>
          </a:bodyPr>
          <a:lstStyle/>
          <a:p>
            <a:r>
              <a:rPr lang="en-US" dirty="0" smtClean="0">
                <a:latin typeface="Tw Cen MT" panose="020B0602020104020603" pitchFamily="34" charset="0"/>
              </a:rPr>
              <a:t>Dec 13 | PUM37 release</a:t>
            </a:r>
            <a:endParaRPr lang="en-US" dirty="0">
              <a:latin typeface="Tw Cen MT" panose="020B0602020104020603" pitchFamily="34" charset="0"/>
            </a:endParaRPr>
          </a:p>
        </p:txBody>
      </p:sp>
      <p:sp>
        <p:nvSpPr>
          <p:cNvPr id="18" name="TextBox 17"/>
          <p:cNvSpPr txBox="1"/>
          <p:nvPr/>
        </p:nvSpPr>
        <p:spPr>
          <a:xfrm>
            <a:off x="2343594" y="5376392"/>
            <a:ext cx="592337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w Cen MT" panose="020B0602020104020603" pitchFamily="34" charset="0"/>
              </a:rPr>
              <a:t>After the PUM37 upgrade, all </a:t>
            </a:r>
            <a:r>
              <a:rPr lang="en-US" sz="1600" i="1" dirty="0" smtClean="0">
                <a:latin typeface="Tw Cen MT" panose="020B0602020104020603" pitchFamily="34" charset="0"/>
              </a:rPr>
              <a:t>Add New Value </a:t>
            </a:r>
            <a:r>
              <a:rPr lang="en-US" sz="1600" dirty="0" smtClean="0">
                <a:latin typeface="Tw Cen MT" panose="020B0602020104020603" pitchFamily="34" charset="0"/>
              </a:rPr>
              <a:t>screens will have asterisks on the required fields</a:t>
            </a:r>
          </a:p>
          <a:p>
            <a:pPr marL="285750" indent="-285750">
              <a:buFont typeface="Arial" panose="020B0604020202020204" pitchFamily="34" charset="0"/>
              <a:buChar char="•"/>
            </a:pPr>
            <a:r>
              <a:rPr lang="en-US" sz="1600" dirty="0" smtClean="0">
                <a:latin typeface="Tw Cen MT" panose="020B0602020104020603" pitchFamily="34" charset="0"/>
              </a:rPr>
              <a:t>Minor training material update</a:t>
            </a:r>
            <a:endParaRPr lang="en-US" sz="1600" dirty="0">
              <a:latin typeface="Tw Cen MT" panose="020B0602020104020603" pitchFamily="34" charset="0"/>
            </a:endParaRPr>
          </a:p>
        </p:txBody>
      </p:sp>
    </p:spTree>
    <p:extLst>
      <p:ext uri="{BB962C8B-B14F-4D97-AF65-F5344CB8AC3E}">
        <p14:creationId xmlns:p14="http://schemas.microsoft.com/office/powerpoint/2010/main" val="1688777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7" y="498319"/>
            <a:ext cx="11426225" cy="615553"/>
          </a:xfrm>
          <a:prstGeom prst="rect">
            <a:avLst/>
          </a:prstGeom>
          <a:noFill/>
        </p:spPr>
        <p:txBody>
          <a:bodyPr wrap="square" lIns="0" tIns="0" rIns="0" bIns="0" rtlCol="0">
            <a:spAutoFit/>
          </a:bodyPr>
          <a:lstStyle/>
          <a:p>
            <a:r>
              <a:rPr lang="en-US" sz="2400" dirty="0" smtClean="0">
                <a:latin typeface="Tw Cen MT" panose="020B0602020104020603" pitchFamily="34" charset="0"/>
              </a:rPr>
              <a:t>"Go </a:t>
            </a:r>
            <a:r>
              <a:rPr lang="en-US" sz="2400" dirty="0">
                <a:latin typeface="Tw Cen MT" panose="020B0602020104020603" pitchFamily="34" charset="0"/>
              </a:rPr>
              <a:t>To" Static Text Removed from Benefits Summary </a:t>
            </a:r>
            <a:r>
              <a:rPr lang="en-US" sz="2400" dirty="0" smtClean="0">
                <a:latin typeface="Tw Cen MT" panose="020B0602020104020603" pitchFamily="34" charset="0"/>
              </a:rPr>
              <a:t>Page</a:t>
            </a:r>
          </a:p>
          <a:p>
            <a:r>
              <a:rPr lang="en-US" sz="1600" dirty="0" smtClean="0">
                <a:latin typeface="Tw Cen MT" panose="020B0602020104020603" pitchFamily="34" charset="0"/>
              </a:rPr>
              <a:t>New Employee Benefit Enrollment Summary Screen</a:t>
            </a:r>
            <a:endParaRPr lang="en-US" sz="1600" dirty="0">
              <a:latin typeface="Tw Cen MT" panose="020B0602020104020603"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pic>
        <p:nvPicPr>
          <p:cNvPr id="6" name="Picture 5" descr="cid:image001.png@01D7C4D1.5D3544A0"/>
          <p:cNvPicPr/>
          <p:nvPr/>
        </p:nvPicPr>
        <p:blipFill rotWithShape="1">
          <a:blip r:embed="rId5" r:link="rId6">
            <a:extLst>
              <a:ext uri="{28A0092B-C50C-407E-A947-70E740481C1C}">
                <a14:useLocalDpi xmlns:a14="http://schemas.microsoft.com/office/drawing/2010/main" val="0"/>
              </a:ext>
            </a:extLst>
          </a:blip>
          <a:srcRect r="5944"/>
          <a:stretch/>
        </p:blipFill>
        <p:spPr bwMode="auto">
          <a:xfrm>
            <a:off x="1019706" y="1968574"/>
            <a:ext cx="4780612" cy="1490914"/>
          </a:xfrm>
          <a:prstGeom prst="rect">
            <a:avLst/>
          </a:prstGeom>
          <a:noFill/>
          <a:ln w="19050">
            <a:solidFill>
              <a:schemeClr val="accent2"/>
            </a:solidFill>
          </a:ln>
        </p:spPr>
      </p:pic>
      <p:pic>
        <p:nvPicPr>
          <p:cNvPr id="7" name="Picture 6" descr="C:\Users\hsant\Pictures\Image.png"/>
          <p:cNvPicPr/>
          <p:nvPr/>
        </p:nvPicPr>
        <p:blipFill rotWithShape="1">
          <a:blip r:embed="rId7">
            <a:extLst>
              <a:ext uri="{28A0092B-C50C-407E-A947-70E740481C1C}">
                <a14:useLocalDpi xmlns:a14="http://schemas.microsoft.com/office/drawing/2010/main" val="0"/>
              </a:ext>
            </a:extLst>
          </a:blip>
          <a:srcRect r="6210"/>
          <a:stretch/>
        </p:blipFill>
        <p:spPr bwMode="auto">
          <a:xfrm>
            <a:off x="6364146" y="1943916"/>
            <a:ext cx="5021768" cy="1515572"/>
          </a:xfrm>
          <a:prstGeom prst="rect">
            <a:avLst/>
          </a:prstGeom>
          <a:ln w="19050">
            <a:solidFill>
              <a:schemeClr val="accent2"/>
            </a:solidFill>
          </a:ln>
        </p:spPr>
      </p:pic>
      <p:sp>
        <p:nvSpPr>
          <p:cNvPr id="3" name="TextBox 2"/>
          <p:cNvSpPr txBox="1"/>
          <p:nvPr/>
        </p:nvSpPr>
        <p:spPr>
          <a:xfrm>
            <a:off x="938544" y="4049430"/>
            <a:ext cx="4942936" cy="1077218"/>
          </a:xfrm>
          <a:prstGeom prst="rect">
            <a:avLst/>
          </a:prstGeom>
          <a:noFill/>
        </p:spPr>
        <p:txBody>
          <a:bodyPr wrap="square" rtlCol="0">
            <a:spAutoFit/>
          </a:bodyPr>
          <a:lstStyle/>
          <a:p>
            <a:pPr marL="171450" indent="-171450">
              <a:buFont typeface="Arial" panose="020B0604020202020204" pitchFamily="34" charset="0"/>
              <a:buChar char="•"/>
            </a:pPr>
            <a:r>
              <a:rPr lang="en-US" sz="1600" dirty="0">
                <a:latin typeface="Tw Cen MT" panose="020B0602020104020603" pitchFamily="34" charset="0"/>
              </a:rPr>
              <a:t>Oracle has delivered a change to the Benefits Summary page that removed static text "Go To" at the bottom of the </a:t>
            </a:r>
            <a:r>
              <a:rPr lang="en-US" sz="1600" dirty="0" smtClean="0">
                <a:latin typeface="Tw Cen MT" panose="020B0602020104020603" pitchFamily="34" charset="0"/>
              </a:rPr>
              <a:t>page</a:t>
            </a:r>
          </a:p>
          <a:p>
            <a:pPr marL="171450" indent="-171450">
              <a:buFont typeface="Arial" panose="020B0604020202020204" pitchFamily="34" charset="0"/>
              <a:buChar char="•"/>
            </a:pPr>
            <a:r>
              <a:rPr lang="en-US" sz="1600" dirty="0" smtClean="0">
                <a:latin typeface="Tw Cen MT" panose="020B0602020104020603" pitchFamily="34" charset="0"/>
              </a:rPr>
              <a:t>No training material update</a:t>
            </a:r>
            <a:endParaRPr lang="en-US" sz="1600" dirty="0">
              <a:latin typeface="Tw Cen MT" panose="020B0602020104020603" pitchFamily="34" charset="0"/>
            </a:endParaRPr>
          </a:p>
        </p:txBody>
      </p:sp>
      <p:sp>
        <p:nvSpPr>
          <p:cNvPr id="11" name="TextBox 10"/>
          <p:cNvSpPr txBox="1"/>
          <p:nvPr/>
        </p:nvSpPr>
        <p:spPr>
          <a:xfrm>
            <a:off x="938544" y="1574584"/>
            <a:ext cx="4185840" cy="369332"/>
          </a:xfrm>
          <a:prstGeom prst="rect">
            <a:avLst/>
          </a:prstGeom>
          <a:noFill/>
        </p:spPr>
        <p:txBody>
          <a:bodyPr wrap="square" rtlCol="0">
            <a:spAutoFit/>
          </a:bodyPr>
          <a:lstStyle/>
          <a:p>
            <a:r>
              <a:rPr lang="en-US" dirty="0" smtClean="0">
                <a:latin typeface="Tw Cen MT" panose="020B0602020104020603" pitchFamily="34" charset="0"/>
              </a:rPr>
              <a:t>Dec 10 | PUM17 release</a:t>
            </a:r>
            <a:endParaRPr lang="en-US" dirty="0">
              <a:latin typeface="Tw Cen MT" panose="020B0602020104020603" pitchFamily="34" charset="0"/>
            </a:endParaRPr>
          </a:p>
        </p:txBody>
      </p:sp>
      <p:sp>
        <p:nvSpPr>
          <p:cNvPr id="12" name="TextBox 11"/>
          <p:cNvSpPr txBox="1"/>
          <p:nvPr/>
        </p:nvSpPr>
        <p:spPr>
          <a:xfrm>
            <a:off x="6281018" y="1574584"/>
            <a:ext cx="4185840" cy="369332"/>
          </a:xfrm>
          <a:prstGeom prst="rect">
            <a:avLst/>
          </a:prstGeom>
          <a:noFill/>
        </p:spPr>
        <p:txBody>
          <a:bodyPr wrap="square" rtlCol="0">
            <a:spAutoFit/>
          </a:bodyPr>
          <a:lstStyle/>
          <a:p>
            <a:r>
              <a:rPr lang="en-US" dirty="0" smtClean="0">
                <a:latin typeface="Tw Cen MT" panose="020B0602020104020603" pitchFamily="34" charset="0"/>
              </a:rPr>
              <a:t>Dec 13 | PUM37 release</a:t>
            </a:r>
            <a:endParaRPr lang="en-US" dirty="0">
              <a:latin typeface="Tw Cen MT" panose="020B0602020104020603" pitchFamily="34" charset="0"/>
            </a:endParaRPr>
          </a:p>
        </p:txBody>
      </p:sp>
    </p:spTree>
    <p:extLst>
      <p:ext uri="{BB962C8B-B14F-4D97-AF65-F5344CB8AC3E}">
        <p14:creationId xmlns:p14="http://schemas.microsoft.com/office/powerpoint/2010/main" val="945911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7" y="498319"/>
            <a:ext cx="11426225" cy="615553"/>
          </a:xfrm>
          <a:prstGeom prst="rect">
            <a:avLst/>
          </a:prstGeom>
          <a:noFill/>
        </p:spPr>
        <p:txBody>
          <a:bodyPr wrap="square" lIns="0" tIns="0" rIns="0" bIns="0" rtlCol="0">
            <a:spAutoFit/>
          </a:bodyPr>
          <a:lstStyle/>
          <a:p>
            <a:pPr lvl="0">
              <a:defRPr/>
            </a:pPr>
            <a:r>
              <a:rPr lang="en-US" sz="2400" dirty="0">
                <a:solidFill>
                  <a:schemeClr val="dk1"/>
                </a:solidFill>
              </a:rPr>
              <a:t>Selecting a transaction from Worklist, the transaction opens in a new window</a:t>
            </a:r>
          </a:p>
          <a:p>
            <a:r>
              <a:rPr lang="en-US" sz="1600" dirty="0" smtClean="0">
                <a:latin typeface="Tw Cen MT" panose="020B0602020104020603" pitchFamily="34" charset="0"/>
              </a:rPr>
              <a:t>Dashboard Worklist</a:t>
            </a:r>
            <a:endParaRPr lang="en-US" sz="1600" dirty="0">
              <a:latin typeface="Tw Cen MT" panose="020B0602020104020603"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sp>
        <p:nvSpPr>
          <p:cNvPr id="11" name="TextBox 10"/>
          <p:cNvSpPr txBox="1"/>
          <p:nvPr/>
        </p:nvSpPr>
        <p:spPr>
          <a:xfrm>
            <a:off x="560727" y="3512113"/>
            <a:ext cx="4185840" cy="369332"/>
          </a:xfrm>
          <a:prstGeom prst="rect">
            <a:avLst/>
          </a:prstGeom>
          <a:noFill/>
        </p:spPr>
        <p:txBody>
          <a:bodyPr wrap="square" rtlCol="0">
            <a:spAutoFit/>
          </a:bodyPr>
          <a:lstStyle/>
          <a:p>
            <a:r>
              <a:rPr lang="en-US" dirty="0" smtClean="0">
                <a:latin typeface="Tw Cen MT" panose="020B0602020104020603" pitchFamily="34" charset="0"/>
              </a:rPr>
              <a:t>Dec 10 | PUM17 release</a:t>
            </a:r>
            <a:endParaRPr lang="en-US" dirty="0">
              <a:latin typeface="Tw Cen MT" panose="020B0602020104020603" pitchFamily="34" charset="0"/>
            </a:endParaRPr>
          </a:p>
        </p:txBody>
      </p:sp>
      <p:sp>
        <p:nvSpPr>
          <p:cNvPr id="12" name="TextBox 11"/>
          <p:cNvSpPr txBox="1"/>
          <p:nvPr/>
        </p:nvSpPr>
        <p:spPr>
          <a:xfrm>
            <a:off x="6273839" y="3551014"/>
            <a:ext cx="4185840" cy="369332"/>
          </a:xfrm>
          <a:prstGeom prst="rect">
            <a:avLst/>
          </a:prstGeom>
          <a:noFill/>
        </p:spPr>
        <p:txBody>
          <a:bodyPr wrap="square" rtlCol="0">
            <a:spAutoFit/>
          </a:bodyPr>
          <a:lstStyle/>
          <a:p>
            <a:r>
              <a:rPr lang="en-US" dirty="0" smtClean="0">
                <a:latin typeface="Tw Cen MT" panose="020B0602020104020603" pitchFamily="34" charset="0"/>
              </a:rPr>
              <a:t>Dec 13 | PUM37 release</a:t>
            </a:r>
            <a:endParaRPr lang="en-US" dirty="0">
              <a:latin typeface="Tw Cen MT" panose="020B0602020104020603" pitchFamily="34" charset="0"/>
            </a:endParaRPr>
          </a:p>
        </p:txBody>
      </p:sp>
      <p:pic>
        <p:nvPicPr>
          <p:cNvPr id="4" name="Picture 3"/>
          <p:cNvPicPr>
            <a:picLocks noChangeAspect="1"/>
          </p:cNvPicPr>
          <p:nvPr/>
        </p:nvPicPr>
        <p:blipFill rotWithShape="1">
          <a:blip r:embed="rId5"/>
          <a:srcRect l="25649" t="51400" r="2325"/>
          <a:stretch/>
        </p:blipFill>
        <p:spPr>
          <a:xfrm>
            <a:off x="1571655" y="1177483"/>
            <a:ext cx="8068352" cy="2317682"/>
          </a:xfrm>
          <a:prstGeom prst="rect">
            <a:avLst/>
          </a:prstGeom>
        </p:spPr>
      </p:pic>
      <p:pic>
        <p:nvPicPr>
          <p:cNvPr id="5" name="Picture 4"/>
          <p:cNvPicPr>
            <a:picLocks noChangeAspect="1"/>
          </p:cNvPicPr>
          <p:nvPr/>
        </p:nvPicPr>
        <p:blipFill>
          <a:blip r:embed="rId6"/>
          <a:stretch>
            <a:fillRect/>
          </a:stretch>
        </p:blipFill>
        <p:spPr>
          <a:xfrm>
            <a:off x="560727" y="4417276"/>
            <a:ext cx="4410278" cy="2301284"/>
          </a:xfrm>
          <a:prstGeom prst="rect">
            <a:avLst/>
          </a:prstGeom>
          <a:ln>
            <a:solidFill>
              <a:schemeClr val="accent2"/>
            </a:solidFill>
          </a:ln>
        </p:spPr>
      </p:pic>
      <p:pic>
        <p:nvPicPr>
          <p:cNvPr id="8" name="Picture 7"/>
          <p:cNvPicPr>
            <a:picLocks noChangeAspect="1"/>
          </p:cNvPicPr>
          <p:nvPr/>
        </p:nvPicPr>
        <p:blipFill>
          <a:blip r:embed="rId7"/>
          <a:stretch>
            <a:fillRect/>
          </a:stretch>
        </p:blipFill>
        <p:spPr>
          <a:xfrm>
            <a:off x="560727" y="3921987"/>
            <a:ext cx="2826449" cy="495289"/>
          </a:xfrm>
          <a:prstGeom prst="rect">
            <a:avLst/>
          </a:prstGeom>
        </p:spPr>
      </p:pic>
      <p:sp>
        <p:nvSpPr>
          <p:cNvPr id="9" name="Rounded Rectangle 8"/>
          <p:cNvSpPr/>
          <p:nvPr/>
        </p:nvSpPr>
        <p:spPr>
          <a:xfrm>
            <a:off x="560727" y="3881445"/>
            <a:ext cx="1854669" cy="27648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5773507" y="4417275"/>
            <a:ext cx="6159658" cy="1697955"/>
          </a:xfrm>
          <a:prstGeom prst="rect">
            <a:avLst/>
          </a:prstGeom>
          <a:ln>
            <a:solidFill>
              <a:schemeClr val="accent2"/>
            </a:solidFill>
          </a:ln>
        </p:spPr>
      </p:pic>
      <p:pic>
        <p:nvPicPr>
          <p:cNvPr id="17" name="Picture 16"/>
          <p:cNvPicPr>
            <a:picLocks noChangeAspect="1"/>
          </p:cNvPicPr>
          <p:nvPr/>
        </p:nvPicPr>
        <p:blipFill>
          <a:blip r:embed="rId9"/>
          <a:stretch>
            <a:fillRect/>
          </a:stretch>
        </p:blipFill>
        <p:spPr>
          <a:xfrm>
            <a:off x="5773507" y="3881445"/>
            <a:ext cx="3160283" cy="520368"/>
          </a:xfrm>
          <a:prstGeom prst="rect">
            <a:avLst/>
          </a:prstGeom>
        </p:spPr>
      </p:pic>
      <p:sp>
        <p:nvSpPr>
          <p:cNvPr id="18" name="Rounded Rectangle 17"/>
          <p:cNvSpPr/>
          <p:nvPr/>
        </p:nvSpPr>
        <p:spPr>
          <a:xfrm>
            <a:off x="5773507" y="3866652"/>
            <a:ext cx="2930546" cy="27648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964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8" y="498319"/>
            <a:ext cx="9067136" cy="553998"/>
          </a:xfrm>
          <a:prstGeom prst="rect">
            <a:avLst/>
          </a:prstGeom>
          <a:noFill/>
        </p:spPr>
        <p:txBody>
          <a:bodyPr wrap="square" lIns="0" tIns="0" rIns="0" bIns="0" rtlCol="0">
            <a:spAutoFit/>
          </a:bodyPr>
          <a:lstStyle/>
          <a:p>
            <a:r>
              <a:rPr lang="en-US" sz="3600" b="1" dirty="0" smtClean="0">
                <a:solidFill>
                  <a:srgbClr val="003DA5"/>
                </a:solidFill>
                <a:latin typeface="Fira Sans Medium" panose="020B0503050000020004" pitchFamily="34" charset="0"/>
                <a:ea typeface="Fira Sans Medium" panose="020B0503050000020004" pitchFamily="34" charset="0"/>
              </a:rPr>
              <a:t>PUM37 Identified Changes</a:t>
            </a:r>
            <a:endParaRPr lang="en-US" sz="3600" b="1" spc="-150" dirty="0">
              <a:solidFill>
                <a:srgbClr val="003DA5"/>
              </a:solidFill>
              <a:latin typeface="Fira Sans Medium" panose="020B0503050000020004" pitchFamily="34" charset="0"/>
              <a:ea typeface="Fira Sans Medium" panose="020B0503050000020004"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31312394"/>
              </p:ext>
            </p:extLst>
          </p:nvPr>
        </p:nvGraphicFramePr>
        <p:xfrm>
          <a:off x="191193" y="1052317"/>
          <a:ext cx="11787487" cy="4846320"/>
        </p:xfrm>
        <a:graphic>
          <a:graphicData uri="http://schemas.openxmlformats.org/drawingml/2006/table">
            <a:tbl>
              <a:tblPr firstRow="1" bandRow="1">
                <a:tableStyleId>{21E4AEA4-8DFA-4A89-87EB-49C32662AFE0}</a:tableStyleId>
              </a:tblPr>
              <a:tblGrid>
                <a:gridCol w="789709">
                  <a:extLst>
                    <a:ext uri="{9D8B030D-6E8A-4147-A177-3AD203B41FA5}">
                      <a16:colId xmlns:a16="http://schemas.microsoft.com/office/drawing/2014/main" val="794141430"/>
                    </a:ext>
                  </a:extLst>
                </a:gridCol>
                <a:gridCol w="706582">
                  <a:extLst>
                    <a:ext uri="{9D8B030D-6E8A-4147-A177-3AD203B41FA5}">
                      <a16:colId xmlns:a16="http://schemas.microsoft.com/office/drawing/2014/main" val="3411464794"/>
                    </a:ext>
                  </a:extLst>
                </a:gridCol>
                <a:gridCol w="2061989">
                  <a:extLst>
                    <a:ext uri="{9D8B030D-6E8A-4147-A177-3AD203B41FA5}">
                      <a16:colId xmlns:a16="http://schemas.microsoft.com/office/drawing/2014/main" val="3146974446"/>
                    </a:ext>
                  </a:extLst>
                </a:gridCol>
                <a:gridCol w="4473715">
                  <a:extLst>
                    <a:ext uri="{9D8B030D-6E8A-4147-A177-3AD203B41FA5}">
                      <a16:colId xmlns:a16="http://schemas.microsoft.com/office/drawing/2014/main" val="2092961393"/>
                    </a:ext>
                  </a:extLst>
                </a:gridCol>
                <a:gridCol w="843177">
                  <a:extLst>
                    <a:ext uri="{9D8B030D-6E8A-4147-A177-3AD203B41FA5}">
                      <a16:colId xmlns:a16="http://schemas.microsoft.com/office/drawing/2014/main" val="3910883648"/>
                    </a:ext>
                  </a:extLst>
                </a:gridCol>
                <a:gridCol w="761805">
                  <a:extLst>
                    <a:ext uri="{9D8B030D-6E8A-4147-A177-3AD203B41FA5}">
                      <a16:colId xmlns:a16="http://schemas.microsoft.com/office/drawing/2014/main" val="728792477"/>
                    </a:ext>
                  </a:extLst>
                </a:gridCol>
                <a:gridCol w="749490">
                  <a:extLst>
                    <a:ext uri="{9D8B030D-6E8A-4147-A177-3AD203B41FA5}">
                      <a16:colId xmlns:a16="http://schemas.microsoft.com/office/drawing/2014/main" val="1820446652"/>
                    </a:ext>
                  </a:extLst>
                </a:gridCol>
                <a:gridCol w="700510">
                  <a:extLst>
                    <a:ext uri="{9D8B030D-6E8A-4147-A177-3AD203B41FA5}">
                      <a16:colId xmlns:a16="http://schemas.microsoft.com/office/drawing/2014/main" val="1861856866"/>
                    </a:ext>
                  </a:extLst>
                </a:gridCol>
                <a:gridCol w="700510">
                  <a:extLst>
                    <a:ext uri="{9D8B030D-6E8A-4147-A177-3AD203B41FA5}">
                      <a16:colId xmlns:a16="http://schemas.microsoft.com/office/drawing/2014/main" val="2910860251"/>
                    </a:ext>
                  </a:extLst>
                </a:gridCol>
              </a:tblGrid>
              <a:tr h="0">
                <a:tc>
                  <a:txBody>
                    <a:bodyPr/>
                    <a:lstStyle/>
                    <a:p>
                      <a:r>
                        <a:rPr lang="en-US" sz="1200" dirty="0" smtClean="0"/>
                        <a:t>JIRA</a:t>
                      </a:r>
                      <a:endParaRPr lang="en-US" sz="1200" dirty="0"/>
                    </a:p>
                  </a:txBody>
                  <a:tcPr/>
                </a:tc>
                <a:tc>
                  <a:txBody>
                    <a:bodyPr/>
                    <a:lstStyle/>
                    <a:p>
                      <a:r>
                        <a:rPr lang="en-US" sz="1200" dirty="0" smtClean="0"/>
                        <a:t>Module</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Summary</a:t>
                      </a:r>
                      <a:endParaRPr lang="en-US" sz="1200" dirty="0"/>
                    </a:p>
                  </a:txBody>
                  <a:tcPr/>
                </a:tc>
                <a:tc>
                  <a:txBody>
                    <a:bodyPr/>
                    <a:lstStyle/>
                    <a:p>
                      <a:r>
                        <a:rPr lang="en-US" sz="1200" dirty="0" smtClean="0"/>
                        <a:t>Training Impact</a:t>
                      </a:r>
                      <a:endParaRPr lang="en-US" sz="1200" dirty="0"/>
                    </a:p>
                  </a:txBody>
                  <a:tcPr/>
                </a:tc>
                <a:tc>
                  <a:txBody>
                    <a:bodyPr/>
                    <a:lstStyle/>
                    <a:p>
                      <a:r>
                        <a:rPr lang="en-US" sz="1200" dirty="0" smtClean="0"/>
                        <a:t>ESS/MSS</a:t>
                      </a:r>
                      <a:endParaRPr lang="en-US" sz="1200" dirty="0"/>
                    </a:p>
                  </a:txBody>
                  <a:tcPr/>
                </a:tc>
                <a:tc>
                  <a:txBody>
                    <a:bodyPr/>
                    <a:lstStyle/>
                    <a:p>
                      <a:r>
                        <a:rPr lang="en-US" sz="1200" dirty="0" smtClean="0"/>
                        <a:t>Location</a:t>
                      </a:r>
                      <a:endParaRPr lang="en-US" sz="1200" dirty="0"/>
                    </a:p>
                  </a:txBody>
                  <a:tcPr/>
                </a:tc>
                <a:tc>
                  <a:txBody>
                    <a:bodyPr/>
                    <a:lstStyle/>
                    <a:p>
                      <a:r>
                        <a:rPr lang="en-US" sz="1200" dirty="0" smtClean="0"/>
                        <a:t>UCPath</a:t>
                      </a:r>
                      <a:endParaRPr lang="en-US" sz="1200" dirty="0"/>
                    </a:p>
                  </a:txBody>
                  <a:tcPr/>
                </a:tc>
                <a:tc>
                  <a:txBody>
                    <a:bodyPr/>
                    <a:lstStyle/>
                    <a:p>
                      <a:r>
                        <a:rPr lang="en-US" sz="1200" dirty="0" smtClean="0"/>
                        <a:t>Vendor</a:t>
                      </a:r>
                      <a:endParaRPr lang="en-US" sz="1200" dirty="0"/>
                    </a:p>
                  </a:txBody>
                  <a:tcPr/>
                </a:tc>
                <a:extLst>
                  <a:ext uri="{0D108BD9-81ED-4DB2-BD59-A6C34878D82A}">
                    <a16:rowId xmlns:a16="http://schemas.microsoft.com/office/drawing/2014/main" val="1905060228"/>
                  </a:ext>
                </a:extLst>
              </a:tr>
              <a:tr h="0">
                <a:tc>
                  <a:txBody>
                    <a:bodyPr/>
                    <a:lstStyle/>
                    <a:p>
                      <a:r>
                        <a:rPr lang="en-US" sz="1100" b="0" i="0" kern="1200" dirty="0" smtClean="0">
                          <a:solidFill>
                            <a:schemeClr val="dk1"/>
                          </a:solidFill>
                          <a:effectLst/>
                          <a:latin typeface="+mn-lt"/>
                          <a:ea typeface="+mn-ea"/>
                          <a:cs typeface="+mn-cs"/>
                          <a:hlinkClick r:id="rId5"/>
                        </a:rPr>
                        <a:t>UPG-462</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NF</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HCM-HR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dk1"/>
                          </a:solidFill>
                          <a:effectLst/>
                          <a:latin typeface="+mn-lt"/>
                          <a:ea typeface="+mn-ea"/>
                          <a:cs typeface="+mn-cs"/>
                        </a:rPr>
                        <a:t>New feature allows the admin user to bypass the Delete Control check for ERN Deletes. This can’t be hidden.</a:t>
                      </a:r>
                      <a:endParaRPr lang="en-US" sz="1100" dirty="0" smtClean="0"/>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N/A - There feature is currently not available.</a:t>
                      </a:r>
                    </a:p>
                    <a:p>
                      <a:r>
                        <a:rPr lang="en-US" sz="1100" b="1" i="0" kern="1200" dirty="0" smtClean="0">
                          <a:solidFill>
                            <a:schemeClr val="dk1"/>
                          </a:solidFill>
                          <a:effectLst/>
                          <a:latin typeface="+mn-lt"/>
                          <a:ea typeface="+mn-ea"/>
                          <a:cs typeface="+mn-cs"/>
                        </a:rPr>
                        <a:t>After Upgrade:</a:t>
                      </a:r>
                      <a:r>
                        <a:rPr lang="en-US" sz="1100" b="0" i="0" kern="1200" dirty="0" smtClean="0">
                          <a:solidFill>
                            <a:schemeClr val="dk1"/>
                          </a:solidFill>
                          <a:effectLst/>
                          <a:latin typeface="+mn-lt"/>
                          <a:ea typeface="+mn-ea"/>
                          <a:cs typeface="+mn-cs"/>
                        </a:rPr>
                        <a:t> T</a:t>
                      </a:r>
                      <a:r>
                        <a:rPr lang="en-US" sz="1100" kern="1200" dirty="0" smtClean="0">
                          <a:solidFill>
                            <a:schemeClr val="dk1"/>
                          </a:solidFill>
                          <a:effectLst/>
                          <a:latin typeface="+mn-lt"/>
                          <a:ea typeface="+mn-ea"/>
                          <a:cs typeface="+mn-cs"/>
                        </a:rPr>
                        <a:t>he ID Delete User role can be assign to administrators. This role enables administrators to select the Skip Control Record/Field Check control parameter on the ERN Delete Process Page, which tells the ERN Delete process to skip the validation of fields and controls set on this page. For administrators without this role, this option is disabled. </a:t>
                      </a:r>
                      <a:endParaRPr lang="en-US" sz="1100" b="0" i="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hlinkClick r:id="rId6"/>
                        </a:rPr>
                        <a:t>UPG-1665</a:t>
                      </a:r>
                      <a:endParaRPr lang="en-US" sz="1100" dirty="0" smtClean="0"/>
                    </a:p>
                  </a:txBody>
                  <a:tcPr/>
                </a:tc>
                <a:tc>
                  <a:txBody>
                    <a:bodyPr/>
                    <a:lstStyle/>
                    <a:p>
                      <a:r>
                        <a:rPr lang="en-US" sz="1100" dirty="0" smtClean="0"/>
                        <a:t>None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3976885170"/>
                  </a:ext>
                </a:extLst>
              </a:tr>
              <a:tr h="0">
                <a:tc>
                  <a:txBody>
                    <a:bodyPr/>
                    <a:lstStyle/>
                    <a:p>
                      <a:r>
                        <a:rPr lang="en-US" sz="1100" b="0" i="0" kern="1200" dirty="0" smtClean="0">
                          <a:solidFill>
                            <a:schemeClr val="dk1"/>
                          </a:solidFill>
                          <a:effectLst/>
                          <a:latin typeface="+mn-lt"/>
                          <a:ea typeface="+mn-ea"/>
                          <a:cs typeface="+mn-cs"/>
                          <a:hlinkClick r:id="rId7"/>
                        </a:rPr>
                        <a:t>UPG-1535</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UI/BF</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t>HCM-HR</a:t>
                      </a:r>
                      <a:endPar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txBody>
                  <a:tcPr/>
                </a:tc>
                <a:tc>
                  <a:txBody>
                    <a:bodyPr/>
                    <a:lstStyle/>
                    <a:p>
                      <a:r>
                        <a:rPr lang="en-US" sz="1100" dirty="0" smtClean="0"/>
                        <a:t>J</a:t>
                      </a:r>
                      <a:r>
                        <a:rPr lang="en-US" sz="1100" b="0" i="0" kern="1200" dirty="0" smtClean="0">
                          <a:solidFill>
                            <a:schemeClr val="dk1"/>
                          </a:solidFill>
                          <a:effectLst/>
                          <a:latin typeface="+mn-lt"/>
                          <a:ea typeface="+mn-ea"/>
                          <a:cs typeface="+mn-cs"/>
                        </a:rPr>
                        <a:t>ob Data - Warning Message - No Employee Relation was Created</a:t>
                      </a:r>
                      <a:endParaRPr lang="en-US" sz="1100" dirty="0"/>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Currently, the warning message related to "no employee relation was created" is only issued when processing a new hire as part of the Manage Transaction process and data is changed directly in the loaded data be the UCPC Processor, otherwise the warning is not shown.</a:t>
                      </a:r>
                    </a:p>
                    <a:p>
                      <a:r>
                        <a:rPr lang="en-US" sz="1100" b="1" i="0" kern="1200" dirty="0" smtClean="0">
                          <a:solidFill>
                            <a:schemeClr val="dk1"/>
                          </a:solidFill>
                          <a:effectLst/>
                          <a:latin typeface="+mn-lt"/>
                          <a:ea typeface="+mn-ea"/>
                          <a:cs typeface="+mn-cs"/>
                        </a:rPr>
                        <a:t>After Upgrade:</a:t>
                      </a:r>
                      <a:r>
                        <a:rPr lang="en-US" sz="1100" b="0" i="0" kern="1200" dirty="0" smtClean="0">
                          <a:solidFill>
                            <a:schemeClr val="dk1"/>
                          </a:solidFill>
                          <a:effectLst/>
                          <a:latin typeface="+mn-lt"/>
                          <a:ea typeface="+mn-ea"/>
                          <a:cs typeface="+mn-cs"/>
                        </a:rPr>
                        <a:t> UCPC Processors will see a warning message related to "no employee relation was created" when processing New Hire Templates for new employees. Clicking OK will return the user to their normal processing steps.</a:t>
                      </a:r>
                    </a:p>
                  </a:txBody>
                  <a:tcPr marL="45720" marR="45720"/>
                </a:tc>
                <a:tc>
                  <a:txBody>
                    <a:bodyPr/>
                    <a:lstStyle/>
                    <a:p>
                      <a:r>
                        <a:rPr lang="en-US" sz="1100" dirty="0" smtClean="0">
                          <a:hlinkClick r:id="rId8"/>
                        </a:rPr>
                        <a:t>UPG-1664</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1050618113"/>
                  </a:ext>
                </a:extLst>
              </a:tr>
              <a:tr h="0">
                <a:tc>
                  <a:txBody>
                    <a:bodyPr/>
                    <a:lstStyle/>
                    <a:p>
                      <a:pPr algn="l" fontAlgn="t"/>
                      <a:r>
                        <a:rPr lang="en-US" sz="1100" dirty="0" smtClean="0">
                          <a:solidFill>
                            <a:srgbClr val="005581"/>
                          </a:solidFill>
                          <a:effectLst/>
                          <a:hlinkClick r:id="rId9"/>
                        </a:rPr>
                        <a:t>UPG-1660</a:t>
                      </a:r>
                      <a:endParaRPr lang="en-US" sz="1100" dirty="0" smtClean="0">
                        <a:solidFill>
                          <a:srgbClr val="005581"/>
                        </a:solidFill>
                        <a:effectLst/>
                      </a:endParaRPr>
                    </a:p>
                    <a:p>
                      <a:pPr algn="l" fontAlgn="t"/>
                      <a:r>
                        <a:rPr lang="en-US" sz="1100" dirty="0" smtClean="0">
                          <a:solidFill>
                            <a:schemeClr val="tx1"/>
                          </a:solidFill>
                          <a:effectLst/>
                        </a:rPr>
                        <a:t>NF</a:t>
                      </a:r>
                      <a:endParaRPr lang="en-US" sz="1100" dirty="0">
                        <a:solidFill>
                          <a:schemeClr val="tx1"/>
                        </a:solidFill>
                        <a:effectLst/>
                      </a:endParaRPr>
                    </a:p>
                  </a:txBody>
                  <a:tcPr marL="95250" marR="95250" marT="47625" marB="476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HCM-HR</a:t>
                      </a:r>
                    </a:p>
                  </a:txBody>
                  <a:tcPr marL="95250" marR="95250" marT="47625" marB="47625"/>
                </a:tc>
                <a:tc>
                  <a:txBody>
                    <a:bodyPr/>
                    <a:lstStyle/>
                    <a:p>
                      <a:r>
                        <a:rPr lang="en-US" sz="1100" dirty="0" smtClean="0"/>
                        <a:t>FLUID delegation</a:t>
                      </a:r>
                      <a:r>
                        <a:rPr lang="en-US" sz="1100" baseline="0" dirty="0" smtClean="0"/>
                        <a:t> is turned on for AWE reassignments</a:t>
                      </a:r>
                      <a:endParaRPr lang="en-US" sz="1100" dirty="0"/>
                    </a:p>
                  </a:txBody>
                  <a:tcPr/>
                </a:tc>
                <a:tc>
                  <a:txBody>
                    <a:bodyPr/>
                    <a:lstStyle/>
                    <a:p>
                      <a:r>
                        <a:rPr lang="en-US" sz="1100" b="1" dirty="0" smtClean="0"/>
                        <a:t>Current Production:</a:t>
                      </a:r>
                      <a:r>
                        <a:rPr lang="en-US" sz="1100" dirty="0" smtClean="0"/>
                        <a:t>  Fluid Delegation does not exist in Production.</a:t>
                      </a:r>
                    </a:p>
                    <a:p>
                      <a:r>
                        <a:rPr lang="en-US" sz="1100" b="1" dirty="0" smtClean="0"/>
                        <a:t>After Upgrade:</a:t>
                      </a:r>
                      <a:r>
                        <a:rPr lang="en-US" sz="1100" dirty="0" smtClean="0"/>
                        <a:t> Fluid Delegation is turned on (as delivered).  This is requiring additional Delegation configuration to be configured.  If not, AWE Reassignments does not function the same way as PUM 17.</a:t>
                      </a:r>
                      <a:endParaRPr lang="en-US" sz="1100" b="0" i="0" kern="1200" dirty="0" smtClean="0">
                        <a:solidFill>
                          <a:schemeClr val="dk1"/>
                        </a:solidFill>
                        <a:effectLst/>
                        <a:latin typeface="+mn-lt"/>
                        <a:ea typeface="+mn-ea"/>
                        <a:cs typeface="+mn-cs"/>
                      </a:endParaRPr>
                    </a:p>
                    <a:p>
                      <a:r>
                        <a:rPr lang="en-US" sz="1100" dirty="0" smtClean="0"/>
                        <a:t>This impacts all modules that use AWE and where transactions are reassigned.</a:t>
                      </a:r>
                    </a:p>
                  </a:txBody>
                  <a:tcPr marL="45720" marR="45720"/>
                </a:tc>
                <a:tc>
                  <a:txBody>
                    <a:bodyPr/>
                    <a:lstStyle/>
                    <a:p>
                      <a:r>
                        <a:rPr lang="en-US" sz="1100" dirty="0" smtClean="0">
                          <a:hlinkClick r:id="rId10"/>
                        </a:rPr>
                        <a:t>UPG-1740</a:t>
                      </a:r>
                      <a:endParaRPr lang="en-US" sz="1100" dirty="0" smtClean="0"/>
                    </a:p>
                    <a:p>
                      <a:r>
                        <a:rPr lang="en-US" sz="1100" dirty="0" smtClean="0"/>
                        <a:t>No Change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Med</a:t>
                      </a:r>
                      <a:endParaRPr lang="en-US" sz="1100" dirty="0"/>
                    </a:p>
                  </a:txBody>
                  <a:tcPr>
                    <a:solidFill>
                      <a:srgbClr val="FFC000"/>
                    </a:solidFill>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1092233657"/>
                  </a:ext>
                </a:extLst>
              </a:tr>
              <a:tr h="0">
                <a:tc>
                  <a:txBody>
                    <a:bodyPr/>
                    <a:lstStyle/>
                    <a:p>
                      <a:pPr algn="l" fontAlgn="t"/>
                      <a:r>
                        <a:rPr lang="en-US" sz="1100" dirty="0" smtClean="0">
                          <a:solidFill>
                            <a:schemeClr val="tx1"/>
                          </a:solidFill>
                          <a:effectLst/>
                          <a:hlinkClick r:id="rId11"/>
                        </a:rPr>
                        <a:t>UPG-1984</a:t>
                      </a:r>
                      <a:endParaRPr lang="en-US" sz="1100" dirty="0" smtClean="0">
                        <a:solidFill>
                          <a:schemeClr val="tx1"/>
                        </a:solidFill>
                        <a:effectLst/>
                      </a:endParaRPr>
                    </a:p>
                    <a:p>
                      <a:pPr algn="l" fontAlgn="t"/>
                      <a:r>
                        <a:rPr lang="en-US" sz="1100" dirty="0" smtClean="0">
                          <a:solidFill>
                            <a:schemeClr val="tx1"/>
                          </a:solidFill>
                          <a:effectLst/>
                        </a:rPr>
                        <a:t>UI/BF</a:t>
                      </a:r>
                      <a:endParaRPr lang="en-US" sz="1100" dirty="0">
                        <a:solidFill>
                          <a:schemeClr val="tx1"/>
                        </a:solidFill>
                        <a:effectLst/>
                      </a:endParaRPr>
                    </a:p>
                  </a:txBody>
                  <a:tcPr marL="95250" marR="95250" marT="47625" marB="476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HCM-All</a:t>
                      </a:r>
                    </a:p>
                  </a:txBody>
                  <a:tcPr marL="95250" marR="95250" marT="47625" marB="47625"/>
                </a:tc>
                <a:tc>
                  <a:txBody>
                    <a:bodyPr/>
                    <a:lstStyle/>
                    <a:p>
                      <a:r>
                        <a:rPr lang="en-US" sz="1100" kern="1200" baseline="0" dirty="0" smtClean="0">
                          <a:solidFill>
                            <a:schemeClr val="dk1"/>
                          </a:solidFill>
                          <a:latin typeface="+mn-lt"/>
                          <a:ea typeface="+mn-ea"/>
                          <a:cs typeface="+mn-cs"/>
                        </a:rPr>
                        <a:t>Asterisks Now Appear on Required Fields When in 'Add a New Value' page</a:t>
                      </a:r>
                      <a:endParaRPr lang="en-US" sz="1100" kern="1200" baseline="0" dirty="0">
                        <a:solidFill>
                          <a:schemeClr val="dk1"/>
                        </a:solidFill>
                        <a:latin typeface="+mn-lt"/>
                        <a:ea typeface="+mn-ea"/>
                        <a:cs typeface="+mn-cs"/>
                      </a:endParaRPr>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When in 'Add Mode' Required Fields do not have an Asterisk indicating they are required</a:t>
                      </a:r>
                    </a:p>
                    <a:p>
                      <a:r>
                        <a:rPr lang="en-US" sz="1100" b="1" i="0" kern="1200" dirty="0" smtClean="0">
                          <a:solidFill>
                            <a:schemeClr val="dk1"/>
                          </a:solidFill>
                          <a:effectLst/>
                          <a:latin typeface="+mn-lt"/>
                          <a:ea typeface="+mn-ea"/>
                          <a:cs typeface="+mn-cs"/>
                        </a:rPr>
                        <a:t>Future State:</a:t>
                      </a:r>
                      <a:r>
                        <a:rPr lang="en-US" sz="1100" b="0" i="0" kern="1200" dirty="0" smtClean="0">
                          <a:solidFill>
                            <a:schemeClr val="dk1"/>
                          </a:solidFill>
                          <a:effectLst/>
                          <a:latin typeface="+mn-lt"/>
                          <a:ea typeface="+mn-ea"/>
                          <a:cs typeface="+mn-cs"/>
                        </a:rPr>
                        <a:t> Required Fields in Add Mode now will include an Asterisk indicating those fields that are required.  This impacts UCPath as a whole.</a:t>
                      </a:r>
                    </a:p>
                  </a:txBody>
                  <a:tcPr marL="45720" marR="45720"/>
                </a:tc>
                <a:tc>
                  <a:txBody>
                    <a:bodyPr/>
                    <a:lstStyle/>
                    <a:p>
                      <a:r>
                        <a:rPr lang="en-US" sz="1100" dirty="0" smtClean="0">
                          <a:hlinkClick r:id="rId12"/>
                        </a:rPr>
                        <a:t>UPG-2027</a:t>
                      </a:r>
                      <a:endParaRPr lang="en-US" sz="1100" dirty="0" smtClean="0"/>
                    </a:p>
                    <a:p>
                      <a:r>
                        <a:rPr lang="en-US" sz="1100" dirty="0" smtClean="0"/>
                        <a:t>Minor Change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solidFill>
                      <a:srgbClr val="FFC000"/>
                    </a:solidFill>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1939053344"/>
                  </a:ext>
                </a:extLst>
              </a:tr>
            </a:tbl>
          </a:graphicData>
        </a:graphic>
      </p:graphicFrame>
      <p:sp>
        <p:nvSpPr>
          <p:cNvPr id="2" name="TextBox 1"/>
          <p:cNvSpPr txBox="1"/>
          <p:nvPr/>
        </p:nvSpPr>
        <p:spPr>
          <a:xfrm>
            <a:off x="9376755" y="306183"/>
            <a:ext cx="2601925" cy="553998"/>
          </a:xfrm>
          <a:prstGeom prst="rect">
            <a:avLst/>
          </a:prstGeom>
          <a:noFill/>
        </p:spPr>
        <p:txBody>
          <a:bodyPr wrap="square" rtlCol="0">
            <a:spAutoFit/>
          </a:bodyPr>
          <a:lstStyle/>
          <a:p>
            <a:r>
              <a:rPr lang="en-US" sz="1000" dirty="0" smtClean="0"/>
              <a:t>BPC= Business Process Change (COE Approval)</a:t>
            </a:r>
          </a:p>
          <a:p>
            <a:r>
              <a:rPr lang="en-US" sz="1000" dirty="0" smtClean="0"/>
              <a:t>NF= New Feature</a:t>
            </a:r>
          </a:p>
          <a:p>
            <a:r>
              <a:rPr lang="en-US" sz="1000" dirty="0" smtClean="0"/>
              <a:t>UI/BF= Minor UI and/or Bug Fix</a:t>
            </a:r>
            <a:endParaRPr lang="en-US" sz="1000" dirty="0"/>
          </a:p>
        </p:txBody>
      </p:sp>
    </p:spTree>
    <p:extLst>
      <p:ext uri="{BB962C8B-B14F-4D97-AF65-F5344CB8AC3E}">
        <p14:creationId xmlns:p14="http://schemas.microsoft.com/office/powerpoint/2010/main" val="3196825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8" y="498319"/>
            <a:ext cx="9067136" cy="553998"/>
          </a:xfrm>
          <a:prstGeom prst="rect">
            <a:avLst/>
          </a:prstGeom>
          <a:noFill/>
        </p:spPr>
        <p:txBody>
          <a:bodyPr wrap="square" lIns="0" tIns="0" rIns="0" bIns="0" rtlCol="0">
            <a:spAutoFit/>
          </a:bodyPr>
          <a:lstStyle/>
          <a:p>
            <a:r>
              <a:rPr lang="en-US" sz="3600" b="1" dirty="0" smtClean="0">
                <a:solidFill>
                  <a:srgbClr val="003DA5"/>
                </a:solidFill>
                <a:latin typeface="Fira Sans Medium" panose="020B0503050000020004" pitchFamily="34" charset="0"/>
                <a:ea typeface="Fira Sans Medium" panose="020B0503050000020004" pitchFamily="34" charset="0"/>
              </a:rPr>
              <a:t>PUM37 Identified Changes</a:t>
            </a:r>
            <a:endParaRPr lang="en-US" sz="3600" b="1" spc="-150" dirty="0">
              <a:solidFill>
                <a:srgbClr val="003DA5"/>
              </a:solidFill>
              <a:latin typeface="Fira Sans Medium" panose="020B0503050000020004" pitchFamily="34" charset="0"/>
              <a:ea typeface="Fira Sans Medium" panose="020B0503050000020004"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36201305"/>
              </p:ext>
            </p:extLst>
          </p:nvPr>
        </p:nvGraphicFramePr>
        <p:xfrm>
          <a:off x="191193" y="1052317"/>
          <a:ext cx="11787487" cy="5090160"/>
        </p:xfrm>
        <a:graphic>
          <a:graphicData uri="http://schemas.openxmlformats.org/drawingml/2006/table">
            <a:tbl>
              <a:tblPr firstRow="1" bandRow="1">
                <a:tableStyleId>{21E4AEA4-8DFA-4A89-87EB-49C32662AFE0}</a:tableStyleId>
              </a:tblPr>
              <a:tblGrid>
                <a:gridCol w="789709">
                  <a:extLst>
                    <a:ext uri="{9D8B030D-6E8A-4147-A177-3AD203B41FA5}">
                      <a16:colId xmlns:a16="http://schemas.microsoft.com/office/drawing/2014/main" val="794141430"/>
                    </a:ext>
                  </a:extLst>
                </a:gridCol>
                <a:gridCol w="706582">
                  <a:extLst>
                    <a:ext uri="{9D8B030D-6E8A-4147-A177-3AD203B41FA5}">
                      <a16:colId xmlns:a16="http://schemas.microsoft.com/office/drawing/2014/main" val="3411464794"/>
                    </a:ext>
                  </a:extLst>
                </a:gridCol>
                <a:gridCol w="2061989">
                  <a:extLst>
                    <a:ext uri="{9D8B030D-6E8A-4147-A177-3AD203B41FA5}">
                      <a16:colId xmlns:a16="http://schemas.microsoft.com/office/drawing/2014/main" val="3146974446"/>
                    </a:ext>
                  </a:extLst>
                </a:gridCol>
                <a:gridCol w="4473715">
                  <a:extLst>
                    <a:ext uri="{9D8B030D-6E8A-4147-A177-3AD203B41FA5}">
                      <a16:colId xmlns:a16="http://schemas.microsoft.com/office/drawing/2014/main" val="2092961393"/>
                    </a:ext>
                  </a:extLst>
                </a:gridCol>
                <a:gridCol w="843177">
                  <a:extLst>
                    <a:ext uri="{9D8B030D-6E8A-4147-A177-3AD203B41FA5}">
                      <a16:colId xmlns:a16="http://schemas.microsoft.com/office/drawing/2014/main" val="3910883648"/>
                    </a:ext>
                  </a:extLst>
                </a:gridCol>
                <a:gridCol w="761805">
                  <a:extLst>
                    <a:ext uri="{9D8B030D-6E8A-4147-A177-3AD203B41FA5}">
                      <a16:colId xmlns:a16="http://schemas.microsoft.com/office/drawing/2014/main" val="728792477"/>
                    </a:ext>
                  </a:extLst>
                </a:gridCol>
                <a:gridCol w="749490">
                  <a:extLst>
                    <a:ext uri="{9D8B030D-6E8A-4147-A177-3AD203B41FA5}">
                      <a16:colId xmlns:a16="http://schemas.microsoft.com/office/drawing/2014/main" val="1820446652"/>
                    </a:ext>
                  </a:extLst>
                </a:gridCol>
                <a:gridCol w="700510">
                  <a:extLst>
                    <a:ext uri="{9D8B030D-6E8A-4147-A177-3AD203B41FA5}">
                      <a16:colId xmlns:a16="http://schemas.microsoft.com/office/drawing/2014/main" val="1861856866"/>
                    </a:ext>
                  </a:extLst>
                </a:gridCol>
                <a:gridCol w="700510">
                  <a:extLst>
                    <a:ext uri="{9D8B030D-6E8A-4147-A177-3AD203B41FA5}">
                      <a16:colId xmlns:a16="http://schemas.microsoft.com/office/drawing/2014/main" val="2910860251"/>
                    </a:ext>
                  </a:extLst>
                </a:gridCol>
              </a:tblGrid>
              <a:tr h="0">
                <a:tc>
                  <a:txBody>
                    <a:bodyPr/>
                    <a:lstStyle/>
                    <a:p>
                      <a:r>
                        <a:rPr lang="en-US" sz="1200" dirty="0" smtClean="0"/>
                        <a:t>JIRA</a:t>
                      </a:r>
                      <a:endParaRPr lang="en-US" sz="1200" dirty="0"/>
                    </a:p>
                  </a:txBody>
                  <a:tcPr/>
                </a:tc>
                <a:tc>
                  <a:txBody>
                    <a:bodyPr/>
                    <a:lstStyle/>
                    <a:p>
                      <a:r>
                        <a:rPr lang="en-US" sz="1200" dirty="0" smtClean="0"/>
                        <a:t>Module</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Summary</a:t>
                      </a:r>
                      <a:endParaRPr lang="en-US" sz="1200" dirty="0"/>
                    </a:p>
                  </a:txBody>
                  <a:tcPr/>
                </a:tc>
                <a:tc>
                  <a:txBody>
                    <a:bodyPr/>
                    <a:lstStyle/>
                    <a:p>
                      <a:r>
                        <a:rPr lang="en-US" sz="1200" dirty="0" smtClean="0"/>
                        <a:t>Training Impact</a:t>
                      </a:r>
                      <a:endParaRPr lang="en-US" sz="1200" dirty="0"/>
                    </a:p>
                  </a:txBody>
                  <a:tcPr/>
                </a:tc>
                <a:tc>
                  <a:txBody>
                    <a:bodyPr/>
                    <a:lstStyle/>
                    <a:p>
                      <a:r>
                        <a:rPr lang="en-US" sz="1200" dirty="0" smtClean="0"/>
                        <a:t>ESS/MSS</a:t>
                      </a:r>
                      <a:endParaRPr lang="en-US" sz="1200" dirty="0"/>
                    </a:p>
                  </a:txBody>
                  <a:tcPr/>
                </a:tc>
                <a:tc>
                  <a:txBody>
                    <a:bodyPr/>
                    <a:lstStyle/>
                    <a:p>
                      <a:r>
                        <a:rPr lang="en-US" sz="1200" dirty="0" smtClean="0"/>
                        <a:t>Location</a:t>
                      </a:r>
                      <a:endParaRPr lang="en-US" sz="1200" dirty="0"/>
                    </a:p>
                  </a:txBody>
                  <a:tcPr/>
                </a:tc>
                <a:tc>
                  <a:txBody>
                    <a:bodyPr/>
                    <a:lstStyle/>
                    <a:p>
                      <a:r>
                        <a:rPr lang="en-US" sz="1200" dirty="0" smtClean="0"/>
                        <a:t>UCPath</a:t>
                      </a:r>
                      <a:endParaRPr lang="en-US" sz="1200" dirty="0"/>
                    </a:p>
                  </a:txBody>
                  <a:tcPr/>
                </a:tc>
                <a:tc>
                  <a:txBody>
                    <a:bodyPr/>
                    <a:lstStyle/>
                    <a:p>
                      <a:r>
                        <a:rPr lang="en-US" sz="1200" dirty="0" smtClean="0"/>
                        <a:t>Vendor</a:t>
                      </a:r>
                      <a:endParaRPr lang="en-US" sz="1200" dirty="0"/>
                    </a:p>
                  </a:txBody>
                  <a:tcPr/>
                </a:tc>
                <a:extLst>
                  <a:ext uri="{0D108BD9-81ED-4DB2-BD59-A6C34878D82A}">
                    <a16:rowId xmlns:a16="http://schemas.microsoft.com/office/drawing/2014/main" val="1905060228"/>
                  </a:ext>
                </a:extLst>
              </a:tr>
              <a:tr h="0">
                <a:tc>
                  <a:txBody>
                    <a:bodyPr/>
                    <a:lstStyle/>
                    <a:p>
                      <a:r>
                        <a:rPr lang="en-US" sz="1100" b="0" i="0" kern="1200" dirty="0" smtClean="0">
                          <a:solidFill>
                            <a:schemeClr val="dk1"/>
                          </a:solidFill>
                          <a:effectLst/>
                          <a:latin typeface="+mn-lt"/>
                          <a:ea typeface="+mn-ea"/>
                          <a:cs typeface="+mn-cs"/>
                          <a:hlinkClick r:id="rId5"/>
                        </a:rPr>
                        <a:t>UPG-428</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UI/BF</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t>HCM-HR</a:t>
                      </a:r>
                      <a:endPar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txBody>
                  <a:tcPr/>
                </a:tc>
                <a:tc>
                  <a:txBody>
                    <a:bodyPr/>
                    <a:lstStyle/>
                    <a:p>
                      <a:r>
                        <a:rPr lang="en-US" sz="1100" b="0" i="0" kern="1200" dirty="0" smtClean="0">
                          <a:solidFill>
                            <a:schemeClr val="dk1"/>
                          </a:solidFill>
                          <a:effectLst/>
                          <a:latin typeface="+mn-lt"/>
                          <a:ea typeface="+mn-ea"/>
                          <a:cs typeface="+mn-cs"/>
                        </a:rPr>
                        <a:t>A warning message to users if position change results in compensation frequency change in Job Data.</a:t>
                      </a:r>
                      <a:endParaRPr lang="en-US" sz="1100" dirty="0"/>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A warning message is not issued if a change related to the Position Number could result in a change to the Job Compensation Frequency.</a:t>
                      </a:r>
                    </a:p>
                    <a:p>
                      <a:r>
                        <a:rPr lang="en-US" sz="1100" b="1" i="0" kern="1200" dirty="0" smtClean="0">
                          <a:solidFill>
                            <a:schemeClr val="dk1"/>
                          </a:solidFill>
                          <a:effectLst/>
                          <a:latin typeface="+mn-lt"/>
                          <a:ea typeface="+mn-ea"/>
                          <a:cs typeface="+mn-cs"/>
                        </a:rPr>
                        <a:t>After Upgrade:</a:t>
                      </a:r>
                      <a:r>
                        <a:rPr lang="en-US" sz="1100" b="0" i="0" kern="1200" dirty="0" smtClean="0">
                          <a:solidFill>
                            <a:schemeClr val="dk1"/>
                          </a:solidFill>
                          <a:effectLst/>
                          <a:latin typeface="+mn-lt"/>
                          <a:ea typeface="+mn-ea"/>
                          <a:cs typeface="+mn-cs"/>
                        </a:rPr>
                        <a:t> A warning message is will be issued if a change related to the Position Number could result in a change to the Job Compensation Frequency.</a:t>
                      </a:r>
                    </a:p>
                    <a:p>
                      <a:r>
                        <a:rPr lang="en-US" sz="1100" kern="1200" dirty="0" smtClean="0">
                          <a:solidFill>
                            <a:schemeClr val="dk1"/>
                          </a:solidFill>
                          <a:effectLst/>
                          <a:latin typeface="+mn-lt"/>
                          <a:ea typeface="+mn-ea"/>
                          <a:cs typeface="+mn-cs"/>
                        </a:rPr>
                        <a:t>UCPC Processes will now see a warning whenever a Position change could result in a change to the Job Compensation Frequency. One of the most common occurrences is when processing a new and/or concurrent hire since the Position is added to the row in Job Data.</a:t>
                      </a:r>
                      <a:endParaRPr lang="en-US" sz="1100" b="0" i="0" kern="1200" dirty="0" smtClean="0">
                        <a:solidFill>
                          <a:schemeClr val="dk1"/>
                        </a:solidFill>
                        <a:effectLst/>
                        <a:latin typeface="+mn-lt"/>
                        <a:ea typeface="+mn-ea"/>
                        <a:cs typeface="+mn-cs"/>
                      </a:endParaRPr>
                    </a:p>
                  </a:txBody>
                  <a:tcPr/>
                </a:tc>
                <a:tc>
                  <a:txBody>
                    <a:bodyPr/>
                    <a:lstStyle/>
                    <a:p>
                      <a:r>
                        <a:rPr lang="en-US" sz="1100" dirty="0" smtClean="0">
                          <a:hlinkClick r:id="rId6"/>
                        </a:rPr>
                        <a:t>UPG-505</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853892717"/>
                  </a:ext>
                </a:extLst>
              </a:tr>
              <a:tr h="0">
                <a:tc>
                  <a:txBody>
                    <a:bodyPr/>
                    <a:lstStyle/>
                    <a:p>
                      <a:r>
                        <a:rPr lang="en-US" sz="1100" b="0" i="0" kern="1200" dirty="0" smtClean="0">
                          <a:solidFill>
                            <a:schemeClr val="dk1"/>
                          </a:solidFill>
                          <a:effectLst/>
                          <a:latin typeface="+mn-lt"/>
                          <a:ea typeface="+mn-ea"/>
                          <a:cs typeface="+mn-cs"/>
                          <a:hlinkClick r:id="rId7"/>
                        </a:rPr>
                        <a:t>UPG-429</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UI/BF</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t>HCM-HR</a:t>
                      </a:r>
                      <a:endPar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txBody>
                  <a:tcPr/>
                </a:tc>
                <a:tc>
                  <a:txBody>
                    <a:bodyPr/>
                    <a:lstStyle/>
                    <a:p>
                      <a:r>
                        <a:rPr lang="en-US" sz="1100" b="0" i="0" kern="1200" dirty="0" smtClean="0">
                          <a:solidFill>
                            <a:schemeClr val="dk1"/>
                          </a:solidFill>
                          <a:effectLst/>
                          <a:latin typeface="+mn-lt"/>
                          <a:ea typeface="+mn-ea"/>
                          <a:cs typeface="+mn-cs"/>
                        </a:rPr>
                        <a:t>Job Data - Page Formatting/Layout Updates</a:t>
                      </a:r>
                      <a:endParaRPr lang="en-US" sz="1100" dirty="0"/>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Various scroll area labels within the Job Data component display a delivered description.</a:t>
                      </a:r>
                    </a:p>
                    <a:p>
                      <a:r>
                        <a:rPr lang="en-US" sz="1100" b="1" i="0" kern="1200" dirty="0" smtClean="0">
                          <a:solidFill>
                            <a:schemeClr val="dk1"/>
                          </a:solidFill>
                          <a:effectLst/>
                          <a:latin typeface="+mn-lt"/>
                          <a:ea typeface="+mn-ea"/>
                          <a:cs typeface="+mn-cs"/>
                        </a:rPr>
                        <a:t>After Upgrade:</a:t>
                      </a:r>
                      <a:r>
                        <a:rPr lang="en-US" sz="1100" b="0" i="0" kern="1200" dirty="0" smtClean="0">
                          <a:solidFill>
                            <a:schemeClr val="dk1"/>
                          </a:solidFill>
                          <a:effectLst/>
                          <a:latin typeface="+mn-lt"/>
                          <a:ea typeface="+mn-ea"/>
                          <a:cs typeface="+mn-cs"/>
                        </a:rPr>
                        <a:t> Various scroll area labels will show slightly updated descriptions within the Job Data component.</a:t>
                      </a:r>
                    </a:p>
                    <a:p>
                      <a:r>
                        <a:rPr lang="en-US" sz="1100" kern="1200" dirty="0" smtClean="0">
                          <a:solidFill>
                            <a:schemeClr val="dk1"/>
                          </a:solidFill>
                          <a:effectLst/>
                          <a:latin typeface="+mn-lt"/>
                          <a:ea typeface="+mn-ea"/>
                          <a:cs typeface="+mn-cs"/>
                        </a:rPr>
                        <a:t>Scroll Area Label: Work Location is now Work Location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Scroll Area Label: Job Information is now Job Information Details</a:t>
                      </a:r>
                    </a:p>
                    <a:p>
                      <a:r>
                        <a:rPr lang="en-US" sz="1100" kern="1200" dirty="0" smtClean="0">
                          <a:solidFill>
                            <a:schemeClr val="dk1"/>
                          </a:solidFill>
                          <a:effectLst/>
                          <a:latin typeface="+mn-lt"/>
                          <a:ea typeface="+mn-ea"/>
                          <a:cs typeface="+mn-cs"/>
                        </a:rPr>
                        <a:t>Scroll Area Label: Compensation is now Compensation Details</a:t>
                      </a:r>
                      <a:endParaRPr lang="en-US" sz="1100" b="0" i="0" kern="1200" dirty="0" smtClean="0">
                        <a:solidFill>
                          <a:schemeClr val="dk1"/>
                        </a:solidFill>
                        <a:effectLst/>
                        <a:latin typeface="+mn-lt"/>
                        <a:ea typeface="+mn-ea"/>
                        <a:cs typeface="+mn-cs"/>
                      </a:endParaRPr>
                    </a:p>
                  </a:txBody>
                  <a:tcPr/>
                </a:tc>
                <a:tc>
                  <a:txBody>
                    <a:bodyPr/>
                    <a:lstStyle/>
                    <a:p>
                      <a:r>
                        <a:rPr lang="en-US" sz="1100" dirty="0" smtClean="0">
                          <a:hlinkClick r:id="rId8"/>
                        </a:rPr>
                        <a:t>UPG-459</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1572853005"/>
                  </a:ext>
                </a:extLst>
              </a:tr>
              <a:tr h="0">
                <a:tc>
                  <a:txBody>
                    <a:bodyPr/>
                    <a:lstStyle/>
                    <a:p>
                      <a:r>
                        <a:rPr lang="en-US" sz="1100" b="0" i="0" kern="1200" dirty="0" smtClean="0">
                          <a:solidFill>
                            <a:schemeClr val="dk1"/>
                          </a:solidFill>
                          <a:effectLst/>
                          <a:latin typeface="+mn-lt"/>
                          <a:ea typeface="+mn-ea"/>
                          <a:cs typeface="+mn-cs"/>
                          <a:hlinkClick r:id="rId9"/>
                        </a:rPr>
                        <a:t>UPG-460</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NF</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t>HCM-HR</a:t>
                      </a:r>
                      <a:endPar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txBody>
                  <a:tcPr/>
                </a:tc>
                <a:tc>
                  <a:txBody>
                    <a:bodyPr/>
                    <a:lstStyle/>
                    <a:p>
                      <a:r>
                        <a:rPr lang="en-US" sz="1100" b="0" i="0" kern="1200" dirty="0" smtClean="0">
                          <a:solidFill>
                            <a:schemeClr val="dk1"/>
                          </a:solidFill>
                          <a:effectLst/>
                          <a:latin typeface="+mn-lt"/>
                          <a:ea typeface="+mn-ea"/>
                          <a:cs typeface="+mn-cs"/>
                        </a:rPr>
                        <a:t>New feature, Refresh Person Org Assignments</a:t>
                      </a:r>
                      <a:endParaRPr lang="en-US" sz="1100" dirty="0"/>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N/A - There is currently no process in place to address this data scenario.</a:t>
                      </a:r>
                    </a:p>
                    <a:p>
                      <a:r>
                        <a:rPr lang="en-US" sz="1100" b="1" i="0" kern="1200" dirty="0" smtClean="0">
                          <a:solidFill>
                            <a:schemeClr val="dk1"/>
                          </a:solidFill>
                          <a:effectLst/>
                          <a:latin typeface="+mn-lt"/>
                          <a:ea typeface="+mn-ea"/>
                          <a:cs typeface="+mn-cs"/>
                        </a:rPr>
                        <a:t>After Upgrade:</a:t>
                      </a:r>
                      <a:r>
                        <a:rPr lang="en-US" sz="1100" b="0" i="0" kern="1200" dirty="0" smtClean="0">
                          <a:solidFill>
                            <a:schemeClr val="dk1"/>
                          </a:solidFill>
                          <a:effectLst/>
                          <a:latin typeface="+mn-lt"/>
                          <a:ea typeface="+mn-ea"/>
                          <a:cs typeface="+mn-cs"/>
                        </a:rPr>
                        <a:t> Utilizing the new process would synchronize data that may otherwise of out-of-sync.</a:t>
                      </a:r>
                      <a:endParaRPr lang="en-US" sz="1100" b="0" i="0" kern="1200" dirty="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A new process to handle the following: Business Title and Position Phone fields present in Employment Data get their values from the position corresponding to the current Job record, provided position data is not overridden. This batch process can be used as a refresh process to update data whenever required or as a nightly refresh.</a:t>
                      </a:r>
                    </a:p>
                  </a:txBody>
                  <a:tcPr/>
                </a:tc>
                <a:tc>
                  <a:txBody>
                    <a:bodyPr/>
                    <a:lstStyle/>
                    <a:p>
                      <a:r>
                        <a:rPr lang="en-US" sz="1100" dirty="0" smtClean="0">
                          <a:hlinkClick r:id="rId10"/>
                        </a:rPr>
                        <a:t>UPG-1666</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1220255832"/>
                  </a:ext>
                </a:extLst>
              </a:tr>
            </a:tbl>
          </a:graphicData>
        </a:graphic>
      </p:graphicFrame>
      <p:sp>
        <p:nvSpPr>
          <p:cNvPr id="6" name="TextBox 5"/>
          <p:cNvSpPr txBox="1"/>
          <p:nvPr/>
        </p:nvSpPr>
        <p:spPr>
          <a:xfrm>
            <a:off x="9376755" y="306183"/>
            <a:ext cx="2601925" cy="553998"/>
          </a:xfrm>
          <a:prstGeom prst="rect">
            <a:avLst/>
          </a:prstGeom>
          <a:noFill/>
        </p:spPr>
        <p:txBody>
          <a:bodyPr wrap="square" rtlCol="0">
            <a:spAutoFit/>
          </a:bodyPr>
          <a:lstStyle/>
          <a:p>
            <a:r>
              <a:rPr lang="en-US" sz="1000" dirty="0" smtClean="0"/>
              <a:t>BPC= Business Process Change (COE Approval)</a:t>
            </a:r>
          </a:p>
          <a:p>
            <a:r>
              <a:rPr lang="en-US" sz="1000" dirty="0" smtClean="0"/>
              <a:t>NF= New Feature</a:t>
            </a:r>
          </a:p>
          <a:p>
            <a:r>
              <a:rPr lang="en-US" sz="1000" dirty="0" smtClean="0"/>
              <a:t>UI/BF= Minor UI and/or Bug Fix</a:t>
            </a:r>
            <a:endParaRPr lang="en-US" sz="1000" dirty="0"/>
          </a:p>
        </p:txBody>
      </p:sp>
    </p:spTree>
    <p:extLst>
      <p:ext uri="{BB962C8B-B14F-4D97-AF65-F5344CB8AC3E}">
        <p14:creationId xmlns:p14="http://schemas.microsoft.com/office/powerpoint/2010/main" val="1294215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8" y="498319"/>
            <a:ext cx="9067136" cy="553998"/>
          </a:xfrm>
          <a:prstGeom prst="rect">
            <a:avLst/>
          </a:prstGeom>
          <a:noFill/>
        </p:spPr>
        <p:txBody>
          <a:bodyPr wrap="square" lIns="0" tIns="0" rIns="0" bIns="0" rtlCol="0">
            <a:spAutoFit/>
          </a:bodyPr>
          <a:lstStyle/>
          <a:p>
            <a:r>
              <a:rPr lang="en-US" sz="3600" b="1" dirty="0" smtClean="0">
                <a:solidFill>
                  <a:srgbClr val="003DA5"/>
                </a:solidFill>
                <a:latin typeface="Fira Sans Medium" panose="020B0503050000020004" pitchFamily="34" charset="0"/>
                <a:ea typeface="Fira Sans Medium" panose="020B0503050000020004" pitchFamily="34" charset="0"/>
              </a:rPr>
              <a:t>PUM37 Identified Changes</a:t>
            </a:r>
            <a:endParaRPr lang="en-US" sz="3600" b="1" spc="-150" dirty="0">
              <a:solidFill>
                <a:srgbClr val="003DA5"/>
              </a:solidFill>
              <a:latin typeface="Fira Sans Medium" panose="020B0503050000020004" pitchFamily="34" charset="0"/>
              <a:ea typeface="Fira Sans Medium" panose="020B0503050000020004"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47895545"/>
              </p:ext>
            </p:extLst>
          </p:nvPr>
        </p:nvGraphicFramePr>
        <p:xfrm>
          <a:off x="191193" y="1052317"/>
          <a:ext cx="11787487" cy="4770120"/>
        </p:xfrm>
        <a:graphic>
          <a:graphicData uri="http://schemas.openxmlformats.org/drawingml/2006/table">
            <a:tbl>
              <a:tblPr firstRow="1" bandRow="1">
                <a:tableStyleId>{21E4AEA4-8DFA-4A89-87EB-49C32662AFE0}</a:tableStyleId>
              </a:tblPr>
              <a:tblGrid>
                <a:gridCol w="789709">
                  <a:extLst>
                    <a:ext uri="{9D8B030D-6E8A-4147-A177-3AD203B41FA5}">
                      <a16:colId xmlns:a16="http://schemas.microsoft.com/office/drawing/2014/main" val="794141430"/>
                    </a:ext>
                  </a:extLst>
                </a:gridCol>
                <a:gridCol w="706582">
                  <a:extLst>
                    <a:ext uri="{9D8B030D-6E8A-4147-A177-3AD203B41FA5}">
                      <a16:colId xmlns:a16="http://schemas.microsoft.com/office/drawing/2014/main" val="3411464794"/>
                    </a:ext>
                  </a:extLst>
                </a:gridCol>
                <a:gridCol w="2061989">
                  <a:extLst>
                    <a:ext uri="{9D8B030D-6E8A-4147-A177-3AD203B41FA5}">
                      <a16:colId xmlns:a16="http://schemas.microsoft.com/office/drawing/2014/main" val="3146974446"/>
                    </a:ext>
                  </a:extLst>
                </a:gridCol>
                <a:gridCol w="4473715">
                  <a:extLst>
                    <a:ext uri="{9D8B030D-6E8A-4147-A177-3AD203B41FA5}">
                      <a16:colId xmlns:a16="http://schemas.microsoft.com/office/drawing/2014/main" val="2092961393"/>
                    </a:ext>
                  </a:extLst>
                </a:gridCol>
                <a:gridCol w="843177">
                  <a:extLst>
                    <a:ext uri="{9D8B030D-6E8A-4147-A177-3AD203B41FA5}">
                      <a16:colId xmlns:a16="http://schemas.microsoft.com/office/drawing/2014/main" val="3910883648"/>
                    </a:ext>
                  </a:extLst>
                </a:gridCol>
                <a:gridCol w="761805">
                  <a:extLst>
                    <a:ext uri="{9D8B030D-6E8A-4147-A177-3AD203B41FA5}">
                      <a16:colId xmlns:a16="http://schemas.microsoft.com/office/drawing/2014/main" val="728792477"/>
                    </a:ext>
                  </a:extLst>
                </a:gridCol>
                <a:gridCol w="749490">
                  <a:extLst>
                    <a:ext uri="{9D8B030D-6E8A-4147-A177-3AD203B41FA5}">
                      <a16:colId xmlns:a16="http://schemas.microsoft.com/office/drawing/2014/main" val="1820446652"/>
                    </a:ext>
                  </a:extLst>
                </a:gridCol>
                <a:gridCol w="700510">
                  <a:extLst>
                    <a:ext uri="{9D8B030D-6E8A-4147-A177-3AD203B41FA5}">
                      <a16:colId xmlns:a16="http://schemas.microsoft.com/office/drawing/2014/main" val="1861856866"/>
                    </a:ext>
                  </a:extLst>
                </a:gridCol>
                <a:gridCol w="700510">
                  <a:extLst>
                    <a:ext uri="{9D8B030D-6E8A-4147-A177-3AD203B41FA5}">
                      <a16:colId xmlns:a16="http://schemas.microsoft.com/office/drawing/2014/main" val="2910860251"/>
                    </a:ext>
                  </a:extLst>
                </a:gridCol>
              </a:tblGrid>
              <a:tr h="0">
                <a:tc>
                  <a:txBody>
                    <a:bodyPr/>
                    <a:lstStyle/>
                    <a:p>
                      <a:r>
                        <a:rPr lang="en-US" sz="1200" dirty="0" smtClean="0"/>
                        <a:t>JIRA</a:t>
                      </a:r>
                      <a:endParaRPr lang="en-US" sz="1200" dirty="0"/>
                    </a:p>
                  </a:txBody>
                  <a:tcPr/>
                </a:tc>
                <a:tc>
                  <a:txBody>
                    <a:bodyPr/>
                    <a:lstStyle/>
                    <a:p>
                      <a:r>
                        <a:rPr lang="en-US" sz="1200" dirty="0" smtClean="0"/>
                        <a:t>Module</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Summary</a:t>
                      </a:r>
                      <a:endParaRPr lang="en-US" sz="1200" dirty="0"/>
                    </a:p>
                  </a:txBody>
                  <a:tcPr/>
                </a:tc>
                <a:tc>
                  <a:txBody>
                    <a:bodyPr/>
                    <a:lstStyle/>
                    <a:p>
                      <a:r>
                        <a:rPr lang="en-US" sz="1200" dirty="0" smtClean="0"/>
                        <a:t>Training Impact</a:t>
                      </a:r>
                      <a:endParaRPr lang="en-US" sz="1200" dirty="0"/>
                    </a:p>
                  </a:txBody>
                  <a:tcPr/>
                </a:tc>
                <a:tc>
                  <a:txBody>
                    <a:bodyPr/>
                    <a:lstStyle/>
                    <a:p>
                      <a:r>
                        <a:rPr lang="en-US" sz="1200" dirty="0" smtClean="0"/>
                        <a:t>ESS/MSS</a:t>
                      </a:r>
                      <a:endParaRPr lang="en-US" sz="1200" dirty="0"/>
                    </a:p>
                  </a:txBody>
                  <a:tcPr/>
                </a:tc>
                <a:tc>
                  <a:txBody>
                    <a:bodyPr/>
                    <a:lstStyle/>
                    <a:p>
                      <a:r>
                        <a:rPr lang="en-US" sz="1200" dirty="0" smtClean="0"/>
                        <a:t>Location</a:t>
                      </a:r>
                      <a:endParaRPr lang="en-US" sz="1200" dirty="0"/>
                    </a:p>
                  </a:txBody>
                  <a:tcPr/>
                </a:tc>
                <a:tc>
                  <a:txBody>
                    <a:bodyPr/>
                    <a:lstStyle/>
                    <a:p>
                      <a:r>
                        <a:rPr lang="en-US" sz="1200" dirty="0" smtClean="0"/>
                        <a:t>UCPath</a:t>
                      </a:r>
                      <a:endParaRPr lang="en-US" sz="1200" dirty="0"/>
                    </a:p>
                  </a:txBody>
                  <a:tcPr/>
                </a:tc>
                <a:tc>
                  <a:txBody>
                    <a:bodyPr/>
                    <a:lstStyle/>
                    <a:p>
                      <a:r>
                        <a:rPr lang="en-US" sz="1200" dirty="0" smtClean="0"/>
                        <a:t>Vendor</a:t>
                      </a:r>
                      <a:endParaRPr lang="en-US" sz="1200" dirty="0"/>
                    </a:p>
                  </a:txBody>
                  <a:tcPr/>
                </a:tc>
                <a:extLst>
                  <a:ext uri="{0D108BD9-81ED-4DB2-BD59-A6C34878D82A}">
                    <a16:rowId xmlns:a16="http://schemas.microsoft.com/office/drawing/2014/main" val="1905060228"/>
                  </a:ext>
                </a:extLst>
              </a:tr>
              <a:tr h="0">
                <a:tc>
                  <a:txBody>
                    <a:bodyPr/>
                    <a:lstStyle/>
                    <a:p>
                      <a:r>
                        <a:rPr lang="en-US" sz="1100" b="0" i="0" kern="1200" dirty="0" smtClean="0">
                          <a:solidFill>
                            <a:schemeClr val="dk1"/>
                          </a:solidFill>
                          <a:effectLst/>
                          <a:latin typeface="+mn-lt"/>
                          <a:ea typeface="+mn-ea"/>
                          <a:cs typeface="+mn-cs"/>
                          <a:hlinkClick r:id="rId5"/>
                        </a:rPr>
                        <a:t>UPG-423</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BPC</a:t>
                      </a:r>
                      <a:endParaRPr lang="en-US" sz="1100" dirty="0"/>
                    </a:p>
                  </a:txBody>
                  <a:tcPr/>
                </a:tc>
                <a:tc>
                  <a:txBody>
                    <a:bodyPr/>
                    <a:lstStyle/>
                    <a:p>
                      <a:r>
                        <a:rPr lang="en-US" sz="1100" dirty="0" smtClean="0"/>
                        <a:t>HCM-HR</a:t>
                      </a:r>
                    </a:p>
                    <a:p>
                      <a:r>
                        <a:rPr lang="en-US" sz="1100" i="1" dirty="0" smtClean="0"/>
                        <a:t>RI Tables</a:t>
                      </a:r>
                      <a:endParaRPr lang="en-US" sz="1100" i="1" dirty="0"/>
                    </a:p>
                  </a:txBody>
                  <a:tcPr/>
                </a:tc>
                <a:tc>
                  <a:txBody>
                    <a:bodyPr/>
                    <a:lstStyle/>
                    <a:p>
                      <a:r>
                        <a:rPr lang="en-US" sz="1100" b="0" i="0" kern="1200" dirty="0" smtClean="0">
                          <a:solidFill>
                            <a:schemeClr val="dk1"/>
                          </a:solidFill>
                          <a:effectLst/>
                          <a:latin typeface="+mn-lt"/>
                          <a:ea typeface="+mn-ea"/>
                          <a:cs typeface="+mn-cs"/>
                        </a:rPr>
                        <a:t>ACTION TYPE Field Added to Action / Action Reason RI Table</a:t>
                      </a:r>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The Action and Action Reason tables do not have an Action Type field.</a:t>
                      </a:r>
                    </a:p>
                    <a:p>
                      <a:r>
                        <a:rPr lang="en-US" sz="1100" b="1" i="0" kern="1200" dirty="0" smtClean="0">
                          <a:solidFill>
                            <a:schemeClr val="dk1"/>
                          </a:solidFill>
                          <a:effectLst/>
                          <a:latin typeface="+mn-lt"/>
                          <a:ea typeface="+mn-ea"/>
                          <a:cs typeface="+mn-cs"/>
                        </a:rPr>
                        <a:t>After Upgrade:</a:t>
                      </a:r>
                      <a:r>
                        <a:rPr lang="en-US" sz="1100" b="0" i="0" kern="1200" dirty="0" smtClean="0">
                          <a:solidFill>
                            <a:schemeClr val="dk1"/>
                          </a:solidFill>
                          <a:effectLst/>
                          <a:latin typeface="+mn-lt"/>
                          <a:ea typeface="+mn-ea"/>
                          <a:cs typeface="+mn-cs"/>
                        </a:rPr>
                        <a:t> The Action Type field has been added to the Action and Action Reason tables.</a:t>
                      </a:r>
                    </a:p>
                  </a:txBody>
                  <a:tcPr/>
                </a:tc>
                <a:tc>
                  <a:txBody>
                    <a:bodyPr/>
                    <a:lstStyle/>
                    <a:p>
                      <a:r>
                        <a:rPr lang="en-US" sz="1100" dirty="0" smtClean="0">
                          <a:hlinkClick r:id="rId6"/>
                        </a:rPr>
                        <a:t>UPG-545</a:t>
                      </a:r>
                      <a:endParaRPr lang="en-US" sz="1100" dirty="0" smtClean="0"/>
                    </a:p>
                    <a:p>
                      <a:r>
                        <a:rPr lang="en-US" sz="1100" dirty="0" smtClean="0"/>
                        <a:t>No Change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solidFill>
                      <a:srgbClr val="FFC000"/>
                    </a:solidFill>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1655782597"/>
                  </a:ext>
                </a:extLst>
              </a:tr>
              <a:tr h="0">
                <a:tc>
                  <a:txBody>
                    <a:bodyPr/>
                    <a:lstStyle/>
                    <a:p>
                      <a:r>
                        <a:rPr lang="en-US" sz="1100" b="0" i="0" kern="1200" dirty="0" smtClean="0">
                          <a:solidFill>
                            <a:schemeClr val="dk1"/>
                          </a:solidFill>
                          <a:effectLst/>
                          <a:latin typeface="+mn-lt"/>
                          <a:ea typeface="+mn-ea"/>
                          <a:cs typeface="+mn-cs"/>
                          <a:hlinkClick r:id="rId7"/>
                        </a:rPr>
                        <a:t>UPG-424</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BPC</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t>HCM-HR</a:t>
                      </a:r>
                      <a:endPar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txBody>
                  <a:tcPr/>
                </a:tc>
                <a:tc>
                  <a:txBody>
                    <a:bodyPr/>
                    <a:lstStyle/>
                    <a:p>
                      <a:r>
                        <a:rPr lang="en-US" sz="1100" b="0" i="0" kern="1200" dirty="0" smtClean="0">
                          <a:solidFill>
                            <a:schemeClr val="dk1"/>
                          </a:solidFill>
                          <a:effectLst/>
                          <a:latin typeface="+mn-lt"/>
                          <a:ea typeface="+mn-ea"/>
                          <a:cs typeface="+mn-cs"/>
                        </a:rPr>
                        <a:t>Smart HR/TBH - Smart HR Transactions</a:t>
                      </a:r>
                      <a:endParaRPr lang="en-US" sz="1100" dirty="0"/>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Fields within submitted transactions that contain blank values may not reset the target fields </a:t>
                      </a:r>
                    </a:p>
                    <a:p>
                      <a:r>
                        <a:rPr lang="en-US" sz="1100" b="1" i="0" kern="1200" dirty="0" smtClean="0">
                          <a:solidFill>
                            <a:schemeClr val="dk1"/>
                          </a:solidFill>
                          <a:effectLst/>
                          <a:latin typeface="+mn-lt"/>
                          <a:ea typeface="+mn-ea"/>
                          <a:cs typeface="+mn-cs"/>
                        </a:rPr>
                        <a:t>After Upgrade:</a:t>
                      </a:r>
                      <a:r>
                        <a:rPr lang="en-US" sz="1100" b="0" i="0" kern="1200" dirty="0" smtClean="0">
                          <a:solidFill>
                            <a:schemeClr val="dk1"/>
                          </a:solidFill>
                          <a:effectLst/>
                          <a:latin typeface="+mn-lt"/>
                          <a:ea typeface="+mn-ea"/>
                          <a:cs typeface="+mn-cs"/>
                        </a:rPr>
                        <a:t> This is a fix to carry over blank values for Address 1-4 fields on Smart HR Templates. In the current state, old values entered in Address fields are carried over. This change will remove old values when address fields are saved as blank</a:t>
                      </a:r>
                    </a:p>
                  </a:txBody>
                  <a:tcPr marL="45720" marR="45720"/>
                </a:tc>
                <a:tc>
                  <a:txBody>
                    <a:bodyPr/>
                    <a:lstStyle/>
                    <a:p>
                      <a:r>
                        <a:rPr lang="en-US" sz="1100" dirty="0" smtClean="0">
                          <a:hlinkClick r:id="rId8"/>
                        </a:rPr>
                        <a:t>UPG-544</a:t>
                      </a:r>
                      <a:endParaRPr lang="en-US" sz="1100" dirty="0" smtClean="0"/>
                    </a:p>
                    <a:p>
                      <a:r>
                        <a:rPr lang="en-US" sz="1100" dirty="0" smtClean="0"/>
                        <a:t>No Change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solidFill>
                      <a:srgbClr val="FFC000"/>
                    </a:solidFill>
                  </a:tcPr>
                </a:tc>
                <a:tc>
                  <a:txBody>
                    <a:bodyPr/>
                    <a:lstStyle/>
                    <a:p>
                      <a:r>
                        <a:rPr lang="en-US" sz="1100" dirty="0" smtClean="0"/>
                        <a:t>None</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3976885170"/>
                  </a:ext>
                </a:extLst>
              </a:tr>
              <a:tr h="0">
                <a:tc>
                  <a:txBody>
                    <a:bodyPr/>
                    <a:lstStyle/>
                    <a:p>
                      <a:r>
                        <a:rPr lang="en-US" sz="1100" b="0" i="0" kern="1200" dirty="0" smtClean="0">
                          <a:solidFill>
                            <a:schemeClr val="dk1"/>
                          </a:solidFill>
                          <a:effectLst/>
                          <a:latin typeface="+mn-lt"/>
                          <a:ea typeface="+mn-ea"/>
                          <a:cs typeface="+mn-cs"/>
                          <a:hlinkClick r:id="rId9"/>
                        </a:rPr>
                        <a:t>UPG-425</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UI/BF</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t>HCM-HR</a:t>
                      </a:r>
                      <a:endPar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txBody>
                  <a:tcPr/>
                </a:tc>
                <a:tc>
                  <a:txBody>
                    <a:bodyPr/>
                    <a:lstStyle/>
                    <a:p>
                      <a:r>
                        <a:rPr lang="en-US" sz="1100" b="0" i="0" kern="1200" dirty="0" smtClean="0">
                          <a:solidFill>
                            <a:schemeClr val="dk1"/>
                          </a:solidFill>
                          <a:effectLst/>
                          <a:latin typeface="+mn-lt"/>
                          <a:ea typeface="+mn-ea"/>
                          <a:cs typeface="+mn-cs"/>
                        </a:rPr>
                        <a:t>Smart HR/TBH - Smart HR Transactions - Page Formatting/Layout Updates</a:t>
                      </a:r>
                      <a:endParaRPr lang="en-US" sz="1100" dirty="0"/>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On the initial Smart HR/TBH Enter Transaction Details Page, the label for the EMPLID field is "Employee ID".</a:t>
                      </a:r>
                    </a:p>
                    <a:p>
                      <a:r>
                        <a:rPr lang="en-US" sz="1100" b="1" i="0" kern="1200" dirty="0" smtClean="0">
                          <a:solidFill>
                            <a:schemeClr val="dk1"/>
                          </a:solidFill>
                          <a:effectLst/>
                          <a:latin typeface="+mn-lt"/>
                          <a:ea typeface="+mn-ea"/>
                          <a:cs typeface="+mn-cs"/>
                        </a:rPr>
                        <a:t>After Upgrade:</a:t>
                      </a:r>
                      <a:r>
                        <a:rPr lang="en-US" sz="1100" b="0" i="0" kern="1200" dirty="0" smtClean="0">
                          <a:solidFill>
                            <a:schemeClr val="dk1"/>
                          </a:solidFill>
                          <a:effectLst/>
                          <a:latin typeface="+mn-lt"/>
                          <a:ea typeface="+mn-ea"/>
                          <a:cs typeface="+mn-cs"/>
                        </a:rPr>
                        <a:t> On the initial Smart HR/TBH Enter Transaction Details Page, the label for the EMPLID field will be "</a:t>
                      </a:r>
                      <a:r>
                        <a:rPr lang="en-US" sz="1100" b="0" i="0" kern="1200" dirty="0" err="1" smtClean="0">
                          <a:solidFill>
                            <a:schemeClr val="dk1"/>
                          </a:solidFill>
                          <a:effectLst/>
                          <a:latin typeface="+mn-lt"/>
                          <a:ea typeface="+mn-ea"/>
                          <a:cs typeface="+mn-cs"/>
                        </a:rPr>
                        <a:t>Empl</a:t>
                      </a:r>
                      <a:r>
                        <a:rPr lang="en-US" sz="1100" b="0" i="0" kern="1200" dirty="0" smtClean="0">
                          <a:solidFill>
                            <a:schemeClr val="dk1"/>
                          </a:solidFill>
                          <a:effectLst/>
                          <a:latin typeface="+mn-lt"/>
                          <a:ea typeface="+mn-ea"/>
                          <a:cs typeface="+mn-cs"/>
                        </a:rPr>
                        <a:t> ID"</a:t>
                      </a:r>
                    </a:p>
                  </a:txBody>
                  <a:tcPr marL="45720" marR="45720"/>
                </a:tc>
                <a:tc>
                  <a:txBody>
                    <a:bodyPr/>
                    <a:lstStyle/>
                    <a:p>
                      <a:r>
                        <a:rPr lang="en-US" sz="1100" dirty="0" smtClean="0">
                          <a:hlinkClick r:id="rId10"/>
                        </a:rPr>
                        <a:t>UPG-541</a:t>
                      </a:r>
                      <a:endParaRPr lang="en-US" sz="1100" dirty="0" smtClean="0"/>
                    </a:p>
                    <a:p>
                      <a:r>
                        <a:rPr lang="en-US" sz="1100" dirty="0" smtClean="0"/>
                        <a:t>Minor Change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solidFill>
                      <a:srgbClr val="FFC000"/>
                    </a:solidFill>
                  </a:tcPr>
                </a:tc>
                <a:tc>
                  <a:txBody>
                    <a:bodyPr/>
                    <a:lstStyle/>
                    <a:p>
                      <a:r>
                        <a:rPr lang="en-US" sz="1100" dirty="0" smtClean="0"/>
                        <a:t>None</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4090112892"/>
                  </a:ext>
                </a:extLst>
              </a:tr>
              <a:tr h="0">
                <a:tc>
                  <a:txBody>
                    <a:bodyPr/>
                    <a:lstStyle/>
                    <a:p>
                      <a:r>
                        <a:rPr lang="en-US" sz="1100" b="0" i="0" kern="1200" dirty="0" smtClean="0">
                          <a:solidFill>
                            <a:schemeClr val="dk1"/>
                          </a:solidFill>
                          <a:effectLst/>
                          <a:latin typeface="+mn-lt"/>
                          <a:ea typeface="+mn-ea"/>
                          <a:cs typeface="+mn-cs"/>
                          <a:hlinkClick r:id="rId11"/>
                        </a:rPr>
                        <a:t>UPG-426</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UI/BF</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t>HCM-HR</a:t>
                      </a:r>
                      <a:endPar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txBody>
                  <a:tcPr/>
                </a:tc>
                <a:tc>
                  <a:txBody>
                    <a:bodyPr/>
                    <a:lstStyle/>
                    <a:p>
                      <a:r>
                        <a:rPr lang="en-US" sz="1100" b="0" i="0" kern="1200" dirty="0" smtClean="0">
                          <a:solidFill>
                            <a:schemeClr val="dk1"/>
                          </a:solidFill>
                          <a:effectLst/>
                          <a:latin typeface="+mn-lt"/>
                          <a:ea typeface="+mn-ea"/>
                          <a:cs typeface="+mn-cs"/>
                        </a:rPr>
                        <a:t>Personal Data - Page Formatting/Layout Updates - View Address History</a:t>
                      </a:r>
                      <a:endParaRPr lang="en-US" sz="1100" dirty="0"/>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The Display-Only field appearance on the Address History Secondary Page (View Address Detail) currently displays the fields text-only.</a:t>
                      </a:r>
                    </a:p>
                    <a:p>
                      <a:r>
                        <a:rPr lang="en-US" sz="1100" b="1" i="0" kern="1200" dirty="0" smtClean="0">
                          <a:solidFill>
                            <a:schemeClr val="dk1"/>
                          </a:solidFill>
                          <a:effectLst/>
                          <a:latin typeface="+mn-lt"/>
                          <a:ea typeface="+mn-ea"/>
                          <a:cs typeface="+mn-cs"/>
                        </a:rPr>
                        <a:t>After Upgrade:</a:t>
                      </a:r>
                      <a:r>
                        <a:rPr lang="en-US" sz="1100" b="0" i="0" kern="1200" dirty="0" smtClean="0">
                          <a:solidFill>
                            <a:schemeClr val="dk1"/>
                          </a:solidFill>
                          <a:effectLst/>
                          <a:latin typeface="+mn-lt"/>
                          <a:ea typeface="+mn-ea"/>
                          <a:cs typeface="+mn-cs"/>
                        </a:rPr>
                        <a:t> The Display-Only field appearance on the Address History Secondary Page (View Address Detail) displays the fields as non-editable.</a:t>
                      </a:r>
                    </a:p>
                  </a:txBody>
                  <a:tcPr/>
                </a:tc>
                <a:tc>
                  <a:txBody>
                    <a:bodyPr/>
                    <a:lstStyle/>
                    <a:p>
                      <a:r>
                        <a:rPr lang="en-US" sz="1100" dirty="0" smtClean="0">
                          <a:hlinkClick r:id="rId12"/>
                        </a:rPr>
                        <a:t>UPG-542</a:t>
                      </a:r>
                      <a:endParaRPr lang="en-US" sz="1100" dirty="0" smtClean="0"/>
                    </a:p>
                    <a:p>
                      <a:r>
                        <a:rPr lang="en-US" sz="1100" dirty="0" smtClean="0"/>
                        <a:t>No Change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solidFill>
                      <a:srgbClr val="FFC000"/>
                    </a:solidFill>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504513745"/>
                  </a:ext>
                </a:extLst>
              </a:tr>
              <a:tr h="0">
                <a:tc>
                  <a:txBody>
                    <a:bodyPr/>
                    <a:lstStyle/>
                    <a:p>
                      <a:r>
                        <a:rPr lang="en-US" sz="1100" b="0" i="0" kern="1200" dirty="0" smtClean="0">
                          <a:solidFill>
                            <a:schemeClr val="dk1"/>
                          </a:solidFill>
                          <a:effectLst/>
                          <a:latin typeface="+mn-lt"/>
                          <a:ea typeface="+mn-ea"/>
                          <a:cs typeface="+mn-cs"/>
                          <a:hlinkClick r:id="rId13"/>
                        </a:rPr>
                        <a:t>UPG-427</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UI/BF</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HCM-HR</a:t>
                      </a:r>
                    </a:p>
                  </a:txBody>
                  <a:tcPr/>
                </a:tc>
                <a:tc>
                  <a:txBody>
                    <a:bodyPr/>
                    <a:lstStyle/>
                    <a:p>
                      <a:r>
                        <a:rPr lang="en-US" sz="1100" b="0" i="0" kern="1200" dirty="0" smtClean="0">
                          <a:solidFill>
                            <a:schemeClr val="dk1"/>
                          </a:solidFill>
                          <a:effectLst/>
                          <a:latin typeface="+mn-lt"/>
                          <a:ea typeface="+mn-ea"/>
                          <a:cs typeface="+mn-cs"/>
                        </a:rPr>
                        <a:t>Position Data - Page Formatting/Layout Updates - Specific Information width</a:t>
                      </a:r>
                      <a:endParaRPr lang="en-US" sz="1100" dirty="0"/>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A spacing issue caused by adding the Include FTE checkbox shows on the Specific Information page.</a:t>
                      </a:r>
                    </a:p>
                    <a:p>
                      <a:r>
                        <a:rPr lang="en-US" sz="1100" b="1" i="0" kern="1200" dirty="0" smtClean="0">
                          <a:solidFill>
                            <a:schemeClr val="dk1"/>
                          </a:solidFill>
                          <a:effectLst/>
                          <a:latin typeface="+mn-lt"/>
                          <a:ea typeface="+mn-ea"/>
                          <a:cs typeface="+mn-cs"/>
                        </a:rPr>
                        <a:t>After Upgrade:</a:t>
                      </a:r>
                      <a:r>
                        <a:rPr lang="en-US" sz="1100" b="0" i="0" kern="1200" dirty="0" smtClean="0">
                          <a:solidFill>
                            <a:schemeClr val="dk1"/>
                          </a:solidFill>
                          <a:effectLst/>
                          <a:latin typeface="+mn-lt"/>
                          <a:ea typeface="+mn-ea"/>
                          <a:cs typeface="+mn-cs"/>
                        </a:rPr>
                        <a:t> The spacing issue caused by adding the Include FTE checkbox is no longer present on the Specific Information page.</a:t>
                      </a:r>
                    </a:p>
                  </a:txBody>
                  <a:tcPr marL="45720" marR="45720"/>
                </a:tc>
                <a:tc>
                  <a:txBody>
                    <a:bodyPr/>
                    <a:lstStyle/>
                    <a:p>
                      <a:r>
                        <a:rPr lang="en-US" sz="1100" dirty="0" smtClean="0">
                          <a:hlinkClick r:id="rId14"/>
                        </a:rPr>
                        <a:t>UPG-504</a:t>
                      </a:r>
                      <a:endParaRPr lang="en-US" sz="1100" dirty="0" smtClean="0"/>
                    </a:p>
                    <a:p>
                      <a:r>
                        <a:rPr lang="en-US" sz="1100" dirty="0" smtClean="0"/>
                        <a:t>No Change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solidFill>
                      <a:srgbClr val="FFC000"/>
                    </a:solidFill>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3926761918"/>
                  </a:ext>
                </a:extLst>
              </a:tr>
            </a:tbl>
          </a:graphicData>
        </a:graphic>
      </p:graphicFrame>
      <p:sp>
        <p:nvSpPr>
          <p:cNvPr id="2" name="TextBox 1"/>
          <p:cNvSpPr txBox="1"/>
          <p:nvPr/>
        </p:nvSpPr>
        <p:spPr>
          <a:xfrm>
            <a:off x="9376755" y="306183"/>
            <a:ext cx="2601925" cy="553998"/>
          </a:xfrm>
          <a:prstGeom prst="rect">
            <a:avLst/>
          </a:prstGeom>
          <a:noFill/>
        </p:spPr>
        <p:txBody>
          <a:bodyPr wrap="square" rtlCol="0">
            <a:spAutoFit/>
          </a:bodyPr>
          <a:lstStyle/>
          <a:p>
            <a:r>
              <a:rPr lang="en-US" sz="1000" dirty="0" smtClean="0"/>
              <a:t>BPC= Business Process Change (COE Approval)</a:t>
            </a:r>
          </a:p>
          <a:p>
            <a:r>
              <a:rPr lang="en-US" sz="1000" dirty="0" smtClean="0"/>
              <a:t>NF= New Feature</a:t>
            </a:r>
          </a:p>
          <a:p>
            <a:r>
              <a:rPr lang="en-US" sz="1000" dirty="0" smtClean="0"/>
              <a:t>UI/BF= Minor UI and/or Bug Fix</a:t>
            </a:r>
            <a:endParaRPr lang="en-US" sz="1000" dirty="0"/>
          </a:p>
        </p:txBody>
      </p:sp>
    </p:spTree>
    <p:extLst>
      <p:ext uri="{BB962C8B-B14F-4D97-AF65-F5344CB8AC3E}">
        <p14:creationId xmlns:p14="http://schemas.microsoft.com/office/powerpoint/2010/main" val="1974614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8" y="498319"/>
            <a:ext cx="9067136" cy="553998"/>
          </a:xfrm>
          <a:prstGeom prst="rect">
            <a:avLst/>
          </a:prstGeom>
          <a:noFill/>
        </p:spPr>
        <p:txBody>
          <a:bodyPr wrap="square" lIns="0" tIns="0" rIns="0" bIns="0" rtlCol="0">
            <a:spAutoFit/>
          </a:bodyPr>
          <a:lstStyle/>
          <a:p>
            <a:r>
              <a:rPr lang="en-US" sz="3600" b="1" dirty="0" smtClean="0">
                <a:solidFill>
                  <a:srgbClr val="003DA5"/>
                </a:solidFill>
                <a:latin typeface="Fira Sans Medium" panose="020B0503050000020004" pitchFamily="34" charset="0"/>
                <a:ea typeface="Fira Sans Medium" panose="020B0503050000020004" pitchFamily="34" charset="0"/>
              </a:rPr>
              <a:t>PUM37 Identified Changes</a:t>
            </a:r>
            <a:endParaRPr lang="en-US" sz="3600" b="1" spc="-150" dirty="0">
              <a:solidFill>
                <a:srgbClr val="003DA5"/>
              </a:solidFill>
              <a:latin typeface="Fira Sans Medium" panose="020B0503050000020004" pitchFamily="34" charset="0"/>
              <a:ea typeface="Fira Sans Medium" panose="020B0503050000020004"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340980442"/>
              </p:ext>
            </p:extLst>
          </p:nvPr>
        </p:nvGraphicFramePr>
        <p:xfrm>
          <a:off x="191193" y="1052317"/>
          <a:ext cx="11787487" cy="5520690"/>
        </p:xfrm>
        <a:graphic>
          <a:graphicData uri="http://schemas.openxmlformats.org/drawingml/2006/table">
            <a:tbl>
              <a:tblPr firstRow="1" bandRow="1">
                <a:tableStyleId>{21E4AEA4-8DFA-4A89-87EB-49C32662AFE0}</a:tableStyleId>
              </a:tblPr>
              <a:tblGrid>
                <a:gridCol w="723207">
                  <a:extLst>
                    <a:ext uri="{9D8B030D-6E8A-4147-A177-3AD203B41FA5}">
                      <a16:colId xmlns:a16="http://schemas.microsoft.com/office/drawing/2014/main" val="794141430"/>
                    </a:ext>
                  </a:extLst>
                </a:gridCol>
                <a:gridCol w="773084">
                  <a:extLst>
                    <a:ext uri="{9D8B030D-6E8A-4147-A177-3AD203B41FA5}">
                      <a16:colId xmlns:a16="http://schemas.microsoft.com/office/drawing/2014/main" val="3411464794"/>
                    </a:ext>
                  </a:extLst>
                </a:gridCol>
                <a:gridCol w="2061989">
                  <a:extLst>
                    <a:ext uri="{9D8B030D-6E8A-4147-A177-3AD203B41FA5}">
                      <a16:colId xmlns:a16="http://schemas.microsoft.com/office/drawing/2014/main" val="3146974446"/>
                    </a:ext>
                  </a:extLst>
                </a:gridCol>
                <a:gridCol w="4473715">
                  <a:extLst>
                    <a:ext uri="{9D8B030D-6E8A-4147-A177-3AD203B41FA5}">
                      <a16:colId xmlns:a16="http://schemas.microsoft.com/office/drawing/2014/main" val="2092961393"/>
                    </a:ext>
                  </a:extLst>
                </a:gridCol>
                <a:gridCol w="843177">
                  <a:extLst>
                    <a:ext uri="{9D8B030D-6E8A-4147-A177-3AD203B41FA5}">
                      <a16:colId xmlns:a16="http://schemas.microsoft.com/office/drawing/2014/main" val="3910883648"/>
                    </a:ext>
                  </a:extLst>
                </a:gridCol>
                <a:gridCol w="761805">
                  <a:extLst>
                    <a:ext uri="{9D8B030D-6E8A-4147-A177-3AD203B41FA5}">
                      <a16:colId xmlns:a16="http://schemas.microsoft.com/office/drawing/2014/main" val="728792477"/>
                    </a:ext>
                  </a:extLst>
                </a:gridCol>
                <a:gridCol w="749490">
                  <a:extLst>
                    <a:ext uri="{9D8B030D-6E8A-4147-A177-3AD203B41FA5}">
                      <a16:colId xmlns:a16="http://schemas.microsoft.com/office/drawing/2014/main" val="1820446652"/>
                    </a:ext>
                  </a:extLst>
                </a:gridCol>
                <a:gridCol w="700510">
                  <a:extLst>
                    <a:ext uri="{9D8B030D-6E8A-4147-A177-3AD203B41FA5}">
                      <a16:colId xmlns:a16="http://schemas.microsoft.com/office/drawing/2014/main" val="1861856866"/>
                    </a:ext>
                  </a:extLst>
                </a:gridCol>
                <a:gridCol w="700510">
                  <a:extLst>
                    <a:ext uri="{9D8B030D-6E8A-4147-A177-3AD203B41FA5}">
                      <a16:colId xmlns:a16="http://schemas.microsoft.com/office/drawing/2014/main" val="2910860251"/>
                    </a:ext>
                  </a:extLst>
                </a:gridCol>
              </a:tblGrid>
              <a:tr h="0">
                <a:tc>
                  <a:txBody>
                    <a:bodyPr/>
                    <a:lstStyle/>
                    <a:p>
                      <a:r>
                        <a:rPr lang="en-US" sz="1200" dirty="0" smtClean="0"/>
                        <a:t>JIRA</a:t>
                      </a:r>
                      <a:endParaRPr lang="en-US" sz="1200" dirty="0"/>
                    </a:p>
                  </a:txBody>
                  <a:tcPr/>
                </a:tc>
                <a:tc>
                  <a:txBody>
                    <a:bodyPr/>
                    <a:lstStyle/>
                    <a:p>
                      <a:r>
                        <a:rPr lang="en-US" sz="1200" dirty="0" smtClean="0"/>
                        <a:t>Module</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Summary</a:t>
                      </a:r>
                      <a:endParaRPr lang="en-US" sz="1200" dirty="0"/>
                    </a:p>
                  </a:txBody>
                  <a:tcPr/>
                </a:tc>
                <a:tc>
                  <a:txBody>
                    <a:bodyPr/>
                    <a:lstStyle/>
                    <a:p>
                      <a:r>
                        <a:rPr lang="en-US" sz="1200" dirty="0" smtClean="0"/>
                        <a:t>Training Impact</a:t>
                      </a:r>
                      <a:endParaRPr lang="en-US" sz="1200" dirty="0"/>
                    </a:p>
                  </a:txBody>
                  <a:tcPr/>
                </a:tc>
                <a:tc>
                  <a:txBody>
                    <a:bodyPr/>
                    <a:lstStyle/>
                    <a:p>
                      <a:r>
                        <a:rPr lang="en-US" sz="1200" dirty="0" smtClean="0"/>
                        <a:t>ESS/MSS</a:t>
                      </a:r>
                      <a:endParaRPr lang="en-US" sz="1200" dirty="0"/>
                    </a:p>
                  </a:txBody>
                  <a:tcPr/>
                </a:tc>
                <a:tc>
                  <a:txBody>
                    <a:bodyPr/>
                    <a:lstStyle/>
                    <a:p>
                      <a:r>
                        <a:rPr lang="en-US" sz="1200" dirty="0" smtClean="0"/>
                        <a:t>Location</a:t>
                      </a:r>
                      <a:endParaRPr lang="en-US" sz="1200" dirty="0"/>
                    </a:p>
                  </a:txBody>
                  <a:tcPr/>
                </a:tc>
                <a:tc>
                  <a:txBody>
                    <a:bodyPr/>
                    <a:lstStyle/>
                    <a:p>
                      <a:r>
                        <a:rPr lang="en-US" sz="1200" dirty="0" smtClean="0"/>
                        <a:t>UCPath</a:t>
                      </a:r>
                      <a:endParaRPr lang="en-US" sz="1200" dirty="0"/>
                    </a:p>
                  </a:txBody>
                  <a:tcPr/>
                </a:tc>
                <a:tc>
                  <a:txBody>
                    <a:bodyPr/>
                    <a:lstStyle/>
                    <a:p>
                      <a:r>
                        <a:rPr lang="en-US" sz="1200" dirty="0" smtClean="0"/>
                        <a:t>Vendor</a:t>
                      </a:r>
                      <a:endParaRPr lang="en-US" sz="1200" dirty="0"/>
                    </a:p>
                  </a:txBody>
                  <a:tcPr/>
                </a:tc>
                <a:extLst>
                  <a:ext uri="{0D108BD9-81ED-4DB2-BD59-A6C34878D82A}">
                    <a16:rowId xmlns:a16="http://schemas.microsoft.com/office/drawing/2014/main" val="1905060228"/>
                  </a:ext>
                </a:extLst>
              </a:tr>
              <a:tr h="0">
                <a:tc>
                  <a:txBody>
                    <a:bodyPr/>
                    <a:lstStyle/>
                    <a:p>
                      <a:pPr algn="l" fontAlgn="t"/>
                      <a:r>
                        <a:rPr lang="en-US" sz="1100" dirty="0" smtClean="0">
                          <a:solidFill>
                            <a:srgbClr val="005581"/>
                          </a:solidFill>
                          <a:effectLst/>
                          <a:hlinkClick r:id="rId5"/>
                        </a:rPr>
                        <a:t>UPG-419</a:t>
                      </a:r>
                      <a:endParaRPr lang="en-US" sz="1100" dirty="0" smtClean="0">
                        <a:solidFill>
                          <a:srgbClr val="005581"/>
                        </a:solidFill>
                        <a:effectLst/>
                      </a:endParaRPr>
                    </a:p>
                    <a:p>
                      <a:pPr algn="l" fontAlgn="t"/>
                      <a:r>
                        <a:rPr lang="en-US" sz="1100" dirty="0" smtClean="0">
                          <a:solidFill>
                            <a:schemeClr val="tx1"/>
                          </a:solidFill>
                          <a:effectLst/>
                        </a:rPr>
                        <a:t>UI/BF</a:t>
                      </a:r>
                      <a:endParaRPr lang="en-US" sz="1100" dirty="0">
                        <a:solidFill>
                          <a:schemeClr val="tx1"/>
                        </a:solidFill>
                        <a:effectLst/>
                      </a:endParaRPr>
                    </a:p>
                  </a:txBody>
                  <a:tcPr marL="95250" marR="95250" marT="47625" marB="476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PS-Security</a:t>
                      </a:r>
                    </a:p>
                  </a:txBody>
                  <a:tcPr marL="95250" marR="95250" marT="47625" marB="47625"/>
                </a:tc>
                <a:tc>
                  <a:txBody>
                    <a:bodyPr/>
                    <a:lstStyle/>
                    <a:p>
                      <a:r>
                        <a:rPr lang="en-US" sz="1100" b="0" i="0" kern="1200" dirty="0" smtClean="0">
                          <a:solidFill>
                            <a:schemeClr val="dk1"/>
                          </a:solidFill>
                          <a:effectLst/>
                          <a:latin typeface="+mn-lt"/>
                          <a:ea typeface="+mn-ea"/>
                          <a:cs typeface="+mn-cs"/>
                        </a:rPr>
                        <a:t>Edit Favorites Page presented in Fluid</a:t>
                      </a:r>
                      <a:endParaRPr lang="en-US" sz="1100" dirty="0"/>
                    </a:p>
                  </a:txBody>
                  <a:tcPr/>
                </a:tc>
                <a:tc>
                  <a:txBody>
                    <a:bodyPr/>
                    <a:lstStyle/>
                    <a:p>
                      <a:r>
                        <a:rPr lang="en-US" sz="1100" b="1" i="0" kern="1200" dirty="0" smtClean="0">
                          <a:solidFill>
                            <a:schemeClr val="dk1"/>
                          </a:solidFill>
                          <a:effectLst/>
                          <a:latin typeface="+mn-lt"/>
                          <a:ea typeface="+mn-ea"/>
                          <a:cs typeface="+mn-cs"/>
                        </a:rPr>
                        <a:t>Current Production:</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Classic Edit Favorites page is available in production.</a:t>
                      </a:r>
                    </a:p>
                    <a:p>
                      <a:r>
                        <a:rPr lang="en-US" sz="1100" b="1" i="0" kern="1200" dirty="0" smtClean="0">
                          <a:solidFill>
                            <a:schemeClr val="dk1"/>
                          </a:solidFill>
                          <a:effectLst/>
                          <a:latin typeface="+mn-lt"/>
                          <a:ea typeface="+mn-ea"/>
                          <a:cs typeface="+mn-cs"/>
                        </a:rPr>
                        <a:t>After Upgrade:</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Fluid Edit Favorites page is available.  There is no page header (navigation) in order to prevent Fluid navigation and additional Fluid pages from being exposed.  This results in two use cases:</a:t>
                      </a:r>
                    </a:p>
                    <a:p>
                      <a:r>
                        <a:rPr lang="en-US" sz="1100" b="0" i="0" kern="1200" dirty="0" smtClean="0">
                          <a:solidFill>
                            <a:schemeClr val="dk1"/>
                          </a:solidFill>
                          <a:effectLst/>
                          <a:latin typeface="+mn-lt"/>
                          <a:ea typeface="+mn-ea"/>
                          <a:cs typeface="+mn-cs"/>
                        </a:rPr>
                        <a:t> 1. Edit Favorites page is shown within Portal and existing Portal master page and menu is shown as in production today.</a:t>
                      </a:r>
                    </a:p>
                    <a:p>
                      <a:r>
                        <a:rPr lang="en-US" sz="1100" b="0" i="0" kern="1200" dirty="0" smtClean="0">
                          <a:solidFill>
                            <a:schemeClr val="dk1"/>
                          </a:solidFill>
                          <a:effectLst/>
                          <a:latin typeface="+mn-lt"/>
                          <a:ea typeface="+mn-ea"/>
                          <a:cs typeface="+mn-cs"/>
                        </a:rPr>
                        <a:t> 2. If transactor has opted to have the PeopleSoft pages open in a new window, then navigating to the Edit Favorites page will result in no navigation be shown.  User will need to use the browser back button to return to their previous page.</a:t>
                      </a:r>
                    </a:p>
                  </a:txBody>
                  <a:tcPr marL="45720" marR="45720"/>
                </a:tc>
                <a:tc>
                  <a:txBody>
                    <a:bodyPr/>
                    <a:lstStyle/>
                    <a:p>
                      <a:r>
                        <a:rPr lang="en-US" sz="1100" dirty="0" smtClean="0">
                          <a:hlinkClick r:id="rId6"/>
                        </a:rPr>
                        <a:t>UPG-524</a:t>
                      </a:r>
                      <a:endParaRPr lang="en-US" sz="1100" dirty="0" smtClean="0"/>
                    </a:p>
                    <a:p>
                      <a:r>
                        <a:rPr lang="en-US" sz="1100" dirty="0" smtClean="0"/>
                        <a:t>No Change</a:t>
                      </a:r>
                      <a:endParaRPr lang="en-US" sz="1100" dirty="0"/>
                    </a:p>
                  </a:txBody>
                  <a:tcPr/>
                </a:tc>
                <a:tc>
                  <a:txBody>
                    <a:bodyPr/>
                    <a:lstStyle/>
                    <a:p>
                      <a:r>
                        <a:rPr lang="en-US" sz="1100" dirty="0" smtClean="0"/>
                        <a:t>Low</a:t>
                      </a:r>
                      <a:endParaRPr lang="en-US" sz="1100" dirty="0"/>
                    </a:p>
                  </a:txBody>
                  <a:tcPr>
                    <a:solidFill>
                      <a:schemeClr val="accent4"/>
                    </a:solidFill>
                  </a:tcPr>
                </a:tc>
                <a:tc>
                  <a:txBody>
                    <a:bodyPr/>
                    <a:lstStyle/>
                    <a:p>
                      <a:r>
                        <a:rPr lang="en-US" sz="1100" dirty="0" smtClean="0"/>
                        <a:t>Low</a:t>
                      </a:r>
                      <a:endParaRPr lang="en-US" sz="1100" dirty="0"/>
                    </a:p>
                  </a:txBody>
                  <a:tcPr>
                    <a:solidFill>
                      <a:srgbClr val="FFC000"/>
                    </a:solidFill>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1655782597"/>
                  </a:ext>
                </a:extLst>
              </a:tr>
              <a:tr h="0">
                <a:tc>
                  <a:txBody>
                    <a:bodyPr/>
                    <a:lstStyle/>
                    <a:p>
                      <a:pPr algn="l" fontAlgn="t"/>
                      <a:r>
                        <a:rPr lang="en-US" sz="1100" b="0" i="0" kern="1200" dirty="0" smtClean="0">
                          <a:solidFill>
                            <a:schemeClr val="dk1"/>
                          </a:solidFill>
                          <a:effectLst/>
                          <a:latin typeface="+mn-lt"/>
                          <a:ea typeface="+mn-ea"/>
                          <a:cs typeface="+mn-cs"/>
                          <a:hlinkClick r:id="rId7"/>
                        </a:rPr>
                        <a:t>UPG-418</a:t>
                      </a:r>
                      <a:endParaRPr lang="en-US" sz="1100" b="0" i="0" kern="1200" dirty="0" smtClean="0">
                        <a:solidFill>
                          <a:schemeClr val="dk1"/>
                        </a:solidFill>
                        <a:effectLst/>
                        <a:latin typeface="+mn-lt"/>
                        <a:ea typeface="+mn-ea"/>
                        <a:cs typeface="+mn-cs"/>
                      </a:endParaRPr>
                    </a:p>
                    <a:p>
                      <a:pPr algn="l" fontAlgn="t"/>
                      <a:r>
                        <a:rPr lang="en-US" sz="1100" b="0" i="0" kern="1200" dirty="0" smtClean="0">
                          <a:solidFill>
                            <a:schemeClr val="dk1"/>
                          </a:solidFill>
                          <a:effectLst/>
                          <a:latin typeface="+mn-lt"/>
                          <a:ea typeface="+mn-ea"/>
                          <a:cs typeface="+mn-cs"/>
                        </a:rPr>
                        <a:t>UI/BF</a:t>
                      </a:r>
                      <a:endParaRPr lang="en-US" sz="1100" dirty="0">
                        <a:effectLst/>
                      </a:endParaRPr>
                    </a:p>
                  </a:txBody>
                  <a:tcPr marL="95250" marR="95250" marT="47625" marB="476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PS-Security</a:t>
                      </a:r>
                    </a:p>
                  </a:txBody>
                  <a:tcPr marL="95250" marR="95250" marT="47625" marB="47625"/>
                </a:tc>
                <a:tc>
                  <a:txBody>
                    <a:bodyPr/>
                    <a:lstStyle/>
                    <a:p>
                      <a:r>
                        <a:rPr lang="en-US" sz="1100" b="0" i="0" kern="1200" dirty="0" smtClean="0">
                          <a:solidFill>
                            <a:schemeClr val="dk1"/>
                          </a:solidFill>
                          <a:effectLst/>
                          <a:latin typeface="+mn-lt"/>
                          <a:ea typeface="+mn-ea"/>
                          <a:cs typeface="+mn-cs"/>
                        </a:rPr>
                        <a:t>Change My Password new navigation link</a:t>
                      </a:r>
                      <a:endParaRPr lang="en-US" sz="1100" dirty="0"/>
                    </a:p>
                  </a:txBody>
                  <a:tcPr/>
                </a:tc>
                <a:tc>
                  <a:txBody>
                    <a:bodyPr/>
                    <a:lstStyle/>
                    <a:p>
                      <a:r>
                        <a:rPr lang="en-US" sz="1100" dirty="0" smtClean="0"/>
                        <a:t>For UCPath Operations, </a:t>
                      </a:r>
                      <a:r>
                        <a:rPr lang="en-US" sz="1100" b="0" i="0" kern="1200" dirty="0" smtClean="0">
                          <a:solidFill>
                            <a:schemeClr val="dk1"/>
                          </a:solidFill>
                          <a:effectLst/>
                          <a:latin typeface="+mn-lt"/>
                          <a:ea typeface="+mn-ea"/>
                          <a:cs typeface="+mn-cs"/>
                        </a:rPr>
                        <a:t>A new navigation link has been added to UC Customization Folders.</a:t>
                      </a:r>
                      <a:endParaRPr lang="en-US" sz="1100" dirty="0" smtClean="0"/>
                    </a:p>
                  </a:txBody>
                  <a:tcPr marL="45720" marR="45720"/>
                </a:tc>
                <a:tc>
                  <a:txBody>
                    <a:bodyPr/>
                    <a:lstStyle/>
                    <a:p>
                      <a:r>
                        <a:rPr lang="en-US" sz="1100" dirty="0" smtClean="0">
                          <a:hlinkClick r:id="rId8"/>
                        </a:rPr>
                        <a:t>UPG-525</a:t>
                      </a:r>
                      <a:endParaRPr lang="en-US" sz="1100" dirty="0" smtClean="0"/>
                    </a:p>
                    <a:p>
                      <a:r>
                        <a:rPr lang="en-US" sz="1100" dirty="0" smtClean="0"/>
                        <a:t>No Change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3976885170"/>
                  </a:ext>
                </a:extLst>
              </a:tr>
              <a:tr h="0">
                <a:tc>
                  <a:txBody>
                    <a:bodyPr/>
                    <a:lstStyle/>
                    <a:p>
                      <a:pPr algn="l" fontAlgn="t"/>
                      <a:r>
                        <a:rPr lang="en-US" sz="1100" b="0" i="0" kern="1200" dirty="0" smtClean="0">
                          <a:solidFill>
                            <a:schemeClr val="dk1"/>
                          </a:solidFill>
                          <a:effectLst/>
                          <a:latin typeface="+mn-lt"/>
                          <a:ea typeface="+mn-ea"/>
                          <a:cs typeface="+mn-cs"/>
                          <a:hlinkClick r:id="rId9"/>
                        </a:rPr>
                        <a:t>UPG-420</a:t>
                      </a:r>
                      <a:endParaRPr lang="en-US" sz="1100" b="0" i="0" kern="1200" dirty="0" smtClean="0">
                        <a:solidFill>
                          <a:schemeClr val="dk1"/>
                        </a:solidFill>
                        <a:effectLst/>
                        <a:latin typeface="+mn-lt"/>
                        <a:ea typeface="+mn-ea"/>
                        <a:cs typeface="+mn-cs"/>
                      </a:endParaRPr>
                    </a:p>
                    <a:p>
                      <a:pPr algn="l" fontAlgn="t"/>
                      <a:r>
                        <a:rPr lang="en-US" sz="1100" b="0" i="0" kern="1200" dirty="0" smtClean="0">
                          <a:solidFill>
                            <a:schemeClr val="dk1"/>
                          </a:solidFill>
                          <a:effectLst/>
                          <a:latin typeface="+mn-lt"/>
                          <a:ea typeface="+mn-ea"/>
                          <a:cs typeface="+mn-cs"/>
                        </a:rPr>
                        <a:t>UI/BF</a:t>
                      </a:r>
                      <a:endParaRPr lang="en-US" sz="1100" dirty="0">
                        <a:effectLst/>
                      </a:endParaRPr>
                    </a:p>
                  </a:txBody>
                  <a:tcPr marL="95250" marR="95250" marT="47625" marB="476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Reporting Instance</a:t>
                      </a:r>
                    </a:p>
                  </a:txBody>
                  <a:tcPr marL="95250" marR="95250" marT="47625" marB="47625"/>
                </a:tc>
                <a:tc>
                  <a:txBody>
                    <a:bodyPr/>
                    <a:lstStyle/>
                    <a:p>
                      <a:r>
                        <a:rPr lang="en-US" sz="1100" b="0" i="0" kern="1200" dirty="0" smtClean="0">
                          <a:solidFill>
                            <a:schemeClr val="dk1"/>
                          </a:solidFill>
                          <a:effectLst/>
                          <a:latin typeface="+mn-lt"/>
                          <a:ea typeface="+mn-ea"/>
                          <a:cs typeface="+mn-cs"/>
                        </a:rPr>
                        <a:t>Changes to Records Impacting Reporting Instance (RI)</a:t>
                      </a:r>
                      <a:endParaRPr lang="en-US" sz="1100" dirty="0"/>
                    </a:p>
                  </a:txBody>
                  <a:tcPr/>
                </a:tc>
                <a:tc>
                  <a:txBody>
                    <a:bodyPr/>
                    <a:lstStyle/>
                    <a:p>
                      <a:r>
                        <a:rPr lang="en-US" sz="1100" b="0" i="0" kern="1200" dirty="0" smtClean="0">
                          <a:solidFill>
                            <a:schemeClr val="dk1"/>
                          </a:solidFill>
                          <a:effectLst/>
                          <a:latin typeface="+mn-lt"/>
                          <a:ea typeface="+mn-ea"/>
                          <a:cs typeface="+mn-cs"/>
                        </a:rPr>
                        <a:t>Locations will need to modify the record structures in their individual local ODS environments.</a:t>
                      </a:r>
                    </a:p>
                    <a:p>
                      <a:r>
                        <a:rPr lang="en-US" sz="1100" b="0" i="0" kern="1200" dirty="0" smtClean="0">
                          <a:solidFill>
                            <a:schemeClr val="dk1"/>
                          </a:solidFill>
                          <a:effectLst/>
                          <a:latin typeface="+mn-lt"/>
                          <a:ea typeface="+mn-ea"/>
                          <a:cs typeface="+mn-cs"/>
                        </a:rPr>
                        <a:t>Not all Locations use all tables that are available in RI for their downstream needs. Each Location will need to identify which of the records impact them.</a:t>
                      </a:r>
                    </a:p>
                  </a:txBody>
                  <a:tcPr marL="45720" marR="45720"/>
                </a:tc>
                <a:tc>
                  <a:txBody>
                    <a:bodyPr/>
                    <a:lstStyle/>
                    <a:p>
                      <a:r>
                        <a:rPr lang="en-US" sz="1100" dirty="0" smtClean="0">
                          <a:hlinkClick r:id="rId10"/>
                        </a:rPr>
                        <a:t>UPG-548</a:t>
                      </a:r>
                      <a:endParaRPr lang="en-US" sz="1100" dirty="0" smtClean="0"/>
                    </a:p>
                    <a:p>
                      <a:r>
                        <a:rPr lang="en-US" sz="1100" dirty="0" smtClean="0"/>
                        <a:t>No Change</a:t>
                      </a:r>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4090112892"/>
                  </a:ext>
                </a:extLst>
              </a:tr>
              <a:tr h="0">
                <a:tc>
                  <a:txBody>
                    <a:bodyPr/>
                    <a:lstStyle/>
                    <a:p>
                      <a:r>
                        <a:rPr lang="en-US" sz="1100" b="0" i="0" kern="1200" dirty="0" smtClean="0">
                          <a:solidFill>
                            <a:schemeClr val="dk1"/>
                          </a:solidFill>
                          <a:effectLst/>
                          <a:latin typeface="+mn-lt"/>
                          <a:ea typeface="+mn-ea"/>
                          <a:cs typeface="+mn-cs"/>
                          <a:hlinkClick r:id="rId11"/>
                        </a:rPr>
                        <a:t>UPG-422</a:t>
                      </a:r>
                      <a:endParaRPr lang="en-US" sz="1100" b="0" i="0" kern="1200" dirty="0" smtClean="0">
                        <a:solidFill>
                          <a:schemeClr val="dk1"/>
                        </a:solidFill>
                        <a:effectLst/>
                        <a:latin typeface="+mn-lt"/>
                        <a:ea typeface="+mn-ea"/>
                        <a:cs typeface="+mn-cs"/>
                      </a:endParaRPr>
                    </a:p>
                    <a:p>
                      <a:r>
                        <a:rPr lang="en-US" sz="1100" b="0" i="0" kern="1200" dirty="0" smtClean="0">
                          <a:solidFill>
                            <a:schemeClr val="dk1"/>
                          </a:solidFill>
                          <a:effectLst/>
                          <a:latin typeface="+mn-lt"/>
                          <a:ea typeface="+mn-ea"/>
                          <a:cs typeface="+mn-cs"/>
                        </a:rPr>
                        <a:t>BPC</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HCM-HR</a:t>
                      </a:r>
                    </a:p>
                  </a:txBody>
                  <a:tcPr/>
                </a:tc>
                <a:tc>
                  <a:txBody>
                    <a:bodyPr/>
                    <a:lstStyle/>
                    <a:p>
                      <a:r>
                        <a:rPr lang="en-US" sz="1100" b="0" i="0" kern="1200" dirty="0" smtClean="0">
                          <a:solidFill>
                            <a:schemeClr val="dk1"/>
                          </a:solidFill>
                          <a:effectLst/>
                          <a:latin typeface="+mn-lt"/>
                          <a:ea typeface="+mn-ea"/>
                          <a:cs typeface="+mn-cs"/>
                        </a:rPr>
                        <a:t>Smart HR/TBH - Transaction Status Page</a:t>
                      </a:r>
                      <a:endParaRPr lang="en-US" sz="1100" dirty="0"/>
                    </a:p>
                  </a:txBody>
                  <a:tcPr/>
                </a:tc>
                <a:tc>
                  <a:txBody>
                    <a:bodyPr/>
                    <a:lstStyle/>
                    <a:p>
                      <a:r>
                        <a:rPr lang="en-US" sz="1100" b="1" i="0" kern="1200" dirty="0" smtClean="0">
                          <a:solidFill>
                            <a:schemeClr val="dk1"/>
                          </a:solidFill>
                          <a:effectLst/>
                          <a:latin typeface="+mn-lt"/>
                          <a:ea typeface="+mn-ea"/>
                          <a:cs typeface="+mn-cs"/>
                        </a:rPr>
                        <a:t>Current Production:</a:t>
                      </a:r>
                      <a:r>
                        <a:rPr lang="en-US" sz="1100" b="0" i="0" kern="1200" dirty="0" smtClean="0">
                          <a:solidFill>
                            <a:schemeClr val="dk1"/>
                          </a:solidFill>
                          <a:effectLst/>
                          <a:latin typeface="+mn-lt"/>
                          <a:ea typeface="+mn-ea"/>
                          <a:cs typeface="+mn-cs"/>
                        </a:rPr>
                        <a:t> Submitted (Requested) transactions are not categorized as Pending on the Transaction Status page. This allows them to be deleted after the finalization of the Approval Workflow but prior to being processed within Manage Transactions.</a:t>
                      </a:r>
                    </a:p>
                    <a:p>
                      <a:r>
                        <a:rPr lang="en-US" sz="1100" b="1" i="0" kern="1200" dirty="0" smtClean="0">
                          <a:solidFill>
                            <a:schemeClr val="dk1"/>
                          </a:solidFill>
                          <a:effectLst/>
                          <a:latin typeface="+mn-lt"/>
                          <a:ea typeface="+mn-ea"/>
                          <a:cs typeface="+mn-cs"/>
                        </a:rPr>
                        <a:t>After Upgrade:</a:t>
                      </a:r>
                      <a:r>
                        <a:rPr lang="en-US" sz="1100" b="0" i="0" kern="1200" dirty="0" smtClean="0">
                          <a:solidFill>
                            <a:schemeClr val="dk1"/>
                          </a:solidFill>
                          <a:effectLst/>
                          <a:latin typeface="+mn-lt"/>
                          <a:ea typeface="+mn-ea"/>
                          <a:cs typeface="+mn-cs"/>
                        </a:rPr>
                        <a:t> Submitted (Requested) transactions are now properly categorized as Pending on the Transaction Status page. This removes the ability to delete them until after they have been fully processed.</a:t>
                      </a:r>
                    </a:p>
                    <a:p>
                      <a:r>
                        <a:rPr lang="en-US" sz="1100" b="0" i="0" kern="1200" dirty="0" smtClean="0">
                          <a:solidFill>
                            <a:schemeClr val="dk1"/>
                          </a:solidFill>
                          <a:effectLst/>
                          <a:latin typeface="+mn-lt"/>
                          <a:ea typeface="+mn-ea"/>
                          <a:cs typeface="+mn-cs"/>
                        </a:rPr>
                        <a:t>Previously they were </a:t>
                      </a:r>
                      <a:r>
                        <a:rPr lang="en-US" sz="1100" b="0" i="0" kern="1200" dirty="0" err="1" smtClean="0">
                          <a:solidFill>
                            <a:schemeClr val="dk1"/>
                          </a:solidFill>
                          <a:effectLst/>
                          <a:latin typeface="+mn-lt"/>
                          <a:ea typeface="+mn-ea"/>
                          <a:cs typeface="+mn-cs"/>
                        </a:rPr>
                        <a:t>miscategorized</a:t>
                      </a:r>
                      <a:r>
                        <a:rPr lang="en-US" sz="1100" b="0" i="0" kern="1200" dirty="0" smtClean="0">
                          <a:solidFill>
                            <a:schemeClr val="dk1"/>
                          </a:solidFill>
                          <a:effectLst/>
                          <a:latin typeface="+mn-lt"/>
                          <a:ea typeface="+mn-ea"/>
                          <a:cs typeface="+mn-cs"/>
                        </a:rPr>
                        <a:t> which allowed them to be deleted after the finalization of the Approval Workflow but prior to being processed within Manage Transactions. </a:t>
                      </a:r>
                    </a:p>
                  </a:txBody>
                  <a:tcPr marL="45720" marR="45720"/>
                </a:tc>
                <a:tc>
                  <a:txBody>
                    <a:bodyPr/>
                    <a:lstStyle/>
                    <a:p>
                      <a:r>
                        <a:rPr lang="en-US" sz="1100" dirty="0" smtClean="0">
                          <a:hlinkClick r:id="rId12"/>
                        </a:rPr>
                        <a:t>UPG-546</a:t>
                      </a:r>
                      <a:endParaRPr lang="en-US" sz="1100" dirty="0" smtClean="0"/>
                    </a:p>
                    <a:p>
                      <a:r>
                        <a:rPr lang="en-US" sz="1100" dirty="0" smtClean="0"/>
                        <a:t>No Change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Med</a:t>
                      </a:r>
                      <a:endParaRPr lang="en-US" sz="1100" dirty="0"/>
                    </a:p>
                  </a:txBody>
                  <a:tcPr>
                    <a:solidFill>
                      <a:srgbClr val="FFC000"/>
                    </a:solidFill>
                  </a:tcPr>
                </a:tc>
                <a:tc>
                  <a:txBody>
                    <a:bodyPr/>
                    <a:lstStyle/>
                    <a:p>
                      <a:r>
                        <a:rPr lang="en-US" sz="1100" dirty="0" smtClean="0"/>
                        <a:t>Med</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504513745"/>
                  </a:ext>
                </a:extLst>
              </a:tr>
            </a:tbl>
          </a:graphicData>
        </a:graphic>
      </p:graphicFrame>
      <p:sp>
        <p:nvSpPr>
          <p:cNvPr id="2" name="TextBox 1"/>
          <p:cNvSpPr txBox="1"/>
          <p:nvPr/>
        </p:nvSpPr>
        <p:spPr>
          <a:xfrm>
            <a:off x="9376755" y="306183"/>
            <a:ext cx="2601925" cy="553998"/>
          </a:xfrm>
          <a:prstGeom prst="rect">
            <a:avLst/>
          </a:prstGeom>
          <a:noFill/>
        </p:spPr>
        <p:txBody>
          <a:bodyPr wrap="square" rtlCol="0">
            <a:spAutoFit/>
          </a:bodyPr>
          <a:lstStyle/>
          <a:p>
            <a:r>
              <a:rPr lang="en-US" sz="1000" dirty="0" smtClean="0"/>
              <a:t>BPC= Business Process Change (COE Approval)</a:t>
            </a:r>
          </a:p>
          <a:p>
            <a:r>
              <a:rPr lang="en-US" sz="1000" dirty="0" smtClean="0"/>
              <a:t>NF= New Feature</a:t>
            </a:r>
          </a:p>
          <a:p>
            <a:r>
              <a:rPr lang="en-US" sz="1000" dirty="0" smtClean="0"/>
              <a:t>UI/BF= Minor UI and/or Bug Fix</a:t>
            </a:r>
            <a:endParaRPr lang="en-US" sz="1000" dirty="0"/>
          </a:p>
        </p:txBody>
      </p:sp>
    </p:spTree>
    <p:extLst>
      <p:ext uri="{BB962C8B-B14F-4D97-AF65-F5344CB8AC3E}">
        <p14:creationId xmlns:p14="http://schemas.microsoft.com/office/powerpoint/2010/main" val="541915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8" y="498319"/>
            <a:ext cx="9067136" cy="553998"/>
          </a:xfrm>
          <a:prstGeom prst="rect">
            <a:avLst/>
          </a:prstGeom>
          <a:noFill/>
        </p:spPr>
        <p:txBody>
          <a:bodyPr wrap="square" lIns="0" tIns="0" rIns="0" bIns="0" rtlCol="0">
            <a:spAutoFit/>
          </a:bodyPr>
          <a:lstStyle/>
          <a:p>
            <a:r>
              <a:rPr lang="en-US" sz="3600" b="1" dirty="0" smtClean="0">
                <a:solidFill>
                  <a:srgbClr val="003DA5"/>
                </a:solidFill>
                <a:latin typeface="Fira Sans Medium" panose="020B0503050000020004" pitchFamily="34" charset="0"/>
                <a:ea typeface="Fira Sans Medium" panose="020B0503050000020004" pitchFamily="34" charset="0"/>
              </a:rPr>
              <a:t>PUM37 </a:t>
            </a:r>
            <a:r>
              <a:rPr lang="en-US" sz="3600" b="1" dirty="0">
                <a:solidFill>
                  <a:srgbClr val="003DA5"/>
                </a:solidFill>
                <a:latin typeface="Fira Sans Medium" panose="020B0503050000020004" pitchFamily="34" charset="0"/>
                <a:ea typeface="Fira Sans Medium" panose="020B0503050000020004" pitchFamily="34" charset="0"/>
              </a:rPr>
              <a:t>Identified Changes</a:t>
            </a:r>
            <a:endParaRPr lang="en-US" sz="3600" b="1" spc="-150" dirty="0">
              <a:solidFill>
                <a:srgbClr val="003DA5"/>
              </a:solidFill>
              <a:latin typeface="Fira Sans Medium" panose="020B0503050000020004" pitchFamily="34" charset="0"/>
              <a:ea typeface="Fira Sans Medium" panose="020B0503050000020004"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68269083"/>
              </p:ext>
            </p:extLst>
          </p:nvPr>
        </p:nvGraphicFramePr>
        <p:xfrm>
          <a:off x="191193" y="1051560"/>
          <a:ext cx="11787487" cy="4008120"/>
        </p:xfrm>
        <a:graphic>
          <a:graphicData uri="http://schemas.openxmlformats.org/drawingml/2006/table">
            <a:tbl>
              <a:tblPr firstRow="1" bandRow="1">
                <a:tableStyleId>{21E4AEA4-8DFA-4A89-87EB-49C32662AFE0}</a:tableStyleId>
              </a:tblPr>
              <a:tblGrid>
                <a:gridCol w="789709">
                  <a:extLst>
                    <a:ext uri="{9D8B030D-6E8A-4147-A177-3AD203B41FA5}">
                      <a16:colId xmlns:a16="http://schemas.microsoft.com/office/drawing/2014/main" val="3353649032"/>
                    </a:ext>
                  </a:extLst>
                </a:gridCol>
                <a:gridCol w="706582">
                  <a:extLst>
                    <a:ext uri="{9D8B030D-6E8A-4147-A177-3AD203B41FA5}">
                      <a16:colId xmlns:a16="http://schemas.microsoft.com/office/drawing/2014/main" val="212364072"/>
                    </a:ext>
                  </a:extLst>
                </a:gridCol>
                <a:gridCol w="2061989">
                  <a:extLst>
                    <a:ext uri="{9D8B030D-6E8A-4147-A177-3AD203B41FA5}">
                      <a16:colId xmlns:a16="http://schemas.microsoft.com/office/drawing/2014/main" val="335981225"/>
                    </a:ext>
                  </a:extLst>
                </a:gridCol>
                <a:gridCol w="4473715">
                  <a:extLst>
                    <a:ext uri="{9D8B030D-6E8A-4147-A177-3AD203B41FA5}">
                      <a16:colId xmlns:a16="http://schemas.microsoft.com/office/drawing/2014/main" val="2328051588"/>
                    </a:ext>
                  </a:extLst>
                </a:gridCol>
                <a:gridCol w="843177">
                  <a:extLst>
                    <a:ext uri="{9D8B030D-6E8A-4147-A177-3AD203B41FA5}">
                      <a16:colId xmlns:a16="http://schemas.microsoft.com/office/drawing/2014/main" val="193683576"/>
                    </a:ext>
                  </a:extLst>
                </a:gridCol>
                <a:gridCol w="761805">
                  <a:extLst>
                    <a:ext uri="{9D8B030D-6E8A-4147-A177-3AD203B41FA5}">
                      <a16:colId xmlns:a16="http://schemas.microsoft.com/office/drawing/2014/main" val="2431529451"/>
                    </a:ext>
                  </a:extLst>
                </a:gridCol>
                <a:gridCol w="749490">
                  <a:extLst>
                    <a:ext uri="{9D8B030D-6E8A-4147-A177-3AD203B41FA5}">
                      <a16:colId xmlns:a16="http://schemas.microsoft.com/office/drawing/2014/main" val="4068383684"/>
                    </a:ext>
                  </a:extLst>
                </a:gridCol>
                <a:gridCol w="700510">
                  <a:extLst>
                    <a:ext uri="{9D8B030D-6E8A-4147-A177-3AD203B41FA5}">
                      <a16:colId xmlns:a16="http://schemas.microsoft.com/office/drawing/2014/main" val="312072924"/>
                    </a:ext>
                  </a:extLst>
                </a:gridCol>
                <a:gridCol w="700510">
                  <a:extLst>
                    <a:ext uri="{9D8B030D-6E8A-4147-A177-3AD203B41FA5}">
                      <a16:colId xmlns:a16="http://schemas.microsoft.com/office/drawing/2014/main" val="2392640856"/>
                    </a:ext>
                  </a:extLst>
                </a:gridCol>
              </a:tblGrid>
              <a:tr h="0">
                <a:tc>
                  <a:txBody>
                    <a:bodyPr/>
                    <a:lstStyle/>
                    <a:p>
                      <a:r>
                        <a:rPr lang="en-US" sz="1200" dirty="0" smtClean="0"/>
                        <a:t>JIRA</a:t>
                      </a:r>
                      <a:endParaRPr lang="en-US" sz="1200" dirty="0"/>
                    </a:p>
                  </a:txBody>
                  <a:tcPr/>
                </a:tc>
                <a:tc>
                  <a:txBody>
                    <a:bodyPr/>
                    <a:lstStyle/>
                    <a:p>
                      <a:r>
                        <a:rPr lang="en-US" sz="1200" dirty="0" smtClean="0"/>
                        <a:t>Module</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Summary</a:t>
                      </a:r>
                      <a:endParaRPr lang="en-US" sz="1200" dirty="0"/>
                    </a:p>
                  </a:txBody>
                  <a:tcPr/>
                </a:tc>
                <a:tc>
                  <a:txBody>
                    <a:bodyPr/>
                    <a:lstStyle/>
                    <a:p>
                      <a:r>
                        <a:rPr lang="en-US" sz="1200" dirty="0" smtClean="0"/>
                        <a:t>Training Impact</a:t>
                      </a:r>
                      <a:endParaRPr lang="en-US" sz="1200" dirty="0"/>
                    </a:p>
                  </a:txBody>
                  <a:tcPr/>
                </a:tc>
                <a:tc>
                  <a:txBody>
                    <a:bodyPr/>
                    <a:lstStyle/>
                    <a:p>
                      <a:r>
                        <a:rPr lang="en-US" sz="1200" dirty="0" smtClean="0"/>
                        <a:t>ESS/MSS</a:t>
                      </a:r>
                      <a:endParaRPr lang="en-US" sz="1200" dirty="0"/>
                    </a:p>
                  </a:txBody>
                  <a:tcPr/>
                </a:tc>
                <a:tc>
                  <a:txBody>
                    <a:bodyPr/>
                    <a:lstStyle/>
                    <a:p>
                      <a:r>
                        <a:rPr lang="en-US" sz="1200" dirty="0" smtClean="0"/>
                        <a:t>Location</a:t>
                      </a:r>
                      <a:endParaRPr lang="en-US" sz="1200" dirty="0"/>
                    </a:p>
                  </a:txBody>
                  <a:tcPr/>
                </a:tc>
                <a:tc>
                  <a:txBody>
                    <a:bodyPr/>
                    <a:lstStyle/>
                    <a:p>
                      <a:r>
                        <a:rPr lang="en-US" sz="1200" dirty="0" smtClean="0"/>
                        <a:t>UCPath</a:t>
                      </a:r>
                      <a:endParaRPr lang="en-US" sz="1200" dirty="0"/>
                    </a:p>
                  </a:txBody>
                  <a:tcPr/>
                </a:tc>
                <a:tc>
                  <a:txBody>
                    <a:bodyPr/>
                    <a:lstStyle/>
                    <a:p>
                      <a:r>
                        <a:rPr lang="en-US" sz="1200" dirty="0" smtClean="0"/>
                        <a:t>Vendor</a:t>
                      </a:r>
                      <a:endParaRPr lang="en-US" sz="1200" dirty="0"/>
                    </a:p>
                  </a:txBody>
                  <a:tcPr/>
                </a:tc>
                <a:extLst>
                  <a:ext uri="{0D108BD9-81ED-4DB2-BD59-A6C34878D82A}">
                    <a16:rowId xmlns:a16="http://schemas.microsoft.com/office/drawing/2014/main" val="1388170747"/>
                  </a:ext>
                </a:extLst>
              </a:tr>
              <a:tr h="0">
                <a:tc>
                  <a:txBody>
                    <a:bodyPr/>
                    <a:lstStyle/>
                    <a:p>
                      <a:pPr algn="l" fontAlgn="t"/>
                      <a:r>
                        <a:rPr lang="en-US" sz="1100" dirty="0" smtClean="0">
                          <a:effectLst/>
                          <a:hlinkClick r:id="rId5"/>
                        </a:rPr>
                        <a:t>UPG-1660</a:t>
                      </a:r>
                      <a:endParaRPr lang="en-US" sz="1100" dirty="0" smtClean="0">
                        <a:effectLst/>
                      </a:endParaRPr>
                    </a:p>
                    <a:p>
                      <a:pPr algn="l" fontAlgn="t"/>
                      <a:r>
                        <a:rPr lang="en-US" sz="1100" dirty="0" smtClean="0">
                          <a:effectLst/>
                        </a:rPr>
                        <a:t>NF</a:t>
                      </a:r>
                      <a:endParaRPr lang="en-US" sz="1100" dirty="0">
                        <a:solidFill>
                          <a:schemeClr val="tx1"/>
                        </a:solidFill>
                        <a:effectLst/>
                      </a:endParaRPr>
                    </a:p>
                  </a:txBody>
                  <a:tcPr marL="95250" marR="95250" marT="47625" marB="476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smtClean="0">
                          <a:ln>
                            <a:noFill/>
                          </a:ln>
                          <a:effectLst/>
                          <a:uLnTx/>
                          <a:uFillTx/>
                        </a:rPr>
                        <a:t>HCM-HR</a:t>
                      </a:r>
                      <a:endPar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txBody>
                  <a:tcPr marL="95250" marR="95250" marT="47625" marB="47625"/>
                </a:tc>
                <a:tc>
                  <a:txBody>
                    <a:bodyPr/>
                    <a:lstStyle/>
                    <a:p>
                      <a:r>
                        <a:rPr lang="en-US" sz="1100" dirty="0" smtClean="0"/>
                        <a:t>FLUID delegation</a:t>
                      </a:r>
                      <a:r>
                        <a:rPr lang="en-US" sz="1100" baseline="0" dirty="0" smtClean="0"/>
                        <a:t> is turned on for AWE reassignments</a:t>
                      </a:r>
                      <a:endParaRPr lang="en-US" sz="1100" dirty="0"/>
                    </a:p>
                  </a:txBody>
                  <a:tcPr/>
                </a:tc>
                <a:tc>
                  <a:txBody>
                    <a:bodyPr/>
                    <a:lstStyle/>
                    <a:p>
                      <a:r>
                        <a:rPr lang="en-US" sz="1100" dirty="0" smtClean="0"/>
                        <a:t>Current Production:  Fluid Delegation does not exist in Production.</a:t>
                      </a:r>
                    </a:p>
                    <a:p>
                      <a:r>
                        <a:rPr lang="en-US" sz="1100" dirty="0" smtClean="0"/>
                        <a:t>After Upgrade: Fluid Delegation is turned on (as delivered).  This is requiring additional Delegation configuration to be configured.  If not, AWE Reassignments does not function the same way as PUM 17.</a:t>
                      </a:r>
                      <a:endParaRPr lang="en-US" sz="1100" kern="1200" dirty="0" smtClean="0">
                        <a:effectLst/>
                      </a:endParaRPr>
                    </a:p>
                    <a:p>
                      <a:r>
                        <a:rPr lang="en-US" sz="1100" dirty="0" smtClean="0"/>
                        <a:t>This impacts all modules that use AWE and where transactions are reassigned.</a:t>
                      </a:r>
                    </a:p>
                  </a:txBody>
                  <a:tcPr marL="45720" marR="45720"/>
                </a:tc>
                <a:tc>
                  <a:txBody>
                    <a:bodyPr/>
                    <a:lstStyle/>
                    <a:p>
                      <a:r>
                        <a:rPr lang="en-US" sz="1100" dirty="0" smtClean="0">
                          <a:hlinkClick r:id="rId6"/>
                        </a:rPr>
                        <a:t>UPG-1740</a:t>
                      </a:r>
                      <a:endParaRPr lang="en-US" sz="1100" dirty="0" smtClean="0"/>
                    </a:p>
                    <a:p>
                      <a:r>
                        <a:rPr lang="en-US" sz="1100" dirty="0" smtClean="0"/>
                        <a:t>No Change</a:t>
                      </a:r>
                      <a:endParaRPr lang="en-US" sz="1100" dirty="0"/>
                    </a:p>
                  </a:txBody>
                  <a:tcPr/>
                </a:tc>
                <a:tc>
                  <a:txBody>
                    <a:bodyPr/>
                    <a:lstStyle/>
                    <a:p>
                      <a:r>
                        <a:rPr lang="en-US" sz="1100" dirty="0" smtClean="0"/>
                        <a:t>None</a:t>
                      </a:r>
                      <a:endParaRPr lang="en-US" sz="1100" dirty="0"/>
                    </a:p>
                  </a:txBody>
                  <a:tcPr/>
                </a:tc>
                <a:tc>
                  <a:txBody>
                    <a:bodyPr/>
                    <a:lstStyle/>
                    <a:p>
                      <a:r>
                        <a:rPr lang="en-US" sz="1100" dirty="0" smtClean="0"/>
                        <a:t>Med</a:t>
                      </a:r>
                      <a:endParaRPr lang="en-US" sz="1100" dirty="0"/>
                    </a:p>
                  </a:txBody>
                  <a:tcPr>
                    <a:solidFill>
                      <a:schemeClr val="accent4"/>
                    </a:solidFill>
                  </a:tcPr>
                </a:tc>
                <a:tc>
                  <a:txBody>
                    <a:bodyPr/>
                    <a:lstStyle/>
                    <a:p>
                      <a:r>
                        <a:rPr lang="en-US" sz="1100" dirty="0" smtClean="0"/>
                        <a:t>Low</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2529426950"/>
                  </a:ext>
                </a:extLst>
              </a:tr>
              <a:tr h="0">
                <a:tc>
                  <a:txBody>
                    <a:bodyPr/>
                    <a:lstStyle/>
                    <a:p>
                      <a:pPr algn="l" fontAlgn="t"/>
                      <a:r>
                        <a:rPr lang="en-US" sz="1100" dirty="0" smtClean="0">
                          <a:effectLst/>
                          <a:hlinkClick r:id="rId7"/>
                        </a:rPr>
                        <a:t>UPG-2418</a:t>
                      </a:r>
                      <a:endParaRPr lang="en-US" sz="1100" dirty="0" smtClean="0">
                        <a:effectLst/>
                      </a:endParaRPr>
                    </a:p>
                    <a:p>
                      <a:pPr algn="l" fontAlgn="t"/>
                      <a:r>
                        <a:rPr lang="en-US" sz="1100" dirty="0" smtClean="0"/>
                        <a:t>UI/BF</a:t>
                      </a:r>
                      <a:endParaRPr lang="en-US" sz="1100" dirty="0">
                        <a:solidFill>
                          <a:schemeClr val="tx1"/>
                        </a:solidFill>
                        <a:effectLst/>
                      </a:endParaRPr>
                    </a:p>
                  </a:txBody>
                  <a:tcPr marL="95250" marR="95250" marT="47625" marB="476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smtClean="0">
                          <a:ln>
                            <a:noFill/>
                          </a:ln>
                          <a:effectLst/>
                          <a:uLnTx/>
                          <a:uFillTx/>
                        </a:rPr>
                        <a:t>HCM-BN</a:t>
                      </a:r>
                      <a:endPar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txBody>
                  <a:tcPr marL="95250" marR="95250" marT="47625" marB="47625"/>
                </a:tc>
                <a:tc>
                  <a:txBody>
                    <a:bodyPr/>
                    <a:lstStyle/>
                    <a:p>
                      <a:r>
                        <a:rPr lang="en-US" sz="1100" kern="1200" baseline="0" dirty="0" smtClean="0"/>
                        <a:t>"Go To" Static Text Removed from Benefits Summary Page</a:t>
                      </a:r>
                      <a:endParaRPr lang="en-US" sz="1100" kern="1200" baseline="0" dirty="0">
                        <a:solidFill>
                          <a:schemeClr val="dk1"/>
                        </a:solidFill>
                        <a:latin typeface="+mn-lt"/>
                        <a:ea typeface="+mn-ea"/>
                        <a:cs typeface="+mn-cs"/>
                      </a:endParaRPr>
                    </a:p>
                  </a:txBody>
                  <a:tcPr/>
                </a:tc>
                <a:tc>
                  <a:txBody>
                    <a:bodyPr/>
                    <a:lstStyle/>
                    <a:p>
                      <a:r>
                        <a:rPr lang="en-US" sz="1100" kern="1200" dirty="0" smtClean="0"/>
                        <a:t>The "Go To" static text was removed from the bottom of the Benefits Summary Page by Oracle.  This was an undocumented delivered change from Oracle.</a:t>
                      </a:r>
                      <a:endParaRPr lang="en-US" sz="1100" kern="1200" dirty="0" smtClean="0">
                        <a:solidFill>
                          <a:schemeClr val="dk1"/>
                        </a:solidFill>
                        <a:latin typeface="+mn-lt"/>
                        <a:ea typeface="+mn-ea"/>
                        <a:cs typeface="+mn-cs"/>
                      </a:endParaRPr>
                    </a:p>
                  </a:txBody>
                  <a:tcPr marL="45720" marR="45720"/>
                </a:tc>
                <a:tc>
                  <a:txBody>
                    <a:bodyPr/>
                    <a:lstStyle/>
                    <a:p>
                      <a:r>
                        <a:rPr lang="en-US" sz="1100" dirty="0" smtClean="0">
                          <a:hlinkClick r:id="rId8"/>
                        </a:rPr>
                        <a:t>UPG-2437</a:t>
                      </a:r>
                      <a:endParaRPr lang="en-US" sz="1100" dirty="0" smtClean="0"/>
                    </a:p>
                    <a:p>
                      <a:r>
                        <a:rPr lang="en-US" sz="1100" dirty="0" smtClean="0"/>
                        <a:t>No Change</a:t>
                      </a:r>
                      <a:endParaRPr lang="en-US" sz="1100" dirty="0"/>
                    </a:p>
                  </a:txBody>
                  <a:tcPr/>
                </a:tc>
                <a:tc>
                  <a:txBody>
                    <a:bodyPr/>
                    <a:lstStyle/>
                    <a:p>
                      <a:r>
                        <a:rPr lang="en-US" sz="1100" dirty="0" smtClean="0"/>
                        <a:t>Low</a:t>
                      </a:r>
                      <a:endParaRPr lang="en-US" sz="1100" dirty="0"/>
                    </a:p>
                  </a:txBody>
                  <a:tcPr>
                    <a:solidFill>
                      <a:schemeClr val="accent4"/>
                    </a:solidFill>
                  </a:tcPr>
                </a:tc>
                <a:tc>
                  <a:txBody>
                    <a:bodyPr/>
                    <a:lstStyle/>
                    <a:p>
                      <a:pPr marL="0" algn="l" defTabSz="914400" rtl="0" eaLnBrk="1" latinLnBrk="0" hangingPunct="1"/>
                      <a:r>
                        <a:rPr lang="en-US" sz="1100" kern="1200" dirty="0" smtClean="0"/>
                        <a:t>None</a:t>
                      </a:r>
                      <a:endParaRPr lang="en-US" sz="1100" kern="1200" dirty="0">
                        <a:solidFill>
                          <a:schemeClr val="dk1"/>
                        </a:solidFill>
                        <a:latin typeface="+mn-lt"/>
                        <a:ea typeface="+mn-ea"/>
                        <a:cs typeface="+mn-cs"/>
                      </a:endParaRPr>
                    </a:p>
                  </a:txBody>
                  <a:tcPr/>
                </a:tc>
                <a:tc>
                  <a:txBody>
                    <a:bodyPr/>
                    <a:lstStyle/>
                    <a:p>
                      <a:r>
                        <a:rPr lang="en-US" sz="1100" dirty="0" smtClean="0"/>
                        <a:t>None</a:t>
                      </a:r>
                      <a:endParaRPr lang="en-US" sz="1100" dirty="0"/>
                    </a:p>
                  </a:txBody>
                  <a:tcPr/>
                </a:tc>
                <a:tc>
                  <a:txBody>
                    <a:bodyPr/>
                    <a:lstStyle/>
                    <a:p>
                      <a:r>
                        <a:rPr lang="en-US" sz="1100" dirty="0" smtClean="0"/>
                        <a:t>None</a:t>
                      </a:r>
                      <a:endParaRPr lang="en-US" sz="1100" dirty="0"/>
                    </a:p>
                  </a:txBody>
                  <a:tcPr/>
                </a:tc>
                <a:extLst>
                  <a:ext uri="{0D108BD9-81ED-4DB2-BD59-A6C34878D82A}">
                    <a16:rowId xmlns:a16="http://schemas.microsoft.com/office/drawing/2014/main" val="1156891085"/>
                  </a:ext>
                </a:extLst>
              </a:tr>
              <a:tr h="0">
                <a:tc>
                  <a:txBody>
                    <a:bodyPr/>
                    <a:lstStyle/>
                    <a:p>
                      <a:pPr algn="l" fontAlgn="t"/>
                      <a:r>
                        <a:rPr lang="en-US" sz="1100" b="0" i="0" kern="1200" dirty="0" smtClean="0">
                          <a:solidFill>
                            <a:schemeClr val="dk1"/>
                          </a:solidFill>
                          <a:effectLst/>
                          <a:latin typeface="+mn-lt"/>
                          <a:ea typeface="+mn-ea"/>
                          <a:cs typeface="+mn-cs"/>
                          <a:hlinkClick r:id="rId9"/>
                        </a:rPr>
                        <a:t>UPG-2475</a:t>
                      </a:r>
                      <a:endParaRPr lang="en-US" sz="1100" dirty="0">
                        <a:solidFill>
                          <a:schemeClr val="tx1"/>
                        </a:solidFill>
                        <a:effectLst/>
                      </a:endParaRPr>
                    </a:p>
                  </a:txBody>
                  <a:tcPr marL="95250" marR="95250" marT="47625" marB="476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HCM-BN</a:t>
                      </a:r>
                    </a:p>
                  </a:txBody>
                  <a:tcPr marL="95250" marR="95250" marT="47625" marB="47625"/>
                </a:tc>
                <a:tc>
                  <a:txBody>
                    <a:bodyPr/>
                    <a:lstStyle/>
                    <a:p>
                      <a:r>
                        <a:rPr lang="en-US" sz="1100" b="0" i="0" kern="1200" dirty="0" smtClean="0">
                          <a:solidFill>
                            <a:schemeClr val="dk1"/>
                          </a:solidFill>
                          <a:effectLst/>
                          <a:latin typeface="+mn-lt"/>
                          <a:ea typeface="+mn-ea"/>
                          <a:cs typeface="+mn-cs"/>
                        </a:rPr>
                        <a:t>Administrator - Update Dependent/Beneficiary Page</a:t>
                      </a:r>
                      <a:endParaRPr lang="en-US" sz="1100" kern="1200" baseline="0" dirty="0">
                        <a:solidFill>
                          <a:schemeClr val="dk1"/>
                        </a:solidFill>
                        <a:latin typeface="+mn-lt"/>
                        <a:ea typeface="+mn-ea"/>
                        <a:cs typeface="+mn-cs"/>
                      </a:endParaRPr>
                    </a:p>
                  </a:txBody>
                  <a:tcPr/>
                </a:tc>
                <a:tc>
                  <a:txBody>
                    <a:bodyPr/>
                    <a:lstStyle/>
                    <a:p>
                      <a:r>
                        <a:rPr lang="en-US" sz="1100" b="0" i="0" kern="1200" dirty="0" smtClean="0">
                          <a:solidFill>
                            <a:schemeClr val="dk1"/>
                          </a:solidFill>
                          <a:effectLst/>
                          <a:latin typeface="+mn-lt"/>
                          <a:ea typeface="+mn-ea"/>
                          <a:cs typeface="+mn-cs"/>
                        </a:rPr>
                        <a:t>Current Production: only the “Same Phone as Employee” label and checkbox, and the Phone Number field exist. </a:t>
                      </a:r>
                    </a:p>
                    <a:p>
                      <a:r>
                        <a:rPr lang="en-US" sz="1100" b="0" i="0" kern="1200" dirty="0" smtClean="0">
                          <a:solidFill>
                            <a:schemeClr val="dk1"/>
                          </a:solidFill>
                          <a:effectLst/>
                          <a:latin typeface="+mn-lt"/>
                          <a:ea typeface="+mn-ea"/>
                          <a:cs typeface="+mn-cs"/>
                        </a:rPr>
                        <a:t>After </a:t>
                      </a:r>
                      <a:r>
                        <a:rPr lang="en-US" sz="1100" kern="1200" dirty="0" smtClean="0">
                          <a:solidFill>
                            <a:schemeClr val="dk1"/>
                          </a:solidFill>
                          <a:latin typeface="+mn-lt"/>
                          <a:ea typeface="+mn-ea"/>
                          <a:cs typeface="+mn-cs"/>
                        </a:rPr>
                        <a:t>Upgrade: Update Dependent/Beneficiary page to support Fluid updates.  Scroll areas were added for both Dependent Phone and Dependent Email. </a:t>
                      </a:r>
                    </a:p>
                  </a:txBody>
                  <a:tcPr marL="45720" marR="45720"/>
                </a:tc>
                <a:tc>
                  <a:txBody>
                    <a:bodyPr/>
                    <a:lstStyle/>
                    <a:p>
                      <a:r>
                        <a:rPr lang="en-US" sz="1100" dirty="0" smtClean="0"/>
                        <a:t>In analysis</a:t>
                      </a:r>
                      <a:endParaRPr lang="en-US" sz="1100" dirty="0"/>
                    </a:p>
                  </a:txBody>
                  <a:tcPr/>
                </a:tc>
                <a:tc>
                  <a:txBody>
                    <a:bodyPr/>
                    <a:lstStyle/>
                    <a:p>
                      <a:endParaRPr lang="en-US" sz="1100" dirty="0"/>
                    </a:p>
                  </a:txBody>
                  <a:tcPr>
                    <a:solidFill>
                      <a:srgbClr val="F8D7CD"/>
                    </a:solidFill>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solidFill>
                      <a:srgbClr val="F8D7CD"/>
                    </a:solidFill>
                  </a:tcPr>
                </a:tc>
                <a:tc>
                  <a:txBody>
                    <a:bodyPr/>
                    <a:lstStyle/>
                    <a:p>
                      <a:r>
                        <a:rPr lang="en-US" sz="1100" kern="1200" dirty="0" smtClean="0">
                          <a:solidFill>
                            <a:schemeClr val="dk1"/>
                          </a:solidFill>
                          <a:latin typeface="+mn-lt"/>
                          <a:ea typeface="+mn-ea"/>
                          <a:cs typeface="+mn-cs"/>
                        </a:rPr>
                        <a:t>Low</a:t>
                      </a:r>
                      <a:endParaRPr lang="en-US" sz="1100" kern="1200" dirty="0">
                        <a:solidFill>
                          <a:schemeClr val="dk1"/>
                        </a:solidFill>
                        <a:latin typeface="+mn-lt"/>
                        <a:ea typeface="+mn-ea"/>
                        <a:cs typeface="+mn-cs"/>
                      </a:endParaRPr>
                    </a:p>
                  </a:txBody>
                  <a:tcPr>
                    <a:solidFill>
                      <a:srgbClr val="FFC000"/>
                    </a:solidFill>
                  </a:tcPr>
                </a:tc>
                <a:tc>
                  <a:txBody>
                    <a:bodyPr/>
                    <a:lstStyle/>
                    <a:p>
                      <a:endParaRPr lang="en-US" sz="1100" dirty="0"/>
                    </a:p>
                  </a:txBody>
                  <a:tcPr/>
                </a:tc>
                <a:extLst>
                  <a:ext uri="{0D108BD9-81ED-4DB2-BD59-A6C34878D82A}">
                    <a16:rowId xmlns:a16="http://schemas.microsoft.com/office/drawing/2014/main" val="3238554253"/>
                  </a:ext>
                </a:extLst>
              </a:tr>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kern="1200" dirty="0" smtClean="0">
                          <a:solidFill>
                            <a:schemeClr val="dk1"/>
                          </a:solidFill>
                          <a:effectLst/>
                          <a:latin typeface="+mn-lt"/>
                          <a:ea typeface="+mn-ea"/>
                          <a:cs typeface="+mn-cs"/>
                          <a:hlinkClick r:id="rId10"/>
                        </a:rPr>
                        <a:t>UPG-2485</a:t>
                      </a:r>
                      <a:endParaRPr lang="en-US" sz="1100" b="0" i="0" kern="1200" dirty="0" smtClean="0">
                        <a:solidFill>
                          <a:schemeClr val="dk1"/>
                        </a:solidFill>
                        <a:effectLst/>
                        <a:latin typeface="+mn-lt"/>
                        <a:ea typeface="+mn-ea"/>
                        <a:cs typeface="+mn-cs"/>
                      </a:endParaRPr>
                    </a:p>
                  </a:txBody>
                  <a:tcPr marL="95250" marR="95250" marT="47625" marB="476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Portal</a:t>
                      </a:r>
                    </a:p>
                  </a:txBody>
                  <a:tcPr marL="95250" marR="95250" marT="47625" marB="47625"/>
                </a:tc>
                <a:tc>
                  <a:txBody>
                    <a:bodyPr/>
                    <a:lstStyle/>
                    <a:p>
                      <a:r>
                        <a:rPr lang="en-US" sz="1100" kern="1200" baseline="0" dirty="0" smtClean="0">
                          <a:solidFill>
                            <a:schemeClr val="dk1"/>
                          </a:solidFill>
                          <a:latin typeface="+mn-lt"/>
                          <a:ea typeface="+mn-ea"/>
                          <a:cs typeface="+mn-cs"/>
                        </a:rPr>
                        <a:t>Worklist Transaction Window</a:t>
                      </a:r>
                      <a:endParaRPr lang="en-US" sz="1100" kern="1200" baseline="0" dirty="0">
                        <a:solidFill>
                          <a:schemeClr val="dk1"/>
                        </a:solidFill>
                        <a:latin typeface="+mn-lt"/>
                        <a:ea typeface="+mn-ea"/>
                        <a:cs typeface="+mn-cs"/>
                      </a:endParaRPr>
                    </a:p>
                  </a:txBody>
                  <a:tcPr/>
                </a:tc>
                <a:tc>
                  <a:txBody>
                    <a:bodyPr/>
                    <a:lstStyle/>
                    <a:p>
                      <a:r>
                        <a:rPr lang="en-US" sz="1100" b="1" kern="1200" dirty="0" smtClean="0">
                          <a:solidFill>
                            <a:schemeClr val="dk1"/>
                          </a:solidFill>
                          <a:latin typeface="+mn-lt"/>
                          <a:ea typeface="+mn-ea"/>
                          <a:cs typeface="+mn-cs"/>
                        </a:rPr>
                        <a:t>Current</a:t>
                      </a:r>
                      <a:r>
                        <a:rPr lang="en-US" sz="1100" b="1" kern="1200" baseline="0" dirty="0" smtClean="0">
                          <a:solidFill>
                            <a:schemeClr val="dk1"/>
                          </a:solidFill>
                          <a:latin typeface="+mn-lt"/>
                          <a:ea typeface="+mn-ea"/>
                          <a:cs typeface="+mn-cs"/>
                        </a:rPr>
                        <a:t> Production: </a:t>
                      </a:r>
                      <a:r>
                        <a:rPr lang="en-US" sz="1100" b="0" i="0" kern="1200" dirty="0" smtClean="0">
                          <a:solidFill>
                            <a:schemeClr val="dk1"/>
                          </a:solidFill>
                          <a:effectLst/>
                          <a:latin typeface="+mn-lt"/>
                          <a:ea typeface="+mn-ea"/>
                          <a:cs typeface="+mn-cs"/>
                        </a:rPr>
                        <a:t>The AWE transaction will open in the main Portal/Dashboard window.  A new page will not be opened.</a:t>
                      </a:r>
                    </a:p>
                    <a:p>
                      <a:r>
                        <a:rPr lang="en-US" sz="1100" b="1" i="0" kern="1200" dirty="0" smtClean="0">
                          <a:solidFill>
                            <a:schemeClr val="dk1"/>
                          </a:solidFill>
                          <a:effectLst/>
                          <a:latin typeface="+mn-lt"/>
                          <a:ea typeface="+mn-ea"/>
                          <a:cs typeface="+mn-cs"/>
                        </a:rPr>
                        <a:t>After Upgrade: </a:t>
                      </a:r>
                      <a:r>
                        <a:rPr lang="en-US" sz="1100" b="0" i="0" kern="1200" dirty="0" smtClean="0">
                          <a:solidFill>
                            <a:schemeClr val="dk1"/>
                          </a:solidFill>
                          <a:effectLst/>
                          <a:latin typeface="+mn-lt"/>
                          <a:ea typeface="+mn-ea"/>
                          <a:cs typeface="+mn-cs"/>
                        </a:rPr>
                        <a:t>The AWE transaction will open in a new window.  The Portal/Dashboard window will display the Worklist.</a:t>
                      </a:r>
                    </a:p>
                    <a:p>
                      <a:r>
                        <a:rPr lang="en-US" sz="1100" b="0" i="0" kern="1200" dirty="0" smtClean="0">
                          <a:solidFill>
                            <a:schemeClr val="dk1"/>
                          </a:solidFill>
                          <a:effectLst/>
                          <a:latin typeface="+mn-lt"/>
                          <a:ea typeface="+mn-ea"/>
                          <a:cs typeface="+mn-cs"/>
                        </a:rPr>
                        <a:t>All AWE transactions across all modules are impacted.</a:t>
                      </a:r>
                      <a:endParaRPr lang="en-US" sz="1100" kern="1200" dirty="0" smtClean="0">
                        <a:solidFill>
                          <a:schemeClr val="dk1"/>
                        </a:solidFill>
                        <a:latin typeface="+mn-lt"/>
                        <a:ea typeface="+mn-ea"/>
                        <a:cs typeface="+mn-cs"/>
                      </a:endParaRPr>
                    </a:p>
                  </a:txBody>
                  <a:tcPr marL="45720" marR="45720"/>
                </a:tc>
                <a:tc>
                  <a:txBody>
                    <a:bodyPr/>
                    <a:lstStyle/>
                    <a:p>
                      <a:r>
                        <a:rPr lang="en-US" sz="1100" kern="1200" dirty="0" smtClean="0">
                          <a:solidFill>
                            <a:schemeClr val="dk1"/>
                          </a:solidFill>
                          <a:latin typeface="+mn-lt"/>
                          <a:ea typeface="+mn-ea"/>
                          <a:cs typeface="+mn-cs"/>
                          <a:hlinkClick r:id="rId11" tooltip="When opening a transaction from the Dashboard Worklist, the Portal window goes blank."/>
                        </a:rPr>
                        <a:t>UPG-2449</a:t>
                      </a:r>
                      <a:endParaRPr lang="en-US" sz="1100" kern="1200" dirty="0">
                        <a:solidFill>
                          <a:schemeClr val="dk1"/>
                        </a:solidFill>
                        <a:latin typeface="+mn-lt"/>
                        <a:ea typeface="+mn-ea"/>
                        <a:cs typeface="+mn-cs"/>
                      </a:endParaRPr>
                    </a:p>
                  </a:txBody>
                  <a:tcPr/>
                </a:tc>
                <a:tc>
                  <a:txBody>
                    <a:bodyPr/>
                    <a:lstStyle/>
                    <a:p>
                      <a:r>
                        <a:rPr lang="en-US" sz="1100" dirty="0" smtClean="0"/>
                        <a:t>None</a:t>
                      </a:r>
                      <a:endParaRPr lang="en-US" sz="1100" dirty="0"/>
                    </a:p>
                  </a:txBody>
                  <a:tcPr>
                    <a:solidFill>
                      <a:srgbClr val="F8D7CD"/>
                    </a:solidFill>
                  </a:tcPr>
                </a:tc>
                <a:tc>
                  <a:txBody>
                    <a:bodyPr/>
                    <a:lstStyle/>
                    <a:p>
                      <a:pPr marL="0" algn="l" defTabSz="914400" rtl="0" eaLnBrk="1" latinLnBrk="0" hangingPunct="1"/>
                      <a:r>
                        <a:rPr lang="en-US" sz="1100" kern="1200" dirty="0" smtClean="0">
                          <a:solidFill>
                            <a:schemeClr val="dk1"/>
                          </a:solidFill>
                          <a:latin typeface="+mn-lt"/>
                          <a:ea typeface="+mn-ea"/>
                          <a:cs typeface="+mn-cs"/>
                        </a:rPr>
                        <a:t>Low</a:t>
                      </a:r>
                      <a:endParaRPr lang="en-US" sz="1100" kern="1200" dirty="0">
                        <a:solidFill>
                          <a:schemeClr val="dk1"/>
                        </a:solidFill>
                        <a:latin typeface="+mn-lt"/>
                        <a:ea typeface="+mn-ea"/>
                        <a:cs typeface="+mn-cs"/>
                      </a:endParaRPr>
                    </a:p>
                  </a:txBody>
                  <a:tcPr>
                    <a:solidFill>
                      <a:srgbClr val="FFC000"/>
                    </a:solidFill>
                  </a:tcPr>
                </a:tc>
                <a:tc>
                  <a:txBody>
                    <a:bodyPr/>
                    <a:lstStyle/>
                    <a:p>
                      <a:r>
                        <a:rPr lang="en-US" sz="1100" kern="1200" dirty="0" smtClean="0">
                          <a:solidFill>
                            <a:schemeClr val="dk1"/>
                          </a:solidFill>
                          <a:latin typeface="+mn-lt"/>
                          <a:ea typeface="+mn-ea"/>
                          <a:cs typeface="+mn-cs"/>
                        </a:rPr>
                        <a:t>Low</a:t>
                      </a:r>
                      <a:endParaRPr lang="en-US" sz="1100" kern="1200" dirty="0">
                        <a:solidFill>
                          <a:schemeClr val="dk1"/>
                        </a:solidFill>
                        <a:latin typeface="+mn-lt"/>
                        <a:ea typeface="+mn-ea"/>
                        <a:cs typeface="+mn-cs"/>
                      </a:endParaRPr>
                    </a:p>
                  </a:txBody>
                  <a:tcPr>
                    <a:solidFill>
                      <a:srgbClr val="FFC000"/>
                    </a:solidFill>
                  </a:tcPr>
                </a:tc>
                <a:tc>
                  <a:txBody>
                    <a:bodyPr/>
                    <a:lstStyle/>
                    <a:p>
                      <a:r>
                        <a:rPr lang="en-US" sz="1100" dirty="0" smtClean="0"/>
                        <a:t>None</a:t>
                      </a:r>
                      <a:endParaRPr lang="en-US" sz="1100" dirty="0"/>
                    </a:p>
                  </a:txBody>
                  <a:tcPr/>
                </a:tc>
                <a:extLst>
                  <a:ext uri="{0D108BD9-81ED-4DB2-BD59-A6C34878D82A}">
                    <a16:rowId xmlns:a16="http://schemas.microsoft.com/office/drawing/2014/main" val="1217742028"/>
                  </a:ext>
                </a:extLst>
              </a:tr>
            </a:tbl>
          </a:graphicData>
        </a:graphic>
      </p:graphicFrame>
      <p:sp>
        <p:nvSpPr>
          <p:cNvPr id="7" name="TextBox 6"/>
          <p:cNvSpPr txBox="1"/>
          <p:nvPr/>
        </p:nvSpPr>
        <p:spPr>
          <a:xfrm>
            <a:off x="9376755" y="306183"/>
            <a:ext cx="2601925" cy="553998"/>
          </a:xfrm>
          <a:prstGeom prst="rect">
            <a:avLst/>
          </a:prstGeom>
          <a:noFill/>
        </p:spPr>
        <p:txBody>
          <a:bodyPr wrap="square" rtlCol="0">
            <a:spAutoFit/>
          </a:bodyPr>
          <a:lstStyle/>
          <a:p>
            <a:r>
              <a:rPr lang="en-US" sz="1000" dirty="0" smtClean="0"/>
              <a:t>BPC= Business Process Change (COE Approval)</a:t>
            </a:r>
          </a:p>
          <a:p>
            <a:r>
              <a:rPr lang="en-US" sz="1000" dirty="0" smtClean="0"/>
              <a:t>NF= New Feature</a:t>
            </a:r>
          </a:p>
          <a:p>
            <a:r>
              <a:rPr lang="en-US" sz="1000" dirty="0" smtClean="0"/>
              <a:t>UI/BF= Minor UI and/or Bug Fix</a:t>
            </a:r>
            <a:endParaRPr lang="en-US" sz="1000" dirty="0"/>
          </a:p>
        </p:txBody>
      </p:sp>
    </p:spTree>
    <p:extLst>
      <p:ext uri="{BB962C8B-B14F-4D97-AF65-F5344CB8AC3E}">
        <p14:creationId xmlns:p14="http://schemas.microsoft.com/office/powerpoint/2010/main" val="47006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00264" y="1252814"/>
            <a:ext cx="2876837" cy="5423967"/>
          </a:xfrm>
          <a:prstGeom prst="rect">
            <a:avLst/>
          </a:prstGeom>
        </p:spPr>
      </p:pic>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8" y="498319"/>
            <a:ext cx="9067136" cy="553998"/>
          </a:xfrm>
          <a:prstGeom prst="rect">
            <a:avLst/>
          </a:prstGeom>
          <a:noFill/>
        </p:spPr>
        <p:txBody>
          <a:bodyPr wrap="square" lIns="0" tIns="0" rIns="0" bIns="0" rtlCol="0">
            <a:spAutoFit/>
          </a:bodyPr>
          <a:lstStyle/>
          <a:p>
            <a:r>
              <a:rPr lang="en-US" sz="3600" b="1" u="sng" dirty="0" smtClean="0">
                <a:solidFill>
                  <a:srgbClr val="003DA5"/>
                </a:solidFill>
                <a:latin typeface="Fira Sans Medium" panose="020B0503050000020004" pitchFamily="34" charset="0"/>
                <a:ea typeface="Fira Sans Medium" panose="020B0503050000020004" pitchFamily="34" charset="0"/>
              </a:rPr>
              <a:t>PUM37 Change Summary</a:t>
            </a:r>
            <a:endParaRPr lang="en-US" sz="3600" b="1" u="sng" spc="-150" dirty="0">
              <a:solidFill>
                <a:srgbClr val="003DA5"/>
              </a:solidFill>
              <a:latin typeface="Fira Sans Medium" panose="020B0503050000020004" pitchFamily="34" charset="0"/>
              <a:ea typeface="Fira Sans Medium" panose="020B0503050000020004"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0728" y="306183"/>
            <a:ext cx="280946" cy="128525"/>
          </a:xfrm>
          <a:prstGeom prst="rect">
            <a:avLst/>
          </a:prstGeom>
        </p:spPr>
      </p:pic>
      <p:sp>
        <p:nvSpPr>
          <p:cNvPr id="4" name="TextBox 3"/>
          <p:cNvSpPr txBox="1"/>
          <p:nvPr/>
        </p:nvSpPr>
        <p:spPr>
          <a:xfrm>
            <a:off x="560728" y="1052317"/>
            <a:ext cx="2755910" cy="369332"/>
          </a:xfrm>
          <a:prstGeom prst="rect">
            <a:avLst/>
          </a:prstGeom>
          <a:solidFill>
            <a:schemeClr val="bg1"/>
          </a:solidFill>
        </p:spPr>
        <p:txBody>
          <a:bodyPr wrap="square" rtlCol="0">
            <a:spAutoFit/>
          </a:bodyPr>
          <a:lstStyle/>
          <a:p>
            <a:r>
              <a:rPr lang="en-US" dirty="0" smtClean="0">
                <a:latin typeface="Tw Cen MT" panose="020B0602020104020603" pitchFamily="34" charset="0"/>
              </a:rPr>
              <a:t>All Changes</a:t>
            </a:r>
            <a:endParaRPr lang="en-US" dirty="0">
              <a:latin typeface="Tw Cen MT" panose="020B0602020104020603" pitchFamily="34" charset="0"/>
            </a:endParaRPr>
          </a:p>
        </p:txBody>
      </p:sp>
      <p:sp>
        <p:nvSpPr>
          <p:cNvPr id="9" name="TextBox 8"/>
          <p:cNvSpPr txBox="1"/>
          <p:nvPr/>
        </p:nvSpPr>
        <p:spPr>
          <a:xfrm>
            <a:off x="3472953" y="1052317"/>
            <a:ext cx="2755910" cy="369332"/>
          </a:xfrm>
          <a:prstGeom prst="rect">
            <a:avLst/>
          </a:prstGeom>
          <a:solidFill>
            <a:schemeClr val="bg1"/>
          </a:solidFill>
        </p:spPr>
        <p:txBody>
          <a:bodyPr wrap="square" rtlCol="0">
            <a:spAutoFit/>
          </a:bodyPr>
          <a:lstStyle/>
          <a:p>
            <a:r>
              <a:rPr lang="en-US" b="1" dirty="0" smtClean="0">
                <a:latin typeface="Tw Cen MT" panose="020B0602020104020603" pitchFamily="34" charset="0"/>
              </a:rPr>
              <a:t>Location</a:t>
            </a:r>
            <a:r>
              <a:rPr lang="en-US" dirty="0" smtClean="0">
                <a:latin typeface="Tw Cen MT" panose="020B0602020104020603" pitchFamily="34" charset="0"/>
              </a:rPr>
              <a:t> Facing Impact - 11</a:t>
            </a:r>
            <a:endParaRPr lang="en-US" dirty="0">
              <a:latin typeface="Tw Cen MT" panose="020B0602020104020603"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106185182"/>
              </p:ext>
            </p:extLst>
          </p:nvPr>
        </p:nvGraphicFramePr>
        <p:xfrm>
          <a:off x="3578592" y="1490948"/>
          <a:ext cx="7577087" cy="4871720"/>
        </p:xfrm>
        <a:graphic>
          <a:graphicData uri="http://schemas.openxmlformats.org/drawingml/2006/table">
            <a:tbl>
              <a:tblPr firstRow="1" bandRow="1">
                <a:tableStyleId>{5C22544A-7EE6-4342-B048-85BDC9FD1C3A}</a:tableStyleId>
              </a:tblPr>
              <a:tblGrid>
                <a:gridCol w="751822">
                  <a:extLst>
                    <a:ext uri="{9D8B030D-6E8A-4147-A177-3AD203B41FA5}">
                      <a16:colId xmlns:a16="http://schemas.microsoft.com/office/drawing/2014/main" val="3384683500"/>
                    </a:ext>
                  </a:extLst>
                </a:gridCol>
                <a:gridCol w="811011">
                  <a:extLst>
                    <a:ext uri="{9D8B030D-6E8A-4147-A177-3AD203B41FA5}">
                      <a16:colId xmlns:a16="http://schemas.microsoft.com/office/drawing/2014/main" val="945366770"/>
                    </a:ext>
                  </a:extLst>
                </a:gridCol>
                <a:gridCol w="951804">
                  <a:extLst>
                    <a:ext uri="{9D8B030D-6E8A-4147-A177-3AD203B41FA5}">
                      <a16:colId xmlns:a16="http://schemas.microsoft.com/office/drawing/2014/main" val="1980609294"/>
                    </a:ext>
                  </a:extLst>
                </a:gridCol>
                <a:gridCol w="5062450">
                  <a:extLst>
                    <a:ext uri="{9D8B030D-6E8A-4147-A177-3AD203B41FA5}">
                      <a16:colId xmlns:a16="http://schemas.microsoft.com/office/drawing/2014/main" val="3642910299"/>
                    </a:ext>
                  </a:extLst>
                </a:gridCol>
              </a:tblGrid>
              <a:tr h="370840">
                <a:tc>
                  <a:txBody>
                    <a:bodyPr/>
                    <a:lstStyle/>
                    <a:p>
                      <a:pPr algn="ctr"/>
                      <a:r>
                        <a:rPr lang="en-US" sz="1000" dirty="0" smtClean="0"/>
                        <a:t>Module</a:t>
                      </a:r>
                      <a:endParaRPr lang="en-US" sz="1000" dirty="0"/>
                    </a:p>
                  </a:txBody>
                  <a:tcPr anchor="ctr"/>
                </a:tc>
                <a:tc>
                  <a:txBody>
                    <a:bodyPr/>
                    <a:lstStyle/>
                    <a:p>
                      <a:pPr algn="ctr"/>
                      <a:r>
                        <a:rPr lang="en-US" sz="1000" dirty="0" smtClean="0"/>
                        <a:t>Jira</a:t>
                      </a:r>
                      <a:endParaRPr lang="en-US" sz="1000" dirty="0"/>
                    </a:p>
                  </a:txBody>
                  <a:tcPr anchor="ctr"/>
                </a:tc>
                <a:tc>
                  <a:txBody>
                    <a:bodyPr/>
                    <a:lstStyle/>
                    <a:p>
                      <a:pPr algn="ctr"/>
                      <a:r>
                        <a:rPr lang="en-US" sz="1000" dirty="0" smtClean="0"/>
                        <a:t>Impact</a:t>
                      </a:r>
                      <a:endParaRPr lang="en-US" sz="1000" dirty="0"/>
                    </a:p>
                  </a:txBody>
                  <a:tcPr anchor="ctr"/>
                </a:tc>
                <a:tc>
                  <a:txBody>
                    <a:bodyPr/>
                    <a:lstStyle/>
                    <a:p>
                      <a:pPr algn="ctr"/>
                      <a:r>
                        <a:rPr lang="en-US" sz="1000" dirty="0" smtClean="0"/>
                        <a:t>Description</a:t>
                      </a:r>
                      <a:endParaRPr lang="en-US" sz="1000" dirty="0"/>
                    </a:p>
                  </a:txBody>
                  <a:tcPr anchor="ctr"/>
                </a:tc>
                <a:extLst>
                  <a:ext uri="{0D108BD9-81ED-4DB2-BD59-A6C34878D82A}">
                    <a16:rowId xmlns:a16="http://schemas.microsoft.com/office/drawing/2014/main" val="1749343085"/>
                  </a:ext>
                </a:extLst>
              </a:tr>
              <a:tr h="370840">
                <a:tc>
                  <a:txBody>
                    <a:bodyPr/>
                    <a:lstStyle/>
                    <a:p>
                      <a:r>
                        <a:rPr lang="en-US" sz="1000" dirty="0" smtClean="0"/>
                        <a:t>PS-Security</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5581"/>
                          </a:solidFill>
                          <a:effectLst/>
                          <a:hlinkClick r:id="rId6"/>
                        </a:rPr>
                        <a:t>UPG-419</a:t>
                      </a:r>
                      <a:endParaRPr lang="en-US" sz="1000" dirty="0" smtClean="0">
                        <a:solidFill>
                          <a:srgbClr val="005581"/>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Edit Favorites Page presented in Fluid</a:t>
                      </a:r>
                      <a:endParaRPr lang="en-US" sz="1000" dirty="0" smtClean="0"/>
                    </a:p>
                  </a:txBody>
                  <a:tcPr/>
                </a:tc>
                <a:extLst>
                  <a:ext uri="{0D108BD9-81ED-4DB2-BD59-A6C34878D82A}">
                    <a16:rowId xmlns:a16="http://schemas.microsoft.com/office/drawing/2014/main" val="2359801189"/>
                  </a:ext>
                </a:extLst>
              </a:tr>
              <a:tr h="370840">
                <a:tc>
                  <a:txBody>
                    <a:bodyPr/>
                    <a:lstStyle/>
                    <a:p>
                      <a:r>
                        <a:rPr lang="en-US" sz="1000" dirty="0" smtClean="0"/>
                        <a:t>Reporting Instance</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hlinkClick r:id="rId7"/>
                        </a:rPr>
                        <a:t>UPG-420</a:t>
                      </a:r>
                      <a:endParaRPr lang="en-US" sz="1000" b="0" i="0" kern="1200" dirty="0" smtClean="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Changes to Records Impacting Reporting Instance (RI)</a:t>
                      </a:r>
                      <a:endParaRPr lang="en-US" sz="1000" dirty="0" smtClean="0"/>
                    </a:p>
                  </a:txBody>
                  <a:tcPr/>
                </a:tc>
                <a:extLst>
                  <a:ext uri="{0D108BD9-81ED-4DB2-BD59-A6C34878D82A}">
                    <a16:rowId xmlns:a16="http://schemas.microsoft.com/office/drawing/2014/main" val="3216456708"/>
                  </a:ext>
                </a:extLst>
              </a:tr>
              <a:tr h="370840">
                <a:tc>
                  <a:txBody>
                    <a:bodyPr/>
                    <a:lstStyle/>
                    <a:p>
                      <a:r>
                        <a:rPr lang="en-US" sz="1000" dirty="0" smtClean="0"/>
                        <a:t>HCM-HR</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hlinkClick r:id="rId8"/>
                        </a:rPr>
                        <a:t>UPG-422</a:t>
                      </a:r>
                      <a:endParaRPr lang="en-US" sz="1000" b="0" i="0" kern="1200" dirty="0" smtClean="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Med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Smart HR/TBH - Transaction Status Page</a:t>
                      </a:r>
                      <a:endParaRPr lang="en-US" sz="1000" dirty="0" smtClean="0"/>
                    </a:p>
                  </a:txBody>
                  <a:tcPr/>
                </a:tc>
                <a:extLst>
                  <a:ext uri="{0D108BD9-81ED-4DB2-BD59-A6C34878D82A}">
                    <a16:rowId xmlns:a16="http://schemas.microsoft.com/office/drawing/2014/main" val="2092210260"/>
                  </a:ext>
                </a:extLst>
              </a:tr>
              <a:tr h="370840">
                <a:tc>
                  <a:txBody>
                    <a:bodyPr/>
                    <a:lstStyle/>
                    <a:p>
                      <a:r>
                        <a:rPr lang="en-US" sz="1000" dirty="0" smtClean="0"/>
                        <a:t>HCM-HR</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hlinkClick r:id="rId9"/>
                        </a:rPr>
                        <a:t>UPG-423</a:t>
                      </a:r>
                      <a:endParaRPr lang="en-US" sz="1000" b="0" i="0" kern="1200" dirty="0" smtClean="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ACTION TYPE Field Added to Action / Action Reason RI Table</a:t>
                      </a:r>
                    </a:p>
                  </a:txBody>
                  <a:tcPr/>
                </a:tc>
                <a:extLst>
                  <a:ext uri="{0D108BD9-81ED-4DB2-BD59-A6C34878D82A}">
                    <a16:rowId xmlns:a16="http://schemas.microsoft.com/office/drawing/2014/main" val="812638523"/>
                  </a:ext>
                </a:extLst>
              </a:tr>
              <a:tr h="370840">
                <a:tc>
                  <a:txBody>
                    <a:bodyPr/>
                    <a:lstStyle/>
                    <a:p>
                      <a:r>
                        <a:rPr lang="en-US" sz="1000" dirty="0" smtClean="0"/>
                        <a:t>HCM-HR</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hlinkClick r:id="rId10"/>
                        </a:rPr>
                        <a:t>UPG-424</a:t>
                      </a:r>
                      <a:endParaRPr lang="en-US" sz="1000" b="0" i="0" kern="1200" dirty="0" smtClean="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Smart HR/TBH - Smart HR Transactions</a:t>
                      </a:r>
                      <a:endParaRPr lang="en-US" sz="1000" dirty="0" smtClean="0"/>
                    </a:p>
                  </a:txBody>
                  <a:tcPr/>
                </a:tc>
                <a:extLst>
                  <a:ext uri="{0D108BD9-81ED-4DB2-BD59-A6C34878D82A}">
                    <a16:rowId xmlns:a16="http://schemas.microsoft.com/office/drawing/2014/main" val="3433267702"/>
                  </a:ext>
                </a:extLst>
              </a:tr>
              <a:tr h="370840">
                <a:tc>
                  <a:txBody>
                    <a:bodyPr/>
                    <a:lstStyle/>
                    <a:p>
                      <a:r>
                        <a:rPr lang="en-US" sz="1000" dirty="0" smtClean="0"/>
                        <a:t>HCM-HR</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hlinkClick r:id="rId11"/>
                        </a:rPr>
                        <a:t>UPG-425</a:t>
                      </a:r>
                      <a:endParaRPr lang="en-US" sz="1000" b="0" i="0" kern="1200" dirty="0" smtClean="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Smart HR/TBH - Smart HR Transactions - Page Formatting/Layout Updates</a:t>
                      </a:r>
                      <a:endParaRPr lang="en-US" sz="1000" dirty="0" smtClean="0"/>
                    </a:p>
                  </a:txBody>
                  <a:tcPr/>
                </a:tc>
                <a:extLst>
                  <a:ext uri="{0D108BD9-81ED-4DB2-BD59-A6C34878D82A}">
                    <a16:rowId xmlns:a16="http://schemas.microsoft.com/office/drawing/2014/main" val="1067950622"/>
                  </a:ext>
                </a:extLst>
              </a:tr>
              <a:tr h="370840">
                <a:tc>
                  <a:txBody>
                    <a:bodyPr/>
                    <a:lstStyle/>
                    <a:p>
                      <a:r>
                        <a:rPr lang="en-US" sz="1000" dirty="0" smtClean="0"/>
                        <a:t>HCM-HR</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hlinkClick r:id="rId12"/>
                        </a:rPr>
                        <a:t>UPG-426</a:t>
                      </a:r>
                      <a:endParaRPr lang="en-US" sz="1000" b="0" i="0" kern="1200" dirty="0" smtClean="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Personal Data - Page Formatting/Layout Updates - View Address History</a:t>
                      </a:r>
                    </a:p>
                  </a:txBody>
                  <a:tcPr/>
                </a:tc>
                <a:extLst>
                  <a:ext uri="{0D108BD9-81ED-4DB2-BD59-A6C34878D82A}">
                    <a16:rowId xmlns:a16="http://schemas.microsoft.com/office/drawing/2014/main" val="1654776115"/>
                  </a:ext>
                </a:extLst>
              </a:tr>
              <a:tr h="370840">
                <a:tc>
                  <a:txBody>
                    <a:bodyPr/>
                    <a:lstStyle/>
                    <a:p>
                      <a:r>
                        <a:rPr lang="en-US" sz="1000" dirty="0" smtClean="0"/>
                        <a:t>HCM-HR</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hlinkClick r:id="rId13"/>
                        </a:rPr>
                        <a:t>UPG-427</a:t>
                      </a:r>
                      <a:endParaRPr lang="en-US" sz="1000" b="0" i="0" kern="1200" dirty="0" smtClean="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Position Data - Page Formatting/Layout Updates - Specific Information width</a:t>
                      </a:r>
                      <a:endParaRPr lang="en-US" sz="1000" dirty="0" smtClean="0"/>
                    </a:p>
                  </a:txBody>
                  <a:tcPr/>
                </a:tc>
                <a:extLst>
                  <a:ext uri="{0D108BD9-81ED-4DB2-BD59-A6C34878D82A}">
                    <a16:rowId xmlns:a16="http://schemas.microsoft.com/office/drawing/2014/main" val="2589707642"/>
                  </a:ext>
                </a:extLst>
              </a:tr>
              <a:tr h="370840">
                <a:tc>
                  <a:txBody>
                    <a:bodyPr/>
                    <a:lstStyle/>
                    <a:p>
                      <a:r>
                        <a:rPr lang="en-US" sz="1000" dirty="0" smtClean="0"/>
                        <a:t>HCM-HR</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5581"/>
                          </a:solidFill>
                          <a:effectLst/>
                          <a:hlinkClick r:id="rId14"/>
                        </a:rPr>
                        <a:t>UPG-1660</a:t>
                      </a:r>
                      <a:endParaRPr lang="en-US" sz="1000" dirty="0" smtClean="0">
                        <a:solidFill>
                          <a:srgbClr val="005581"/>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Med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FLUID delegation</a:t>
                      </a:r>
                      <a:r>
                        <a:rPr lang="en-US" sz="1000" baseline="0" dirty="0" smtClean="0"/>
                        <a:t> is turned on for AWE reassignments (New Functionality)</a:t>
                      </a:r>
                      <a:endParaRPr lang="en-US" sz="1000" dirty="0" smtClean="0"/>
                    </a:p>
                  </a:txBody>
                  <a:tcPr/>
                </a:tc>
                <a:extLst>
                  <a:ext uri="{0D108BD9-81ED-4DB2-BD59-A6C34878D82A}">
                    <a16:rowId xmlns:a16="http://schemas.microsoft.com/office/drawing/2014/main" val="1243797138"/>
                  </a:ext>
                </a:extLst>
              </a:tr>
              <a:tr h="370840">
                <a:tc>
                  <a:txBody>
                    <a:bodyPr/>
                    <a:lstStyle/>
                    <a:p>
                      <a:r>
                        <a:rPr lang="en-US" sz="1000" dirty="0" smtClean="0"/>
                        <a:t>HCM-ALL</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effectLst/>
                          <a:hlinkClick r:id="rId15"/>
                        </a:rPr>
                        <a:t>UPG-1984</a:t>
                      </a:r>
                      <a:endParaRPr lang="en-US" sz="1000" dirty="0" smtClean="0">
                        <a:solidFill>
                          <a:schemeClr val="tx1"/>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Asterisks Now Appear on Required Fields When in 'Add a New Value' page</a:t>
                      </a:r>
                    </a:p>
                  </a:txBody>
                  <a:tcPr/>
                </a:tc>
                <a:extLst>
                  <a:ext uri="{0D108BD9-81ED-4DB2-BD59-A6C34878D82A}">
                    <a16:rowId xmlns:a16="http://schemas.microsoft.com/office/drawing/2014/main" val="278137723"/>
                  </a:ext>
                </a:extLst>
              </a:tr>
              <a:tr h="370840">
                <a:tc>
                  <a:txBody>
                    <a:bodyPr/>
                    <a:lstStyle/>
                    <a:p>
                      <a:r>
                        <a:rPr lang="en-US" sz="1000" dirty="0" smtClean="0"/>
                        <a:t>HCM-BN</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hlinkClick r:id="rId16"/>
                        </a:rPr>
                        <a:t>UPG-2418</a:t>
                      </a:r>
                      <a:endParaRPr lang="en-US" sz="1000" dirty="0" smtClean="0">
                        <a:solidFill>
                          <a:schemeClr val="tx1"/>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t>"Go To" Static Text Removed from Benefits Summary Page</a:t>
                      </a:r>
                      <a:endParaRPr lang="en-US" sz="1000" kern="1200" baseline="0" dirty="0" smtClean="0">
                        <a:solidFill>
                          <a:schemeClr val="dk1"/>
                        </a:solidFill>
                        <a:latin typeface="+mn-lt"/>
                        <a:ea typeface="+mn-ea"/>
                        <a:cs typeface="+mn-cs"/>
                      </a:endParaRPr>
                    </a:p>
                  </a:txBody>
                  <a:tcPr/>
                </a:tc>
                <a:extLst>
                  <a:ext uri="{0D108BD9-81ED-4DB2-BD59-A6C34878D82A}">
                    <a16:rowId xmlns:a16="http://schemas.microsoft.com/office/drawing/2014/main" val="2087001653"/>
                  </a:ext>
                </a:extLst>
              </a:tr>
              <a:tr h="370840">
                <a:tc>
                  <a:txBody>
                    <a:bodyPr/>
                    <a:lstStyle/>
                    <a:p>
                      <a:r>
                        <a:rPr lang="en-US" sz="1000" dirty="0" smtClean="0"/>
                        <a:t>Portal</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effectLst/>
                          <a:hlinkClick r:id="rId17"/>
                        </a:rPr>
                        <a:t>UPG-2485</a:t>
                      </a:r>
                      <a:endParaRPr lang="en-US" sz="1000" dirty="0" smtClean="0">
                        <a:solidFill>
                          <a:schemeClr val="tx1"/>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Selecting a transaction from Worklist, the transaction opens in a new window</a:t>
                      </a:r>
                    </a:p>
                  </a:txBody>
                  <a:tcPr/>
                </a:tc>
                <a:extLst>
                  <a:ext uri="{0D108BD9-81ED-4DB2-BD59-A6C34878D82A}">
                    <a16:rowId xmlns:a16="http://schemas.microsoft.com/office/drawing/2014/main" val="4001490756"/>
                  </a:ext>
                </a:extLst>
              </a:tr>
            </a:tbl>
          </a:graphicData>
        </a:graphic>
      </p:graphicFrame>
    </p:spTree>
    <p:extLst>
      <p:ext uri="{BB962C8B-B14F-4D97-AF65-F5344CB8AC3E}">
        <p14:creationId xmlns:p14="http://schemas.microsoft.com/office/powerpoint/2010/main" val="948921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7" y="498319"/>
            <a:ext cx="11426225" cy="646331"/>
          </a:xfrm>
          <a:prstGeom prst="rect">
            <a:avLst/>
          </a:prstGeom>
          <a:noFill/>
        </p:spPr>
        <p:txBody>
          <a:bodyPr wrap="square" lIns="0" tIns="0" rIns="0" bIns="0" rtlCol="0">
            <a:spAutoFit/>
          </a:bodyPr>
          <a:lstStyle/>
          <a:p>
            <a:r>
              <a:rPr lang="en-US" sz="2400" dirty="0" smtClean="0">
                <a:solidFill>
                  <a:schemeClr val="dk1"/>
                </a:solidFill>
                <a:latin typeface="Tw Cen MT" panose="020B0602020104020603" pitchFamily="34" charset="0"/>
              </a:rPr>
              <a:t>Edit </a:t>
            </a:r>
            <a:r>
              <a:rPr lang="en-US" sz="2400" dirty="0">
                <a:solidFill>
                  <a:schemeClr val="dk1"/>
                </a:solidFill>
                <a:latin typeface="Tw Cen MT" panose="020B0602020104020603" pitchFamily="34" charset="0"/>
              </a:rPr>
              <a:t>Favorites Page presented in </a:t>
            </a:r>
            <a:r>
              <a:rPr lang="en-US" sz="2400" dirty="0" smtClean="0">
                <a:solidFill>
                  <a:schemeClr val="dk1"/>
                </a:solidFill>
                <a:latin typeface="Tw Cen MT" panose="020B0602020104020603" pitchFamily="34" charset="0"/>
              </a:rPr>
              <a:t>Fluid</a:t>
            </a:r>
          </a:p>
          <a:p>
            <a:r>
              <a:rPr lang="en-US" dirty="0" smtClean="0">
                <a:solidFill>
                  <a:schemeClr val="dk1"/>
                </a:solidFill>
                <a:latin typeface="Tw Cen MT" panose="020B0602020104020603" pitchFamily="34" charset="0"/>
              </a:rPr>
              <a:t>PeopleSoft Menu&gt;My Favorites</a:t>
            </a:r>
            <a:endParaRPr lang="en-US" dirty="0">
              <a:latin typeface="Tw Cen MT" panose="020B0602020104020603"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pic>
        <p:nvPicPr>
          <p:cNvPr id="2" name="Picture 1"/>
          <p:cNvPicPr>
            <a:picLocks noChangeAspect="1"/>
          </p:cNvPicPr>
          <p:nvPr/>
        </p:nvPicPr>
        <p:blipFill>
          <a:blip r:embed="rId5"/>
          <a:stretch>
            <a:fillRect/>
          </a:stretch>
        </p:blipFill>
        <p:spPr>
          <a:xfrm>
            <a:off x="560727" y="1504197"/>
            <a:ext cx="4151494" cy="2297160"/>
          </a:xfrm>
          <a:prstGeom prst="rect">
            <a:avLst/>
          </a:prstGeom>
        </p:spPr>
      </p:pic>
      <p:sp>
        <p:nvSpPr>
          <p:cNvPr id="3" name="TextBox 2"/>
          <p:cNvSpPr txBox="1"/>
          <p:nvPr/>
        </p:nvSpPr>
        <p:spPr>
          <a:xfrm>
            <a:off x="560727" y="1115928"/>
            <a:ext cx="4185840" cy="369332"/>
          </a:xfrm>
          <a:prstGeom prst="rect">
            <a:avLst/>
          </a:prstGeom>
          <a:noFill/>
        </p:spPr>
        <p:txBody>
          <a:bodyPr wrap="square" rtlCol="0">
            <a:spAutoFit/>
          </a:bodyPr>
          <a:lstStyle/>
          <a:p>
            <a:r>
              <a:rPr lang="en-US" dirty="0" smtClean="0">
                <a:latin typeface="Tw Cen MT" panose="020B0602020104020603" pitchFamily="34" charset="0"/>
              </a:rPr>
              <a:t>Dec 10 | PUM17 release</a:t>
            </a:r>
            <a:endParaRPr lang="en-US" dirty="0">
              <a:latin typeface="Tw Cen MT" panose="020B0602020104020603" pitchFamily="34" charset="0"/>
            </a:endParaRPr>
          </a:p>
        </p:txBody>
      </p:sp>
      <p:pic>
        <p:nvPicPr>
          <p:cNvPr id="4" name="Picture 3"/>
          <p:cNvPicPr>
            <a:picLocks noChangeAspect="1"/>
          </p:cNvPicPr>
          <p:nvPr/>
        </p:nvPicPr>
        <p:blipFill>
          <a:blip r:embed="rId6"/>
          <a:stretch>
            <a:fillRect/>
          </a:stretch>
        </p:blipFill>
        <p:spPr>
          <a:xfrm>
            <a:off x="4868024" y="1491532"/>
            <a:ext cx="4569858" cy="2018465"/>
          </a:xfrm>
          <a:prstGeom prst="rect">
            <a:avLst/>
          </a:prstGeom>
        </p:spPr>
      </p:pic>
      <p:sp>
        <p:nvSpPr>
          <p:cNvPr id="8" name="TextBox 7"/>
          <p:cNvSpPr txBox="1"/>
          <p:nvPr/>
        </p:nvSpPr>
        <p:spPr>
          <a:xfrm>
            <a:off x="4783667" y="1115928"/>
            <a:ext cx="4185840" cy="369332"/>
          </a:xfrm>
          <a:prstGeom prst="rect">
            <a:avLst/>
          </a:prstGeom>
          <a:noFill/>
        </p:spPr>
        <p:txBody>
          <a:bodyPr wrap="square" rtlCol="0">
            <a:spAutoFit/>
          </a:bodyPr>
          <a:lstStyle/>
          <a:p>
            <a:r>
              <a:rPr lang="en-US" dirty="0" smtClean="0">
                <a:latin typeface="Tw Cen MT" panose="020B0602020104020603" pitchFamily="34" charset="0"/>
              </a:rPr>
              <a:t>New window</a:t>
            </a:r>
            <a:endParaRPr lang="en-US" dirty="0">
              <a:latin typeface="Tw Cen MT" panose="020B0602020104020603" pitchFamily="34" charset="0"/>
            </a:endParaRPr>
          </a:p>
        </p:txBody>
      </p:sp>
      <p:pic>
        <p:nvPicPr>
          <p:cNvPr id="5" name="Picture 4"/>
          <p:cNvPicPr>
            <a:picLocks noChangeAspect="1"/>
          </p:cNvPicPr>
          <p:nvPr/>
        </p:nvPicPr>
        <p:blipFill>
          <a:blip r:embed="rId7"/>
          <a:stretch>
            <a:fillRect/>
          </a:stretch>
        </p:blipFill>
        <p:spPr>
          <a:xfrm>
            <a:off x="8142905" y="1091226"/>
            <a:ext cx="2369067" cy="2757309"/>
          </a:xfrm>
          <a:prstGeom prst="rect">
            <a:avLst/>
          </a:prstGeom>
        </p:spPr>
      </p:pic>
      <p:cxnSp>
        <p:nvCxnSpPr>
          <p:cNvPr id="7" name="Straight Arrow Connector 6"/>
          <p:cNvCxnSpPr/>
          <p:nvPr/>
        </p:nvCxnSpPr>
        <p:spPr>
          <a:xfrm>
            <a:off x="6217995" y="1300594"/>
            <a:ext cx="18786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8"/>
          <a:stretch>
            <a:fillRect/>
          </a:stretch>
        </p:blipFill>
        <p:spPr>
          <a:xfrm>
            <a:off x="560727" y="4164533"/>
            <a:ext cx="8616524" cy="2443331"/>
          </a:xfrm>
          <a:prstGeom prst="rect">
            <a:avLst/>
          </a:prstGeom>
        </p:spPr>
      </p:pic>
      <p:sp>
        <p:nvSpPr>
          <p:cNvPr id="13" name="TextBox 12"/>
          <p:cNvSpPr txBox="1"/>
          <p:nvPr/>
        </p:nvSpPr>
        <p:spPr>
          <a:xfrm>
            <a:off x="515242" y="3795111"/>
            <a:ext cx="4185840" cy="369332"/>
          </a:xfrm>
          <a:prstGeom prst="rect">
            <a:avLst/>
          </a:prstGeom>
          <a:noFill/>
        </p:spPr>
        <p:txBody>
          <a:bodyPr wrap="square" rtlCol="0">
            <a:spAutoFit/>
          </a:bodyPr>
          <a:lstStyle/>
          <a:p>
            <a:r>
              <a:rPr lang="en-US" dirty="0" smtClean="0">
                <a:latin typeface="Tw Cen MT" panose="020B0602020104020603" pitchFamily="34" charset="0"/>
              </a:rPr>
              <a:t>Dec 13 | PUM37 release</a:t>
            </a:r>
            <a:endParaRPr lang="en-US" dirty="0">
              <a:latin typeface="Tw Cen MT" panose="020B0602020104020603" pitchFamily="34" charset="0"/>
            </a:endParaRPr>
          </a:p>
        </p:txBody>
      </p:sp>
      <p:sp>
        <p:nvSpPr>
          <p:cNvPr id="11" name="TextBox 10"/>
          <p:cNvSpPr txBox="1"/>
          <p:nvPr/>
        </p:nvSpPr>
        <p:spPr>
          <a:xfrm>
            <a:off x="9222736" y="4438996"/>
            <a:ext cx="2548086"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w Cen MT" panose="020B0602020104020603" pitchFamily="34" charset="0"/>
              </a:rPr>
              <a:t>No </a:t>
            </a:r>
            <a:r>
              <a:rPr lang="en-US" sz="1600" i="1" dirty="0" smtClean="0">
                <a:latin typeface="Tw Cen MT" panose="020B0602020104020603" pitchFamily="34" charset="0"/>
              </a:rPr>
              <a:t>New Window </a:t>
            </a:r>
            <a:r>
              <a:rPr lang="en-US" sz="1600" dirty="0" smtClean="0">
                <a:latin typeface="Tw Cen MT" panose="020B0602020104020603" pitchFamily="34" charset="0"/>
              </a:rPr>
              <a:t>link to native Oracle view</a:t>
            </a:r>
          </a:p>
          <a:p>
            <a:pPr marL="285750" indent="-285750">
              <a:buFont typeface="Arial" panose="020B0604020202020204" pitchFamily="34" charset="0"/>
              <a:buChar char="•"/>
            </a:pPr>
            <a:r>
              <a:rPr lang="en-US" sz="1600" dirty="0" smtClean="0">
                <a:latin typeface="Tw Cen MT" panose="020B0602020104020603" pitchFamily="34" charset="0"/>
              </a:rPr>
              <a:t>No navigation, </a:t>
            </a:r>
            <a:r>
              <a:rPr lang="en-US" sz="1600" dirty="0">
                <a:latin typeface="Tw Cen MT" panose="020B0602020104020603" pitchFamily="34" charset="0"/>
              </a:rPr>
              <a:t>m</a:t>
            </a:r>
            <a:r>
              <a:rPr lang="en-US" sz="1600" dirty="0" smtClean="0">
                <a:latin typeface="Tw Cen MT" panose="020B0602020104020603" pitchFamily="34" charset="0"/>
              </a:rPr>
              <a:t>ust use back button</a:t>
            </a:r>
          </a:p>
          <a:p>
            <a:pPr marL="285750" indent="-285750">
              <a:buFont typeface="Arial" panose="020B0604020202020204" pitchFamily="34" charset="0"/>
              <a:buChar char="•"/>
            </a:pPr>
            <a:r>
              <a:rPr lang="en-US" sz="1600" dirty="0" smtClean="0">
                <a:latin typeface="Tw Cen MT" panose="020B0602020104020603" pitchFamily="34" charset="0"/>
              </a:rPr>
              <a:t>No training material update</a:t>
            </a:r>
            <a:endParaRPr lang="en-US" sz="1600" dirty="0">
              <a:latin typeface="Tw Cen MT" panose="020B0602020104020603" pitchFamily="34" charset="0"/>
            </a:endParaRPr>
          </a:p>
        </p:txBody>
      </p:sp>
      <p:sp>
        <p:nvSpPr>
          <p:cNvPr id="12" name="Rounded Rectangle 11"/>
          <p:cNvSpPr/>
          <p:nvPr/>
        </p:nvSpPr>
        <p:spPr>
          <a:xfrm>
            <a:off x="8436634" y="4873925"/>
            <a:ext cx="740617" cy="20703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6" name="Rounded Rectangle 15"/>
          <p:cNvSpPr/>
          <p:nvPr/>
        </p:nvSpPr>
        <p:spPr>
          <a:xfrm>
            <a:off x="1023668" y="5282681"/>
            <a:ext cx="740617" cy="20703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6" name="Rectangle 5"/>
          <p:cNvSpPr/>
          <p:nvPr/>
        </p:nvSpPr>
        <p:spPr>
          <a:xfrm>
            <a:off x="515242" y="1504197"/>
            <a:ext cx="4196979" cy="229091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7" name="Rectangle 16"/>
          <p:cNvSpPr/>
          <p:nvPr/>
        </p:nvSpPr>
        <p:spPr>
          <a:xfrm>
            <a:off x="4783667" y="1144650"/>
            <a:ext cx="5713112" cy="265046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8" name="Rectangle 17"/>
          <p:cNvSpPr/>
          <p:nvPr/>
        </p:nvSpPr>
        <p:spPr>
          <a:xfrm>
            <a:off x="515242" y="4164443"/>
            <a:ext cx="8707494" cy="244342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415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1655" b="10094"/>
          <a:stretch/>
        </p:blipFill>
        <p:spPr>
          <a:xfrm>
            <a:off x="6714689" y="1774169"/>
            <a:ext cx="5016497" cy="2717095"/>
          </a:xfrm>
          <a:prstGeom prst="rect">
            <a:avLst/>
          </a:prstGeom>
          <a:ln w="19050">
            <a:solidFill>
              <a:schemeClr val="accent2"/>
            </a:solidFill>
          </a:ln>
        </p:spPr>
      </p:pic>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8" y="498319"/>
            <a:ext cx="10486662" cy="646331"/>
          </a:xfrm>
          <a:prstGeom prst="rect">
            <a:avLst/>
          </a:prstGeom>
          <a:noFill/>
        </p:spPr>
        <p:txBody>
          <a:bodyPr wrap="square" lIns="0" tIns="0" rIns="0" bIns="0" rtlCol="0">
            <a:spAutoFit/>
          </a:bodyPr>
          <a:lstStyle/>
          <a:p>
            <a:r>
              <a:rPr lang="en-US" sz="2400" dirty="0" smtClean="0">
                <a:solidFill>
                  <a:schemeClr val="dk1"/>
                </a:solidFill>
              </a:rPr>
              <a:t>Smart </a:t>
            </a:r>
            <a:r>
              <a:rPr lang="en-US" sz="2400" dirty="0">
                <a:solidFill>
                  <a:schemeClr val="dk1"/>
                </a:solidFill>
              </a:rPr>
              <a:t>HR/TBH - Transaction Status </a:t>
            </a:r>
            <a:r>
              <a:rPr lang="en-US" sz="2400" dirty="0" smtClean="0">
                <a:solidFill>
                  <a:schemeClr val="dk1"/>
                </a:solidFill>
              </a:rPr>
              <a:t>Page Cancel Pending Transactions</a:t>
            </a:r>
          </a:p>
          <a:p>
            <a:r>
              <a:rPr lang="en-US" dirty="0" smtClean="0">
                <a:solidFill>
                  <a:schemeClr val="dk1"/>
                </a:solidFill>
              </a:rPr>
              <a:t>PeopleSoft Menu&gt;Workforce Administration</a:t>
            </a:r>
            <a:endParaRPr lang="en-US" dirty="0"/>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0728" y="306183"/>
            <a:ext cx="280946" cy="128525"/>
          </a:xfrm>
          <a:prstGeom prst="rect">
            <a:avLst/>
          </a:prstGeom>
        </p:spPr>
      </p:pic>
      <p:sp>
        <p:nvSpPr>
          <p:cNvPr id="4" name="Rounded Rectangle 3"/>
          <p:cNvSpPr/>
          <p:nvPr/>
        </p:nvSpPr>
        <p:spPr>
          <a:xfrm>
            <a:off x="6773218" y="3784310"/>
            <a:ext cx="271388" cy="2493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7" name="TextBox 6"/>
          <p:cNvSpPr txBox="1"/>
          <p:nvPr/>
        </p:nvSpPr>
        <p:spPr>
          <a:xfrm>
            <a:off x="1786962" y="4884219"/>
            <a:ext cx="78682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w Cen MT" panose="020B0602020104020603" pitchFamily="34" charset="0"/>
              </a:rPr>
              <a:t>Transactions waiting for UCPath processing (transaction status of Requested) are not selectable in PUM37</a:t>
            </a:r>
          </a:p>
          <a:p>
            <a:pPr marL="285750" indent="-285750">
              <a:buFont typeface="Arial" panose="020B0604020202020204" pitchFamily="34" charset="0"/>
              <a:buChar char="•"/>
            </a:pPr>
            <a:r>
              <a:rPr lang="en-US" sz="1600" dirty="0" smtClean="0">
                <a:latin typeface="Tw Cen MT" panose="020B0602020104020603" pitchFamily="34" charset="0"/>
              </a:rPr>
              <a:t>This is a business process change for locations</a:t>
            </a:r>
          </a:p>
          <a:p>
            <a:pPr marL="285750" indent="-285750">
              <a:buFont typeface="Arial" panose="020B0604020202020204" pitchFamily="34" charset="0"/>
              <a:buChar char="•"/>
            </a:pPr>
            <a:r>
              <a:rPr lang="en-US" sz="1600" dirty="0" smtClean="0">
                <a:latin typeface="Tw Cen MT" panose="020B0602020104020603" pitchFamily="34" charset="0"/>
              </a:rPr>
              <a:t>Going forward, a UCPath case will need to be opened if a cancellation or change is required</a:t>
            </a:r>
          </a:p>
          <a:p>
            <a:pPr marL="285750" indent="-285750">
              <a:buFont typeface="Arial" panose="020B0604020202020204" pitchFamily="34" charset="0"/>
              <a:buChar char="•"/>
            </a:pPr>
            <a:r>
              <a:rPr lang="en-US" sz="1600" dirty="0" smtClean="0">
                <a:latin typeface="Tw Cen MT" panose="020B0602020104020603" pitchFamily="34" charset="0"/>
              </a:rPr>
              <a:t>No training material update</a:t>
            </a:r>
            <a:endParaRPr lang="en-US" sz="1600" dirty="0">
              <a:latin typeface="Tw Cen MT" panose="020B0602020104020603" pitchFamily="34" charset="0"/>
            </a:endParaRPr>
          </a:p>
        </p:txBody>
      </p:sp>
      <p:sp>
        <p:nvSpPr>
          <p:cNvPr id="8" name="TextBox 7"/>
          <p:cNvSpPr txBox="1"/>
          <p:nvPr/>
        </p:nvSpPr>
        <p:spPr>
          <a:xfrm>
            <a:off x="6630135" y="1398686"/>
            <a:ext cx="4185840" cy="369332"/>
          </a:xfrm>
          <a:prstGeom prst="rect">
            <a:avLst/>
          </a:prstGeom>
          <a:noFill/>
        </p:spPr>
        <p:txBody>
          <a:bodyPr wrap="square" rtlCol="0">
            <a:spAutoFit/>
          </a:bodyPr>
          <a:lstStyle/>
          <a:p>
            <a:r>
              <a:rPr lang="en-US" dirty="0" smtClean="0">
                <a:latin typeface="Tw Cen MT" panose="020B0602020104020603" pitchFamily="34" charset="0"/>
              </a:rPr>
              <a:t>Dec 13 | PUM37 release</a:t>
            </a:r>
            <a:endParaRPr lang="en-US" dirty="0">
              <a:latin typeface="Tw Cen MT" panose="020B0602020104020603" pitchFamily="34" charset="0"/>
            </a:endParaRPr>
          </a:p>
        </p:txBody>
      </p:sp>
      <p:sp>
        <p:nvSpPr>
          <p:cNvPr id="9" name="TextBox 8"/>
          <p:cNvSpPr txBox="1"/>
          <p:nvPr/>
        </p:nvSpPr>
        <p:spPr>
          <a:xfrm>
            <a:off x="407372" y="1398686"/>
            <a:ext cx="4185840" cy="369332"/>
          </a:xfrm>
          <a:prstGeom prst="rect">
            <a:avLst/>
          </a:prstGeom>
          <a:noFill/>
        </p:spPr>
        <p:txBody>
          <a:bodyPr wrap="square" rtlCol="0">
            <a:spAutoFit/>
          </a:bodyPr>
          <a:lstStyle/>
          <a:p>
            <a:r>
              <a:rPr lang="en-US" dirty="0" smtClean="0">
                <a:latin typeface="Tw Cen MT" panose="020B0602020104020603" pitchFamily="34" charset="0"/>
              </a:rPr>
              <a:t>Dec 10 | PUM17 release</a:t>
            </a:r>
            <a:endParaRPr lang="en-US" dirty="0">
              <a:latin typeface="Tw Cen MT" panose="020B0602020104020603" pitchFamily="34" charset="0"/>
            </a:endParaRPr>
          </a:p>
        </p:txBody>
      </p:sp>
      <p:pic>
        <p:nvPicPr>
          <p:cNvPr id="2" name="Picture 1"/>
          <p:cNvPicPr>
            <a:picLocks noChangeAspect="1"/>
          </p:cNvPicPr>
          <p:nvPr/>
        </p:nvPicPr>
        <p:blipFill rotWithShape="1">
          <a:blip r:embed="rId6"/>
          <a:srcRect r="13925"/>
          <a:stretch/>
        </p:blipFill>
        <p:spPr>
          <a:xfrm>
            <a:off x="498489" y="1774169"/>
            <a:ext cx="6049680" cy="2717095"/>
          </a:xfrm>
          <a:prstGeom prst="rect">
            <a:avLst/>
          </a:prstGeom>
          <a:ln w="19050">
            <a:solidFill>
              <a:schemeClr val="accent2"/>
            </a:solidFill>
          </a:ln>
        </p:spPr>
      </p:pic>
      <p:sp>
        <p:nvSpPr>
          <p:cNvPr id="11" name="Rounded Rectangle 10"/>
          <p:cNvSpPr/>
          <p:nvPr/>
        </p:nvSpPr>
        <p:spPr>
          <a:xfrm>
            <a:off x="595924" y="3921046"/>
            <a:ext cx="271388" cy="5438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Tree>
    <p:extLst>
      <p:ext uri="{BB962C8B-B14F-4D97-AF65-F5344CB8AC3E}">
        <p14:creationId xmlns:p14="http://schemas.microsoft.com/office/powerpoint/2010/main" val="260800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8" y="498319"/>
            <a:ext cx="11326472" cy="646331"/>
          </a:xfrm>
          <a:prstGeom prst="rect">
            <a:avLst/>
          </a:prstGeom>
          <a:noFill/>
        </p:spPr>
        <p:txBody>
          <a:bodyPr wrap="square" lIns="0" tIns="0" rIns="0" bIns="0" rtlCol="0">
            <a:spAutoFit/>
          </a:bodyPr>
          <a:lstStyle/>
          <a:p>
            <a:r>
              <a:rPr lang="en-US" sz="2400" dirty="0" smtClean="0">
                <a:solidFill>
                  <a:schemeClr val="dk1"/>
                </a:solidFill>
                <a:latin typeface="Tw Cen MT" panose="020B0602020104020603" pitchFamily="34" charset="0"/>
              </a:rPr>
              <a:t>Smart </a:t>
            </a:r>
            <a:r>
              <a:rPr lang="en-US" sz="2400" dirty="0">
                <a:solidFill>
                  <a:schemeClr val="dk1"/>
                </a:solidFill>
                <a:latin typeface="Tw Cen MT" panose="020B0602020104020603" pitchFamily="34" charset="0"/>
              </a:rPr>
              <a:t>HR/TBH - Smart HR </a:t>
            </a:r>
            <a:r>
              <a:rPr lang="en-US" sz="2400" dirty="0" smtClean="0">
                <a:solidFill>
                  <a:schemeClr val="dk1"/>
                </a:solidFill>
                <a:latin typeface="Tw Cen MT" panose="020B0602020104020603" pitchFamily="34" charset="0"/>
              </a:rPr>
              <a:t>Transactions Blank Fields</a:t>
            </a:r>
          </a:p>
          <a:p>
            <a:r>
              <a:rPr lang="en-US" dirty="0" smtClean="0">
                <a:latin typeface="Tw Cen MT" panose="020B0602020104020603" pitchFamily="34" charset="0"/>
              </a:rPr>
              <a:t>PeopleSoft Menu&gt;Workforce Administration&gt;Personal Information&gt;Modify a Person</a:t>
            </a:r>
            <a:endParaRPr lang="en-US" dirty="0">
              <a:latin typeface="Tw Cen MT" panose="020B0602020104020603"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pic>
        <p:nvPicPr>
          <p:cNvPr id="2" name="Picture 1"/>
          <p:cNvPicPr>
            <a:picLocks noChangeAspect="1"/>
          </p:cNvPicPr>
          <p:nvPr/>
        </p:nvPicPr>
        <p:blipFill>
          <a:blip r:embed="rId5"/>
          <a:stretch>
            <a:fillRect/>
          </a:stretch>
        </p:blipFill>
        <p:spPr>
          <a:xfrm>
            <a:off x="472327" y="1768018"/>
            <a:ext cx="6055272" cy="2509957"/>
          </a:xfrm>
          <a:prstGeom prst="rect">
            <a:avLst/>
          </a:prstGeom>
          <a:ln w="28575">
            <a:solidFill>
              <a:schemeClr val="accent2"/>
            </a:solidFill>
          </a:ln>
        </p:spPr>
      </p:pic>
      <p:cxnSp>
        <p:nvCxnSpPr>
          <p:cNvPr id="4" name="Straight Arrow Connector 3"/>
          <p:cNvCxnSpPr/>
          <p:nvPr/>
        </p:nvCxnSpPr>
        <p:spPr>
          <a:xfrm>
            <a:off x="3465779" y="3154486"/>
            <a:ext cx="1451278" cy="11408"/>
          </a:xfrm>
          <a:prstGeom prst="straightConnector1">
            <a:avLst/>
          </a:prstGeom>
          <a:ln w="158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7372" y="4884219"/>
            <a:ext cx="504391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w Cen MT" panose="020B0602020104020603" pitchFamily="34" charset="0"/>
              </a:rPr>
              <a:t>This change will remove old values when address fields are saved as blank </a:t>
            </a:r>
            <a:endParaRPr lang="en-US" sz="1600" dirty="0" smtClean="0">
              <a:latin typeface="Tw Cen MT" panose="020B0602020104020603" pitchFamily="34" charset="0"/>
            </a:endParaRPr>
          </a:p>
          <a:p>
            <a:pPr marL="285750" indent="-285750">
              <a:buFont typeface="Arial" panose="020B0604020202020204" pitchFamily="34" charset="0"/>
              <a:buChar char="•"/>
            </a:pPr>
            <a:r>
              <a:rPr lang="en-US" sz="1600" dirty="0" smtClean="0">
                <a:latin typeface="Tw Cen MT" panose="020B0602020104020603" pitchFamily="34" charset="0"/>
              </a:rPr>
              <a:t>The SMART HR template was carrying over employee’s old data even when the field was updated to be blank</a:t>
            </a:r>
          </a:p>
          <a:p>
            <a:pPr marL="285750" indent="-285750">
              <a:buFont typeface="Arial" panose="020B0604020202020204" pitchFamily="34" charset="0"/>
              <a:buChar char="•"/>
            </a:pPr>
            <a:r>
              <a:rPr lang="en-US" sz="1600" dirty="0" smtClean="0">
                <a:latin typeface="Tw Cen MT" panose="020B0602020104020603" pitchFamily="34" charset="0"/>
              </a:rPr>
              <a:t>No training material update</a:t>
            </a:r>
            <a:endParaRPr lang="en-US" sz="1600" dirty="0">
              <a:latin typeface="Tw Cen MT" panose="020B0602020104020603" pitchFamily="34" charset="0"/>
            </a:endParaRPr>
          </a:p>
        </p:txBody>
      </p:sp>
      <p:pic>
        <p:nvPicPr>
          <p:cNvPr id="9" name="Picture 8"/>
          <p:cNvPicPr>
            <a:picLocks noChangeAspect="1"/>
          </p:cNvPicPr>
          <p:nvPr/>
        </p:nvPicPr>
        <p:blipFill>
          <a:blip r:embed="rId5"/>
          <a:stretch>
            <a:fillRect/>
          </a:stretch>
        </p:blipFill>
        <p:spPr>
          <a:xfrm>
            <a:off x="5696391" y="4098713"/>
            <a:ext cx="6053328" cy="2509151"/>
          </a:xfrm>
          <a:prstGeom prst="rect">
            <a:avLst/>
          </a:prstGeom>
          <a:ln w="28575">
            <a:solidFill>
              <a:schemeClr val="accent2"/>
            </a:solidFill>
          </a:ln>
        </p:spPr>
      </p:pic>
      <p:sp>
        <p:nvSpPr>
          <p:cNvPr id="12" name="TextBox 11"/>
          <p:cNvSpPr txBox="1"/>
          <p:nvPr/>
        </p:nvSpPr>
        <p:spPr>
          <a:xfrm>
            <a:off x="407372" y="1398686"/>
            <a:ext cx="4185840" cy="369332"/>
          </a:xfrm>
          <a:prstGeom prst="rect">
            <a:avLst/>
          </a:prstGeom>
          <a:noFill/>
        </p:spPr>
        <p:txBody>
          <a:bodyPr wrap="square" rtlCol="0">
            <a:spAutoFit/>
          </a:bodyPr>
          <a:lstStyle/>
          <a:p>
            <a:r>
              <a:rPr lang="en-US" dirty="0" smtClean="0">
                <a:latin typeface="Tw Cen MT" panose="020B0602020104020603" pitchFamily="34" charset="0"/>
              </a:rPr>
              <a:t>Dec 10 | PUM17 release</a:t>
            </a:r>
            <a:endParaRPr lang="en-US" dirty="0">
              <a:latin typeface="Tw Cen MT" panose="020B0602020104020603" pitchFamily="34" charset="0"/>
            </a:endParaRPr>
          </a:p>
        </p:txBody>
      </p:sp>
      <p:sp>
        <p:nvSpPr>
          <p:cNvPr id="13" name="TextBox 12"/>
          <p:cNvSpPr txBox="1"/>
          <p:nvPr/>
        </p:nvSpPr>
        <p:spPr>
          <a:xfrm>
            <a:off x="5604640" y="3700918"/>
            <a:ext cx="4185840" cy="369332"/>
          </a:xfrm>
          <a:prstGeom prst="rect">
            <a:avLst/>
          </a:prstGeom>
          <a:solidFill>
            <a:schemeClr val="bg1"/>
          </a:solidFill>
        </p:spPr>
        <p:txBody>
          <a:bodyPr wrap="square" rtlCol="0">
            <a:spAutoFit/>
          </a:bodyPr>
          <a:lstStyle/>
          <a:p>
            <a:r>
              <a:rPr lang="en-US" dirty="0" smtClean="0">
                <a:latin typeface="Tw Cen MT" panose="020B0602020104020603" pitchFamily="34" charset="0"/>
              </a:rPr>
              <a:t>Dec 13 | PUM37 release</a:t>
            </a:r>
            <a:endParaRPr lang="en-US" dirty="0">
              <a:latin typeface="Tw Cen MT" panose="020B0602020104020603" pitchFamily="34" charset="0"/>
            </a:endParaRPr>
          </a:p>
        </p:txBody>
      </p:sp>
      <p:sp>
        <p:nvSpPr>
          <p:cNvPr id="7" name="Rectangle 6"/>
          <p:cNvSpPr/>
          <p:nvPr/>
        </p:nvSpPr>
        <p:spPr>
          <a:xfrm>
            <a:off x="8058684" y="5435125"/>
            <a:ext cx="615297" cy="102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6" name="Rectangle 15"/>
          <p:cNvSpPr/>
          <p:nvPr/>
        </p:nvSpPr>
        <p:spPr>
          <a:xfrm>
            <a:off x="8058683" y="6132323"/>
            <a:ext cx="615297" cy="102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163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7" y="498319"/>
            <a:ext cx="11523026" cy="646331"/>
          </a:xfrm>
          <a:prstGeom prst="rect">
            <a:avLst/>
          </a:prstGeom>
          <a:noFill/>
        </p:spPr>
        <p:txBody>
          <a:bodyPr wrap="square" lIns="0" tIns="0" rIns="0" bIns="0" rtlCol="0">
            <a:spAutoFit/>
          </a:bodyPr>
          <a:lstStyle/>
          <a:p>
            <a:r>
              <a:rPr lang="en-US" sz="2400" dirty="0" smtClean="0">
                <a:solidFill>
                  <a:schemeClr val="dk1"/>
                </a:solidFill>
                <a:latin typeface="Tw Cen MT" panose="020B0602020104020603" pitchFamily="34" charset="0"/>
              </a:rPr>
              <a:t>Smart </a:t>
            </a:r>
            <a:r>
              <a:rPr lang="en-US" sz="2400" dirty="0">
                <a:solidFill>
                  <a:schemeClr val="dk1"/>
                </a:solidFill>
                <a:latin typeface="Tw Cen MT" panose="020B0602020104020603" pitchFamily="34" charset="0"/>
              </a:rPr>
              <a:t>HR/TBH - Smart HR Transactions - Page Formatting/Layout </a:t>
            </a:r>
            <a:r>
              <a:rPr lang="en-US" sz="2400" dirty="0" smtClean="0">
                <a:solidFill>
                  <a:schemeClr val="dk1"/>
                </a:solidFill>
                <a:latin typeface="Tw Cen MT" panose="020B0602020104020603" pitchFamily="34" charset="0"/>
              </a:rPr>
              <a:t>Updates</a:t>
            </a:r>
            <a:r>
              <a:rPr lang="en-US" sz="2400" dirty="0">
                <a:latin typeface="Tw Cen MT" panose="020B0602020104020603" pitchFamily="34" charset="0"/>
              </a:rPr>
              <a:t> </a:t>
            </a:r>
            <a:r>
              <a:rPr lang="en-US" sz="2400" dirty="0" smtClean="0">
                <a:latin typeface="Tw Cen MT" panose="020B0602020104020603" pitchFamily="34" charset="0"/>
              </a:rPr>
              <a:t>EMPLID </a:t>
            </a:r>
            <a:r>
              <a:rPr lang="en-US" sz="2400" dirty="0">
                <a:latin typeface="Tw Cen MT" panose="020B0602020104020603" pitchFamily="34" charset="0"/>
              </a:rPr>
              <a:t>Field </a:t>
            </a:r>
            <a:r>
              <a:rPr lang="en-US" sz="2400" dirty="0" smtClean="0">
                <a:latin typeface="Tw Cen MT" panose="020B0602020104020603" pitchFamily="34" charset="0"/>
              </a:rPr>
              <a:t>Label</a:t>
            </a:r>
          </a:p>
          <a:p>
            <a:r>
              <a:rPr lang="en-US" dirty="0" smtClean="0">
                <a:latin typeface="Tw Cen MT" panose="020B0602020104020603" pitchFamily="34" charset="0"/>
              </a:rPr>
              <a:t>PeopleSoft Menu&gt;Workforce Administration&gt;Smart HR Template</a:t>
            </a:r>
            <a:endParaRPr lang="en-US" dirty="0">
              <a:latin typeface="Tw Cen MT" panose="020B0602020104020603"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pic>
        <p:nvPicPr>
          <p:cNvPr id="2" name="Picture 1"/>
          <p:cNvPicPr>
            <a:picLocks noChangeAspect="1"/>
          </p:cNvPicPr>
          <p:nvPr/>
        </p:nvPicPr>
        <p:blipFill>
          <a:blip r:embed="rId5"/>
          <a:stretch>
            <a:fillRect/>
          </a:stretch>
        </p:blipFill>
        <p:spPr>
          <a:xfrm>
            <a:off x="6223964" y="1943916"/>
            <a:ext cx="4017316" cy="3317671"/>
          </a:xfrm>
          <a:prstGeom prst="rect">
            <a:avLst/>
          </a:prstGeom>
          <a:ln w="19050">
            <a:solidFill>
              <a:schemeClr val="accent2"/>
            </a:solidFill>
          </a:ln>
        </p:spPr>
      </p:pic>
      <p:sp>
        <p:nvSpPr>
          <p:cNvPr id="7" name="TextBox 6"/>
          <p:cNvSpPr txBox="1"/>
          <p:nvPr/>
        </p:nvSpPr>
        <p:spPr>
          <a:xfrm>
            <a:off x="6139702" y="1574584"/>
            <a:ext cx="4185840" cy="369332"/>
          </a:xfrm>
          <a:prstGeom prst="rect">
            <a:avLst/>
          </a:prstGeom>
          <a:noFill/>
        </p:spPr>
        <p:txBody>
          <a:bodyPr wrap="square" rtlCol="0">
            <a:spAutoFit/>
          </a:bodyPr>
          <a:lstStyle/>
          <a:p>
            <a:r>
              <a:rPr lang="en-US" dirty="0" smtClean="0">
                <a:latin typeface="Tw Cen MT" panose="020B0602020104020603" pitchFamily="34" charset="0"/>
              </a:rPr>
              <a:t>Dec 13 | PUM37 release</a:t>
            </a:r>
            <a:endParaRPr lang="en-US" dirty="0">
              <a:latin typeface="Tw Cen MT" panose="020B0602020104020603" pitchFamily="34" charset="0"/>
            </a:endParaRPr>
          </a:p>
        </p:txBody>
      </p:sp>
      <p:sp>
        <p:nvSpPr>
          <p:cNvPr id="4" name="Rounded Rectangle 3"/>
          <p:cNvSpPr/>
          <p:nvPr/>
        </p:nvSpPr>
        <p:spPr>
          <a:xfrm>
            <a:off x="2384277" y="3640508"/>
            <a:ext cx="675118" cy="18800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a:off x="1038835" y="1943916"/>
            <a:ext cx="4392879" cy="3354718"/>
          </a:xfrm>
          <a:prstGeom prst="rect">
            <a:avLst/>
          </a:prstGeom>
          <a:ln w="19050">
            <a:solidFill>
              <a:schemeClr val="accent2"/>
            </a:solidFill>
          </a:ln>
        </p:spPr>
      </p:pic>
      <p:sp>
        <p:nvSpPr>
          <p:cNvPr id="11" name="Rounded Rectangle 10"/>
          <p:cNvSpPr/>
          <p:nvPr/>
        </p:nvSpPr>
        <p:spPr>
          <a:xfrm>
            <a:off x="7639939" y="3580432"/>
            <a:ext cx="502777" cy="17971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427007" y="3555051"/>
            <a:ext cx="675118" cy="12818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54573" y="1602710"/>
            <a:ext cx="4185840" cy="369332"/>
          </a:xfrm>
          <a:prstGeom prst="rect">
            <a:avLst/>
          </a:prstGeom>
          <a:noFill/>
        </p:spPr>
        <p:txBody>
          <a:bodyPr wrap="square" rtlCol="0">
            <a:spAutoFit/>
          </a:bodyPr>
          <a:lstStyle/>
          <a:p>
            <a:r>
              <a:rPr lang="en-US" dirty="0" smtClean="0">
                <a:latin typeface="Tw Cen MT" panose="020B0602020104020603" pitchFamily="34" charset="0"/>
              </a:rPr>
              <a:t>Dec 10 | PUM17 release</a:t>
            </a:r>
            <a:endParaRPr lang="en-US" dirty="0">
              <a:latin typeface="Tw Cen MT" panose="020B0602020104020603" pitchFamily="34" charset="0"/>
            </a:endParaRPr>
          </a:p>
        </p:txBody>
      </p:sp>
      <p:sp>
        <p:nvSpPr>
          <p:cNvPr id="16" name="TextBox 15"/>
          <p:cNvSpPr txBox="1"/>
          <p:nvPr/>
        </p:nvSpPr>
        <p:spPr>
          <a:xfrm>
            <a:off x="841674" y="5438217"/>
            <a:ext cx="504391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dk1"/>
                </a:solidFill>
                <a:latin typeface="Tw Cen MT" panose="020B0602020104020603" pitchFamily="34" charset="0"/>
              </a:rPr>
              <a:t>The </a:t>
            </a:r>
            <a:r>
              <a:rPr lang="en-US" sz="1600" dirty="0">
                <a:solidFill>
                  <a:schemeClr val="dk1"/>
                </a:solidFill>
                <a:latin typeface="Tw Cen MT" panose="020B0602020104020603" pitchFamily="34" charset="0"/>
              </a:rPr>
              <a:t>initial Smart HR/TBH Enter Transaction Details Page, the label for the EMPLID field will be "</a:t>
            </a:r>
            <a:r>
              <a:rPr lang="en-US" sz="1600" dirty="0" err="1">
                <a:solidFill>
                  <a:schemeClr val="dk1"/>
                </a:solidFill>
                <a:latin typeface="Tw Cen MT" panose="020B0602020104020603" pitchFamily="34" charset="0"/>
              </a:rPr>
              <a:t>Empl</a:t>
            </a:r>
            <a:r>
              <a:rPr lang="en-US" sz="1600" dirty="0">
                <a:solidFill>
                  <a:schemeClr val="dk1"/>
                </a:solidFill>
                <a:latin typeface="Tw Cen MT" panose="020B0602020104020603" pitchFamily="34" charset="0"/>
              </a:rPr>
              <a:t> </a:t>
            </a:r>
            <a:r>
              <a:rPr lang="en-US" sz="1600" dirty="0" smtClean="0">
                <a:solidFill>
                  <a:schemeClr val="dk1"/>
                </a:solidFill>
                <a:latin typeface="Tw Cen MT" panose="020B0602020104020603" pitchFamily="34" charset="0"/>
              </a:rPr>
              <a:t>ID“</a:t>
            </a:r>
          </a:p>
          <a:p>
            <a:pPr marL="285750" indent="-285750">
              <a:buFont typeface="Arial" panose="020B0604020202020204" pitchFamily="34" charset="0"/>
              <a:buChar char="•"/>
            </a:pPr>
            <a:r>
              <a:rPr lang="en-US" sz="1600" dirty="0" smtClean="0">
                <a:solidFill>
                  <a:schemeClr val="dk1"/>
                </a:solidFill>
                <a:latin typeface="Tw Cen MT" panose="020B0602020104020603" pitchFamily="34" charset="0"/>
              </a:rPr>
              <a:t>Minor change to training materials</a:t>
            </a:r>
            <a:endParaRPr lang="en-US" sz="1600" dirty="0">
              <a:latin typeface="Tw Cen MT" panose="020B0602020104020603" pitchFamily="34" charset="0"/>
            </a:endParaRPr>
          </a:p>
        </p:txBody>
      </p:sp>
    </p:spTree>
    <p:extLst>
      <p:ext uri="{BB962C8B-B14F-4D97-AF65-F5344CB8AC3E}">
        <p14:creationId xmlns:p14="http://schemas.microsoft.com/office/powerpoint/2010/main" val="105704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8" y="498319"/>
            <a:ext cx="11326472" cy="646331"/>
          </a:xfrm>
          <a:prstGeom prst="rect">
            <a:avLst/>
          </a:prstGeom>
          <a:noFill/>
        </p:spPr>
        <p:txBody>
          <a:bodyPr wrap="square" lIns="0" tIns="0" rIns="0" bIns="0" rtlCol="0">
            <a:spAutoFit/>
          </a:bodyPr>
          <a:lstStyle/>
          <a:p>
            <a:r>
              <a:rPr lang="en-US" sz="2400" dirty="0" smtClean="0">
                <a:solidFill>
                  <a:schemeClr val="dk1"/>
                </a:solidFill>
                <a:latin typeface="Tw Cen MT" panose="020B0602020104020603" pitchFamily="34" charset="0"/>
              </a:rPr>
              <a:t>Personal </a:t>
            </a:r>
            <a:r>
              <a:rPr lang="en-US" sz="2400" dirty="0">
                <a:solidFill>
                  <a:schemeClr val="dk1"/>
                </a:solidFill>
                <a:latin typeface="Tw Cen MT" panose="020B0602020104020603" pitchFamily="34" charset="0"/>
              </a:rPr>
              <a:t>Data - Page Formatting/Layout Updates - View Address </a:t>
            </a:r>
            <a:r>
              <a:rPr lang="en-US" sz="2400" dirty="0" smtClean="0">
                <a:solidFill>
                  <a:schemeClr val="dk1"/>
                </a:solidFill>
                <a:latin typeface="Tw Cen MT" panose="020B0602020104020603" pitchFamily="34" charset="0"/>
              </a:rPr>
              <a:t>History</a:t>
            </a:r>
          </a:p>
          <a:p>
            <a:r>
              <a:rPr lang="en-US" dirty="0">
                <a:latin typeface="Tw Cen MT" panose="020B0602020104020603" pitchFamily="34" charset="0"/>
              </a:rPr>
              <a:t>PeopleSoft Menu&gt;Workforce Administration&gt;Personal Information&gt;Modify a </a:t>
            </a:r>
            <a:r>
              <a:rPr lang="en-US" dirty="0" smtClean="0">
                <a:latin typeface="Tw Cen MT" panose="020B0602020104020603" pitchFamily="34" charset="0"/>
              </a:rPr>
              <a:t>Person</a:t>
            </a:r>
            <a:endParaRPr lang="en-US" dirty="0">
              <a:latin typeface="Tw Cen MT" panose="020B0602020104020603"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pic>
        <p:nvPicPr>
          <p:cNvPr id="2" name="Picture 1"/>
          <p:cNvPicPr>
            <a:picLocks noChangeAspect="1"/>
          </p:cNvPicPr>
          <p:nvPr/>
        </p:nvPicPr>
        <p:blipFill>
          <a:blip r:embed="rId5"/>
          <a:stretch>
            <a:fillRect/>
          </a:stretch>
        </p:blipFill>
        <p:spPr>
          <a:xfrm>
            <a:off x="1016241" y="1988397"/>
            <a:ext cx="5059533" cy="3253081"/>
          </a:xfrm>
          <a:prstGeom prst="rect">
            <a:avLst/>
          </a:prstGeom>
          <a:ln w="19050">
            <a:solidFill>
              <a:schemeClr val="accent2"/>
            </a:solidFill>
          </a:ln>
        </p:spPr>
      </p:pic>
      <p:pic>
        <p:nvPicPr>
          <p:cNvPr id="3" name="Picture 2"/>
          <p:cNvPicPr>
            <a:picLocks noChangeAspect="1"/>
          </p:cNvPicPr>
          <p:nvPr/>
        </p:nvPicPr>
        <p:blipFill>
          <a:blip r:embed="rId6"/>
          <a:stretch>
            <a:fillRect/>
          </a:stretch>
        </p:blipFill>
        <p:spPr>
          <a:xfrm>
            <a:off x="6374000" y="1988396"/>
            <a:ext cx="4922997" cy="3253081"/>
          </a:xfrm>
          <a:prstGeom prst="rect">
            <a:avLst/>
          </a:prstGeom>
          <a:ln w="19050">
            <a:solidFill>
              <a:schemeClr val="accent2"/>
            </a:solidFill>
          </a:ln>
        </p:spPr>
      </p:pic>
      <p:sp>
        <p:nvSpPr>
          <p:cNvPr id="7" name="TextBox 6"/>
          <p:cNvSpPr txBox="1"/>
          <p:nvPr/>
        </p:nvSpPr>
        <p:spPr>
          <a:xfrm>
            <a:off x="938544" y="1574584"/>
            <a:ext cx="4185840" cy="369332"/>
          </a:xfrm>
          <a:prstGeom prst="rect">
            <a:avLst/>
          </a:prstGeom>
          <a:noFill/>
        </p:spPr>
        <p:txBody>
          <a:bodyPr wrap="square" rtlCol="0">
            <a:spAutoFit/>
          </a:bodyPr>
          <a:lstStyle/>
          <a:p>
            <a:r>
              <a:rPr lang="en-US" dirty="0" smtClean="0">
                <a:latin typeface="Tw Cen MT" panose="020B0602020104020603" pitchFamily="34" charset="0"/>
              </a:rPr>
              <a:t>Dec 10 | PUM17 release</a:t>
            </a:r>
            <a:endParaRPr lang="en-US" dirty="0">
              <a:latin typeface="Tw Cen MT" panose="020B0602020104020603" pitchFamily="34" charset="0"/>
            </a:endParaRPr>
          </a:p>
        </p:txBody>
      </p:sp>
      <p:sp>
        <p:nvSpPr>
          <p:cNvPr id="8" name="TextBox 7"/>
          <p:cNvSpPr txBox="1"/>
          <p:nvPr/>
        </p:nvSpPr>
        <p:spPr>
          <a:xfrm>
            <a:off x="6281018" y="1574584"/>
            <a:ext cx="4185840" cy="369332"/>
          </a:xfrm>
          <a:prstGeom prst="rect">
            <a:avLst/>
          </a:prstGeom>
          <a:noFill/>
        </p:spPr>
        <p:txBody>
          <a:bodyPr wrap="square" rtlCol="0">
            <a:spAutoFit/>
          </a:bodyPr>
          <a:lstStyle/>
          <a:p>
            <a:r>
              <a:rPr lang="en-US" dirty="0" smtClean="0">
                <a:latin typeface="Tw Cen MT" panose="020B0602020104020603" pitchFamily="34" charset="0"/>
              </a:rPr>
              <a:t>Dec 13 | PUM37 release</a:t>
            </a:r>
            <a:endParaRPr lang="en-US" dirty="0">
              <a:latin typeface="Tw Cen MT" panose="020B0602020104020603" pitchFamily="34" charset="0"/>
            </a:endParaRPr>
          </a:p>
        </p:txBody>
      </p:sp>
      <p:sp>
        <p:nvSpPr>
          <p:cNvPr id="4" name="TextBox 3"/>
          <p:cNvSpPr txBox="1"/>
          <p:nvPr/>
        </p:nvSpPr>
        <p:spPr>
          <a:xfrm>
            <a:off x="1016241" y="5385966"/>
            <a:ext cx="4661352"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w Cen MT" panose="020B0602020104020603" pitchFamily="34" charset="0"/>
              </a:rPr>
              <a:t>Display-only </a:t>
            </a:r>
            <a:r>
              <a:rPr lang="en-US" sz="1600" dirty="0">
                <a:latin typeface="Tw Cen MT" panose="020B0602020104020603" pitchFamily="34" charset="0"/>
              </a:rPr>
              <a:t>fields on the secondary page for View Address History display as text-only</a:t>
            </a:r>
          </a:p>
        </p:txBody>
      </p:sp>
      <p:sp>
        <p:nvSpPr>
          <p:cNvPr id="11" name="TextBox 10"/>
          <p:cNvSpPr txBox="1"/>
          <p:nvPr/>
        </p:nvSpPr>
        <p:spPr>
          <a:xfrm>
            <a:off x="6374000" y="5385966"/>
            <a:ext cx="466135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w Cen MT" panose="020B0602020104020603" pitchFamily="34" charset="0"/>
              </a:rPr>
              <a:t>Display-only fields on the secondary page for View Address History </a:t>
            </a:r>
            <a:r>
              <a:rPr lang="en-US" sz="1600" dirty="0" smtClean="0">
                <a:latin typeface="Tw Cen MT" panose="020B0602020104020603" pitchFamily="34" charset="0"/>
              </a:rPr>
              <a:t>display </a:t>
            </a:r>
            <a:r>
              <a:rPr lang="en-US" sz="1600" dirty="0">
                <a:latin typeface="Tw Cen MT" panose="020B0602020104020603" pitchFamily="34" charset="0"/>
              </a:rPr>
              <a:t>as </a:t>
            </a:r>
            <a:r>
              <a:rPr lang="en-US" sz="1600" dirty="0" smtClean="0">
                <a:latin typeface="Tw Cen MT" panose="020B0602020104020603" pitchFamily="34" charset="0"/>
              </a:rPr>
              <a:t>non-editable.</a:t>
            </a:r>
          </a:p>
          <a:p>
            <a:pPr marL="285750" indent="-285750">
              <a:buFont typeface="Arial" panose="020B0604020202020204" pitchFamily="34" charset="0"/>
              <a:buChar char="•"/>
            </a:pPr>
            <a:r>
              <a:rPr lang="en-US" sz="1600" dirty="0" smtClean="0">
                <a:latin typeface="Tw Cen MT" panose="020B0602020104020603" pitchFamily="34" charset="0"/>
              </a:rPr>
              <a:t>No training material update</a:t>
            </a:r>
            <a:endParaRPr lang="en-US" sz="1600" dirty="0">
              <a:latin typeface="Tw Cen MT" panose="020B0602020104020603" pitchFamily="34" charset="0"/>
            </a:endParaRPr>
          </a:p>
        </p:txBody>
      </p:sp>
    </p:spTree>
    <p:extLst>
      <p:ext uri="{BB962C8B-B14F-4D97-AF65-F5344CB8AC3E}">
        <p14:creationId xmlns:p14="http://schemas.microsoft.com/office/powerpoint/2010/main" val="1942451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658"/>
          <a:stretch/>
        </p:blipFill>
        <p:spPr>
          <a:xfrm>
            <a:off x="6440065" y="3865419"/>
            <a:ext cx="5546887" cy="2834639"/>
          </a:xfrm>
          <a:prstGeom prst="rect">
            <a:avLst/>
          </a:prstGeom>
          <a:ln w="19050">
            <a:solidFill>
              <a:schemeClr val="accent2"/>
            </a:solidFill>
          </a:ln>
        </p:spPr>
      </p:pic>
      <p:pic>
        <p:nvPicPr>
          <p:cNvPr id="9" name="Picture 8"/>
          <p:cNvPicPr>
            <a:picLocks noChangeAspect="1"/>
          </p:cNvPicPr>
          <p:nvPr/>
        </p:nvPicPr>
        <p:blipFill>
          <a:blip r:embed="rId3"/>
          <a:stretch>
            <a:fillRect/>
          </a:stretch>
        </p:blipFill>
        <p:spPr>
          <a:xfrm>
            <a:off x="323601" y="1935267"/>
            <a:ext cx="6539308" cy="2835925"/>
          </a:xfrm>
          <a:prstGeom prst="rect">
            <a:avLst/>
          </a:prstGeom>
          <a:ln w="19050">
            <a:solidFill>
              <a:schemeClr val="accent2"/>
            </a:solidFill>
          </a:ln>
        </p:spPr>
      </p:pic>
      <p:sp>
        <p:nvSpPr>
          <p:cNvPr id="14" name="TextBox 13">
            <a:extLst>
              <a:ext uri="{FF2B5EF4-FFF2-40B4-BE49-F238E27FC236}">
                <a16:creationId xmlns:a16="http://schemas.microsoft.com/office/drawing/2014/main" id="{176FFA79-6D24-E049-BCE9-429F0B3C5BAA}"/>
              </a:ext>
            </a:extLst>
          </p:cNvPr>
          <p:cNvSpPr txBox="1"/>
          <p:nvPr/>
        </p:nvSpPr>
        <p:spPr>
          <a:xfrm>
            <a:off x="560727" y="498319"/>
            <a:ext cx="11426225" cy="923330"/>
          </a:xfrm>
          <a:prstGeom prst="rect">
            <a:avLst/>
          </a:prstGeom>
          <a:noFill/>
        </p:spPr>
        <p:txBody>
          <a:bodyPr wrap="square" lIns="0" tIns="0" rIns="0" bIns="0" rtlCol="0">
            <a:spAutoFit/>
          </a:bodyPr>
          <a:lstStyle/>
          <a:p>
            <a:r>
              <a:rPr lang="en-US" sz="2400" dirty="0" smtClean="0">
                <a:solidFill>
                  <a:schemeClr val="dk1"/>
                </a:solidFill>
                <a:latin typeface="Tw Cen MT" panose="020B0602020104020603" pitchFamily="34" charset="0"/>
              </a:rPr>
              <a:t>Position </a:t>
            </a:r>
            <a:r>
              <a:rPr lang="en-US" sz="2400" dirty="0">
                <a:solidFill>
                  <a:schemeClr val="dk1"/>
                </a:solidFill>
                <a:latin typeface="Tw Cen MT" panose="020B0602020104020603" pitchFamily="34" charset="0"/>
              </a:rPr>
              <a:t>Data - Page Formatting/Layout Updates - Specific Information </a:t>
            </a:r>
            <a:r>
              <a:rPr lang="en-US" sz="2400" dirty="0" smtClean="0">
                <a:solidFill>
                  <a:schemeClr val="dk1"/>
                </a:solidFill>
                <a:latin typeface="Tw Cen MT" panose="020B0602020104020603" pitchFamily="34" charset="0"/>
              </a:rPr>
              <a:t>width</a:t>
            </a:r>
          </a:p>
          <a:p>
            <a:r>
              <a:rPr lang="en-US" dirty="0" smtClean="0">
                <a:solidFill>
                  <a:schemeClr val="dk1"/>
                </a:solidFill>
                <a:latin typeface="Tw Cen MT" panose="020B0602020104020603" pitchFamily="34" charset="0"/>
              </a:rPr>
              <a:t>PeopleSoft Menu&gt;Organizational Development&gt;Position Management&gt;Maintain Positions/Budgets&gt;Add/Update Position Info</a:t>
            </a:r>
            <a:endParaRPr lang="en-US" dirty="0">
              <a:latin typeface="Tw Cen MT" panose="020B0602020104020603"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0728" y="306183"/>
            <a:ext cx="280946" cy="128525"/>
          </a:xfrm>
          <a:prstGeom prst="rect">
            <a:avLst/>
          </a:prstGeom>
        </p:spPr>
      </p:pic>
      <p:sp>
        <p:nvSpPr>
          <p:cNvPr id="7" name="TextBox 6"/>
          <p:cNvSpPr txBox="1"/>
          <p:nvPr/>
        </p:nvSpPr>
        <p:spPr>
          <a:xfrm>
            <a:off x="236142" y="1565934"/>
            <a:ext cx="4185840" cy="369332"/>
          </a:xfrm>
          <a:prstGeom prst="rect">
            <a:avLst/>
          </a:prstGeom>
          <a:noFill/>
        </p:spPr>
        <p:txBody>
          <a:bodyPr wrap="square" rtlCol="0">
            <a:spAutoFit/>
          </a:bodyPr>
          <a:lstStyle/>
          <a:p>
            <a:r>
              <a:rPr lang="en-US" dirty="0" smtClean="0">
                <a:latin typeface="Tw Cen MT" panose="020B0602020104020603" pitchFamily="34" charset="0"/>
              </a:rPr>
              <a:t>Dec 10 | PUM17 release</a:t>
            </a:r>
            <a:endParaRPr lang="en-US" dirty="0">
              <a:latin typeface="Tw Cen MT" panose="020B0602020104020603" pitchFamily="34" charset="0"/>
            </a:endParaRPr>
          </a:p>
        </p:txBody>
      </p:sp>
      <p:sp>
        <p:nvSpPr>
          <p:cNvPr id="8" name="TextBox 7"/>
          <p:cNvSpPr txBox="1"/>
          <p:nvPr/>
        </p:nvSpPr>
        <p:spPr>
          <a:xfrm>
            <a:off x="6862909" y="3496087"/>
            <a:ext cx="4185840" cy="369332"/>
          </a:xfrm>
          <a:prstGeom prst="rect">
            <a:avLst/>
          </a:prstGeom>
          <a:noFill/>
        </p:spPr>
        <p:txBody>
          <a:bodyPr wrap="square" rtlCol="0">
            <a:spAutoFit/>
          </a:bodyPr>
          <a:lstStyle/>
          <a:p>
            <a:r>
              <a:rPr lang="en-US" dirty="0" smtClean="0">
                <a:latin typeface="Tw Cen MT" panose="020B0602020104020603" pitchFamily="34" charset="0"/>
              </a:rPr>
              <a:t>Dec 13 | PUM37 release</a:t>
            </a:r>
            <a:endParaRPr lang="en-US" dirty="0">
              <a:latin typeface="Tw Cen MT" panose="020B0602020104020603" pitchFamily="34" charset="0"/>
            </a:endParaRPr>
          </a:p>
        </p:txBody>
      </p:sp>
      <p:sp>
        <p:nvSpPr>
          <p:cNvPr id="4" name="Right Brace 3"/>
          <p:cNvSpPr/>
          <p:nvPr/>
        </p:nvSpPr>
        <p:spPr>
          <a:xfrm rot="16200000">
            <a:off x="4428316" y="2266228"/>
            <a:ext cx="449742" cy="1786069"/>
          </a:xfrm>
          <a:prstGeom prst="rightBrace">
            <a:avLst>
              <a:gd name="adj1" fmla="val 8333"/>
              <a:gd name="adj2" fmla="val 54985"/>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p:cNvCxnSpPr/>
          <p:nvPr/>
        </p:nvCxnSpPr>
        <p:spPr>
          <a:xfrm flipH="1">
            <a:off x="3683237" y="3496087"/>
            <a:ext cx="1915067" cy="0"/>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16200000">
            <a:off x="6136717" y="3652231"/>
            <a:ext cx="274243" cy="1035456"/>
          </a:xfrm>
          <a:prstGeom prst="rightBrace">
            <a:avLst>
              <a:gd name="adj1" fmla="val 8333"/>
              <a:gd name="adj2" fmla="val 51684"/>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flipH="1">
            <a:off x="5704834" y="4409630"/>
            <a:ext cx="1106799" cy="0"/>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3601" y="5110385"/>
            <a:ext cx="592337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w Cen MT" panose="020B0602020104020603" pitchFamily="34" charset="0"/>
              </a:rPr>
              <a:t>A </a:t>
            </a:r>
            <a:r>
              <a:rPr lang="en-US" sz="1600" dirty="0">
                <a:latin typeface="Tw Cen MT" panose="020B0602020104020603" pitchFamily="34" charset="0"/>
              </a:rPr>
              <a:t>spacing </a:t>
            </a:r>
            <a:r>
              <a:rPr lang="en-US" sz="1600" dirty="0" smtClean="0">
                <a:latin typeface="Tw Cen MT" panose="020B0602020104020603" pitchFamily="34" charset="0"/>
              </a:rPr>
              <a:t>issue was caused on the Specific Information tab </a:t>
            </a:r>
            <a:r>
              <a:rPr lang="en-US" sz="1600" i="1" dirty="0" smtClean="0">
                <a:latin typeface="Tw Cen MT" panose="020B0602020104020603" pitchFamily="34" charset="0"/>
              </a:rPr>
              <a:t>Include </a:t>
            </a:r>
            <a:r>
              <a:rPr lang="en-US" sz="1600" i="1" dirty="0">
                <a:latin typeface="Tw Cen MT" panose="020B0602020104020603" pitchFamily="34" charset="0"/>
              </a:rPr>
              <a:t>FTE </a:t>
            </a:r>
            <a:r>
              <a:rPr lang="en-US" sz="1600" dirty="0" smtClean="0">
                <a:latin typeface="Tw Cen MT" panose="020B0602020104020603" pitchFamily="34" charset="0"/>
              </a:rPr>
              <a:t>checkbox was added </a:t>
            </a:r>
          </a:p>
          <a:p>
            <a:pPr marL="285750" indent="-285750">
              <a:buFont typeface="Arial" panose="020B0604020202020204" pitchFamily="34" charset="0"/>
              <a:buChar char="•"/>
            </a:pPr>
            <a:r>
              <a:rPr lang="en-US" sz="1600" dirty="0" smtClean="0">
                <a:latin typeface="Tw Cen MT" panose="020B0602020104020603" pitchFamily="34" charset="0"/>
              </a:rPr>
              <a:t>As </a:t>
            </a:r>
            <a:r>
              <a:rPr lang="en-US" sz="1600" dirty="0">
                <a:latin typeface="Tw Cen MT" panose="020B0602020104020603" pitchFamily="34" charset="0"/>
              </a:rPr>
              <a:t>part of the retrofit, the spacing has been </a:t>
            </a:r>
            <a:r>
              <a:rPr lang="en-US" sz="1600" dirty="0" smtClean="0">
                <a:latin typeface="Tw Cen MT" panose="020B0602020104020603" pitchFamily="34" charset="0"/>
              </a:rPr>
              <a:t>corrected</a:t>
            </a:r>
          </a:p>
          <a:p>
            <a:pPr marL="285750" indent="-285750">
              <a:buFont typeface="Arial" panose="020B0604020202020204" pitchFamily="34" charset="0"/>
              <a:buChar char="•"/>
            </a:pPr>
            <a:r>
              <a:rPr lang="en-US" sz="1600" dirty="0" smtClean="0">
                <a:latin typeface="Tw Cen MT" panose="020B0602020104020603" pitchFamily="34" charset="0"/>
              </a:rPr>
              <a:t>No training material update</a:t>
            </a:r>
            <a:endParaRPr lang="en-US" sz="1600" dirty="0">
              <a:latin typeface="Tw Cen MT" panose="020B0602020104020603" pitchFamily="34" charset="0"/>
            </a:endParaRPr>
          </a:p>
        </p:txBody>
      </p:sp>
      <p:sp>
        <p:nvSpPr>
          <p:cNvPr id="24" name="Rounded Rectangle 23"/>
          <p:cNvSpPr/>
          <p:nvPr/>
        </p:nvSpPr>
        <p:spPr>
          <a:xfrm>
            <a:off x="4490350" y="4486542"/>
            <a:ext cx="1055872" cy="1538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044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2EE95B-9920-684F-BA1E-AF3224BFE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2874" y="6115231"/>
            <a:ext cx="1679526" cy="492633"/>
          </a:xfrm>
          <a:prstGeom prst="rect">
            <a:avLst/>
          </a:prstGeom>
        </p:spPr>
      </p:pic>
      <p:sp>
        <p:nvSpPr>
          <p:cNvPr id="14" name="TextBox 13">
            <a:extLst>
              <a:ext uri="{FF2B5EF4-FFF2-40B4-BE49-F238E27FC236}">
                <a16:creationId xmlns:a16="http://schemas.microsoft.com/office/drawing/2014/main" id="{176FFA79-6D24-E049-BCE9-429F0B3C5BAA}"/>
              </a:ext>
            </a:extLst>
          </p:cNvPr>
          <p:cNvSpPr txBox="1"/>
          <p:nvPr/>
        </p:nvSpPr>
        <p:spPr>
          <a:xfrm>
            <a:off x="560728" y="498319"/>
            <a:ext cx="9067136" cy="646331"/>
          </a:xfrm>
          <a:prstGeom prst="rect">
            <a:avLst/>
          </a:prstGeom>
          <a:noFill/>
        </p:spPr>
        <p:txBody>
          <a:bodyPr wrap="square" lIns="0" tIns="0" rIns="0" bIns="0" rtlCol="0">
            <a:spAutoFit/>
          </a:bodyPr>
          <a:lstStyle/>
          <a:p>
            <a:r>
              <a:rPr lang="en-US" sz="2400" dirty="0" smtClean="0">
                <a:latin typeface="Tw Cen MT" panose="020B0602020104020603" pitchFamily="34" charset="0"/>
              </a:rPr>
              <a:t>FLUID </a:t>
            </a:r>
            <a:r>
              <a:rPr lang="en-US" sz="2400" dirty="0">
                <a:latin typeface="Tw Cen MT" panose="020B0602020104020603" pitchFamily="34" charset="0"/>
              </a:rPr>
              <a:t>delegation is turned on for AWE </a:t>
            </a:r>
            <a:r>
              <a:rPr lang="en-US" sz="2400" dirty="0" smtClean="0">
                <a:latin typeface="Tw Cen MT" panose="020B0602020104020603" pitchFamily="34" charset="0"/>
              </a:rPr>
              <a:t>reassignments</a:t>
            </a:r>
          </a:p>
          <a:p>
            <a:r>
              <a:rPr lang="en-US" dirty="0">
                <a:latin typeface="Tw Cen MT" panose="020B0602020104020603" pitchFamily="34" charset="0"/>
                <a:ea typeface="Fira Sans Medium" panose="020B0503050000020004" pitchFamily="34" charset="0"/>
              </a:rPr>
              <a:t>Main Menu&gt; Enterprise Components&gt; Approvals&gt; Approvals&gt; Monitor Approvals </a:t>
            </a:r>
            <a:endParaRPr lang="en-US" spc="-150" dirty="0">
              <a:latin typeface="Tw Cen MT" panose="020B0602020104020603" pitchFamily="34" charset="0"/>
              <a:ea typeface="Fira Sans Medium" panose="020B0503050000020004" pitchFamily="34" charset="0"/>
            </a:endParaRPr>
          </a:p>
        </p:txBody>
      </p:sp>
      <p:pic>
        <p:nvPicPr>
          <p:cNvPr id="15" name="Graphic 10">
            <a:extLst>
              <a:ext uri="{FF2B5EF4-FFF2-40B4-BE49-F238E27FC236}">
                <a16:creationId xmlns:a16="http://schemas.microsoft.com/office/drawing/2014/main" id="{8918C875-2CBE-A24F-AA8A-DE16D36D780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0728" y="306183"/>
            <a:ext cx="280946" cy="128525"/>
          </a:xfrm>
          <a:prstGeom prst="rect">
            <a:avLst/>
          </a:prstGeom>
        </p:spPr>
      </p:pic>
      <p:pic>
        <p:nvPicPr>
          <p:cNvPr id="3" name="Picture 2"/>
          <p:cNvPicPr>
            <a:picLocks noChangeAspect="1"/>
          </p:cNvPicPr>
          <p:nvPr/>
        </p:nvPicPr>
        <p:blipFill rotWithShape="1">
          <a:blip r:embed="rId5"/>
          <a:srcRect l="18496" t="12043" r="39607" b="1337"/>
          <a:stretch/>
        </p:blipFill>
        <p:spPr>
          <a:xfrm>
            <a:off x="6398132" y="1903277"/>
            <a:ext cx="4161802" cy="4580650"/>
          </a:xfrm>
          <a:prstGeom prst="rect">
            <a:avLst/>
          </a:prstGeom>
          <a:ln w="19050">
            <a:solidFill>
              <a:schemeClr val="accent2"/>
            </a:solidFill>
          </a:ln>
        </p:spPr>
      </p:pic>
      <p:pic>
        <p:nvPicPr>
          <p:cNvPr id="4" name="Picture 3"/>
          <p:cNvPicPr>
            <a:picLocks noChangeAspect="1"/>
          </p:cNvPicPr>
          <p:nvPr/>
        </p:nvPicPr>
        <p:blipFill rotWithShape="1">
          <a:blip r:embed="rId6"/>
          <a:srcRect l="1374" t="13089" r="60910" b="4330"/>
          <a:stretch/>
        </p:blipFill>
        <p:spPr>
          <a:xfrm>
            <a:off x="987474" y="1956548"/>
            <a:ext cx="4174729" cy="4544774"/>
          </a:xfrm>
          <a:prstGeom prst="rect">
            <a:avLst/>
          </a:prstGeom>
          <a:ln w="19050">
            <a:solidFill>
              <a:schemeClr val="accent2"/>
            </a:solidFill>
          </a:ln>
        </p:spPr>
      </p:pic>
      <p:pic>
        <p:nvPicPr>
          <p:cNvPr id="5" name="Picture 4"/>
          <p:cNvPicPr>
            <a:picLocks noChangeAspect="1"/>
          </p:cNvPicPr>
          <p:nvPr/>
        </p:nvPicPr>
        <p:blipFill>
          <a:blip r:embed="rId7"/>
          <a:stretch>
            <a:fillRect/>
          </a:stretch>
        </p:blipFill>
        <p:spPr>
          <a:xfrm>
            <a:off x="4669103" y="1778923"/>
            <a:ext cx="1216308" cy="832987"/>
          </a:xfrm>
          <a:prstGeom prst="rect">
            <a:avLst/>
          </a:prstGeom>
          <a:ln w="19050">
            <a:solidFill>
              <a:schemeClr val="accent2"/>
            </a:solidFill>
          </a:ln>
        </p:spPr>
      </p:pic>
      <p:sp>
        <p:nvSpPr>
          <p:cNvPr id="9" name="TextBox 8"/>
          <p:cNvSpPr txBox="1"/>
          <p:nvPr/>
        </p:nvSpPr>
        <p:spPr>
          <a:xfrm>
            <a:off x="938544" y="1574584"/>
            <a:ext cx="4185840" cy="369332"/>
          </a:xfrm>
          <a:prstGeom prst="rect">
            <a:avLst/>
          </a:prstGeom>
          <a:noFill/>
        </p:spPr>
        <p:txBody>
          <a:bodyPr wrap="square" rtlCol="0">
            <a:spAutoFit/>
          </a:bodyPr>
          <a:lstStyle/>
          <a:p>
            <a:r>
              <a:rPr lang="en-US" dirty="0" smtClean="0">
                <a:latin typeface="Tw Cen MT" panose="020B0602020104020603" pitchFamily="34" charset="0"/>
              </a:rPr>
              <a:t>Dec 10 | PUM17 release</a:t>
            </a:r>
            <a:endParaRPr lang="en-US" dirty="0">
              <a:latin typeface="Tw Cen MT" panose="020B0602020104020603" pitchFamily="34" charset="0"/>
            </a:endParaRPr>
          </a:p>
        </p:txBody>
      </p:sp>
      <p:sp>
        <p:nvSpPr>
          <p:cNvPr id="11" name="TextBox 10"/>
          <p:cNvSpPr txBox="1"/>
          <p:nvPr/>
        </p:nvSpPr>
        <p:spPr>
          <a:xfrm>
            <a:off x="6281018" y="1574584"/>
            <a:ext cx="4185840" cy="369332"/>
          </a:xfrm>
          <a:prstGeom prst="rect">
            <a:avLst/>
          </a:prstGeom>
          <a:noFill/>
        </p:spPr>
        <p:txBody>
          <a:bodyPr wrap="square" rtlCol="0">
            <a:spAutoFit/>
          </a:bodyPr>
          <a:lstStyle/>
          <a:p>
            <a:r>
              <a:rPr lang="en-US" dirty="0" smtClean="0">
                <a:latin typeface="Tw Cen MT" panose="020B0602020104020603" pitchFamily="34" charset="0"/>
              </a:rPr>
              <a:t>Dec 13 | PUM37 release</a:t>
            </a:r>
            <a:endParaRPr lang="en-US" dirty="0">
              <a:latin typeface="Tw Cen MT" panose="020B0602020104020603" pitchFamily="34" charset="0"/>
            </a:endParaRPr>
          </a:p>
        </p:txBody>
      </p:sp>
      <p:sp>
        <p:nvSpPr>
          <p:cNvPr id="6" name="TextBox 5"/>
          <p:cNvSpPr txBox="1"/>
          <p:nvPr/>
        </p:nvSpPr>
        <p:spPr>
          <a:xfrm>
            <a:off x="3984619" y="5036626"/>
            <a:ext cx="3591098" cy="1569660"/>
          </a:xfrm>
          <a:prstGeom prst="rect">
            <a:avLst/>
          </a:prstGeom>
          <a:solidFill>
            <a:schemeClr val="bg1"/>
          </a:solidFill>
          <a:ln w="19050">
            <a:solidFill>
              <a:schemeClr val="accent2"/>
            </a:solidFill>
          </a:ln>
        </p:spPr>
        <p:txBody>
          <a:bodyPr wrap="square" rtlCol="0">
            <a:spAutoFit/>
          </a:bodyPr>
          <a:lstStyle/>
          <a:p>
            <a:pPr marL="285750" indent="-285750">
              <a:buFont typeface="Arial" panose="020B0604020202020204" pitchFamily="34" charset="0"/>
              <a:buChar char="•"/>
            </a:pPr>
            <a:r>
              <a:rPr lang="en-US" sz="1600" dirty="0">
                <a:latin typeface="Tw Cen MT" panose="020B0602020104020603" pitchFamily="34" charset="0"/>
              </a:rPr>
              <a:t>No </a:t>
            </a:r>
            <a:r>
              <a:rPr lang="en-US" sz="1600" i="1" dirty="0">
                <a:latin typeface="Tw Cen MT" panose="020B0602020104020603" pitchFamily="34" charset="0"/>
              </a:rPr>
              <a:t>New Window </a:t>
            </a:r>
            <a:r>
              <a:rPr lang="en-US" sz="1600" dirty="0">
                <a:latin typeface="Tw Cen MT" panose="020B0602020104020603" pitchFamily="34" charset="0"/>
              </a:rPr>
              <a:t>link to native Oracle view</a:t>
            </a:r>
          </a:p>
          <a:p>
            <a:pPr marL="285750" indent="-285750">
              <a:buFont typeface="Arial" panose="020B0604020202020204" pitchFamily="34" charset="0"/>
              <a:buChar char="•"/>
            </a:pPr>
            <a:r>
              <a:rPr lang="en-US" sz="1600" dirty="0">
                <a:latin typeface="Tw Cen MT" panose="020B0602020104020603" pitchFamily="34" charset="0"/>
              </a:rPr>
              <a:t>No navigation, must use back button</a:t>
            </a:r>
          </a:p>
          <a:p>
            <a:pPr marL="285750" indent="-285750">
              <a:buFont typeface="Arial" panose="020B0604020202020204" pitchFamily="34" charset="0"/>
              <a:buChar char="•"/>
            </a:pPr>
            <a:r>
              <a:rPr lang="en-US" sz="1600" dirty="0">
                <a:latin typeface="Tw Cen MT" panose="020B0602020104020603" pitchFamily="34" charset="0"/>
              </a:rPr>
              <a:t>No training material update</a:t>
            </a:r>
          </a:p>
          <a:p>
            <a:pPr marL="285750" indent="-285750">
              <a:buFont typeface="Arial" panose="020B0604020202020204" pitchFamily="34" charset="0"/>
              <a:buChar char="•"/>
            </a:pPr>
            <a:r>
              <a:rPr lang="en-US" sz="1600" dirty="0" smtClean="0">
                <a:latin typeface="Tw Cen MT" panose="020B0602020104020603" pitchFamily="34" charset="0"/>
              </a:rPr>
              <a:t>FLUID will be turned off as a post Go Live task for AWE Reassignments</a:t>
            </a:r>
            <a:endParaRPr lang="en-US" sz="1600" dirty="0">
              <a:latin typeface="Tw Cen MT" panose="020B0602020104020603" pitchFamily="34" charset="0"/>
            </a:endParaRPr>
          </a:p>
        </p:txBody>
      </p:sp>
    </p:spTree>
    <p:extLst>
      <p:ext uri="{BB962C8B-B14F-4D97-AF65-F5344CB8AC3E}">
        <p14:creationId xmlns:p14="http://schemas.microsoft.com/office/powerpoint/2010/main" val="2896701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38474</TotalTime>
  <Words>2544</Words>
  <Application>Microsoft Office PowerPoint</Application>
  <PresentationFormat>Widescreen</PresentationFormat>
  <Paragraphs>426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Fira Sans Medium</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Ann Marquez</dc:creator>
  <cp:lastModifiedBy>Carol Ann Marquez</cp:lastModifiedBy>
  <cp:revision>337</cp:revision>
  <dcterms:created xsi:type="dcterms:W3CDTF">2021-04-26T18:20:29Z</dcterms:created>
  <dcterms:modified xsi:type="dcterms:W3CDTF">2021-12-01T16:23:17Z</dcterms:modified>
</cp:coreProperties>
</file>