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9" r:id="rId6"/>
    <p:sldId id="260" r:id="rId7"/>
    <p:sldId id="256" r:id="rId8"/>
    <p:sldId id="258" r:id="rId9"/>
    <p:sldId id="257" r:id="rId10"/>
    <p:sldId id="271" r:id="rId11"/>
    <p:sldId id="261" r:id="rId12"/>
    <p:sldId id="262" r:id="rId13"/>
    <p:sldId id="265" r:id="rId14"/>
    <p:sldId id="272" r:id="rId15"/>
    <p:sldId id="266" r:id="rId16"/>
    <p:sldId id="267" r:id="rId17"/>
    <p:sldId id="268" r:id="rId18"/>
    <p:sldId id="269" r:id="rId19"/>
    <p:sldId id="270" r:id="rId20"/>
    <p:sldId id="264" r:id="rId21"/>
    <p:sldId id="263" r:id="rId22"/>
    <p:sldId id="27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65A9A5-6B9D-4123-8F11-F432AFCBBEAB}">
          <p14:sldIdLst>
            <p14:sldId id="259"/>
            <p14:sldId id="260"/>
            <p14:sldId id="256"/>
            <p14:sldId id="258"/>
            <p14:sldId id="257"/>
            <p14:sldId id="271"/>
            <p14:sldId id="261"/>
            <p14:sldId id="262"/>
            <p14:sldId id="265"/>
            <p14:sldId id="272"/>
            <p14:sldId id="266"/>
            <p14:sldId id="267"/>
            <p14:sldId id="268"/>
            <p14:sldId id="269"/>
            <p14:sldId id="270"/>
            <p14:sldId id="264"/>
          </p14:sldIdLst>
        </p14:section>
        <p14:section name="Appendix" id="{A6AF0747-0C35-457B-AF13-852A30A0A695}">
          <p14:sldIdLst>
            <p14:sldId id="263"/>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Jack Greaney" initials="JG" lastIdx="8" clrIdx="1">
    <p:extLst>
      <p:ext uri="{19B8F6BF-5375-455C-9EA6-DF929625EA0E}">
        <p15:presenceInfo xmlns:p15="http://schemas.microsoft.com/office/powerpoint/2012/main" userId="S-1-5-21-1275210071-583907252-725345543-99066" providerId="AD"/>
      </p:ext>
    </p:extLst>
  </p:cmAuthor>
  <p:cmAuthor id="3" name="Christian Tchamba" initials="CT" lastIdx="1" clrIdx="2">
    <p:extLst>
      <p:ext uri="{19B8F6BF-5375-455C-9EA6-DF929625EA0E}">
        <p15:presenceInfo xmlns:p15="http://schemas.microsoft.com/office/powerpoint/2012/main" userId="Christian Tchamba" providerId="None"/>
      </p:ext>
    </p:extLst>
  </p:cmAuthor>
  <p:cmAuthor id="4" name="Elizabeth Carr" initials="EC" lastIdx="2" clrIdx="3">
    <p:extLst>
      <p:ext uri="{19B8F6BF-5375-455C-9EA6-DF929625EA0E}">
        <p15:presenceInfo xmlns:p15="http://schemas.microsoft.com/office/powerpoint/2012/main" userId="3ef652e3b6e06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CC1"/>
    <a:srgbClr val="BF9000"/>
    <a:srgbClr val="A4C0E3"/>
    <a:srgbClr val="88AED8"/>
    <a:srgbClr val="6D9DCD"/>
    <a:srgbClr val="5B9BD5"/>
    <a:srgbClr val="A5A5A5"/>
    <a:srgbClr val="4472C4"/>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95" autoAdjust="0"/>
  </p:normalViewPr>
  <p:slideViewPr>
    <p:cSldViewPr snapToGrid="0">
      <p:cViewPr varScale="1">
        <p:scale>
          <a:sx n="40" d="100"/>
          <a:sy n="40" d="100"/>
        </p:scale>
        <p:origin x="48" y="485"/>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6/25/2020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7</a:t>
            </a:fld>
            <a:endParaRPr lang="en-US"/>
          </a:p>
        </p:txBody>
      </p:sp>
    </p:spTree>
    <p:extLst>
      <p:ext uri="{BB962C8B-B14F-4D97-AF65-F5344CB8AC3E}">
        <p14:creationId xmlns:p14="http://schemas.microsoft.com/office/powerpoint/2010/main" val="3085401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15012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838200" y="1039474"/>
            <a:ext cx="10515600" cy="5137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0A4C-0C4A-4A62-B3D0-032691413490}"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0"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81759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838199" y="365125"/>
            <a:ext cx="1044538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0A4C-0C4A-4A62-B3D0-032691413490}"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0" name="Text Placeholder 12"/>
          <p:cNvSpPr>
            <a:spLocks noGrp="1"/>
          </p:cNvSpPr>
          <p:nvPr>
            <p:ph type="body" sz="quarter" idx="13"/>
          </p:nvPr>
        </p:nvSpPr>
        <p:spPr>
          <a:xfrm rot="5400000">
            <a:off x="8817400" y="2831306"/>
            <a:ext cx="58118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71948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020990"/>
            <a:ext cx="10515600" cy="51559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0A4C-0C4A-4A62-B3D0-032691413490}"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81212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normAutofit/>
          </a:bodyPr>
          <a:lstStyle>
            <a:lvl1pPr>
              <a:defRPr lang="en-US" sz="4800" b="1" kern="1200" cap="all" baseline="0" dirty="0">
                <a:solidFill>
                  <a:schemeClr val="accent5"/>
                </a:solidFill>
                <a:latin typeface="Tw Cen MT" panose="020B0602020104020603"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A60A4C-0C4A-4A62-B3D0-032691413490}"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2A5B6-0A2D-4066-959F-A336E38FA35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Tree>
    <p:extLst>
      <p:ext uri="{BB962C8B-B14F-4D97-AF65-F5344CB8AC3E}">
        <p14:creationId xmlns:p14="http://schemas.microsoft.com/office/powerpoint/2010/main" val="391378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A60A4C-0C4A-4A62-B3D0-032691413490}"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87505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8" y="9627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20182"/>
            <a:ext cx="5157787" cy="4369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9627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0182"/>
            <a:ext cx="5183188" cy="4369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A60A4C-0C4A-4A62-B3D0-032691413490}"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2A5B6-0A2D-4066-959F-A336E38FA35C}"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3"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7615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12A60A4C-0C4A-4A62-B3D0-032691413490}"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2A5B6-0A2D-4066-959F-A336E38FA35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9"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0245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60A4C-0C4A-4A62-B3D0-032691413490}"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2A5B6-0A2D-4066-959F-A336E38FA35C}" type="slidenum">
              <a:rPr lang="en-US" smtClean="0"/>
              <a:t>‹#›</a:t>
            </a:fld>
            <a:endParaRPr lang="en-US"/>
          </a:p>
        </p:txBody>
      </p:sp>
    </p:spTree>
    <p:extLst>
      <p:ext uri="{BB962C8B-B14F-4D97-AF65-F5344CB8AC3E}">
        <p14:creationId xmlns:p14="http://schemas.microsoft.com/office/powerpoint/2010/main" val="410822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A60A4C-0C4A-4A62-B3D0-032691413490}"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05609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A60A4C-0C4A-4A62-B3D0-032691413490}"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28376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69183"/>
            <a:ext cx="10972800" cy="771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058091"/>
            <a:ext cx="10515600" cy="51188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60A4C-0C4A-4A62-B3D0-032691413490}" type="datetimeFigureOut">
              <a:rPr lang="en-US" smtClean="0"/>
              <a:t>6/25/2020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2A5B6-0A2D-4066-959F-A336E38FA35C}" type="slidenum">
              <a:rPr lang="en-US" smtClean="0"/>
              <a:t>‹#›</a:t>
            </a:fld>
            <a:endParaRPr lang="en-US"/>
          </a:p>
        </p:txBody>
      </p:sp>
    </p:spTree>
    <p:extLst>
      <p:ext uri="{BB962C8B-B14F-4D97-AF65-F5344CB8AC3E}">
        <p14:creationId xmlns:p14="http://schemas.microsoft.com/office/powerpoint/2010/main" val="105342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US" sz="4800" b="1" kern="1200" cap="all" baseline="0" dirty="0">
          <a:solidFill>
            <a:schemeClr val="accent5"/>
          </a:solidFill>
          <a:latin typeface="Tw Cen MT" panose="020B0602020104020603"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fomucpathtraining.ucr.edu/Job_Aids/Cognos_UCPath_User_Guide.pdf" TargetMode="External"/><Relationship Id="rId2" Type="http://schemas.openxmlformats.org/officeDocument/2006/relationships/hyperlink" Target="https://fomucpathtraining.ucr.edu/Job_Aids/Run_Cognos_Report_Job_Aid.pdf" TargetMode="External"/><Relationship Id="rId1" Type="http://schemas.openxmlformats.org/officeDocument/2006/relationships/slideLayout" Target="../slideLayouts/slideLayout2.xml"/><Relationship Id="rId5" Type="http://schemas.openxmlformats.org/officeDocument/2006/relationships/hyperlink" Target="https://ucpath.ucr.edu/document/cognos-reporting-group" TargetMode="External"/><Relationship Id="rId4" Type="http://schemas.openxmlformats.org/officeDocument/2006/relationships/hyperlink" Target="https://fomucpathtraining.ucr.edu/Job_Aids/Cognos_Application_Toolbar_Job_Aid.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UCPathcsc@ucr.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cpath.ucr.edu/cogn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Cognos Reports</a:t>
            </a:r>
            <a:endParaRPr lang="en-US" dirty="0"/>
          </a:p>
        </p:txBody>
      </p:sp>
      <p:sp>
        <p:nvSpPr>
          <p:cNvPr id="5" name="Text Placeholder 4"/>
          <p:cNvSpPr>
            <a:spLocks noGrp="1"/>
          </p:cNvSpPr>
          <p:nvPr>
            <p:ph type="body" sz="quarter" idx="11"/>
          </p:nvPr>
        </p:nvSpPr>
        <p:spPr/>
        <p:txBody>
          <a:bodyPr/>
          <a:lstStyle/>
          <a:p>
            <a:r>
              <a:rPr lang="en-US" dirty="0" smtClean="0"/>
              <a:t>2020 Report Implementation</a:t>
            </a:r>
            <a:endParaRPr lang="en-US" dirty="0"/>
          </a:p>
        </p:txBody>
      </p:sp>
    </p:spTree>
    <p:extLst>
      <p:ext uri="{BB962C8B-B14F-4D97-AF65-F5344CB8AC3E}">
        <p14:creationId xmlns:p14="http://schemas.microsoft.com/office/powerpoint/2010/main" val="380123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808831" y="124733"/>
            <a:ext cx="10574338" cy="87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cap="all" dirty="0" smtClean="0">
                <a:solidFill>
                  <a:schemeClr val="accent5"/>
                </a:solidFill>
                <a:latin typeface="Tw Cen MT" panose="020B0602020104020603" pitchFamily="34" charset="0"/>
              </a:rPr>
              <a:t>Export function</a:t>
            </a:r>
            <a:endParaRPr lang="en-US" sz="3600" b="1" cap="all" dirty="0">
              <a:solidFill>
                <a:schemeClr val="accent5"/>
              </a:solidFill>
              <a:latin typeface="Tw Cen MT" panose="020B0602020104020603" pitchFamily="34" charset="0"/>
            </a:endParaRPr>
          </a:p>
        </p:txBody>
      </p:sp>
      <p:pic>
        <p:nvPicPr>
          <p:cNvPr id="4" name="Picture 3"/>
          <p:cNvPicPr>
            <a:picLocks noChangeAspect="1"/>
          </p:cNvPicPr>
          <p:nvPr/>
        </p:nvPicPr>
        <p:blipFill>
          <a:blip r:embed="rId2"/>
          <a:stretch>
            <a:fillRect/>
          </a:stretch>
        </p:blipFill>
        <p:spPr>
          <a:xfrm>
            <a:off x="808831" y="1169753"/>
            <a:ext cx="10182225" cy="4248150"/>
          </a:xfrm>
          <a:prstGeom prst="rect">
            <a:avLst/>
          </a:prstGeom>
        </p:spPr>
      </p:pic>
      <p:sp>
        <p:nvSpPr>
          <p:cNvPr id="2" name="Rounded Rectangle 1"/>
          <p:cNvSpPr/>
          <p:nvPr/>
        </p:nvSpPr>
        <p:spPr>
          <a:xfrm>
            <a:off x="2268747" y="1250830"/>
            <a:ext cx="552091" cy="5434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59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44513" y="1224016"/>
            <a:ext cx="11902973" cy="3321607"/>
          </a:xfrm>
          <a:prstGeom prst="rect">
            <a:avLst/>
          </a:prstGeom>
        </p:spPr>
      </p:pic>
      <p:sp>
        <p:nvSpPr>
          <p:cNvPr id="3" name="Text Placeholder 2"/>
          <p:cNvSpPr>
            <a:spLocks noGrp="1"/>
          </p:cNvSpPr>
          <p:nvPr>
            <p:ph type="body" sz="quarter" idx="13"/>
          </p:nvPr>
        </p:nvSpPr>
        <p:spPr/>
        <p:txBody>
          <a:bodyPr/>
          <a:lstStyle/>
          <a:p>
            <a:r>
              <a:rPr lang="en-US" sz="4000" dirty="0"/>
              <a:t>R-103 Jobs with approaching end dates</a:t>
            </a:r>
          </a:p>
        </p:txBody>
      </p:sp>
      <p:graphicFrame>
        <p:nvGraphicFramePr>
          <p:cNvPr id="6" name="Object 5"/>
          <p:cNvGraphicFramePr>
            <a:graphicFrameLocks noChangeAspect="1"/>
          </p:cNvGraphicFramePr>
          <p:nvPr>
            <p:extLst>
              <p:ext uri="{D42A27DB-BD31-4B8C-83A1-F6EECF244321}">
                <p14:modId xmlns:p14="http://schemas.microsoft.com/office/powerpoint/2010/main" val="1942492391"/>
              </p:ext>
            </p:extLst>
          </p:nvPr>
        </p:nvGraphicFramePr>
        <p:xfrm>
          <a:off x="10726554" y="168388"/>
          <a:ext cx="914400" cy="792163"/>
        </p:xfrm>
        <a:graphic>
          <a:graphicData uri="http://schemas.openxmlformats.org/presentationml/2006/ole">
            <mc:AlternateContent xmlns:mc="http://schemas.openxmlformats.org/markup-compatibility/2006">
              <mc:Choice xmlns:v="urn:schemas-microsoft-com:vml" Requires="v">
                <p:oleObj spid="_x0000_s1047" name="Worksheet" showAsIcon="1" r:id="rId4" imgW="914400" imgH="792360" progId="Excel.Sheet.12">
                  <p:embed/>
                </p:oleObj>
              </mc:Choice>
              <mc:Fallback>
                <p:oleObj name="Worksheet" showAsIcon="1" r:id="rId4" imgW="914400" imgH="792360" progId="Excel.Sheet.12">
                  <p:embed/>
                  <p:pic>
                    <p:nvPicPr>
                      <p:cNvPr id="0" name=""/>
                      <p:cNvPicPr/>
                      <p:nvPr/>
                    </p:nvPicPr>
                    <p:blipFill>
                      <a:blip r:embed="rId5"/>
                      <a:stretch>
                        <a:fillRect/>
                      </a:stretch>
                    </p:blipFill>
                    <p:spPr>
                      <a:xfrm>
                        <a:off x="10726554" y="168388"/>
                        <a:ext cx="914400" cy="792163"/>
                      </a:xfrm>
                      <a:prstGeom prst="rect">
                        <a:avLst/>
                      </a:prstGeom>
                    </p:spPr>
                  </p:pic>
                </p:oleObj>
              </mc:Fallback>
            </mc:AlternateContent>
          </a:graphicData>
        </a:graphic>
      </p:graphicFrame>
      <p:sp>
        <p:nvSpPr>
          <p:cNvPr id="2" name="Rounded Rectangle 1"/>
          <p:cNvSpPr/>
          <p:nvPr/>
        </p:nvSpPr>
        <p:spPr>
          <a:xfrm>
            <a:off x="10158153" y="2884819"/>
            <a:ext cx="1042227" cy="1728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1366543" y="2884819"/>
            <a:ext cx="578846" cy="1728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22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4000" dirty="0" smtClean="0"/>
              <a:t>R-108 Short Work break monitoring </a:t>
            </a:r>
            <a:endParaRPr lang="en-US" sz="4000" dirty="0"/>
          </a:p>
        </p:txBody>
      </p:sp>
      <p:pic>
        <p:nvPicPr>
          <p:cNvPr id="4" name="Picture 3"/>
          <p:cNvPicPr>
            <a:picLocks noChangeAspect="1"/>
          </p:cNvPicPr>
          <p:nvPr/>
        </p:nvPicPr>
        <p:blipFill>
          <a:blip r:embed="rId2"/>
          <a:stretch>
            <a:fillRect/>
          </a:stretch>
        </p:blipFill>
        <p:spPr>
          <a:xfrm>
            <a:off x="2253917" y="1145637"/>
            <a:ext cx="6216752" cy="5244717"/>
          </a:xfrm>
          <a:prstGeom prst="rect">
            <a:avLst/>
          </a:prstGeom>
        </p:spPr>
      </p:pic>
    </p:spTree>
    <p:extLst>
      <p:ext uri="{BB962C8B-B14F-4D97-AF65-F5344CB8AC3E}">
        <p14:creationId xmlns:p14="http://schemas.microsoft.com/office/powerpoint/2010/main" val="547998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5754" y="1047863"/>
            <a:ext cx="11937774" cy="4974073"/>
          </a:xfrm>
          <a:prstGeom prst="rect">
            <a:avLst/>
          </a:prstGeom>
        </p:spPr>
      </p:pic>
      <p:sp>
        <p:nvSpPr>
          <p:cNvPr id="3" name="Text Placeholder 2"/>
          <p:cNvSpPr>
            <a:spLocks noGrp="1"/>
          </p:cNvSpPr>
          <p:nvPr>
            <p:ph type="body" sz="quarter" idx="13"/>
          </p:nvPr>
        </p:nvSpPr>
        <p:spPr/>
        <p:txBody>
          <a:bodyPr/>
          <a:lstStyle/>
          <a:p>
            <a:r>
              <a:rPr lang="en-US" sz="4000" dirty="0" smtClean="0"/>
              <a:t>R-108 short work break monitoring </a:t>
            </a:r>
            <a:endParaRPr lang="en-US" sz="4000" dirty="0"/>
          </a:p>
        </p:txBody>
      </p:sp>
      <p:graphicFrame>
        <p:nvGraphicFramePr>
          <p:cNvPr id="5" name="Object 4"/>
          <p:cNvGraphicFramePr>
            <a:graphicFrameLocks noChangeAspect="1"/>
          </p:cNvGraphicFramePr>
          <p:nvPr>
            <p:extLst>
              <p:ext uri="{D42A27DB-BD31-4B8C-83A1-F6EECF244321}">
                <p14:modId xmlns:p14="http://schemas.microsoft.com/office/powerpoint/2010/main" val="1281388379"/>
              </p:ext>
            </p:extLst>
          </p:nvPr>
        </p:nvGraphicFramePr>
        <p:xfrm>
          <a:off x="10580155" y="168388"/>
          <a:ext cx="914400" cy="792163"/>
        </p:xfrm>
        <a:graphic>
          <a:graphicData uri="http://schemas.openxmlformats.org/presentationml/2006/ole">
            <mc:AlternateContent xmlns:mc="http://schemas.openxmlformats.org/markup-compatibility/2006">
              <mc:Choice xmlns:v="urn:schemas-microsoft-com:vml" Requires="v">
                <p:oleObj spid="_x0000_s2071" name="Worksheet" showAsIcon="1" r:id="rId4" imgW="914400" imgH="792360" progId="Excel.Sheet.12">
                  <p:embed/>
                </p:oleObj>
              </mc:Choice>
              <mc:Fallback>
                <p:oleObj name="Worksheet" showAsIcon="1" r:id="rId4" imgW="914400" imgH="792360" progId="Excel.Sheet.12">
                  <p:embed/>
                  <p:pic>
                    <p:nvPicPr>
                      <p:cNvPr id="0" name=""/>
                      <p:cNvPicPr/>
                      <p:nvPr/>
                    </p:nvPicPr>
                    <p:blipFill>
                      <a:blip r:embed="rId5"/>
                      <a:stretch>
                        <a:fillRect/>
                      </a:stretch>
                    </p:blipFill>
                    <p:spPr>
                      <a:xfrm>
                        <a:off x="10580155" y="168388"/>
                        <a:ext cx="914400" cy="792163"/>
                      </a:xfrm>
                      <a:prstGeom prst="rect">
                        <a:avLst/>
                      </a:prstGeom>
                    </p:spPr>
                  </p:pic>
                </p:oleObj>
              </mc:Fallback>
            </mc:AlternateContent>
          </a:graphicData>
        </a:graphic>
      </p:graphicFrame>
      <p:sp>
        <p:nvSpPr>
          <p:cNvPr id="2" name="Rounded Rectangle 1"/>
          <p:cNvSpPr/>
          <p:nvPr/>
        </p:nvSpPr>
        <p:spPr>
          <a:xfrm>
            <a:off x="11037355" y="2882349"/>
            <a:ext cx="1016173" cy="31832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487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600" dirty="0" smtClean="0"/>
              <a:t>R-383 Probationary Status/Trial employment</a:t>
            </a:r>
            <a:endParaRPr lang="en-US" sz="3600" dirty="0"/>
          </a:p>
        </p:txBody>
      </p:sp>
      <p:pic>
        <p:nvPicPr>
          <p:cNvPr id="4" name="Picture 3"/>
          <p:cNvPicPr>
            <a:picLocks noChangeAspect="1"/>
          </p:cNvPicPr>
          <p:nvPr/>
        </p:nvPicPr>
        <p:blipFill>
          <a:blip r:embed="rId2"/>
          <a:stretch>
            <a:fillRect/>
          </a:stretch>
        </p:blipFill>
        <p:spPr>
          <a:xfrm>
            <a:off x="916710" y="1068007"/>
            <a:ext cx="9952467" cy="4694166"/>
          </a:xfrm>
          <a:prstGeom prst="rect">
            <a:avLst/>
          </a:prstGeom>
        </p:spPr>
      </p:pic>
    </p:spTree>
    <p:extLst>
      <p:ext uri="{BB962C8B-B14F-4D97-AF65-F5344CB8AC3E}">
        <p14:creationId xmlns:p14="http://schemas.microsoft.com/office/powerpoint/2010/main" val="4068642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600" dirty="0" smtClean="0"/>
              <a:t>R-383 Probationary status/trial employment</a:t>
            </a:r>
            <a:endParaRPr lang="en-US"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1551263590"/>
              </p:ext>
            </p:extLst>
          </p:nvPr>
        </p:nvGraphicFramePr>
        <p:xfrm>
          <a:off x="11021115" y="124733"/>
          <a:ext cx="914400" cy="792163"/>
        </p:xfrm>
        <a:graphic>
          <a:graphicData uri="http://schemas.openxmlformats.org/presentationml/2006/ole">
            <mc:AlternateContent xmlns:mc="http://schemas.openxmlformats.org/markup-compatibility/2006">
              <mc:Choice xmlns:v="urn:schemas-microsoft-com:vml" Requires="v">
                <p:oleObj spid="_x0000_s3093"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11021115" y="124733"/>
                        <a:ext cx="914400" cy="792163"/>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237066" y="1004208"/>
            <a:ext cx="11698449" cy="5177043"/>
          </a:xfrm>
          <a:prstGeom prst="rect">
            <a:avLst/>
          </a:prstGeom>
        </p:spPr>
      </p:pic>
      <p:sp>
        <p:nvSpPr>
          <p:cNvPr id="7" name="Rounded Rectangle 6"/>
          <p:cNvSpPr/>
          <p:nvPr/>
        </p:nvSpPr>
        <p:spPr>
          <a:xfrm>
            <a:off x="9093200" y="2345267"/>
            <a:ext cx="668867" cy="2963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762067" y="2345267"/>
            <a:ext cx="795866" cy="38359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096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283" r="12548"/>
          <a:stretch/>
        </p:blipFill>
        <p:spPr>
          <a:xfrm>
            <a:off x="193429" y="369332"/>
            <a:ext cx="11831401" cy="6412169"/>
          </a:xfrm>
          <a:prstGeom prst="rect">
            <a:avLst/>
          </a:prstGeom>
        </p:spPr>
      </p:pic>
      <p:sp>
        <p:nvSpPr>
          <p:cNvPr id="5" name="TextBox 4"/>
          <p:cNvSpPr txBox="1"/>
          <p:nvPr/>
        </p:nvSpPr>
        <p:spPr>
          <a:xfrm>
            <a:off x="193429" y="0"/>
            <a:ext cx="2490618" cy="369332"/>
          </a:xfrm>
          <a:prstGeom prst="rect">
            <a:avLst/>
          </a:prstGeom>
          <a:noFill/>
        </p:spPr>
        <p:txBody>
          <a:bodyPr wrap="none" rtlCol="0">
            <a:spAutoFit/>
          </a:bodyPr>
          <a:lstStyle/>
          <a:p>
            <a:r>
              <a:rPr lang="en-US" u="sng" dirty="0"/>
              <a:t>https://</a:t>
            </a:r>
            <a:r>
              <a:rPr lang="en-US" u="sng" dirty="0" smtClean="0"/>
              <a:t>ucpath.ucr.edu/</a:t>
            </a:r>
            <a:endParaRPr lang="en-US" u="sng" dirty="0"/>
          </a:p>
        </p:txBody>
      </p:sp>
    </p:spTree>
    <p:extLst>
      <p:ext uri="{BB962C8B-B14F-4D97-AF65-F5344CB8AC3E}">
        <p14:creationId xmlns:p14="http://schemas.microsoft.com/office/powerpoint/2010/main" val="2356473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600" u="sng" dirty="0">
                <a:hlinkClick r:id="rId2"/>
              </a:rPr>
              <a:t>https://ucpath.ucr.edu/cognos</a:t>
            </a:r>
          </a:p>
          <a:p>
            <a:r>
              <a:rPr lang="en-US" sz="1600" u="sng" dirty="0" smtClean="0">
                <a:hlinkClick r:id="rId2"/>
              </a:rPr>
              <a:t>https</a:t>
            </a:r>
            <a:r>
              <a:rPr lang="en-US" sz="1600" u="sng" dirty="0">
                <a:hlinkClick r:id="rId2"/>
              </a:rPr>
              <a:t>://fomucpathtraining.ucr.edu/Job_Aids/Run_Cognos_Report_Job_Aid.pdf</a:t>
            </a:r>
            <a:endParaRPr lang="en-US" sz="1600" dirty="0"/>
          </a:p>
          <a:p>
            <a:r>
              <a:rPr lang="en-US" sz="1600" u="sng" dirty="0">
                <a:hlinkClick r:id="rId3"/>
              </a:rPr>
              <a:t>https://fomucpathtraining.ucr.edu/Job_Aids/Cognos_UCPath_User_Guide.pdf</a:t>
            </a:r>
            <a:endParaRPr lang="en-US" sz="1600" dirty="0"/>
          </a:p>
          <a:p>
            <a:r>
              <a:rPr lang="en-US" sz="1600" u="sng" dirty="0">
                <a:hlinkClick r:id="rId4"/>
              </a:rPr>
              <a:t>https://</a:t>
            </a:r>
            <a:r>
              <a:rPr lang="en-US" sz="1600" u="sng" dirty="0" smtClean="0">
                <a:hlinkClick r:id="rId4"/>
              </a:rPr>
              <a:t>fomucpathtraining.ucr.edu/Job_Aids/Cognos_Application_Toolbar_Job_Aid.pdf</a:t>
            </a:r>
            <a:endParaRPr lang="en-US" sz="1600" u="sng" dirty="0" smtClean="0"/>
          </a:p>
          <a:p>
            <a:r>
              <a:rPr lang="en-US" sz="1600" dirty="0">
                <a:hlinkClick r:id="rId5"/>
              </a:rPr>
              <a:t>https://</a:t>
            </a:r>
            <a:r>
              <a:rPr lang="en-US" sz="1600" dirty="0" smtClean="0">
                <a:hlinkClick r:id="rId5"/>
              </a:rPr>
              <a:t>ucpath.ucr.edu/document/cognos-reporting-group</a:t>
            </a:r>
            <a:endParaRPr lang="en-US" sz="1600" dirty="0" smtClean="0"/>
          </a:p>
          <a:p>
            <a:endParaRPr lang="en-US" sz="1600" dirty="0"/>
          </a:p>
        </p:txBody>
      </p:sp>
      <p:sp>
        <p:nvSpPr>
          <p:cNvPr id="3" name="Text Placeholder 2"/>
          <p:cNvSpPr>
            <a:spLocks noGrp="1"/>
          </p:cNvSpPr>
          <p:nvPr>
            <p:ph type="body" sz="quarter" idx="13"/>
          </p:nvPr>
        </p:nvSpPr>
        <p:spPr/>
        <p:txBody>
          <a:bodyPr/>
          <a:lstStyle/>
          <a:p>
            <a:r>
              <a:rPr lang="en-US" dirty="0" smtClean="0"/>
              <a:t>Cognos Resources</a:t>
            </a:r>
            <a:endParaRPr lang="en-US" dirty="0"/>
          </a:p>
        </p:txBody>
      </p:sp>
    </p:spTree>
    <p:extLst>
      <p:ext uri="{BB962C8B-B14F-4D97-AF65-F5344CB8AC3E}">
        <p14:creationId xmlns:p14="http://schemas.microsoft.com/office/powerpoint/2010/main" val="1486904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cap="none" dirty="0" smtClean="0">
                <a:hlinkClick r:id="rId2"/>
              </a:rPr>
              <a:t>UCPathcsc@ucr.edu</a:t>
            </a:r>
            <a:r>
              <a:rPr lang="en-US" cap="none" dirty="0" smtClean="0"/>
              <a:t> </a:t>
            </a:r>
            <a:endParaRPr lang="en-US" dirty="0"/>
          </a:p>
        </p:txBody>
      </p:sp>
      <p:pic>
        <p:nvPicPr>
          <p:cNvPr id="3" name="Picture 2" descr="Live Long and Prosper...: A Report on Reports"/>
          <p:cNvPicPr>
            <a:picLocks noChangeAspect="1"/>
          </p:cNvPicPr>
          <p:nvPr/>
        </p:nvPicPr>
        <p:blipFill rotWithShape="1">
          <a:blip r:embed="rId3">
            <a:extLst>
              <a:ext uri="{28A0092B-C50C-407E-A947-70E740481C1C}">
                <a14:useLocalDpi xmlns:a14="http://schemas.microsoft.com/office/drawing/2010/main" val="0"/>
              </a:ext>
            </a:extLst>
          </a:blip>
          <a:srcRect l="13839" t="16999" r="11901" b="10584"/>
          <a:stretch/>
        </p:blipFill>
        <p:spPr>
          <a:xfrm>
            <a:off x="6738504" y="843522"/>
            <a:ext cx="4608946" cy="3506806"/>
          </a:xfrm>
          <a:prstGeom prst="rect">
            <a:avLst/>
          </a:prstGeom>
        </p:spPr>
      </p:pic>
    </p:spTree>
    <p:extLst>
      <p:ext uri="{BB962C8B-B14F-4D97-AF65-F5344CB8AC3E}">
        <p14:creationId xmlns:p14="http://schemas.microsoft.com/office/powerpoint/2010/main" val="84156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Introductions</a:t>
            </a:r>
          </a:p>
          <a:p>
            <a:r>
              <a:rPr lang="en-US" dirty="0" smtClean="0"/>
              <a:t>Why we changed and </a:t>
            </a:r>
            <a:r>
              <a:rPr lang="en-US" dirty="0"/>
              <a:t>w</a:t>
            </a:r>
            <a:r>
              <a:rPr lang="en-US" dirty="0" smtClean="0"/>
              <a:t>hat’s </a:t>
            </a:r>
            <a:r>
              <a:rPr lang="en-US" dirty="0"/>
              <a:t>n</a:t>
            </a:r>
            <a:r>
              <a:rPr lang="en-US" dirty="0" smtClean="0"/>
              <a:t>ew?</a:t>
            </a:r>
          </a:p>
          <a:p>
            <a:r>
              <a:rPr lang="en-US" dirty="0" smtClean="0"/>
              <a:t>Report ‘bundles’</a:t>
            </a:r>
          </a:p>
          <a:p>
            <a:r>
              <a:rPr lang="en-US" dirty="0" smtClean="0"/>
              <a:t>Quick demo</a:t>
            </a:r>
          </a:p>
          <a:p>
            <a:r>
              <a:rPr lang="en-US" dirty="0" smtClean="0"/>
              <a:t>Cognos Resources</a:t>
            </a:r>
          </a:p>
          <a:p>
            <a:pPr lvl="1"/>
            <a:r>
              <a:rPr lang="en-US" dirty="0" smtClean="0"/>
              <a:t>Job Aids</a:t>
            </a:r>
          </a:p>
          <a:p>
            <a:pPr lvl="1"/>
            <a:r>
              <a:rPr lang="en-US" dirty="0" smtClean="0"/>
              <a:t>User Guide</a:t>
            </a:r>
          </a:p>
          <a:p>
            <a:pPr lvl="1"/>
            <a:r>
              <a:rPr lang="en-US" dirty="0" smtClean="0"/>
              <a:t>Complete Report List</a:t>
            </a:r>
          </a:p>
          <a:p>
            <a:pPr lvl="1"/>
            <a:r>
              <a:rPr lang="en-US" dirty="0" smtClean="0"/>
              <a:t>Report a problem or change</a:t>
            </a:r>
          </a:p>
          <a:p>
            <a:r>
              <a:rPr lang="en-US" dirty="0" smtClean="0"/>
              <a:t>Questions</a:t>
            </a:r>
          </a:p>
          <a:p>
            <a:endParaRPr lang="en-US" dirty="0"/>
          </a:p>
        </p:txBody>
      </p:sp>
      <p:sp>
        <p:nvSpPr>
          <p:cNvPr id="3" name="Text Placeholder 2"/>
          <p:cNvSpPr>
            <a:spLocks noGrp="1"/>
          </p:cNvSpPr>
          <p:nvPr>
            <p:ph type="body" sz="quarter" idx="13"/>
          </p:nvPr>
        </p:nvSpPr>
        <p:spPr/>
        <p:txBody>
          <a:bodyPr/>
          <a:lstStyle/>
          <a:p>
            <a:r>
              <a:rPr lang="en-US" dirty="0" smtClean="0"/>
              <a:t>Agenda</a:t>
            </a:r>
            <a:endParaRPr lang="en-US" dirty="0"/>
          </a:p>
        </p:txBody>
      </p:sp>
    </p:spTree>
    <p:extLst>
      <p:ext uri="{BB962C8B-B14F-4D97-AF65-F5344CB8AC3E}">
        <p14:creationId xmlns:p14="http://schemas.microsoft.com/office/powerpoint/2010/main" val="304235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Introductions</a:t>
            </a:r>
            <a:endParaRPr lang="en-US" dirty="0"/>
          </a:p>
        </p:txBody>
      </p:sp>
      <p:sp>
        <p:nvSpPr>
          <p:cNvPr id="2" name="Content Placeholder 1"/>
          <p:cNvSpPr>
            <a:spLocks noGrp="1"/>
          </p:cNvSpPr>
          <p:nvPr>
            <p:ph idx="1"/>
          </p:nvPr>
        </p:nvSpPr>
        <p:spPr/>
        <p:txBody>
          <a:bodyPr/>
          <a:lstStyle/>
          <a:p>
            <a:r>
              <a:rPr lang="en-US" b="1" dirty="0"/>
              <a:t>Robert Feinstein </a:t>
            </a:r>
            <a:r>
              <a:rPr lang="en-US" dirty="0"/>
              <a:t>- Reporting Lead</a:t>
            </a:r>
          </a:p>
          <a:p>
            <a:pPr lvl="1"/>
            <a:r>
              <a:rPr lang="en-US" dirty="0"/>
              <a:t>UCPath Technical Analyst, UCPath Campus Support Center (CSC</a:t>
            </a:r>
            <a:r>
              <a:rPr lang="en-US" dirty="0" smtClean="0"/>
              <a:t>)</a:t>
            </a:r>
            <a:br>
              <a:rPr lang="en-US" dirty="0" smtClean="0"/>
            </a:br>
            <a:endParaRPr lang="en-US" dirty="0" smtClean="0"/>
          </a:p>
          <a:p>
            <a:r>
              <a:rPr lang="en-US" b="1" dirty="0"/>
              <a:t>Sonya Potter </a:t>
            </a:r>
            <a:r>
              <a:rPr lang="en-US" dirty="0"/>
              <a:t>- Graduate Student Support Lead</a:t>
            </a:r>
          </a:p>
          <a:p>
            <a:pPr lvl="1"/>
            <a:r>
              <a:rPr lang="en-US" dirty="0"/>
              <a:t>UCPath Business Support Analyst, UCPath Campus Support Center (CSC</a:t>
            </a:r>
            <a:r>
              <a:rPr lang="en-US" dirty="0" smtClean="0"/>
              <a:t>)</a:t>
            </a:r>
            <a:br>
              <a:rPr lang="en-US" dirty="0" smtClean="0"/>
            </a:br>
            <a:endParaRPr lang="en-US" dirty="0"/>
          </a:p>
          <a:p>
            <a:r>
              <a:rPr lang="en-US" b="1" dirty="0" smtClean="0"/>
              <a:t>Carol Marquez </a:t>
            </a:r>
            <a:r>
              <a:rPr lang="en-US" dirty="0" smtClean="0"/>
              <a:t>– </a:t>
            </a:r>
            <a:r>
              <a:rPr lang="en-US" dirty="0"/>
              <a:t>TAM/</a:t>
            </a:r>
            <a:r>
              <a:rPr lang="en-US" dirty="0" err="1"/>
              <a:t>ePer</a:t>
            </a:r>
            <a:r>
              <a:rPr lang="en-US" dirty="0"/>
              <a:t> Implementation and Test Lead</a:t>
            </a:r>
          </a:p>
          <a:p>
            <a:pPr lvl="1"/>
            <a:r>
              <a:rPr lang="en-US" dirty="0"/>
              <a:t>UCPath Technical Project </a:t>
            </a:r>
            <a:r>
              <a:rPr lang="en-US" dirty="0" smtClean="0"/>
              <a:t>Manager, </a:t>
            </a:r>
            <a:r>
              <a:rPr lang="en-US" dirty="0"/>
              <a:t>UCPath Campus Support Center (CSC</a:t>
            </a:r>
            <a:r>
              <a:rPr lang="en-US" dirty="0" smtClean="0"/>
              <a:t>)</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071066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Cognos reports were under development at Go-Live (2018)</a:t>
            </a:r>
          </a:p>
          <a:p>
            <a:r>
              <a:rPr lang="en-US" dirty="0" smtClean="0"/>
              <a:t>Shared Folder created with 16 reports</a:t>
            </a:r>
          </a:p>
          <a:p>
            <a:r>
              <a:rPr lang="en-US" dirty="0" smtClean="0"/>
              <a:t>Security Roles now available at the report level</a:t>
            </a:r>
          </a:p>
          <a:p>
            <a:r>
              <a:rPr lang="en-US" dirty="0" smtClean="0"/>
              <a:t>Report Bundles have been created</a:t>
            </a:r>
          </a:p>
          <a:p>
            <a:pPr lvl="1"/>
            <a:r>
              <a:rPr lang="en-US" dirty="0" smtClean="0"/>
              <a:t>Department</a:t>
            </a:r>
          </a:p>
          <a:p>
            <a:pPr lvl="1"/>
            <a:r>
              <a:rPr lang="en-US" dirty="0" smtClean="0"/>
              <a:t>Shared Service Center</a:t>
            </a:r>
          </a:p>
          <a:p>
            <a:pPr lvl="1"/>
            <a:r>
              <a:rPr lang="en-US" dirty="0" smtClean="0"/>
              <a:t>Central Office</a:t>
            </a:r>
            <a:endParaRPr lang="en-US" dirty="0"/>
          </a:p>
        </p:txBody>
      </p:sp>
      <p:sp>
        <p:nvSpPr>
          <p:cNvPr id="3" name="Text Placeholder 2"/>
          <p:cNvSpPr>
            <a:spLocks noGrp="1"/>
          </p:cNvSpPr>
          <p:nvPr>
            <p:ph type="body" sz="quarter" idx="13"/>
          </p:nvPr>
        </p:nvSpPr>
        <p:spPr>
          <a:xfrm>
            <a:off x="808830" y="124733"/>
            <a:ext cx="11008031" cy="879475"/>
          </a:xfrm>
        </p:spPr>
        <p:txBody>
          <a:bodyPr/>
          <a:lstStyle/>
          <a:p>
            <a:r>
              <a:rPr lang="en-US" sz="4700" dirty="0" smtClean="0"/>
              <a:t>Why a new Cognos implementation?</a:t>
            </a:r>
            <a:endParaRPr lang="en-US" sz="4700" dirty="0"/>
          </a:p>
        </p:txBody>
      </p:sp>
    </p:spTree>
    <p:extLst>
      <p:ext uri="{BB962C8B-B14F-4D97-AF65-F5344CB8AC3E}">
        <p14:creationId xmlns:p14="http://schemas.microsoft.com/office/powerpoint/2010/main" val="372725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0997637"/>
              </p:ext>
            </p:extLst>
          </p:nvPr>
        </p:nvGraphicFramePr>
        <p:xfrm>
          <a:off x="558282" y="1109716"/>
          <a:ext cx="11075436" cy="2595880"/>
        </p:xfrm>
        <a:graphic>
          <a:graphicData uri="http://schemas.openxmlformats.org/drawingml/2006/table">
            <a:tbl>
              <a:tblPr firstRow="1" bandRow="1">
                <a:tableStyleId>{5C22544A-7EE6-4342-B048-85BDC9FD1C3A}</a:tableStyleId>
              </a:tblPr>
              <a:tblGrid>
                <a:gridCol w="3766336">
                  <a:extLst>
                    <a:ext uri="{9D8B030D-6E8A-4147-A177-3AD203B41FA5}">
                      <a16:colId xmlns:a16="http://schemas.microsoft.com/office/drawing/2014/main" val="2196016129"/>
                    </a:ext>
                  </a:extLst>
                </a:gridCol>
                <a:gridCol w="3489984">
                  <a:extLst>
                    <a:ext uri="{9D8B030D-6E8A-4147-A177-3AD203B41FA5}">
                      <a16:colId xmlns:a16="http://schemas.microsoft.com/office/drawing/2014/main" val="3487416984"/>
                    </a:ext>
                  </a:extLst>
                </a:gridCol>
                <a:gridCol w="3819116">
                  <a:extLst>
                    <a:ext uri="{9D8B030D-6E8A-4147-A177-3AD203B41FA5}">
                      <a16:colId xmlns:a16="http://schemas.microsoft.com/office/drawing/2014/main" val="2785886406"/>
                    </a:ext>
                  </a:extLst>
                </a:gridCol>
              </a:tblGrid>
              <a:tr h="370840">
                <a:tc>
                  <a:txBody>
                    <a:bodyPr/>
                    <a:lstStyle/>
                    <a:p>
                      <a:pPr algn="ctr"/>
                      <a:r>
                        <a:rPr lang="en-US" dirty="0" smtClean="0"/>
                        <a:t>Department</a:t>
                      </a:r>
                      <a:endParaRPr lang="en-US" dirty="0"/>
                    </a:p>
                  </a:txBody>
                  <a:tcPr/>
                </a:tc>
                <a:tc>
                  <a:txBody>
                    <a:bodyPr/>
                    <a:lstStyle/>
                    <a:p>
                      <a:pPr algn="ctr"/>
                      <a:r>
                        <a:rPr lang="en-US" dirty="0" smtClean="0"/>
                        <a:t>Shared Service Center</a:t>
                      </a:r>
                      <a:endParaRPr lang="en-US" dirty="0"/>
                    </a:p>
                  </a:txBody>
                  <a:tcPr/>
                </a:tc>
                <a:tc>
                  <a:txBody>
                    <a:bodyPr/>
                    <a:lstStyle/>
                    <a:p>
                      <a:pPr algn="ctr"/>
                      <a:r>
                        <a:rPr lang="en-US" dirty="0" smtClean="0"/>
                        <a:t>Central</a:t>
                      </a:r>
                      <a:r>
                        <a:rPr lang="en-US" baseline="0" dirty="0" smtClean="0"/>
                        <a:t> Office</a:t>
                      </a:r>
                      <a:endParaRPr lang="en-US" dirty="0"/>
                    </a:p>
                  </a:txBody>
                  <a:tcPr/>
                </a:tc>
                <a:extLst>
                  <a:ext uri="{0D108BD9-81ED-4DB2-BD59-A6C34878D82A}">
                    <a16:rowId xmlns:a16="http://schemas.microsoft.com/office/drawing/2014/main" val="1002223028"/>
                  </a:ext>
                </a:extLst>
              </a:tr>
              <a:tr h="370840">
                <a:tc>
                  <a:txBody>
                    <a:bodyPr/>
                    <a:lstStyle/>
                    <a:p>
                      <a:r>
                        <a:rPr lang="en-US" sz="1400" dirty="0" smtClean="0"/>
                        <a:t>10 - </a:t>
                      </a:r>
                      <a:r>
                        <a:rPr lang="en-US" sz="1400" dirty="0" err="1" smtClean="0"/>
                        <a:t>Dept</a:t>
                      </a:r>
                      <a:r>
                        <a:rPr lang="en-US" sz="1400" dirty="0" smtClean="0"/>
                        <a:t> Cognos  Report Consumer - AM</a:t>
                      </a:r>
                      <a:endParaRPr lang="en-US" sz="1400" dirty="0"/>
                    </a:p>
                  </a:txBody>
                  <a:tcPr/>
                </a:tc>
                <a:tc>
                  <a:txBody>
                    <a:bodyPr/>
                    <a:lstStyle/>
                    <a:p>
                      <a:r>
                        <a:rPr lang="en-US" sz="1400" dirty="0" smtClean="0"/>
                        <a:t>10- SSC Cognos  Report Consumer - AM</a:t>
                      </a:r>
                      <a:endParaRPr lang="en-US" sz="1400" dirty="0"/>
                    </a:p>
                  </a:txBody>
                  <a:tcPr/>
                </a:tc>
                <a:tc>
                  <a:txBody>
                    <a:bodyPr/>
                    <a:lstStyle/>
                    <a:p>
                      <a:r>
                        <a:rPr lang="en-US" sz="1400" dirty="0" smtClean="0"/>
                        <a:t>10 - Central Cognos Report Consumer - AA</a:t>
                      </a:r>
                      <a:endParaRPr lang="en-US" sz="1400" dirty="0"/>
                    </a:p>
                  </a:txBody>
                  <a:tcPr/>
                </a:tc>
                <a:extLst>
                  <a:ext uri="{0D108BD9-81ED-4DB2-BD59-A6C34878D82A}">
                    <a16:rowId xmlns:a16="http://schemas.microsoft.com/office/drawing/2014/main" val="1595042675"/>
                  </a:ext>
                </a:extLst>
              </a:tr>
              <a:tr h="370840">
                <a:tc>
                  <a:txBody>
                    <a:bodyPr/>
                    <a:lstStyle/>
                    <a:p>
                      <a:r>
                        <a:rPr lang="en-US" sz="1400" dirty="0" smtClean="0"/>
                        <a:t>17 - </a:t>
                      </a:r>
                      <a:r>
                        <a:rPr lang="en-US" sz="1400" dirty="0" err="1" smtClean="0"/>
                        <a:t>Dept</a:t>
                      </a:r>
                      <a:r>
                        <a:rPr lang="en-US" sz="1400" dirty="0" smtClean="0"/>
                        <a:t> Cognos  Report Consumer - COMP</a:t>
                      </a:r>
                      <a:endParaRPr lang="en-US" sz="1400" dirty="0"/>
                    </a:p>
                  </a:txBody>
                  <a:tcPr/>
                </a:tc>
                <a:tc>
                  <a:txBody>
                    <a:bodyPr/>
                    <a:lstStyle/>
                    <a:p>
                      <a:r>
                        <a:rPr lang="en-US" sz="1400" dirty="0" smtClean="0"/>
                        <a:t>17 - SSC Cognos  Report Consumer - COMP</a:t>
                      </a:r>
                      <a:endParaRPr lang="en-US" sz="1400" dirty="0"/>
                    </a:p>
                  </a:txBody>
                  <a:tcPr/>
                </a:tc>
                <a:tc>
                  <a:txBody>
                    <a:bodyPr/>
                    <a:lstStyle/>
                    <a:p>
                      <a:r>
                        <a:rPr lang="en-US" sz="1400" dirty="0" smtClean="0"/>
                        <a:t>10 - Central Cognos Report Consumer - AM</a:t>
                      </a:r>
                      <a:endParaRPr lang="en-US" sz="1400" dirty="0"/>
                    </a:p>
                  </a:txBody>
                  <a:tcPr/>
                </a:tc>
                <a:extLst>
                  <a:ext uri="{0D108BD9-81ED-4DB2-BD59-A6C34878D82A}">
                    <a16:rowId xmlns:a16="http://schemas.microsoft.com/office/drawing/2014/main" val="3423341358"/>
                  </a:ext>
                </a:extLst>
              </a:tr>
              <a:tr h="370840">
                <a:tc>
                  <a:txBody>
                    <a:bodyPr/>
                    <a:lstStyle/>
                    <a:p>
                      <a:r>
                        <a:rPr lang="en-US" sz="1400" dirty="0" smtClean="0"/>
                        <a:t>6 - </a:t>
                      </a:r>
                      <a:r>
                        <a:rPr lang="en-US" sz="1400" dirty="0" err="1" smtClean="0"/>
                        <a:t>Dept</a:t>
                      </a:r>
                      <a:r>
                        <a:rPr lang="en-US" sz="1400" dirty="0" smtClean="0"/>
                        <a:t> Cognos  Report Consumer - GL</a:t>
                      </a:r>
                      <a:endParaRPr lang="en-US" sz="1400" dirty="0"/>
                    </a:p>
                  </a:txBody>
                  <a:tcPr/>
                </a:tc>
                <a:tc>
                  <a:txBody>
                    <a:bodyPr/>
                    <a:lstStyle/>
                    <a:p>
                      <a:r>
                        <a:rPr lang="en-US" sz="1400" dirty="0" smtClean="0"/>
                        <a:t>10 - SSC Cognos Report Consumer - PY</a:t>
                      </a:r>
                      <a:endParaRPr lang="en-US" sz="1400" dirty="0"/>
                    </a:p>
                  </a:txBody>
                  <a:tcPr/>
                </a:tc>
                <a:tc>
                  <a:txBody>
                    <a:bodyPr/>
                    <a:lstStyle/>
                    <a:p>
                      <a:r>
                        <a:rPr lang="en-US" sz="1400" dirty="0" smtClean="0"/>
                        <a:t>17 - Central Cognos Report Consumer - COMP</a:t>
                      </a:r>
                      <a:endParaRPr lang="en-US" sz="1400" dirty="0"/>
                    </a:p>
                  </a:txBody>
                  <a:tcPr/>
                </a:tc>
                <a:extLst>
                  <a:ext uri="{0D108BD9-81ED-4DB2-BD59-A6C34878D82A}">
                    <a16:rowId xmlns:a16="http://schemas.microsoft.com/office/drawing/2014/main" val="3016107401"/>
                  </a:ext>
                </a:extLst>
              </a:tr>
              <a:tr h="370840">
                <a:tc>
                  <a:txBody>
                    <a:bodyPr/>
                    <a:lstStyle/>
                    <a:p>
                      <a:r>
                        <a:rPr lang="en-US" sz="1400" dirty="0" smtClean="0"/>
                        <a:t>10 - </a:t>
                      </a:r>
                      <a:r>
                        <a:rPr lang="en-US" sz="1400" dirty="0" err="1" smtClean="0"/>
                        <a:t>Dept</a:t>
                      </a:r>
                      <a:r>
                        <a:rPr lang="en-US" sz="1400" dirty="0" smtClean="0"/>
                        <a:t> Cognos  Report Consumer - PY</a:t>
                      </a:r>
                      <a:endParaRPr lang="en-US" sz="1400" dirty="0"/>
                    </a:p>
                  </a:txBody>
                  <a:tcPr/>
                </a:tc>
                <a:tc>
                  <a:txBody>
                    <a:bodyPr/>
                    <a:lstStyle/>
                    <a:p>
                      <a:r>
                        <a:rPr lang="en-US" sz="1400" dirty="0" smtClean="0"/>
                        <a:t>35 - SSC Cognos Report Consumer - WFA</a:t>
                      </a:r>
                      <a:endParaRPr lang="en-US" sz="1400" dirty="0"/>
                    </a:p>
                  </a:txBody>
                  <a:tcPr/>
                </a:tc>
                <a:tc>
                  <a:txBody>
                    <a:bodyPr/>
                    <a:lstStyle/>
                    <a:p>
                      <a:r>
                        <a:rPr lang="en-US" sz="1400" dirty="0" smtClean="0"/>
                        <a:t>13 - Central Cognos Report Consumer - GL</a:t>
                      </a:r>
                      <a:endParaRPr lang="en-US" sz="1400" dirty="0"/>
                    </a:p>
                  </a:txBody>
                  <a:tcPr/>
                </a:tc>
                <a:extLst>
                  <a:ext uri="{0D108BD9-81ED-4DB2-BD59-A6C34878D82A}">
                    <a16:rowId xmlns:a16="http://schemas.microsoft.com/office/drawing/2014/main" val="307632466"/>
                  </a:ext>
                </a:extLst>
              </a:tr>
              <a:tr h="370840">
                <a:tc>
                  <a:txBody>
                    <a:bodyPr/>
                    <a:lstStyle/>
                    <a:p>
                      <a:r>
                        <a:rPr lang="en-US" sz="1400" dirty="0" smtClean="0"/>
                        <a:t>35 - </a:t>
                      </a:r>
                      <a:r>
                        <a:rPr lang="en-US" sz="1400" dirty="0" err="1" smtClean="0"/>
                        <a:t>Dept</a:t>
                      </a:r>
                      <a:r>
                        <a:rPr lang="en-US" sz="1400" dirty="0" smtClean="0"/>
                        <a:t> Cognos Report Consumer - WFA </a:t>
                      </a:r>
                      <a:endParaRPr lang="en-US" sz="1400" dirty="0"/>
                    </a:p>
                  </a:txBody>
                  <a:tcPr/>
                </a:tc>
                <a:tc>
                  <a:txBody>
                    <a:bodyPr/>
                    <a:lstStyle/>
                    <a:p>
                      <a:endParaRPr lang="en-US" dirty="0"/>
                    </a:p>
                  </a:txBody>
                  <a:tcPr/>
                </a:tc>
                <a:tc>
                  <a:txBody>
                    <a:bodyPr/>
                    <a:lstStyle/>
                    <a:p>
                      <a:r>
                        <a:rPr lang="en-US" sz="1400" dirty="0" smtClean="0"/>
                        <a:t>13 - Central Cognos Report Consumer - PY</a:t>
                      </a:r>
                      <a:endParaRPr lang="en-US" sz="1400" dirty="0"/>
                    </a:p>
                  </a:txBody>
                  <a:tcPr/>
                </a:tc>
                <a:extLst>
                  <a:ext uri="{0D108BD9-81ED-4DB2-BD59-A6C34878D82A}">
                    <a16:rowId xmlns:a16="http://schemas.microsoft.com/office/drawing/2014/main" val="2551207657"/>
                  </a:ext>
                </a:extLst>
              </a:tr>
              <a:tr h="370840">
                <a:tc>
                  <a:txBody>
                    <a:bodyPr/>
                    <a:lstStyle/>
                    <a:p>
                      <a:endParaRPr lang="en-US" sz="1400" dirty="0"/>
                    </a:p>
                  </a:txBody>
                  <a:tcPr/>
                </a:tc>
                <a:tc>
                  <a:txBody>
                    <a:bodyPr/>
                    <a:lstStyle/>
                    <a:p>
                      <a:endParaRPr lang="en-US" sz="1400" dirty="0"/>
                    </a:p>
                  </a:txBody>
                  <a:tcPr/>
                </a:tc>
                <a:tc>
                  <a:txBody>
                    <a:bodyPr/>
                    <a:lstStyle/>
                    <a:p>
                      <a:r>
                        <a:rPr lang="en-US" sz="1400" dirty="0" smtClean="0"/>
                        <a:t>35 - Central Cognos Report Consumer – WFA</a:t>
                      </a:r>
                      <a:endParaRPr lang="en-US" sz="1400" dirty="0"/>
                    </a:p>
                  </a:txBody>
                  <a:tcPr/>
                </a:tc>
                <a:extLst>
                  <a:ext uri="{0D108BD9-81ED-4DB2-BD59-A6C34878D82A}">
                    <a16:rowId xmlns:a16="http://schemas.microsoft.com/office/drawing/2014/main" val="2704321255"/>
                  </a:ext>
                </a:extLst>
              </a:tr>
            </a:tbl>
          </a:graphicData>
        </a:graphic>
      </p:graphicFrame>
      <p:sp>
        <p:nvSpPr>
          <p:cNvPr id="3" name="Text Placeholder 2"/>
          <p:cNvSpPr>
            <a:spLocks noGrp="1"/>
          </p:cNvSpPr>
          <p:nvPr>
            <p:ph type="body" sz="quarter" idx="13"/>
          </p:nvPr>
        </p:nvSpPr>
        <p:spPr/>
        <p:txBody>
          <a:bodyPr/>
          <a:lstStyle/>
          <a:p>
            <a:r>
              <a:rPr lang="en-US" dirty="0"/>
              <a:t>Report ‘bundles</a:t>
            </a:r>
            <a:r>
              <a:rPr lang="en-US" dirty="0" smtClean="0"/>
              <a:t>’</a:t>
            </a:r>
            <a:endParaRPr lang="en-US" dirty="0"/>
          </a:p>
        </p:txBody>
      </p:sp>
      <p:sp>
        <p:nvSpPr>
          <p:cNvPr id="2" name="TextBox 1"/>
          <p:cNvSpPr txBox="1"/>
          <p:nvPr/>
        </p:nvSpPr>
        <p:spPr>
          <a:xfrm>
            <a:off x="558282" y="4141177"/>
            <a:ext cx="11075436" cy="646331"/>
          </a:xfrm>
          <a:prstGeom prst="rect">
            <a:avLst/>
          </a:prstGeom>
          <a:noFill/>
        </p:spPr>
        <p:txBody>
          <a:bodyPr wrap="square" rtlCol="0">
            <a:spAutoFit/>
          </a:bodyPr>
          <a:lstStyle/>
          <a:p>
            <a:r>
              <a:rPr lang="en-US" dirty="0" smtClean="0"/>
              <a:t>The complete list with report descriptions can be found on the UCPath CSC website:</a:t>
            </a:r>
          </a:p>
          <a:p>
            <a:r>
              <a:rPr lang="en-US" dirty="0">
                <a:hlinkClick r:id="rId2"/>
              </a:rPr>
              <a:t>https://</a:t>
            </a:r>
            <a:r>
              <a:rPr lang="en-US" dirty="0" smtClean="0">
                <a:hlinkClick r:id="rId2"/>
              </a:rPr>
              <a:t>ucpath.ucr.edu/cognos</a:t>
            </a:r>
            <a:r>
              <a:rPr lang="en-US" dirty="0" smtClean="0"/>
              <a:t> </a:t>
            </a:r>
            <a:endParaRPr lang="en-US" dirty="0"/>
          </a:p>
        </p:txBody>
      </p:sp>
    </p:spTree>
    <p:extLst>
      <p:ext uri="{BB962C8B-B14F-4D97-AF65-F5344CB8AC3E}">
        <p14:creationId xmlns:p14="http://schemas.microsoft.com/office/powerpoint/2010/main" val="2594269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633046" y="1020990"/>
            <a:ext cx="10720754" cy="5155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r>
              <a:rPr lang="en-US" dirty="0" smtClean="0"/>
              <a:t>Absence Manager Role will give you these reports in the specified folder:</a:t>
            </a:r>
          </a:p>
          <a:p>
            <a:pPr lvl="1"/>
            <a:r>
              <a:rPr lang="en-US" dirty="0" smtClean="0"/>
              <a:t>WFA</a:t>
            </a:r>
          </a:p>
          <a:p>
            <a:pPr lvl="1"/>
            <a:r>
              <a:rPr lang="en-US" dirty="0" smtClean="0"/>
              <a:t>Payroll</a:t>
            </a:r>
          </a:p>
          <a:p>
            <a:pPr lvl="1"/>
            <a:r>
              <a:rPr lang="en-US" dirty="0" smtClean="0"/>
              <a:t>Benefits</a:t>
            </a:r>
          </a:p>
          <a:p>
            <a:pPr lvl="1"/>
            <a:r>
              <a:rPr lang="en-US" dirty="0" smtClean="0"/>
              <a:t>Absence Management</a:t>
            </a:r>
          </a:p>
        </p:txBody>
      </p:sp>
      <p:pic>
        <p:nvPicPr>
          <p:cNvPr id="7" name="Picture 6"/>
          <p:cNvPicPr>
            <a:picLocks noChangeAspect="1"/>
          </p:cNvPicPr>
          <p:nvPr/>
        </p:nvPicPr>
        <p:blipFill>
          <a:blip r:embed="rId2"/>
          <a:stretch>
            <a:fillRect/>
          </a:stretch>
        </p:blipFill>
        <p:spPr>
          <a:xfrm>
            <a:off x="930093" y="1100106"/>
            <a:ext cx="9469171" cy="2314898"/>
          </a:xfrm>
          <a:prstGeom prst="rect">
            <a:avLst/>
          </a:prstGeom>
        </p:spPr>
      </p:pic>
      <p:sp>
        <p:nvSpPr>
          <p:cNvPr id="3" name="Text Placeholder 2"/>
          <p:cNvSpPr>
            <a:spLocks noGrp="1"/>
          </p:cNvSpPr>
          <p:nvPr>
            <p:ph type="body" sz="quarter" idx="13"/>
          </p:nvPr>
        </p:nvSpPr>
        <p:spPr/>
        <p:txBody>
          <a:bodyPr/>
          <a:lstStyle/>
          <a:p>
            <a:r>
              <a:rPr lang="en-US" dirty="0" smtClean="0"/>
              <a:t>Cognos Folders</a:t>
            </a:r>
            <a:endParaRPr lang="en-US" dirty="0"/>
          </a:p>
        </p:txBody>
      </p:sp>
      <p:sp>
        <p:nvSpPr>
          <p:cNvPr id="5" name="Rounded Rectangle 4"/>
          <p:cNvSpPr/>
          <p:nvPr/>
        </p:nvSpPr>
        <p:spPr>
          <a:xfrm>
            <a:off x="9062490" y="1274948"/>
            <a:ext cx="1007706" cy="21568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87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046" y="1020990"/>
            <a:ext cx="10720754" cy="5155974"/>
          </a:xfrm>
        </p:spPr>
        <p:txBody>
          <a:bodyPr/>
          <a:lstStyle/>
          <a:p>
            <a:r>
              <a:rPr lang="en-US" dirty="0" smtClean="0"/>
              <a:t>Navigation:</a:t>
            </a:r>
            <a:br>
              <a:rPr lang="en-US" dirty="0" smtClean="0"/>
            </a:br>
            <a:r>
              <a:rPr lang="en-US" dirty="0" smtClean="0"/>
              <a:t>Main Menu&gt;</a:t>
            </a:r>
            <a:r>
              <a:rPr lang="en-US" dirty="0" err="1" smtClean="0"/>
              <a:t>Quicklinks</a:t>
            </a:r>
            <a:r>
              <a:rPr lang="en-US" dirty="0" smtClean="0"/>
              <a:t>&gt;Cognos Reports</a:t>
            </a:r>
          </a:p>
        </p:txBody>
      </p:sp>
      <p:sp>
        <p:nvSpPr>
          <p:cNvPr id="3" name="Text Placeholder 2"/>
          <p:cNvSpPr>
            <a:spLocks noGrp="1"/>
          </p:cNvSpPr>
          <p:nvPr>
            <p:ph type="body" sz="quarter" idx="13"/>
          </p:nvPr>
        </p:nvSpPr>
        <p:spPr/>
        <p:txBody>
          <a:bodyPr/>
          <a:lstStyle/>
          <a:p>
            <a:r>
              <a:rPr lang="en-US" dirty="0" smtClean="0"/>
              <a:t>Demo</a:t>
            </a:r>
            <a:endParaRPr lang="en-US" dirty="0"/>
          </a:p>
        </p:txBody>
      </p:sp>
      <p:pic>
        <p:nvPicPr>
          <p:cNvPr id="6" name="Picture 5"/>
          <p:cNvPicPr>
            <a:picLocks noChangeAspect="1"/>
          </p:cNvPicPr>
          <p:nvPr/>
        </p:nvPicPr>
        <p:blipFill rotWithShape="1">
          <a:blip r:embed="rId3"/>
          <a:srcRect t="11412" b="2047"/>
          <a:stretch/>
        </p:blipFill>
        <p:spPr>
          <a:xfrm>
            <a:off x="6947095" y="703385"/>
            <a:ext cx="5103201" cy="5473579"/>
          </a:xfrm>
          <a:prstGeom prst="rect">
            <a:avLst/>
          </a:prstGeom>
        </p:spPr>
      </p:pic>
      <p:sp>
        <p:nvSpPr>
          <p:cNvPr id="7" name="Rounded Rectangle 6"/>
          <p:cNvSpPr/>
          <p:nvPr/>
        </p:nvSpPr>
        <p:spPr>
          <a:xfrm>
            <a:off x="7256584" y="5266591"/>
            <a:ext cx="1131277" cy="3516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3047" y="4698878"/>
            <a:ext cx="6581666"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R-383 Probationary </a:t>
            </a:r>
            <a:r>
              <a:rPr lang="en-US" sz="2800" dirty="0" smtClean="0"/>
              <a:t>Status/Trial Employment </a:t>
            </a:r>
            <a:r>
              <a:rPr lang="en-US" sz="2800" dirty="0"/>
              <a:t>End Date or Expired</a:t>
            </a:r>
          </a:p>
          <a:p>
            <a:r>
              <a:rPr lang="en-US" sz="1400" dirty="0" smtClean="0"/>
              <a:t>…The </a:t>
            </a:r>
            <a:r>
              <a:rPr lang="en-US" sz="1400" dirty="0"/>
              <a:t>report lists the employees whose probationary status or trial employment period has either reached its midpoint or is thirty days from completion.</a:t>
            </a:r>
          </a:p>
        </p:txBody>
      </p:sp>
      <p:sp>
        <p:nvSpPr>
          <p:cNvPr id="8" name="TextBox 7"/>
          <p:cNvSpPr txBox="1"/>
          <p:nvPr/>
        </p:nvSpPr>
        <p:spPr>
          <a:xfrm>
            <a:off x="633046" y="3156212"/>
            <a:ext cx="6355921"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R-108 Short Work Break Monitoring </a:t>
            </a:r>
            <a:endParaRPr lang="en-US" sz="2800" dirty="0" smtClean="0"/>
          </a:p>
          <a:p>
            <a:r>
              <a:rPr lang="en-US" sz="1400" dirty="0" smtClean="0"/>
              <a:t>This </a:t>
            </a:r>
            <a:r>
              <a:rPr lang="en-US" sz="1400" dirty="0"/>
              <a:t>report lists the active EEs who are on “Short Work Break” and/or came back from Short Work Break. This report is to identify the employees who are approaching or have exceeded the maximum work break set by University policy and labor contracts and monitor the exceptions so they may be addressed.</a:t>
            </a:r>
          </a:p>
        </p:txBody>
      </p:sp>
      <p:sp>
        <p:nvSpPr>
          <p:cNvPr id="9" name="TextBox 8"/>
          <p:cNvSpPr txBox="1"/>
          <p:nvPr/>
        </p:nvSpPr>
        <p:spPr>
          <a:xfrm>
            <a:off x="633046" y="2044434"/>
            <a:ext cx="6355921"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R-103 Jobs with Approaching End Dates</a:t>
            </a:r>
          </a:p>
          <a:p>
            <a:r>
              <a:rPr lang="en-US" sz="1400" dirty="0" smtClean="0"/>
              <a:t>This </a:t>
            </a:r>
            <a:r>
              <a:rPr lang="en-US" sz="1400" dirty="0"/>
              <a:t>report is used to identify those employees whose job records have end dates 30/60 calendar days out from the date the report is run.</a:t>
            </a:r>
          </a:p>
        </p:txBody>
      </p:sp>
    </p:spTree>
    <p:extLst>
      <p:ext uri="{BB962C8B-B14F-4D97-AF65-F5344CB8AC3E}">
        <p14:creationId xmlns:p14="http://schemas.microsoft.com/office/powerpoint/2010/main" val="273834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431" y="94927"/>
            <a:ext cx="11704622" cy="6099022"/>
          </a:xfrm>
          <a:prstGeom prst="rect">
            <a:avLst/>
          </a:prstGeom>
        </p:spPr>
      </p:pic>
      <p:sp>
        <p:nvSpPr>
          <p:cNvPr id="2" name="Rounded Rectangle 1"/>
          <p:cNvSpPr/>
          <p:nvPr/>
        </p:nvSpPr>
        <p:spPr>
          <a:xfrm>
            <a:off x="5618285" y="5864469"/>
            <a:ext cx="3314700" cy="3956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741367" y="1620801"/>
            <a:ext cx="7068536" cy="4639322"/>
          </a:xfrm>
          <a:prstGeom prst="rect">
            <a:avLst/>
          </a:prstGeom>
        </p:spPr>
      </p:pic>
      <p:cxnSp>
        <p:nvCxnSpPr>
          <p:cNvPr id="6" name="Straight Arrow Connector 5"/>
          <p:cNvCxnSpPr/>
          <p:nvPr/>
        </p:nvCxnSpPr>
        <p:spPr>
          <a:xfrm>
            <a:off x="1664898" y="2311879"/>
            <a:ext cx="2537825" cy="18292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3796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10154" y="1004207"/>
            <a:ext cx="7246496" cy="5385163"/>
          </a:xfrm>
          <a:prstGeom prst="rect">
            <a:avLst/>
          </a:prstGeom>
        </p:spPr>
      </p:pic>
      <p:sp>
        <p:nvSpPr>
          <p:cNvPr id="3" name="Text Placeholder 2"/>
          <p:cNvSpPr>
            <a:spLocks noGrp="1"/>
          </p:cNvSpPr>
          <p:nvPr>
            <p:ph type="body" sz="quarter" idx="13"/>
          </p:nvPr>
        </p:nvSpPr>
        <p:spPr/>
        <p:txBody>
          <a:bodyPr/>
          <a:lstStyle/>
          <a:p>
            <a:r>
              <a:rPr lang="en-US" sz="4000" dirty="0" smtClean="0"/>
              <a:t>R-103 Jobs with approaching end dates</a:t>
            </a:r>
            <a:endParaRPr lang="en-US" sz="4000" dirty="0"/>
          </a:p>
        </p:txBody>
      </p:sp>
    </p:spTree>
    <p:extLst>
      <p:ext uri="{BB962C8B-B14F-4D97-AF65-F5344CB8AC3E}">
        <p14:creationId xmlns:p14="http://schemas.microsoft.com/office/powerpoint/2010/main" val="55529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red Services Knowledge Transfer - 01252017" id="{CA2A3A3A-A51E-47D6-82A9-7BBE6D59CFB6}" vid="{FAC63B54-DE89-43EE-A10F-6E54567794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97763e2-8ba8-4e03-83d2-21e13c0fb50b">AUA42YAH67MV-21-7359</_dlc_DocId>
    <_dlc_DocIdUrl xmlns="d97763e2-8ba8-4e03-83d2-21e13c0fb50b">
      <Url>https://ucrshare.ucr.edu/sites/apo/APOStaff/UC_Path/_layouts/15/DocIdRedir.aspx?ID=AUA42YAH67MV-21-7359</Url>
      <Description>AUA42YAH67MV-21-7359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D716770A2B1D4EA9EF7496958AAA3F" ma:contentTypeVersion="1" ma:contentTypeDescription="Create a new document." ma:contentTypeScope="" ma:versionID="5565183b187ac652275354efbfb375cb">
  <xsd:schema xmlns:xsd="http://www.w3.org/2001/XMLSchema" xmlns:xs="http://www.w3.org/2001/XMLSchema" xmlns:p="http://schemas.microsoft.com/office/2006/metadata/properties" xmlns:ns2="d97763e2-8ba8-4e03-83d2-21e13c0fb50b" targetNamespace="http://schemas.microsoft.com/office/2006/metadata/properties" ma:root="true" ma:fieldsID="ce7a03e3cb8590cff2cc78f26a133a1e" ns2:_="">
    <xsd:import namespace="d97763e2-8ba8-4e03-83d2-21e13c0fb50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763e2-8ba8-4e03-83d2-21e13c0fb50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53158-FB73-473A-8AE4-9FA603606C24}">
  <ds:schemaRefs>
    <ds:schemaRef ds:uri="http://schemas.microsoft.com/office/2006/documentManagement/types"/>
    <ds:schemaRef ds:uri="d97763e2-8ba8-4e03-83d2-21e13c0fb50b"/>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D2AA7D20-8FA4-43BA-818B-CD822E955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763e2-8ba8-4e03-83d2-21e13c0fb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E73537-4FD4-4C2D-95E8-95CB3268C98C}">
  <ds:schemaRefs>
    <ds:schemaRef ds:uri="http://schemas.microsoft.com/sharepoint/events"/>
  </ds:schemaRefs>
</ds:datastoreItem>
</file>

<file path=customXml/itemProps4.xml><?xml version="1.0" encoding="utf-8"?>
<ds:datastoreItem xmlns:ds="http://schemas.openxmlformats.org/officeDocument/2006/customXml" ds:itemID="{CC0C36BF-3066-4EE8-B072-BDBDDDC3A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Shared Services Knowledge Transfer - 01252017</Template>
  <TotalTime>13423</TotalTime>
  <Words>493</Words>
  <Application>Microsoft Office PowerPoint</Application>
  <PresentationFormat>Widescreen</PresentationFormat>
  <Paragraphs>85</Paragraphs>
  <Slides>18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Tw Cen MT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UCPathcsc@ucr.edu </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ahmad.rahmani@ucr.edu</dc:creator>
  <cp:lastModifiedBy>Puja Pannu</cp:lastModifiedBy>
  <cp:revision>350</cp:revision>
  <cp:lastPrinted>2017-04-13T22:35:04Z</cp:lastPrinted>
  <dcterms:created xsi:type="dcterms:W3CDTF">2017-02-10T14:04:00Z</dcterms:created>
  <dcterms:modified xsi:type="dcterms:W3CDTF">2020-06-25T21:34:49Z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0x010100CCD716770A2B1D4EA9EF7496958AAA3F</vt:lpwstr>
  </property>
  <property fmtid="{D5CDD505-2E9C-101B-9397-08002B2CF9AE}" pid="3" name="_dlc_DocIdItemGuid">
    <vt:lpwstr>87d96587-df12-4bce-822f-10cef1065e05</vt:lpwstr>
  </property>
</Properties>
</file>