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30" r:id="rId5"/>
    <p:sldMasterId id="2147483745" r:id="rId6"/>
  </p:sldMasterIdLst>
  <p:notesMasterIdLst>
    <p:notesMasterId r:id="rId114"/>
  </p:notesMasterIdLst>
  <p:handoutMasterIdLst>
    <p:handoutMasterId r:id="rId115"/>
  </p:handoutMasterIdLst>
  <p:sldIdLst>
    <p:sldId id="413" r:id="rId7"/>
    <p:sldId id="890" r:id="rId8"/>
    <p:sldId id="993" r:id="rId9"/>
    <p:sldId id="761" r:id="rId10"/>
    <p:sldId id="427" r:id="rId11"/>
    <p:sldId id="809" r:id="rId12"/>
    <p:sldId id="994" r:id="rId13"/>
    <p:sldId id="996" r:id="rId14"/>
    <p:sldId id="995" r:id="rId15"/>
    <p:sldId id="997" r:id="rId16"/>
    <p:sldId id="998" r:id="rId17"/>
    <p:sldId id="1004" r:id="rId18"/>
    <p:sldId id="999" r:id="rId19"/>
    <p:sldId id="903" r:id="rId20"/>
    <p:sldId id="905" r:id="rId21"/>
    <p:sldId id="1000" r:id="rId22"/>
    <p:sldId id="871" r:id="rId23"/>
    <p:sldId id="880" r:id="rId24"/>
    <p:sldId id="785" r:id="rId25"/>
    <p:sldId id="784" r:id="rId26"/>
    <p:sldId id="786" r:id="rId27"/>
    <p:sldId id="788" r:id="rId28"/>
    <p:sldId id="789" r:id="rId29"/>
    <p:sldId id="1001" r:id="rId30"/>
    <p:sldId id="1002" r:id="rId31"/>
    <p:sldId id="815" r:id="rId32"/>
    <p:sldId id="792" r:id="rId33"/>
    <p:sldId id="678" r:id="rId34"/>
    <p:sldId id="1003" r:id="rId35"/>
    <p:sldId id="794" r:id="rId36"/>
    <p:sldId id="795" r:id="rId37"/>
    <p:sldId id="797" r:id="rId38"/>
    <p:sldId id="892" r:id="rId39"/>
    <p:sldId id="861" r:id="rId40"/>
    <p:sldId id="831" r:id="rId41"/>
    <p:sldId id="825" r:id="rId42"/>
    <p:sldId id="894" r:id="rId43"/>
    <p:sldId id="918" r:id="rId44"/>
    <p:sldId id="948" r:id="rId45"/>
    <p:sldId id="919" r:id="rId46"/>
    <p:sldId id="947" r:id="rId47"/>
    <p:sldId id="823" r:id="rId48"/>
    <p:sldId id="826" r:id="rId49"/>
    <p:sldId id="895" r:id="rId50"/>
    <p:sldId id="923" r:id="rId51"/>
    <p:sldId id="950" r:id="rId52"/>
    <p:sldId id="824" r:id="rId53"/>
    <p:sldId id="830" r:id="rId54"/>
    <p:sldId id="896" r:id="rId55"/>
    <p:sldId id="817" r:id="rId56"/>
    <p:sldId id="920" r:id="rId57"/>
    <p:sldId id="951" r:id="rId58"/>
    <p:sldId id="921" r:id="rId59"/>
    <p:sldId id="952" r:id="rId60"/>
    <p:sldId id="773" r:id="rId61"/>
    <p:sldId id="1006" r:id="rId62"/>
    <p:sldId id="1005" r:id="rId63"/>
    <p:sldId id="800" r:id="rId64"/>
    <p:sldId id="803" r:id="rId65"/>
    <p:sldId id="804" r:id="rId66"/>
    <p:sldId id="805" r:id="rId67"/>
    <p:sldId id="806" r:id="rId68"/>
    <p:sldId id="807" r:id="rId69"/>
    <p:sldId id="802" r:id="rId70"/>
    <p:sldId id="801" r:id="rId71"/>
    <p:sldId id="938" r:id="rId72"/>
    <p:sldId id="939" r:id="rId73"/>
    <p:sldId id="925" r:id="rId74"/>
    <p:sldId id="953" r:id="rId75"/>
    <p:sldId id="926" r:id="rId76"/>
    <p:sldId id="954" r:id="rId77"/>
    <p:sldId id="927" r:id="rId78"/>
    <p:sldId id="955" r:id="rId79"/>
    <p:sldId id="928" r:id="rId80"/>
    <p:sldId id="956" r:id="rId81"/>
    <p:sldId id="862" r:id="rId82"/>
    <p:sldId id="912" r:id="rId83"/>
    <p:sldId id="843" r:id="rId84"/>
    <p:sldId id="917" r:id="rId85"/>
    <p:sldId id="834" r:id="rId86"/>
    <p:sldId id="957" r:id="rId87"/>
    <p:sldId id="937" r:id="rId88"/>
    <p:sldId id="959" r:id="rId89"/>
    <p:sldId id="860" r:id="rId90"/>
    <p:sldId id="934" r:id="rId91"/>
    <p:sldId id="940" r:id="rId92"/>
    <p:sldId id="960" r:id="rId93"/>
    <p:sldId id="932" r:id="rId94"/>
    <p:sldId id="990" r:id="rId95"/>
    <p:sldId id="933" r:id="rId96"/>
    <p:sldId id="984" r:id="rId97"/>
    <p:sldId id="961" r:id="rId98"/>
    <p:sldId id="987" r:id="rId99"/>
    <p:sldId id="985" r:id="rId100"/>
    <p:sldId id="986" r:id="rId101"/>
    <p:sldId id="774" r:id="rId102"/>
    <p:sldId id="851" r:id="rId103"/>
    <p:sldId id="776" r:id="rId104"/>
    <p:sldId id="777" r:id="rId105"/>
    <p:sldId id="778" r:id="rId106"/>
    <p:sldId id="779" r:id="rId107"/>
    <p:sldId id="780" r:id="rId108"/>
    <p:sldId id="808" r:id="rId109"/>
    <p:sldId id="752" r:id="rId110"/>
    <p:sldId id="753" r:id="rId111"/>
    <p:sldId id="754" r:id="rId112"/>
    <p:sldId id="755" r:id="rId1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890"/>
            <p14:sldId id="993"/>
            <p14:sldId id="761"/>
            <p14:sldId id="427"/>
            <p14:sldId id="809"/>
            <p14:sldId id="994"/>
            <p14:sldId id="996"/>
            <p14:sldId id="995"/>
            <p14:sldId id="997"/>
            <p14:sldId id="998"/>
            <p14:sldId id="1004"/>
            <p14:sldId id="999"/>
            <p14:sldId id="903"/>
            <p14:sldId id="905"/>
            <p14:sldId id="1000"/>
            <p14:sldId id="871"/>
            <p14:sldId id="880"/>
            <p14:sldId id="785"/>
            <p14:sldId id="784"/>
            <p14:sldId id="786"/>
            <p14:sldId id="788"/>
            <p14:sldId id="789"/>
            <p14:sldId id="1001"/>
            <p14:sldId id="1002"/>
            <p14:sldId id="815"/>
            <p14:sldId id="792"/>
            <p14:sldId id="678"/>
            <p14:sldId id="1003"/>
            <p14:sldId id="794"/>
            <p14:sldId id="795"/>
            <p14:sldId id="797"/>
            <p14:sldId id="892"/>
            <p14:sldId id="861"/>
            <p14:sldId id="831"/>
            <p14:sldId id="825"/>
            <p14:sldId id="894"/>
            <p14:sldId id="918"/>
            <p14:sldId id="948"/>
            <p14:sldId id="919"/>
            <p14:sldId id="947"/>
            <p14:sldId id="823"/>
            <p14:sldId id="826"/>
            <p14:sldId id="895"/>
            <p14:sldId id="923"/>
            <p14:sldId id="950"/>
            <p14:sldId id="824"/>
            <p14:sldId id="830"/>
            <p14:sldId id="896"/>
            <p14:sldId id="817"/>
            <p14:sldId id="920"/>
            <p14:sldId id="951"/>
            <p14:sldId id="921"/>
            <p14:sldId id="952"/>
            <p14:sldId id="773"/>
            <p14:sldId id="1006"/>
            <p14:sldId id="1005"/>
            <p14:sldId id="800"/>
            <p14:sldId id="803"/>
            <p14:sldId id="804"/>
            <p14:sldId id="805"/>
            <p14:sldId id="806"/>
            <p14:sldId id="807"/>
            <p14:sldId id="802"/>
            <p14:sldId id="801"/>
            <p14:sldId id="938"/>
            <p14:sldId id="939"/>
            <p14:sldId id="925"/>
            <p14:sldId id="953"/>
            <p14:sldId id="926"/>
            <p14:sldId id="954"/>
            <p14:sldId id="927"/>
            <p14:sldId id="955"/>
            <p14:sldId id="928"/>
            <p14:sldId id="956"/>
            <p14:sldId id="862"/>
            <p14:sldId id="912"/>
            <p14:sldId id="843"/>
            <p14:sldId id="917"/>
            <p14:sldId id="834"/>
            <p14:sldId id="957"/>
            <p14:sldId id="937"/>
            <p14:sldId id="959"/>
            <p14:sldId id="860"/>
            <p14:sldId id="934"/>
            <p14:sldId id="940"/>
            <p14:sldId id="960"/>
            <p14:sldId id="932"/>
            <p14:sldId id="990"/>
            <p14:sldId id="933"/>
            <p14:sldId id="984"/>
            <p14:sldId id="961"/>
            <p14:sldId id="987"/>
            <p14:sldId id="985"/>
            <p14:sldId id="986"/>
            <p14:sldId id="774"/>
            <p14:sldId id="851"/>
            <p14:sldId id="776"/>
            <p14:sldId id="777"/>
            <p14:sldId id="778"/>
            <p14:sldId id="779"/>
            <p14:sldId id="780"/>
            <p14:sldId id="808"/>
            <p14:sldId id="752"/>
            <p14:sldId id="753"/>
            <p14:sldId id="754"/>
            <p14:sldId id="7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 id="3" name="Puja Pannu" initials="PP" lastIdx="0" clrIdx="2">
    <p:extLst>
      <p:ext uri="{19B8F6BF-5375-455C-9EA6-DF929625EA0E}">
        <p15:presenceInfo xmlns:p15="http://schemas.microsoft.com/office/powerpoint/2012/main" userId="S-1-5-21-98334000-2681454263-4003127818-5362" providerId="AD"/>
      </p:ext>
    </p:extLst>
  </p:cmAuthor>
  <p:cmAuthor id="4" name="Antonette Toney" initials="AT" lastIdx="2" clrIdx="3">
    <p:extLst>
      <p:ext uri="{19B8F6BF-5375-455C-9EA6-DF929625EA0E}">
        <p15:presenceInfo xmlns:p15="http://schemas.microsoft.com/office/powerpoint/2012/main" userId="S-1-5-21-3758570256-276891776-3938476879-34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BC"/>
    <a:srgbClr val="4472C4"/>
    <a:srgbClr val="FFFFFF"/>
    <a:srgbClr val="498426"/>
    <a:srgbClr val="5C739C"/>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14" autoAdjust="0"/>
    <p:restoredTop sz="87562" autoAdjust="0"/>
  </p:normalViewPr>
  <p:slideViewPr>
    <p:cSldViewPr snapToGrid="0">
      <p:cViewPr varScale="1">
        <p:scale>
          <a:sx n="70" d="100"/>
          <a:sy n="70" d="100"/>
        </p:scale>
        <p:origin x="608" y="56"/>
      </p:cViewPr>
      <p:guideLst/>
    </p:cSldViewPr>
  </p:slideViewPr>
  <p:notesTextViewPr>
    <p:cViewPr>
      <p:scale>
        <a:sx n="3" d="2"/>
        <a:sy n="3" d="2"/>
      </p:scale>
      <p:origin x="0" y="0"/>
    </p:cViewPr>
  </p:notesTextViewPr>
  <p:sorterViewPr>
    <p:cViewPr>
      <p:scale>
        <a:sx n="110" d="100"/>
        <a:sy n="110" d="100"/>
      </p:scale>
      <p:origin x="0" y="-391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presProps" Target="pres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viewProps" Target="view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handoutMaster" Target="handoutMasters/handout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1_2" csCatId="accent1" phldr="1"/>
      <dgm:spPr/>
    </dgm:pt>
    <dgm:pt modelId="{75A2C435-B1FC-4BBA-B0D0-5A5510C1AF28}">
      <dgm:prSet phldrT="[Text]"/>
      <dgm:spPr/>
      <dgm:t>
        <a:bodyPr/>
        <a:lstStyle/>
        <a:p>
          <a:r>
            <a:rPr lang="en-US" dirty="0" smtClean="0">
              <a:latin typeface="Arial" panose="020B0604020202020204" pitchFamily="34" charset="0"/>
              <a:cs typeface="Arial" panose="020B0604020202020204" pitchFamily="34" charset="0"/>
            </a:rPr>
            <a:t>Enter and Submit PayPath Transaction</a:t>
          </a:r>
          <a:endParaRPr lang="en-US" dirty="0">
            <a:latin typeface="Arial" panose="020B0604020202020204" pitchFamily="34" charset="0"/>
            <a:cs typeface="Arial" panose="020B0604020202020204" pitchFamily="34" charset="0"/>
          </a:endParaRPr>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BFFF30A9-0DF3-4683-88A0-6F71ED0F8049}">
      <dgm:prSet phldrT="[Text]"/>
      <dgm:spPr/>
      <dgm:t>
        <a:bodyPr/>
        <a:lstStyle/>
        <a:p>
          <a:r>
            <a:rPr lang="en-US" dirty="0" smtClean="0">
              <a:latin typeface="Arial" panose="020B0604020202020204" pitchFamily="34" charset="0"/>
              <a:cs typeface="Arial" panose="020B0604020202020204" pitchFamily="34" charset="0"/>
            </a:rPr>
            <a:t>Review / Approve PayPath Transaction</a:t>
          </a:r>
          <a:endParaRPr lang="en-US" dirty="0">
            <a:latin typeface="Arial" panose="020B0604020202020204" pitchFamily="34" charset="0"/>
            <a:cs typeface="Arial" panose="020B0604020202020204" pitchFamily="34" charset="0"/>
          </a:endParaRPr>
        </a:p>
      </dgm:t>
    </dgm:pt>
    <dgm:pt modelId="{E17FAE7E-7F6A-47C7-A855-7E7DA4099D5B}" type="parTrans" cxnId="{72CFBDA5-4340-4109-A8AF-6235ED38ACC2}">
      <dgm:prSet/>
      <dgm:spPr/>
      <dgm:t>
        <a:bodyPr/>
        <a:lstStyle/>
        <a:p>
          <a:endParaRPr lang="en-US"/>
        </a:p>
      </dgm:t>
    </dgm:pt>
    <dgm:pt modelId="{E8E9BC61-6D54-41DC-AC77-A41BB960EAA9}" type="sibTrans" cxnId="{72CFBDA5-4340-4109-A8AF-6235ED38ACC2}">
      <dgm:prSet/>
      <dgm:spPr/>
      <dgm:t>
        <a:bodyPr/>
        <a:lstStyle/>
        <a:p>
          <a:endParaRPr lang="en-US"/>
        </a:p>
      </dgm:t>
    </dgm:pt>
    <dgm:pt modelId="{343766AB-6B28-44AF-8D88-4855D300E150}">
      <dgm:prSet phldrT="[Text]"/>
      <dgm:spPr/>
      <dgm:t>
        <a:bodyPr/>
        <a:lstStyle/>
        <a:p>
          <a:r>
            <a:rPr lang="en-US" dirty="0" smtClean="0">
              <a:latin typeface="Arial" panose="020B0604020202020204" pitchFamily="34" charset="0"/>
              <a:cs typeface="Arial" panose="020B0604020202020204" pitchFamily="34" charset="0"/>
            </a:rPr>
            <a:t>View Employee Data</a:t>
          </a:r>
          <a:endParaRPr lang="en-US" dirty="0">
            <a:latin typeface="Arial" panose="020B0604020202020204" pitchFamily="34" charset="0"/>
            <a:cs typeface="Arial" panose="020B0604020202020204" pitchFamily="34" charset="0"/>
          </a:endParaRPr>
        </a:p>
      </dgm:t>
    </dgm:pt>
    <dgm:pt modelId="{5BAEE0B5-2875-4A83-B6AA-5A80502807CD}" type="parTrans" cxnId="{2449CA8D-DE34-4E56-B21B-FF3DE628E3A2}">
      <dgm:prSet/>
      <dgm:spPr/>
      <dgm:t>
        <a:bodyPr/>
        <a:lstStyle/>
        <a:p>
          <a:endParaRPr lang="en-US"/>
        </a:p>
      </dgm:t>
    </dgm:pt>
    <dgm:pt modelId="{C6E7607F-9DEC-41CA-A405-17B6F43C51FE}" type="sibTrans" cxnId="{2449CA8D-DE34-4E56-B21B-FF3DE628E3A2}">
      <dgm:prSet/>
      <dgm:spPr/>
      <dgm:t>
        <a:bodyPr/>
        <a:lstStyle/>
        <a:p>
          <a:endParaRPr lang="en-US"/>
        </a:p>
      </dgm:t>
    </dgm:pt>
    <dgm:pt modelId="{96419A87-2ADE-437E-8CE6-A6D69B08FFA6}">
      <dgm:prSet phldrT="[Text]"/>
      <dgm:spPr/>
      <dgm:t>
        <a:bodyPr/>
        <a:lstStyle/>
        <a:p>
          <a:r>
            <a:rPr lang="en-US" dirty="0" smtClean="0">
              <a:latin typeface="Arial" panose="020B0604020202020204" pitchFamily="34" charset="0"/>
              <a:cs typeface="Arial" panose="020B0604020202020204" pitchFamily="34" charset="0"/>
            </a:rPr>
            <a:t>Navigate to </a:t>
          </a:r>
          <a:r>
            <a:rPr lang="en-US" b="1" dirty="0" smtClean="0">
              <a:latin typeface="Arial" panose="020B0604020202020204" pitchFamily="34" charset="0"/>
              <a:cs typeface="Arial" panose="020B0604020202020204" pitchFamily="34" charset="0"/>
            </a:rPr>
            <a:t>PayPath Actions </a:t>
          </a:r>
          <a:r>
            <a:rPr lang="en-US" dirty="0" smtClean="0">
              <a:latin typeface="Arial" panose="020B0604020202020204" pitchFamily="34" charset="0"/>
              <a:cs typeface="Arial" panose="020B0604020202020204" pitchFamily="34" charset="0"/>
            </a:rPr>
            <a:t>component</a:t>
          </a:r>
          <a:endParaRPr lang="en-US" dirty="0">
            <a:latin typeface="Arial" panose="020B0604020202020204" pitchFamily="34" charset="0"/>
            <a:cs typeface="Arial" panose="020B0604020202020204" pitchFamily="34" charset="0"/>
          </a:endParaRPr>
        </a:p>
      </dgm:t>
    </dgm:pt>
    <dgm:pt modelId="{4DE7ED49-0F32-4DAB-9E10-85EA1F456A49}" type="parTrans" cxnId="{2A933F06-7BF3-48FC-A3F3-174E3A61AC7D}">
      <dgm:prSet/>
      <dgm:spPr/>
      <dgm:t>
        <a:bodyPr/>
        <a:lstStyle/>
        <a:p>
          <a:endParaRPr lang="en-US"/>
        </a:p>
      </dgm:t>
    </dgm:pt>
    <dgm:pt modelId="{39DC888D-1429-4EB7-AA7C-6F58E909F989}" type="sibTrans" cxnId="{2A933F06-7BF3-48FC-A3F3-174E3A61AC7D}">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custLinFactNeighborY="397"/>
      <dgm:spPr/>
      <dgm:t>
        <a:bodyPr/>
        <a:lstStyle/>
        <a:p>
          <a:endParaRPr lang="en-US"/>
        </a:p>
      </dgm:t>
    </dgm:pt>
    <dgm:pt modelId="{99A20CB7-88C8-4253-8584-78D5D91DECD4}" type="pres">
      <dgm:prSet presAssocID="{09DCE3F5-322E-4279-9F15-669277168534}" presName="linearProcess" presStyleCnt="0"/>
      <dgm:spPr/>
    </dgm:pt>
    <dgm:pt modelId="{3954DA59-4C94-4F81-B8B6-2BE25910FE27}" type="pres">
      <dgm:prSet presAssocID="{96419A87-2ADE-437E-8CE6-A6D69B08FFA6}" presName="textNode" presStyleLbl="node1" presStyleIdx="0" presStyleCnt="4" custScaleY="72205">
        <dgm:presLayoutVars>
          <dgm:bulletEnabled val="1"/>
        </dgm:presLayoutVars>
      </dgm:prSet>
      <dgm:spPr/>
      <dgm:t>
        <a:bodyPr/>
        <a:lstStyle/>
        <a:p>
          <a:endParaRPr lang="en-US"/>
        </a:p>
      </dgm:t>
    </dgm:pt>
    <dgm:pt modelId="{746A5492-6DCD-4AE9-A34C-9DCFA2D49189}" type="pres">
      <dgm:prSet presAssocID="{39DC888D-1429-4EB7-AA7C-6F58E909F989}" presName="sibTrans" presStyleCnt="0"/>
      <dgm:spPr/>
    </dgm:pt>
    <dgm:pt modelId="{E622D688-5EFF-4F9D-9F3A-16D294BAC2FC}" type="pres">
      <dgm:prSet presAssocID="{75A2C435-B1FC-4BBA-B0D0-5A5510C1AF28}" presName="textNode" presStyleLbl="node1" presStyleIdx="1" presStyleCnt="4" custScaleY="72205">
        <dgm:presLayoutVars>
          <dgm:bulletEnabled val="1"/>
        </dgm:presLayoutVars>
      </dgm:prSet>
      <dgm:spPr/>
      <dgm:t>
        <a:bodyPr/>
        <a:lstStyle/>
        <a:p>
          <a:endParaRPr lang="en-US"/>
        </a:p>
      </dgm:t>
    </dgm:pt>
    <dgm:pt modelId="{DAFBC3EC-F05C-488E-869E-785B603C1EA4}" type="pres">
      <dgm:prSet presAssocID="{506F4BBB-F68A-41DC-9B1C-87FAC35D8994}" presName="sibTrans" presStyleCnt="0"/>
      <dgm:spPr/>
    </dgm:pt>
    <dgm:pt modelId="{7BE2C09B-77B4-4CEB-9C8F-74C2AA2A71DE}" type="pres">
      <dgm:prSet presAssocID="{BFFF30A9-0DF3-4683-88A0-6F71ED0F8049}" presName="textNode" presStyleLbl="node1" presStyleIdx="2" presStyleCnt="4" custScaleY="72205">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451925E2-D2FA-4057-B830-9CFBC8FE444E}" type="pres">
      <dgm:prSet presAssocID="{343766AB-6B28-44AF-8D88-4855D300E150}" presName="textNode" presStyleLbl="node1" presStyleIdx="3" presStyleCnt="4" custScaleY="72205">
        <dgm:presLayoutVars>
          <dgm:bulletEnabled val="1"/>
        </dgm:presLayoutVars>
      </dgm:prSet>
      <dgm:spPr/>
      <dgm:t>
        <a:bodyPr/>
        <a:lstStyle/>
        <a:p>
          <a:endParaRPr lang="en-US"/>
        </a:p>
      </dgm:t>
    </dgm:pt>
  </dgm:ptLst>
  <dgm:cxnLst>
    <dgm:cxn modelId="{2A933F06-7BF3-48FC-A3F3-174E3A61AC7D}" srcId="{09DCE3F5-322E-4279-9F15-669277168534}" destId="{96419A87-2ADE-437E-8CE6-A6D69B08FFA6}" srcOrd="0" destOrd="0" parTransId="{4DE7ED49-0F32-4DAB-9E10-85EA1F456A49}" sibTransId="{39DC888D-1429-4EB7-AA7C-6F58E909F989}"/>
    <dgm:cxn modelId="{72CFBDA5-4340-4109-A8AF-6235ED38ACC2}" srcId="{09DCE3F5-322E-4279-9F15-669277168534}" destId="{BFFF30A9-0DF3-4683-88A0-6F71ED0F8049}" srcOrd="2" destOrd="0" parTransId="{E17FAE7E-7F6A-47C7-A855-7E7DA4099D5B}" sibTransId="{E8E9BC61-6D54-41DC-AC77-A41BB960EAA9}"/>
    <dgm:cxn modelId="{76938D54-D9C8-45F2-9754-69EEB43F561A}" type="presOf" srcId="{09DCE3F5-322E-4279-9F15-669277168534}" destId="{3E2415BB-78BE-493D-AC5E-49F3AC62F5EF}" srcOrd="0" destOrd="0" presId="urn:microsoft.com/office/officeart/2005/8/layout/hProcess9"/>
    <dgm:cxn modelId="{20CD49BE-3299-4356-A65C-8ACC19F0924B}" type="presOf" srcId="{75A2C435-B1FC-4BBA-B0D0-5A5510C1AF28}" destId="{E622D688-5EFF-4F9D-9F3A-16D294BAC2FC}" srcOrd="0" destOrd="0" presId="urn:microsoft.com/office/officeart/2005/8/layout/hProcess9"/>
    <dgm:cxn modelId="{09D8C682-7056-4FEE-BC5B-B350848F248F}" type="presOf" srcId="{96419A87-2ADE-437E-8CE6-A6D69B08FFA6}" destId="{3954DA59-4C94-4F81-B8B6-2BE25910FE27}" srcOrd="0" destOrd="0" presId="urn:microsoft.com/office/officeart/2005/8/layout/hProcess9"/>
    <dgm:cxn modelId="{3F8DE56D-0D48-4591-83E3-4A8471F14BF5}" type="presOf" srcId="{343766AB-6B28-44AF-8D88-4855D300E150}" destId="{451925E2-D2FA-4057-B830-9CFBC8FE444E}" srcOrd="0" destOrd="0" presId="urn:microsoft.com/office/officeart/2005/8/layout/hProcess9"/>
    <dgm:cxn modelId="{D4F32F0E-0146-4627-A8A1-E4687FDFE925}" type="presOf" srcId="{BFFF30A9-0DF3-4683-88A0-6F71ED0F8049}" destId="{7BE2C09B-77B4-4CEB-9C8F-74C2AA2A71DE}"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2449CA8D-DE34-4E56-B21B-FF3DE628E3A2}" srcId="{09DCE3F5-322E-4279-9F15-669277168534}" destId="{343766AB-6B28-44AF-8D88-4855D300E150}" srcOrd="3" destOrd="0" parTransId="{5BAEE0B5-2875-4A83-B6AA-5A80502807CD}" sibTransId="{C6E7607F-9DEC-41CA-A405-17B6F43C51FE}"/>
    <dgm:cxn modelId="{12845AB9-337F-40C0-A971-B6B39CE0BAD5}" type="presParOf" srcId="{3E2415BB-78BE-493D-AC5E-49F3AC62F5EF}" destId="{638E1670-D66D-4188-8BF4-4EFBAB8E837A}" srcOrd="0" destOrd="0" presId="urn:microsoft.com/office/officeart/2005/8/layout/hProcess9"/>
    <dgm:cxn modelId="{3BBD2270-AC22-4F81-8D03-71E2CD39594C}" type="presParOf" srcId="{3E2415BB-78BE-493D-AC5E-49F3AC62F5EF}" destId="{99A20CB7-88C8-4253-8584-78D5D91DECD4}" srcOrd="1" destOrd="0" presId="urn:microsoft.com/office/officeart/2005/8/layout/hProcess9"/>
    <dgm:cxn modelId="{D5B5E3D9-AC82-4B9F-BC6C-58A351929F34}" type="presParOf" srcId="{99A20CB7-88C8-4253-8584-78D5D91DECD4}" destId="{3954DA59-4C94-4F81-B8B6-2BE25910FE27}" srcOrd="0" destOrd="0" presId="urn:microsoft.com/office/officeart/2005/8/layout/hProcess9"/>
    <dgm:cxn modelId="{BC9EB926-68D7-4287-B992-0716C97F9CA2}" type="presParOf" srcId="{99A20CB7-88C8-4253-8584-78D5D91DECD4}" destId="{746A5492-6DCD-4AE9-A34C-9DCFA2D49189}" srcOrd="1" destOrd="0" presId="urn:microsoft.com/office/officeart/2005/8/layout/hProcess9"/>
    <dgm:cxn modelId="{5D3C85F6-E80A-44DA-A33F-6C4984204BD0}" type="presParOf" srcId="{99A20CB7-88C8-4253-8584-78D5D91DECD4}" destId="{E622D688-5EFF-4F9D-9F3A-16D294BAC2FC}" srcOrd="2" destOrd="0" presId="urn:microsoft.com/office/officeart/2005/8/layout/hProcess9"/>
    <dgm:cxn modelId="{646D2105-CEBD-4C80-8DAC-D5874A93D409}" type="presParOf" srcId="{99A20CB7-88C8-4253-8584-78D5D91DECD4}" destId="{DAFBC3EC-F05C-488E-869E-785B603C1EA4}" srcOrd="3" destOrd="0" presId="urn:microsoft.com/office/officeart/2005/8/layout/hProcess9"/>
    <dgm:cxn modelId="{92DCA93E-2006-4B92-BD2D-8A8F26854C2F}" type="presParOf" srcId="{99A20CB7-88C8-4253-8584-78D5D91DECD4}" destId="{7BE2C09B-77B4-4CEB-9C8F-74C2AA2A71DE}" srcOrd="4" destOrd="0" presId="urn:microsoft.com/office/officeart/2005/8/layout/hProcess9"/>
    <dgm:cxn modelId="{7D237726-C8F0-4C15-A36A-DC5286DD9C2A}" type="presParOf" srcId="{99A20CB7-88C8-4253-8584-78D5D91DECD4}" destId="{0D63CCF9-A10C-4D13-98CE-11CB392B81BA}" srcOrd="5" destOrd="0" presId="urn:microsoft.com/office/officeart/2005/8/layout/hProcess9"/>
    <dgm:cxn modelId="{FF5D5C70-0585-4CAC-9531-2D1A346391FA}" type="presParOf" srcId="{99A20CB7-88C8-4253-8584-78D5D91DECD4}" destId="{451925E2-D2FA-4057-B830-9CFBC8FE444E}" srcOrd="6"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04361" y="0"/>
          <a:ext cx="6849427" cy="4800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4DA59-4C94-4F81-B8B6-2BE25910FE27}">
      <dsp:nvSpPr>
        <dsp:cNvPr id="0" name=""/>
        <dsp:cNvSpPr/>
      </dsp:nvSpPr>
      <dsp:spPr>
        <a:xfrm>
          <a:off x="4033"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Navigate to </a:t>
          </a:r>
          <a:r>
            <a:rPr lang="en-US" sz="2000" b="1" kern="1200" dirty="0" smtClean="0">
              <a:latin typeface="Arial" panose="020B0604020202020204" pitchFamily="34" charset="0"/>
              <a:cs typeface="Arial" panose="020B0604020202020204" pitchFamily="34" charset="0"/>
            </a:rPr>
            <a:t>PayPath Actions </a:t>
          </a:r>
          <a:r>
            <a:rPr lang="en-US" sz="2000" kern="1200" dirty="0" smtClean="0">
              <a:latin typeface="Arial" panose="020B0604020202020204" pitchFamily="34" charset="0"/>
              <a:cs typeface="Arial" panose="020B0604020202020204" pitchFamily="34" charset="0"/>
            </a:rPr>
            <a:t>component</a:t>
          </a:r>
          <a:endParaRPr lang="en-US" sz="2000" kern="1200" dirty="0">
            <a:latin typeface="Arial" panose="020B0604020202020204" pitchFamily="34" charset="0"/>
            <a:cs typeface="Arial" panose="020B0604020202020204" pitchFamily="34" charset="0"/>
          </a:endParaRPr>
        </a:p>
      </dsp:txBody>
      <dsp:txXfrm>
        <a:off x="71717" y="1774729"/>
        <a:ext cx="1804411" cy="1251141"/>
      </dsp:txXfrm>
    </dsp:sp>
    <dsp:sp modelId="{E622D688-5EFF-4F9D-9F3A-16D294BAC2FC}">
      <dsp:nvSpPr>
        <dsp:cNvPr id="0" name=""/>
        <dsp:cNvSpPr/>
      </dsp:nvSpPr>
      <dsp:spPr>
        <a:xfrm>
          <a:off x="2040801"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Enter and Submit PayPath Transaction</a:t>
          </a:r>
          <a:endParaRPr lang="en-US" sz="2000" kern="1200" dirty="0">
            <a:latin typeface="Arial" panose="020B0604020202020204" pitchFamily="34" charset="0"/>
            <a:cs typeface="Arial" panose="020B0604020202020204" pitchFamily="34" charset="0"/>
          </a:endParaRPr>
        </a:p>
      </dsp:txBody>
      <dsp:txXfrm>
        <a:off x="2108485" y="1774729"/>
        <a:ext cx="1804411" cy="1251141"/>
      </dsp:txXfrm>
    </dsp:sp>
    <dsp:sp modelId="{7BE2C09B-77B4-4CEB-9C8F-74C2AA2A71DE}">
      <dsp:nvSpPr>
        <dsp:cNvPr id="0" name=""/>
        <dsp:cNvSpPr/>
      </dsp:nvSpPr>
      <dsp:spPr>
        <a:xfrm>
          <a:off x="4077569"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Review / Approve PayPath Transaction</a:t>
          </a:r>
          <a:endParaRPr lang="en-US" sz="2000" kern="1200" dirty="0">
            <a:latin typeface="Arial" panose="020B0604020202020204" pitchFamily="34" charset="0"/>
            <a:cs typeface="Arial" panose="020B0604020202020204" pitchFamily="34" charset="0"/>
          </a:endParaRPr>
        </a:p>
      </dsp:txBody>
      <dsp:txXfrm>
        <a:off x="4145253" y="1774729"/>
        <a:ext cx="1804411" cy="1251141"/>
      </dsp:txXfrm>
    </dsp:sp>
    <dsp:sp modelId="{451925E2-D2FA-4057-B830-9CFBC8FE444E}">
      <dsp:nvSpPr>
        <dsp:cNvPr id="0" name=""/>
        <dsp:cNvSpPr/>
      </dsp:nvSpPr>
      <dsp:spPr>
        <a:xfrm>
          <a:off x="6114337"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View Employee Data</a:t>
          </a:r>
          <a:endParaRPr lang="en-US" sz="2000" kern="1200" dirty="0">
            <a:latin typeface="Arial" panose="020B0604020202020204" pitchFamily="34" charset="0"/>
            <a:cs typeface="Arial" panose="020B0604020202020204" pitchFamily="34" charset="0"/>
          </a:endParaRPr>
        </a:p>
      </dsp:txBody>
      <dsp:txXfrm>
        <a:off x="6182021" y="1774729"/>
        <a:ext cx="1804411" cy="12511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10/18/2019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10/18/2019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13</a:t>
            </a:fld>
            <a:endParaRPr lang="en-US" dirty="0"/>
          </a:p>
        </p:txBody>
      </p:sp>
    </p:spTree>
    <p:extLst>
      <p:ext uri="{BB962C8B-B14F-4D97-AF65-F5344CB8AC3E}">
        <p14:creationId xmlns:p14="http://schemas.microsoft.com/office/powerpoint/2010/main" val="289996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16</a:t>
            </a:fld>
            <a:endParaRPr lang="en-US" dirty="0"/>
          </a:p>
        </p:txBody>
      </p:sp>
    </p:spTree>
    <p:extLst>
      <p:ext uri="{BB962C8B-B14F-4D97-AF65-F5344CB8AC3E}">
        <p14:creationId xmlns:p14="http://schemas.microsoft.com/office/powerpoint/2010/main" val="802714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30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36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514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427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39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24</a:t>
            </a:fld>
            <a:endParaRPr lang="en-US" dirty="0"/>
          </a:p>
        </p:txBody>
      </p:sp>
    </p:spTree>
    <p:extLst>
      <p:ext uri="{BB962C8B-B14F-4D97-AF65-F5344CB8AC3E}">
        <p14:creationId xmlns:p14="http://schemas.microsoft.com/office/powerpoint/2010/main" val="216074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25</a:t>
            </a:fld>
            <a:endParaRPr lang="en-US" dirty="0"/>
          </a:p>
        </p:txBody>
      </p:sp>
    </p:spTree>
    <p:extLst>
      <p:ext uri="{BB962C8B-B14F-4D97-AF65-F5344CB8AC3E}">
        <p14:creationId xmlns:p14="http://schemas.microsoft.com/office/powerpoint/2010/main" val="366267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3</a:t>
            </a:r>
          </a:p>
          <a:p>
            <a:pPr marL="228600" indent="-228600">
              <a:buAutoNum type="arabicPeriod"/>
            </a:pPr>
            <a:r>
              <a:rPr lang="en-US" dirty="0" smtClean="0"/>
              <a:t>Positon,</a:t>
            </a:r>
            <a:r>
              <a:rPr lang="en-US" baseline="0" dirty="0" smtClean="0"/>
              <a:t> Job and Additional Pay</a:t>
            </a:r>
          </a:p>
          <a:p>
            <a:pPr marL="228600" indent="-228600">
              <a:buAutoNum type="arabicPeriod"/>
            </a:pPr>
            <a:r>
              <a:rPr lang="en-US" baseline="0" dirty="0" smtClean="0"/>
              <a:t>Effective Date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91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everyone</a:t>
            </a:r>
            <a:r>
              <a:rPr lang="en-US" baseline="0" dirty="0" smtClean="0"/>
              <a:t> already gotten into the system, please connect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49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98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29</a:t>
            </a:fld>
            <a:endParaRPr lang="en-US" dirty="0"/>
          </a:p>
        </p:txBody>
      </p:sp>
    </p:spTree>
    <p:extLst>
      <p:ext uri="{BB962C8B-B14F-4D97-AF65-F5344CB8AC3E}">
        <p14:creationId xmlns:p14="http://schemas.microsoft.com/office/powerpoint/2010/main" val="1184366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39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10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422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888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 If they have a student that is working with the Dean or Org head and they are dealing with confidential documents then they need to send information to HR to have their ELR updated to the confidential. This example applies to all of them.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40</a:t>
            </a:fld>
            <a:endParaRPr lang="en-US" dirty="0"/>
          </a:p>
        </p:txBody>
      </p:sp>
    </p:spTree>
    <p:extLst>
      <p:ext uri="{BB962C8B-B14F-4D97-AF65-F5344CB8AC3E}">
        <p14:creationId xmlns:p14="http://schemas.microsoft.com/office/powerpoint/2010/main" val="2246471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 If they have a student that is working with the Dean or Org head and they are dealing with confidential documents then they need to send information to HR to have their ELR updated to the confidential. This example applies to all of them.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41</a:t>
            </a:fld>
            <a:endParaRPr lang="en-US" dirty="0"/>
          </a:p>
        </p:txBody>
      </p:sp>
    </p:spTree>
    <p:extLst>
      <p:ext uri="{BB962C8B-B14F-4D97-AF65-F5344CB8AC3E}">
        <p14:creationId xmlns:p14="http://schemas.microsoft.com/office/powerpoint/2010/main" val="248345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287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 If they have a student that is working with the Dean or Org head and they are dealing with confidential documents then they need to send information to HR to have their ELR updated to the confidential. This example applies to all of them.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4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everyone</a:t>
            </a:r>
            <a:r>
              <a:rPr lang="en-US" baseline="0" dirty="0" smtClean="0"/>
              <a:t> already gotten into the system, please connect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504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722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Position</a:t>
            </a:r>
            <a:r>
              <a:rPr lang="en-US" baseline="0" dirty="0" smtClean="0"/>
              <a:t> Data changes in PayPath Actions can be initiated for filled positions where only one employee is assigned to the position. </a:t>
            </a:r>
          </a:p>
          <a:p>
            <a:pPr marL="228600" indent="-228600">
              <a:buAutoNum type="arabicPeriod"/>
            </a:pPr>
            <a:r>
              <a:rPr lang="en-US" baseline="0" dirty="0" smtClean="0"/>
              <a:t>Job Data</a:t>
            </a:r>
          </a:p>
          <a:p>
            <a:pPr marL="228600" indent="-228600">
              <a:buAutoNum type="arabicPeriod"/>
            </a:pPr>
            <a:r>
              <a:rPr lang="en-US" baseline="0" dirty="0" smtClean="0"/>
              <a:t>Positon Change Reason </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980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04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809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312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550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53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70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911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00"/>
              </a:spcAft>
            </a:pPr>
            <a:r>
              <a:rPr lang="en-US" sz="1200" dirty="0" smtClean="0">
                <a:solidFill>
                  <a:schemeClr val="tx1"/>
                </a:solidFill>
                <a:latin typeface="Arial" panose="020B0604020202020204" pitchFamily="34" charset="0"/>
                <a:ea typeface="Times New Roman"/>
                <a:cs typeface="Arial" panose="020B0604020202020204" pitchFamily="34" charset="0"/>
              </a:rPr>
              <a:t>Use the </a:t>
            </a:r>
            <a:r>
              <a:rPr lang="en-US" sz="1200" b="1" dirty="0" smtClean="0">
                <a:solidFill>
                  <a:schemeClr val="tx1"/>
                </a:solidFill>
                <a:latin typeface="Arial" panose="020B0604020202020204" pitchFamily="34" charset="0"/>
                <a:ea typeface="Times New Roman"/>
                <a:cs typeface="Arial" panose="020B0604020202020204" pitchFamily="34" charset="0"/>
              </a:rPr>
              <a:t>Job Data </a:t>
            </a:r>
            <a:r>
              <a:rPr lang="en-US" sz="1200" dirty="0" smtClean="0">
                <a:solidFill>
                  <a:schemeClr val="tx1"/>
                </a:solidFill>
                <a:latin typeface="Arial" panose="020B0604020202020204" pitchFamily="34" charset="0"/>
                <a:ea typeface="Times New Roman"/>
                <a:cs typeface="Arial" panose="020B0604020202020204" pitchFamily="34" charset="0"/>
              </a:rPr>
              <a:t>page  to enter updates to job-related data such as pay, earnings distribution and short work break.</a:t>
            </a:r>
          </a:p>
          <a:p>
            <a:pPr>
              <a:spcAft>
                <a:spcPts val="400"/>
              </a:spcAft>
            </a:pPr>
            <a:r>
              <a:rPr lang="en-US" sz="1200" dirty="0" smtClean="0">
                <a:solidFill>
                  <a:schemeClr val="tx1"/>
                </a:solidFill>
                <a:latin typeface="Arial" panose="020B0604020202020204" pitchFamily="34" charset="0"/>
                <a:ea typeface="Times New Roman"/>
                <a:cs typeface="Arial" panose="020B0604020202020204" pitchFamily="34" charset="0"/>
              </a:rPr>
              <a:t>You must enter the </a:t>
            </a:r>
            <a:r>
              <a:rPr lang="en-US" sz="1200" b="1" dirty="0" smtClean="0">
                <a:solidFill>
                  <a:schemeClr val="tx1"/>
                </a:solidFill>
                <a:latin typeface="Arial" panose="020B0604020202020204" pitchFamily="34" charset="0"/>
                <a:ea typeface="Times New Roman"/>
                <a:cs typeface="Arial" panose="020B0604020202020204" pitchFamily="34" charset="0"/>
              </a:rPr>
              <a:t>Effective Date </a:t>
            </a:r>
            <a:r>
              <a:rPr lang="en-US" sz="1200" dirty="0" smtClean="0">
                <a:solidFill>
                  <a:schemeClr val="tx1"/>
                </a:solidFill>
                <a:latin typeface="Arial" panose="020B0604020202020204" pitchFamily="34" charset="0"/>
                <a:ea typeface="Times New Roman"/>
                <a:cs typeface="Arial" panose="020B0604020202020204" pitchFamily="34" charset="0"/>
              </a:rPr>
              <a:t>and the </a:t>
            </a:r>
            <a:r>
              <a:rPr lang="en-US" sz="1200" b="1" dirty="0" smtClean="0">
                <a:solidFill>
                  <a:schemeClr val="tx1"/>
                </a:solidFill>
                <a:latin typeface="Arial" panose="020B0604020202020204" pitchFamily="34" charset="0"/>
                <a:ea typeface="Times New Roman"/>
                <a:cs typeface="Arial" panose="020B0604020202020204" pitchFamily="34" charset="0"/>
              </a:rPr>
              <a:t>Action</a:t>
            </a:r>
            <a:r>
              <a:rPr lang="en-US" sz="1200" dirty="0" smtClean="0">
                <a:solidFill>
                  <a:schemeClr val="tx1"/>
                </a:solidFill>
                <a:latin typeface="Arial" panose="020B0604020202020204" pitchFamily="34" charset="0"/>
                <a:ea typeface="Times New Roman"/>
                <a:cs typeface="Arial" panose="020B0604020202020204" pitchFamily="34" charset="0"/>
              </a:rPr>
              <a:t> and </a:t>
            </a:r>
            <a:r>
              <a:rPr lang="en-US" sz="1200" b="1" dirty="0" smtClean="0">
                <a:solidFill>
                  <a:schemeClr val="tx1"/>
                </a:solidFill>
                <a:latin typeface="Arial" panose="020B0604020202020204" pitchFamily="34" charset="0"/>
                <a:ea typeface="Times New Roman"/>
                <a:cs typeface="Arial" panose="020B0604020202020204" pitchFamily="34" charset="0"/>
              </a:rPr>
              <a:t>Action Reason </a:t>
            </a:r>
            <a:r>
              <a:rPr lang="en-US" sz="1200" dirty="0" smtClean="0">
                <a:solidFill>
                  <a:schemeClr val="tx1"/>
                </a:solidFill>
                <a:latin typeface="Arial" panose="020B0604020202020204" pitchFamily="34" charset="0"/>
                <a:ea typeface="Times New Roman"/>
                <a:cs typeface="Arial" panose="020B0604020202020204" pitchFamily="34" charset="0"/>
              </a:rPr>
              <a:t>fields before entering an update.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85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a:t>
            </a:fld>
            <a:endParaRPr lang="en-US" dirty="0"/>
          </a:p>
        </p:txBody>
      </p:sp>
    </p:spTree>
    <p:extLst>
      <p:ext uri="{BB962C8B-B14F-4D97-AF65-F5344CB8AC3E}">
        <p14:creationId xmlns:p14="http://schemas.microsoft.com/office/powerpoint/2010/main" val="3269618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72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494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62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7</a:t>
            </a:fld>
            <a:endParaRPr lang="en-US" dirty="0"/>
          </a:p>
        </p:txBody>
      </p:sp>
    </p:spTree>
    <p:extLst>
      <p:ext uri="{BB962C8B-B14F-4D97-AF65-F5344CB8AC3E}">
        <p14:creationId xmlns:p14="http://schemas.microsoft.com/office/powerpoint/2010/main" val="37461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8</a:t>
            </a:fld>
            <a:endParaRPr lang="en-US" dirty="0"/>
          </a:p>
        </p:txBody>
      </p:sp>
    </p:spTree>
    <p:extLst>
      <p:ext uri="{BB962C8B-B14F-4D97-AF65-F5344CB8AC3E}">
        <p14:creationId xmlns:p14="http://schemas.microsoft.com/office/powerpoint/2010/main" val="91594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a:t>
            </a:fld>
            <a:endParaRPr lang="en-US" dirty="0"/>
          </a:p>
        </p:txBody>
      </p:sp>
    </p:spTree>
    <p:extLst>
      <p:ext uri="{BB962C8B-B14F-4D97-AF65-F5344CB8AC3E}">
        <p14:creationId xmlns:p14="http://schemas.microsoft.com/office/powerpoint/2010/main" val="17790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10</a:t>
            </a:fld>
            <a:endParaRPr lang="en-US" dirty="0"/>
          </a:p>
        </p:txBody>
      </p:sp>
    </p:spTree>
    <p:extLst>
      <p:ext uri="{BB962C8B-B14F-4D97-AF65-F5344CB8AC3E}">
        <p14:creationId xmlns:p14="http://schemas.microsoft.com/office/powerpoint/2010/main" val="135507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11</a:t>
            </a:fld>
            <a:endParaRPr lang="en-US" dirty="0"/>
          </a:p>
        </p:txBody>
      </p:sp>
    </p:spTree>
    <p:extLst>
      <p:ext uri="{BB962C8B-B14F-4D97-AF65-F5344CB8AC3E}">
        <p14:creationId xmlns:p14="http://schemas.microsoft.com/office/powerpoint/2010/main" val="534565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32453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67402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1114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7918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02527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4432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604226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96804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62197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5796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404734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4183750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944542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p:cNvSpPr>
            <a:spLocks noGrp="1"/>
          </p:cNvSpPr>
          <p:nvPr>
            <p:ph idx="1"/>
          </p:nvPr>
        </p:nvSpPr>
        <p:spPr>
          <a:xfrm>
            <a:off x="838200" y="1020990"/>
            <a:ext cx="10515600" cy="5155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3"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Click to edit Master text styles</a:t>
            </a:r>
          </a:p>
        </p:txBody>
      </p:sp>
      <p:sp>
        <p:nvSpPr>
          <p:cNvPr id="2" name="Date Placeholder 1">
            <a:extLst>
              <a:ext uri="{FF2B5EF4-FFF2-40B4-BE49-F238E27FC236}">
                <a16:creationId xmlns:a16="http://schemas.microsoft.com/office/drawing/2014/main" id="{5D290F9C-52AE-4DE4-AF90-F94C6514F88A}"/>
              </a:ext>
            </a:extLst>
          </p:cNvPr>
          <p:cNvSpPr>
            <a:spLocks noGrp="1"/>
          </p:cNvSpPr>
          <p:nvPr>
            <p:ph type="dt" sz="half" idx="14"/>
          </p:nvPr>
        </p:nvSpPr>
        <p:spPr>
          <a:xfrm>
            <a:off x="208478" y="6425358"/>
            <a:ext cx="2743200" cy="365125"/>
          </a:xfrm>
        </p:spPr>
        <p:txBody>
          <a:bodyPr/>
          <a:lstStyle/>
          <a:p>
            <a:endParaRPr lang="en-US"/>
          </a:p>
        </p:txBody>
      </p:sp>
      <p:sp>
        <p:nvSpPr>
          <p:cNvPr id="9" name="Footer Placeholder 8">
            <a:extLst>
              <a:ext uri="{FF2B5EF4-FFF2-40B4-BE49-F238E27FC236}">
                <a16:creationId xmlns:a16="http://schemas.microsoft.com/office/drawing/2014/main" id="{EC4EAD2D-B8F3-40CE-A2A3-B0016EE7A39B}"/>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E184979F-31F5-4BF7-87D4-46F6D4860B3F}"/>
              </a:ext>
            </a:extLst>
          </p:cNvPr>
          <p:cNvSpPr>
            <a:spLocks noGrp="1"/>
          </p:cNvSpPr>
          <p:nvPr>
            <p:ph type="sldNum" sz="quarter" idx="16"/>
          </p:nvPr>
        </p:nvSpPr>
        <p:spPr/>
        <p:txBody>
          <a:bodyPr/>
          <a:lstStyle/>
          <a:p>
            <a:fld id="{3822A5B6-0A2D-4066-959F-A336E38FA35C}" type="slidenum">
              <a:rPr lang="en-US" smtClean="0"/>
              <a:t>‹#›</a:t>
            </a:fld>
            <a:endParaRPr lang="en-US"/>
          </a:p>
        </p:txBody>
      </p:sp>
    </p:spTree>
    <p:extLst>
      <p:ext uri="{BB962C8B-B14F-4D97-AF65-F5344CB8AC3E}">
        <p14:creationId xmlns:p14="http://schemas.microsoft.com/office/powerpoint/2010/main" val="428680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653789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18892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466052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1260727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753115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965594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782271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3787725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1197329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3873374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404768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8737150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67FBA-C87A-4522-98EF-6CE4736BA201}" type="slidenum">
              <a:rPr lang="en-US" smtClean="0"/>
              <a:t>‹#›</a:t>
            </a:fld>
            <a:endParaRPr lang="en-US"/>
          </a:p>
        </p:txBody>
      </p:sp>
    </p:spTree>
    <p:extLst>
      <p:ext uri="{BB962C8B-B14F-4D97-AF65-F5344CB8AC3E}">
        <p14:creationId xmlns:p14="http://schemas.microsoft.com/office/powerpoint/2010/main" val="128707824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10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16.png"/><Relationship Id="rId5" Type="http://schemas.openxmlformats.org/officeDocument/2006/relationships/diagramLayout" Target="../diagrams/layout1.xml"/><Relationship Id="rId10"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hr.ucr.edu/total-compensation/benefits-belongin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hyperlink" Target="https://fomucpathtraining.ucr.edu/Job_Aids/Short_Work_Break_Eligibility_Matrix.pdf"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3" Type="http://schemas.openxmlformats.org/officeDocument/2006/relationships/hyperlink" Target="https://ucrshare.ucr.edu/sites/FOM_UCPath/SitePages/Home.aspx" TargetMode="External"/><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78596" y="1705187"/>
            <a:ext cx="6511047" cy="2370794"/>
          </a:xfrm>
        </p:spPr>
        <p:txBody>
          <a:bodyPr>
            <a:noAutofit/>
          </a:bodyPr>
          <a:lstStyle/>
          <a:p>
            <a:pPr algn="l"/>
            <a:r>
              <a:rPr lang="en-US" sz="2800" dirty="0" smtClean="0">
                <a:latin typeface="+mj-lt"/>
              </a:rPr>
              <a:t>Ucr ucpath transaction pilot</a:t>
            </a:r>
            <a:endParaRPr lang="en-US" sz="4800" dirty="0">
              <a:solidFill>
                <a:schemeClr val="tx1"/>
              </a:solidFill>
              <a:latin typeface="+mj-lt"/>
            </a:endParaRPr>
          </a:p>
          <a:p>
            <a:pPr algn="l"/>
            <a:r>
              <a:rPr lang="en-US" sz="4800" dirty="0" smtClean="0">
                <a:solidFill>
                  <a:schemeClr val="tx1"/>
                </a:solidFill>
                <a:latin typeface="+mj-lt"/>
              </a:rPr>
              <a:t>DAY 1 – </a:t>
            </a:r>
            <a:r>
              <a:rPr lang="en-US" sz="4800" dirty="0" err="1" smtClean="0">
                <a:solidFill>
                  <a:schemeClr val="tx1"/>
                </a:solidFill>
                <a:latin typeface="+mj-lt"/>
              </a:rPr>
              <a:t>paypath</a:t>
            </a:r>
            <a:r>
              <a:rPr lang="en-US" sz="4800" dirty="0" smtClean="0">
                <a:solidFill>
                  <a:schemeClr val="tx1"/>
                </a:solidFill>
                <a:latin typeface="+mj-lt"/>
              </a:rPr>
              <a:t> for Empl class 5, 9 and 10</a:t>
            </a:r>
            <a:endParaRPr lang="en-US" sz="2800" dirty="0" smtClean="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7974" y="989075"/>
            <a:ext cx="8951926" cy="5176161"/>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noProof="0" dirty="0" smtClean="0">
                <a:solidFill>
                  <a:prstClr val="black"/>
                </a:solidFill>
                <a:latin typeface="Arial"/>
              </a:rPr>
              <a:t>Examples of changes requested through PayPath Actions:</a:t>
            </a:r>
          </a:p>
          <a:p>
            <a:pPr marL="742950" lvl="1" indent="-285750">
              <a:lnSpc>
                <a:spcPct val="107000"/>
              </a:lnSpc>
              <a:spcAft>
                <a:spcPts val="800"/>
              </a:spcAft>
              <a:buFont typeface="Wingdings" panose="05000000000000000000" pitchFamily="2" charset="2"/>
              <a:buChar char="Ø"/>
              <a:defRPr/>
            </a:pPr>
            <a:r>
              <a:rPr lang="en-US" dirty="0" smtClean="0"/>
              <a:t>Academic </a:t>
            </a:r>
            <a:r>
              <a:rPr lang="en-US" dirty="0"/>
              <a:t>Merit, Promotion or Change in </a:t>
            </a:r>
            <a:r>
              <a:rPr lang="en-US" dirty="0" smtClean="0"/>
              <a:t>Series</a:t>
            </a:r>
          </a:p>
          <a:p>
            <a:pPr marL="742950" lvl="1" indent="-285750">
              <a:lnSpc>
                <a:spcPct val="107000"/>
              </a:lnSpc>
              <a:spcAft>
                <a:spcPts val="800"/>
              </a:spcAft>
              <a:buFont typeface="Wingdings" panose="05000000000000000000" pitchFamily="2" charset="2"/>
              <a:buChar char="Ø"/>
              <a:defRPr/>
            </a:pPr>
            <a:r>
              <a:rPr lang="en-US" dirty="0" smtClean="0"/>
              <a:t>Position </a:t>
            </a:r>
            <a:r>
              <a:rPr lang="en-US" dirty="0"/>
              <a:t>and/or Job Data FTE </a:t>
            </a:r>
            <a:r>
              <a:rPr lang="en-US" dirty="0" smtClean="0"/>
              <a:t>Changes</a:t>
            </a:r>
          </a:p>
          <a:p>
            <a:pPr marL="742950" lvl="1" indent="-285750">
              <a:lnSpc>
                <a:spcPct val="107000"/>
              </a:lnSpc>
              <a:spcAft>
                <a:spcPts val="800"/>
              </a:spcAft>
              <a:buFont typeface="Wingdings" panose="05000000000000000000" pitchFamily="2" charset="2"/>
              <a:buChar char="Ø"/>
              <a:defRPr/>
            </a:pPr>
            <a:r>
              <a:rPr lang="en-US" dirty="0" smtClean="0"/>
              <a:t>Salary </a:t>
            </a:r>
            <a:r>
              <a:rPr lang="en-US" dirty="0"/>
              <a:t>Only Changes / Pay Rate </a:t>
            </a:r>
            <a:r>
              <a:rPr lang="en-US" dirty="0" smtClean="0"/>
              <a:t>Changes</a:t>
            </a:r>
          </a:p>
          <a:p>
            <a:pPr marL="742950" lvl="1" indent="-285750">
              <a:lnSpc>
                <a:spcPct val="107000"/>
              </a:lnSpc>
              <a:spcAft>
                <a:spcPts val="800"/>
              </a:spcAft>
              <a:buFont typeface="Wingdings" panose="05000000000000000000" pitchFamily="2" charset="2"/>
              <a:buChar char="Ø"/>
              <a:defRPr/>
            </a:pPr>
            <a:r>
              <a:rPr lang="en-US" dirty="0" smtClean="0"/>
              <a:t>Summer Compensation</a:t>
            </a:r>
          </a:p>
          <a:p>
            <a:pPr marL="742950" lvl="1" indent="-285750">
              <a:lnSpc>
                <a:spcPct val="107000"/>
              </a:lnSpc>
              <a:spcAft>
                <a:spcPts val="800"/>
              </a:spcAft>
              <a:buFont typeface="Wingdings" panose="05000000000000000000" pitchFamily="2" charset="2"/>
              <a:buChar char="Ø"/>
              <a:defRPr/>
            </a:pPr>
            <a:r>
              <a:rPr lang="en-US" dirty="0" smtClean="0"/>
              <a:t>Change </a:t>
            </a:r>
            <a:r>
              <a:rPr lang="en-US" dirty="0"/>
              <a:t>in Status from Without Salary (WOS) to Paid or Paid to </a:t>
            </a:r>
            <a:r>
              <a:rPr lang="en-US" dirty="0" smtClean="0"/>
              <a:t>WOS</a:t>
            </a:r>
          </a:p>
          <a:p>
            <a:pPr marL="742950" lvl="1" indent="-285750">
              <a:lnSpc>
                <a:spcPct val="107000"/>
              </a:lnSpc>
              <a:spcAft>
                <a:spcPts val="800"/>
              </a:spcAft>
              <a:buFont typeface="Wingdings" panose="05000000000000000000" pitchFamily="2" charset="2"/>
              <a:buChar char="Ø"/>
              <a:defRPr/>
            </a:pPr>
            <a:r>
              <a:rPr lang="en-US" dirty="0" smtClean="0"/>
              <a:t>Short </a:t>
            </a:r>
            <a:r>
              <a:rPr lang="en-US" dirty="0"/>
              <a:t>Work Break / Return from Short Work </a:t>
            </a:r>
            <a:r>
              <a:rPr lang="en-US" dirty="0" smtClean="0"/>
              <a:t>Break</a:t>
            </a:r>
          </a:p>
          <a:p>
            <a:pPr marL="742950" lvl="1" indent="-285750">
              <a:lnSpc>
                <a:spcPct val="107000"/>
              </a:lnSpc>
              <a:spcAft>
                <a:spcPts val="800"/>
              </a:spcAft>
              <a:buFont typeface="Wingdings" panose="05000000000000000000" pitchFamily="2" charset="2"/>
              <a:buChar char="Ø"/>
              <a:defRPr/>
            </a:pPr>
            <a:r>
              <a:rPr lang="en-US" dirty="0" smtClean="0"/>
              <a:t>Abeyance </a:t>
            </a:r>
            <a:r>
              <a:rPr lang="en-US" dirty="0"/>
              <a:t>/ Return from </a:t>
            </a:r>
            <a:r>
              <a:rPr lang="en-US" dirty="0" smtClean="0"/>
              <a:t>Abeyance</a:t>
            </a:r>
          </a:p>
          <a:p>
            <a:pPr marL="742950" lvl="1" indent="-285750">
              <a:lnSpc>
                <a:spcPct val="107000"/>
              </a:lnSpc>
              <a:spcAft>
                <a:spcPts val="800"/>
              </a:spcAft>
              <a:buFont typeface="Wingdings" panose="05000000000000000000" pitchFamily="2" charset="2"/>
              <a:buChar char="Ø"/>
              <a:defRPr/>
            </a:pPr>
            <a:r>
              <a:rPr lang="en-US" dirty="0" smtClean="0"/>
              <a:t>Changes </a:t>
            </a:r>
            <a:r>
              <a:rPr lang="en-US" dirty="0"/>
              <a:t>to existing concurrent appointments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Recurring </a:t>
            </a:r>
            <a:r>
              <a:rPr lang="en-US" dirty="0"/>
              <a:t>Additional Pay </a:t>
            </a:r>
            <a:r>
              <a:rPr lang="en-US" dirty="0" smtClean="0"/>
              <a:t>Payments</a:t>
            </a:r>
          </a:p>
          <a:p>
            <a:pPr marL="742950" lvl="1" indent="-285750">
              <a:lnSpc>
                <a:spcPct val="107000"/>
              </a:lnSpc>
              <a:spcAft>
                <a:spcPts val="800"/>
              </a:spcAft>
              <a:buFont typeface="Wingdings" panose="05000000000000000000" pitchFamily="2" charset="2"/>
              <a:buChar char="Ø"/>
              <a:defRPr/>
            </a:pPr>
            <a:r>
              <a:rPr lang="en-US" dirty="0" smtClean="0"/>
              <a:t>Retro </a:t>
            </a:r>
            <a:r>
              <a:rPr lang="en-US" dirty="0"/>
              <a:t>Academic Merits, Promotions, Series </a:t>
            </a:r>
            <a:r>
              <a:rPr lang="en-US" dirty="0" smtClean="0"/>
              <a:t>Changes</a:t>
            </a:r>
          </a:p>
          <a:p>
            <a:pPr marL="742950" lvl="1" indent="-285750">
              <a:lnSpc>
                <a:spcPct val="107000"/>
              </a:lnSpc>
              <a:spcAft>
                <a:spcPts val="800"/>
              </a:spcAft>
              <a:buFont typeface="Wingdings" panose="05000000000000000000" pitchFamily="2" charset="2"/>
              <a:buChar char="Ø"/>
              <a:defRPr/>
            </a:pPr>
            <a:r>
              <a:rPr lang="en-US" dirty="0" smtClean="0"/>
              <a:t>Phased </a:t>
            </a:r>
            <a:r>
              <a:rPr lang="en-US" dirty="0"/>
              <a:t>Retirement or Employee Reduction In Time (</a:t>
            </a:r>
            <a:r>
              <a:rPr lang="en-US" dirty="0" smtClean="0"/>
              <a:t>ERIT)</a:t>
            </a:r>
          </a:p>
          <a:p>
            <a:pPr marL="742950" lvl="1" indent="-285750">
              <a:lnSpc>
                <a:spcPct val="107000"/>
              </a:lnSpc>
              <a:spcAft>
                <a:spcPts val="800"/>
              </a:spcAft>
              <a:buFont typeface="Wingdings" panose="05000000000000000000" pitchFamily="2" charset="2"/>
              <a:buChar char="Ø"/>
              <a:defRPr/>
            </a:pPr>
            <a:r>
              <a:rPr lang="en-US" dirty="0" smtClean="0"/>
              <a:t>Probationary </a:t>
            </a:r>
            <a:r>
              <a:rPr lang="en-US" dirty="0"/>
              <a:t>Status and Trial Employment </a:t>
            </a:r>
            <a:r>
              <a:rPr lang="en-US" dirty="0" smtClean="0"/>
              <a:t>Changes</a:t>
            </a:r>
            <a:endParaRPr lang="en-US" dirty="0"/>
          </a:p>
        </p:txBody>
      </p:sp>
      <p:sp>
        <p:nvSpPr>
          <p:cNvPr id="3" name="Title 1"/>
          <p:cNvSpPr>
            <a:spLocks noGrp="1"/>
          </p:cNvSpPr>
          <p:nvPr>
            <p:ph type="title"/>
          </p:nvPr>
        </p:nvSpPr>
        <p:spPr>
          <a:xfrm>
            <a:off x="407974" y="163219"/>
            <a:ext cx="10963618" cy="685800"/>
          </a:xfrm>
        </p:spPr>
        <p:txBody>
          <a:bodyPr/>
          <a:lstStyle/>
          <a:p>
            <a:r>
              <a:rPr lang="en-US" dirty="0" smtClean="0">
                <a:solidFill>
                  <a:schemeClr val="accent5"/>
                </a:solidFill>
              </a:rPr>
              <a:t>PAYPATH ACTIONS EXAMPLES</a:t>
            </a:r>
            <a:endParaRPr lang="en-US" dirty="0">
              <a:solidFill>
                <a:schemeClr val="accent5"/>
              </a:solidFill>
            </a:endParaRPr>
          </a:p>
        </p:txBody>
      </p:sp>
      <p:sp>
        <p:nvSpPr>
          <p:cNvPr id="4"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10</a:t>
            </a:fld>
            <a:endParaRPr lang="en-US" altLang="en-US" dirty="0">
              <a:solidFill>
                <a:prstClr val="black"/>
              </a:solidFill>
            </a:endParaRPr>
          </a:p>
        </p:txBody>
      </p:sp>
    </p:spTree>
    <p:extLst>
      <p:ext uri="{BB962C8B-B14F-4D97-AF65-F5344CB8AC3E}">
        <p14:creationId xmlns:p14="http://schemas.microsoft.com/office/powerpoint/2010/main" val="5291080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 </a:t>
            </a:r>
            <a:r>
              <a:rPr lang="en-US" sz="3200" dirty="0" smtClean="0">
                <a:solidFill>
                  <a:schemeClr val="accent5"/>
                </a:solidFill>
              </a:rPr>
              <a:t>part 2</a:t>
            </a:r>
            <a:r>
              <a:rPr lang="en-US" dirty="0" smtClean="0">
                <a:solidFill>
                  <a:schemeClr val="accent5"/>
                </a:solidFill>
              </a:rPr>
              <a:t> </a:t>
            </a:r>
            <a:endParaRPr lang="en-US" dirty="0">
              <a:solidFill>
                <a:schemeClr val="accent5"/>
              </a:solidFill>
            </a:endParaRPr>
          </a:p>
        </p:txBody>
      </p:sp>
      <p:sp>
        <p:nvSpPr>
          <p:cNvPr id="3" name="Rectangle 2"/>
          <p:cNvSpPr/>
          <p:nvPr/>
        </p:nvSpPr>
        <p:spPr>
          <a:xfrm>
            <a:off x="374904" y="1216946"/>
            <a:ext cx="11030515" cy="127785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‘List’ you can filter the view on the process you are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transacting.         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default view is All Transactions. Select a specific transaction type to view the list containing only those transactions:</a:t>
            </a:r>
          </a:p>
        </p:txBody>
      </p:sp>
      <p:pic>
        <p:nvPicPr>
          <p:cNvPr id="4" name="Picture 3"/>
          <p:cNvPicPr/>
          <p:nvPr/>
        </p:nvPicPr>
        <p:blipFill>
          <a:blip r:embed="rId3"/>
          <a:stretch>
            <a:fillRect/>
          </a:stretch>
        </p:blipFill>
        <p:spPr>
          <a:xfrm>
            <a:off x="983225" y="2861187"/>
            <a:ext cx="10153203" cy="2871019"/>
          </a:xfrm>
          <a:prstGeom prst="rect">
            <a:avLst/>
          </a:prstGeom>
          <a:ln>
            <a:solidFill>
              <a:schemeClr val="tx2"/>
            </a:solidFill>
          </a:ln>
        </p:spPr>
      </p:pic>
      <p:sp>
        <p:nvSpPr>
          <p:cNvPr id="5" name="Left Bracket 4"/>
          <p:cNvSpPr/>
          <p:nvPr/>
        </p:nvSpPr>
        <p:spPr>
          <a:xfrm>
            <a:off x="3224981" y="4277034"/>
            <a:ext cx="304800" cy="11897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p:txBody>
      </p:sp>
      <p:sp>
        <p:nvSpPr>
          <p:cNvPr id="6" name="Slide Number Placeholder 5"/>
          <p:cNvSpPr>
            <a:spLocks noGrp="1"/>
          </p:cNvSpPr>
          <p:nvPr>
            <p:ph type="sldNum" sz="quarter" idx="12"/>
          </p:nvPr>
        </p:nvSpPr>
        <p:spPr>
          <a:xfrm>
            <a:off x="114808" y="6399467"/>
            <a:ext cx="2844800" cy="304800"/>
          </a:xfrm>
        </p:spPr>
        <p:txBody>
          <a:bodyPr/>
          <a:lstStyle/>
          <a:p>
            <a:pPr algn="l">
              <a:defRPr/>
            </a:pPr>
            <a:fld id="{08156D9A-717C-4C36-974D-F6EE13F3C2A5}" type="slidenum">
              <a:rPr lang="en-US" altLang="en-US" smtClean="0">
                <a:solidFill>
                  <a:prstClr val="black"/>
                </a:solidFill>
              </a:rPr>
              <a:pPr algn="l">
                <a:defRPr/>
              </a:pPr>
              <a:t>100</a:t>
            </a:fld>
            <a:endParaRPr lang="en-US" altLang="en-US" dirty="0">
              <a:solidFill>
                <a:prstClr val="black"/>
              </a:solidFill>
            </a:endParaRPr>
          </a:p>
        </p:txBody>
      </p:sp>
    </p:spTree>
    <p:extLst>
      <p:ext uri="{BB962C8B-B14F-4D97-AF65-F5344CB8AC3E}">
        <p14:creationId xmlns:p14="http://schemas.microsoft.com/office/powerpoint/2010/main" val="3139844043"/>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UPDATING AND EDITING A SHAREPOINT LIST</a:t>
            </a:r>
            <a:endParaRPr lang="en-US" dirty="0">
              <a:solidFill>
                <a:schemeClr val="accent5"/>
              </a:solidFill>
            </a:endParaRPr>
          </a:p>
        </p:txBody>
      </p:sp>
      <p:sp>
        <p:nvSpPr>
          <p:cNvPr id="3" name="Rectangle 2"/>
          <p:cNvSpPr/>
          <p:nvPr/>
        </p:nvSpPr>
        <p:spPr>
          <a:xfrm>
            <a:off x="374904" y="1094882"/>
            <a:ext cx="5003341" cy="33563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functions of a SharePoint list are similar to MS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Excel,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except that it is in a central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location,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can be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accessed / updated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multiple people at the same time.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Use the list headers to filter and sort.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 you will see these temporary changes</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4" name="Rectangle 3"/>
          <p:cNvSpPr/>
          <p:nvPr/>
        </p:nvSpPr>
        <p:spPr>
          <a:xfrm>
            <a:off x="374904" y="4639886"/>
            <a:ext cx="517668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your name in the drop-down, you will have easy access to only your transactions. This is especially helpful if your name appears several pages into the list.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78013" y="1228812"/>
            <a:ext cx="5142270" cy="4417071"/>
          </a:xfrm>
          <a:prstGeom prst="rect">
            <a:avLst/>
          </a:prstGeom>
          <a:ln>
            <a:solidFill>
              <a:schemeClr val="tx2"/>
            </a:solidFill>
          </a:ln>
        </p:spPr>
      </p:pic>
      <p:sp>
        <p:nvSpPr>
          <p:cNvPr id="6" name="Slide Number Placeholder 5"/>
          <p:cNvSpPr>
            <a:spLocks noGrp="1"/>
          </p:cNvSpPr>
          <p:nvPr>
            <p:ph type="sldNum" sz="quarter" idx="12"/>
          </p:nvPr>
        </p:nvSpPr>
        <p:spPr>
          <a:xfrm>
            <a:off x="118447" y="6426478"/>
            <a:ext cx="2844800" cy="304800"/>
          </a:xfrm>
        </p:spPr>
        <p:txBody>
          <a:bodyPr/>
          <a:lstStyle/>
          <a:p>
            <a:pPr algn="l">
              <a:defRPr/>
            </a:pPr>
            <a:fld id="{08156D9A-717C-4C36-974D-F6EE13F3C2A5}" type="slidenum">
              <a:rPr lang="en-US" altLang="en-US" smtClean="0">
                <a:solidFill>
                  <a:prstClr val="black"/>
                </a:solidFill>
              </a:rPr>
              <a:pPr algn="l">
                <a:defRPr/>
              </a:pPr>
              <a:t>101</a:t>
            </a:fld>
            <a:endParaRPr lang="en-US" altLang="en-US" dirty="0">
              <a:solidFill>
                <a:prstClr val="black"/>
              </a:solidFill>
            </a:endParaRPr>
          </a:p>
        </p:txBody>
      </p:sp>
    </p:spTree>
    <p:extLst>
      <p:ext uri="{BB962C8B-B14F-4D97-AF65-F5344CB8AC3E}">
        <p14:creationId xmlns:p14="http://schemas.microsoft.com/office/powerpoint/2010/main" val="2543802012"/>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dirty="0" smtClean="0">
                <a:solidFill>
                  <a:schemeClr val="accent5"/>
                </a:solidFill>
              </a:rPr>
              <a:t>UPDATING AND EDITING A SHAREPOINT LIST </a:t>
            </a:r>
            <a:r>
              <a:rPr lang="en-US" sz="3200" dirty="0" smtClean="0">
                <a:solidFill>
                  <a:schemeClr val="accent5"/>
                </a:solidFill>
              </a:rPr>
              <a:t>part 2</a:t>
            </a:r>
            <a:endParaRPr lang="en-US" sz="3200" dirty="0">
              <a:solidFill>
                <a:schemeClr val="accent5"/>
              </a:solidFill>
            </a:endParaRPr>
          </a:p>
        </p:txBody>
      </p:sp>
      <p:sp>
        <p:nvSpPr>
          <p:cNvPr id="3" name="Rectangle 4"/>
          <p:cNvSpPr>
            <a:spLocks noChangeArrowheads="1"/>
          </p:cNvSpPr>
          <p:nvPr/>
        </p:nvSpPr>
        <p:spPr bwMode="auto">
          <a:xfrm>
            <a:off x="374904" y="1216152"/>
            <a:ext cx="113414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test by editing directly by clicking into the cell. Some cells are controlled by a drop-down choice; others are free-form. To save your change, click in another cell. </a:t>
            </a: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t="12598"/>
          <a:stretch>
            <a:fillRect/>
          </a:stretch>
        </p:blipFill>
        <p:spPr bwMode="auto">
          <a:xfrm>
            <a:off x="1069440" y="2624745"/>
            <a:ext cx="4640825"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634" y="2624745"/>
            <a:ext cx="4454806"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142240" y="6426899"/>
            <a:ext cx="2844800" cy="304800"/>
          </a:xfrm>
        </p:spPr>
        <p:txBody>
          <a:bodyPr/>
          <a:lstStyle/>
          <a:p>
            <a:pPr algn="l">
              <a:defRPr/>
            </a:pPr>
            <a:fld id="{08156D9A-717C-4C36-974D-F6EE13F3C2A5}" type="slidenum">
              <a:rPr lang="en-US" altLang="en-US" smtClean="0">
                <a:solidFill>
                  <a:prstClr val="black"/>
                </a:solidFill>
              </a:rPr>
              <a:pPr algn="l">
                <a:defRPr/>
              </a:pPr>
              <a:t>102</a:t>
            </a:fld>
            <a:endParaRPr lang="en-US" altLang="en-US" dirty="0">
              <a:solidFill>
                <a:prstClr val="black"/>
              </a:solidFill>
            </a:endParaRPr>
          </a:p>
        </p:txBody>
      </p:sp>
    </p:spTree>
    <p:extLst>
      <p:ext uri="{BB962C8B-B14F-4D97-AF65-F5344CB8AC3E}">
        <p14:creationId xmlns:p14="http://schemas.microsoft.com/office/powerpoint/2010/main" val="3974708160"/>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grpSp>
        <p:nvGrpSpPr>
          <p:cNvPr id="17" name="Group 16"/>
          <p:cNvGrpSpPr/>
          <p:nvPr/>
        </p:nvGrpSpPr>
        <p:grpSpPr>
          <a:xfrm>
            <a:off x="452335" y="1752662"/>
            <a:ext cx="9343056" cy="620884"/>
            <a:chOff x="493963" y="2576648"/>
            <a:chExt cx="6915485" cy="826560"/>
          </a:xfrm>
          <a:solidFill>
            <a:schemeClr val="accent1">
              <a:lumMod val="60000"/>
              <a:lumOff val="40000"/>
            </a:schemeClr>
          </a:solidFill>
        </p:grpSpPr>
        <p:sp>
          <p:nvSpPr>
            <p:cNvPr id="18" name="Rounded Rectangle 1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0" name="TextBox 19"/>
          <p:cNvSpPr txBox="1"/>
          <p:nvPr/>
        </p:nvSpPr>
        <p:spPr>
          <a:xfrm>
            <a:off x="610704" y="185311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Describe the PayPath Transaction system process.</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1" name="Group 20"/>
          <p:cNvGrpSpPr/>
          <p:nvPr/>
        </p:nvGrpSpPr>
        <p:grpSpPr>
          <a:xfrm>
            <a:off x="439635" y="2501962"/>
            <a:ext cx="9343056" cy="620884"/>
            <a:chOff x="493963" y="2576648"/>
            <a:chExt cx="6915485" cy="826560"/>
          </a:xfrm>
          <a:solidFill>
            <a:schemeClr val="accent1">
              <a:lumMod val="60000"/>
              <a:lumOff val="40000"/>
            </a:schemeClr>
          </a:solidFill>
        </p:grpSpPr>
        <p:sp>
          <p:nvSpPr>
            <p:cNvPr id="22" name="Rounded Rectangle 21"/>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4" name="TextBox 23"/>
          <p:cNvSpPr txBox="1"/>
          <p:nvPr/>
        </p:nvSpPr>
        <p:spPr>
          <a:xfrm>
            <a:off x="648804" y="258971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Position Data, Job Data Changes, and Additional Pay.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 name="Group 24"/>
          <p:cNvGrpSpPr/>
          <p:nvPr/>
        </p:nvGrpSpPr>
        <p:grpSpPr>
          <a:xfrm>
            <a:off x="503135" y="3276662"/>
            <a:ext cx="9343056" cy="620884"/>
            <a:chOff x="493963" y="2576648"/>
            <a:chExt cx="6915485" cy="826560"/>
          </a:xfrm>
          <a:solidFill>
            <a:schemeClr val="accent1">
              <a:lumMod val="60000"/>
              <a:lumOff val="40000"/>
            </a:schemeClr>
          </a:solidFill>
        </p:grpSpPr>
        <p:sp>
          <p:nvSpPr>
            <p:cNvPr id="26" name="Rounded Rectangle 2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8" name="TextBox 27"/>
          <p:cNvSpPr txBox="1"/>
          <p:nvPr/>
        </p:nvSpPr>
        <p:spPr>
          <a:xfrm>
            <a:off x="661504" y="337711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various PayPath combination transactions.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p:cNvSpPr txBox="1"/>
          <p:nvPr/>
        </p:nvSpPr>
        <p:spPr>
          <a:xfrm>
            <a:off x="404966" y="988992"/>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sp>
        <p:nvSpPr>
          <p:cNvPr id="3" name="Slide Number Placeholder 2"/>
          <p:cNvSpPr>
            <a:spLocks noGrp="1"/>
          </p:cNvSpPr>
          <p:nvPr>
            <p:ph type="sldNum" sz="quarter" idx="12"/>
          </p:nvPr>
        </p:nvSpPr>
        <p:spPr>
          <a:xfrm>
            <a:off x="53826" y="6454331"/>
            <a:ext cx="2844800" cy="304800"/>
          </a:xfrm>
        </p:spPr>
        <p:txBody>
          <a:bodyPr/>
          <a:lstStyle/>
          <a:p>
            <a:pPr algn="l">
              <a:defRPr/>
            </a:pPr>
            <a:fld id="{08156D9A-717C-4C36-974D-F6EE13F3C2A5}" type="slidenum">
              <a:rPr lang="en-US" altLang="en-US" smtClean="0">
                <a:solidFill>
                  <a:prstClr val="black"/>
                </a:solidFill>
              </a:rPr>
              <a:pPr algn="l">
                <a:defRPr/>
              </a:pPr>
              <a:t>103</a:t>
            </a:fld>
            <a:endParaRPr lang="en-US" altLang="en-US" dirty="0">
              <a:solidFill>
                <a:prstClr val="black"/>
              </a:solidFill>
            </a:endParaRPr>
          </a:p>
        </p:txBody>
      </p:sp>
    </p:spTree>
    <p:extLst>
      <p:ext uri="{BB962C8B-B14F-4D97-AF65-F5344CB8AC3E}">
        <p14:creationId xmlns:p14="http://schemas.microsoft.com/office/powerpoint/2010/main" val="10119059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22467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PayPath </a:t>
            </a:r>
            <a:r>
              <a:rPr lang="en-US" sz="2000" dirty="0" smtClean="0">
                <a:solidFill>
                  <a:prstClr val="black"/>
                </a:solidFill>
                <a:latin typeface="Arial"/>
              </a:rPr>
              <a:t>Process Map</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solidFill>
                  <a:prstClr val="black"/>
                </a:solidFill>
                <a:latin typeface="Arial"/>
              </a:rPr>
              <a:t>PayPath Process Design Workbook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solidFill>
                  <a:prstClr val="black"/>
                </a:solidFill>
                <a:latin typeface="Arial"/>
              </a:rPr>
              <a:t>PayPath Checklist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noProof="0" dirty="0" smtClean="0">
                <a:solidFill>
                  <a:prstClr val="black"/>
                </a:solidFill>
                <a:latin typeface="Arial"/>
              </a:rPr>
              <a:t>Employee Class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dirty="0" smtClean="0">
                <a:ln>
                  <a:noFill/>
                </a:ln>
                <a:solidFill>
                  <a:prstClr val="black"/>
                </a:solidFill>
                <a:effectLst/>
                <a:uLnTx/>
                <a:uFillTx/>
                <a:latin typeface="Arial"/>
                <a:ea typeface="+mn-ea"/>
                <a:cs typeface="+mn-cs"/>
              </a:rPr>
              <a:t>Short</a:t>
            </a:r>
            <a:r>
              <a:rPr kumimoji="0" lang="en-US" sz="2000" b="0" i="0" u="none" strike="noStrike" kern="1200" cap="none" spc="0" normalizeH="0" dirty="0" smtClean="0">
                <a:ln>
                  <a:noFill/>
                </a:ln>
                <a:solidFill>
                  <a:prstClr val="black"/>
                </a:solidFill>
                <a:effectLst/>
                <a:uLnTx/>
                <a:uFillTx/>
                <a:latin typeface="Arial"/>
                <a:ea typeface="+mn-ea"/>
                <a:cs typeface="+mn-cs"/>
              </a:rPr>
              <a:t> Work Break Matrix</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3" name="Slide Number Placeholder 2"/>
          <p:cNvSpPr>
            <a:spLocks noGrp="1"/>
          </p:cNvSpPr>
          <p:nvPr>
            <p:ph type="sldNum" sz="quarter" idx="12"/>
          </p:nvPr>
        </p:nvSpPr>
        <p:spPr>
          <a:xfrm>
            <a:off x="96520" y="6472619"/>
            <a:ext cx="2844800" cy="304800"/>
          </a:xfrm>
        </p:spPr>
        <p:txBody>
          <a:bodyPr/>
          <a:lstStyle/>
          <a:p>
            <a:pPr algn="l">
              <a:defRPr/>
            </a:pPr>
            <a:fld id="{08156D9A-717C-4C36-974D-F6EE13F3C2A5}" type="slidenum">
              <a:rPr lang="en-US" altLang="en-US" smtClean="0">
                <a:solidFill>
                  <a:prstClr val="black"/>
                </a:solidFill>
              </a:rPr>
              <a:pPr algn="l">
                <a:defRPr/>
              </a:pPr>
              <a:t>104</a:t>
            </a:fld>
            <a:endParaRPr lang="en-US" altLang="en-US" dirty="0">
              <a:solidFill>
                <a:prstClr val="black"/>
              </a:solidFill>
            </a:endParaRPr>
          </a:p>
        </p:txBody>
      </p:sp>
    </p:spTree>
    <p:extLst>
      <p:ext uri="{BB962C8B-B14F-4D97-AF65-F5344CB8AC3E}">
        <p14:creationId xmlns:p14="http://schemas.microsoft.com/office/powerpoint/2010/main" val="31630660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83" y="2337255"/>
            <a:ext cx="2879387" cy="1690289"/>
          </a:xfrm>
          <a:prstGeom prst="rect">
            <a:avLst/>
          </a:prstGeom>
        </p:spPr>
      </p:pic>
      <p:sp>
        <p:nvSpPr>
          <p:cNvPr id="6" name="TextBox 5"/>
          <p:cNvSpPr txBox="1"/>
          <p:nvPr/>
        </p:nvSpPr>
        <p:spPr>
          <a:xfrm>
            <a:off x="3657601" y="2520681"/>
            <a:ext cx="938070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0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a:ea typeface="+mn-ea"/>
                <a:cs typeface="+mn-cs"/>
              </a:rPr>
              <a:t>http://bit.ly/ucpathpilottrainingphase2 </a:t>
            </a:r>
          </a:p>
        </p:txBody>
      </p:sp>
      <p:sp>
        <p:nvSpPr>
          <p:cNvPr id="2" name="Slide Number Placeholder 1"/>
          <p:cNvSpPr>
            <a:spLocks noGrp="1"/>
          </p:cNvSpPr>
          <p:nvPr>
            <p:ph type="sldNum" sz="quarter" idx="12"/>
          </p:nvPr>
        </p:nvSpPr>
        <p:spPr>
          <a:xfrm>
            <a:off x="140354" y="6444056"/>
            <a:ext cx="2844800" cy="304800"/>
          </a:xfrm>
        </p:spPr>
        <p:txBody>
          <a:bodyPr/>
          <a:lstStyle/>
          <a:p>
            <a:pPr algn="l">
              <a:defRPr/>
            </a:pPr>
            <a:fld id="{08156D9A-717C-4C36-974D-F6EE13F3C2A5}" type="slidenum">
              <a:rPr lang="en-US" altLang="en-US" smtClean="0">
                <a:solidFill>
                  <a:prstClr val="black"/>
                </a:solidFill>
              </a:rPr>
              <a:pPr algn="l">
                <a:defRPr/>
              </a:pPr>
              <a:t>105</a:t>
            </a:fld>
            <a:endParaRPr lang="en-US" altLang="en-US" dirty="0">
              <a:solidFill>
                <a:prstClr val="black"/>
              </a:solidFill>
            </a:endParaRPr>
          </a:p>
        </p:txBody>
      </p:sp>
    </p:spTree>
    <p:extLst>
      <p:ext uri="{BB962C8B-B14F-4D97-AF65-F5344CB8AC3E}">
        <p14:creationId xmlns:p14="http://schemas.microsoft.com/office/powerpoint/2010/main" val="22047039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242552"/>
            <a:ext cx="5835322" cy="437649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9088" y="6463475"/>
            <a:ext cx="2844800" cy="304800"/>
          </a:xfrm>
        </p:spPr>
        <p:txBody>
          <a:bodyPr/>
          <a:lstStyle/>
          <a:p>
            <a:pPr algn="l">
              <a:defRPr/>
            </a:pPr>
            <a:fld id="{08156D9A-717C-4C36-974D-F6EE13F3C2A5}" type="slidenum">
              <a:rPr lang="en-US" altLang="en-US" smtClean="0">
                <a:solidFill>
                  <a:prstClr val="black"/>
                </a:solidFill>
              </a:rPr>
              <a:pPr algn="l">
                <a:defRPr/>
              </a:pPr>
              <a:t>106</a:t>
            </a:fld>
            <a:endParaRPr lang="en-US" altLang="en-US" dirty="0">
              <a:solidFill>
                <a:prstClr val="black"/>
              </a:solidFill>
            </a:endParaRPr>
          </a:p>
        </p:txBody>
      </p:sp>
    </p:spTree>
    <p:extLst>
      <p:ext uri="{BB962C8B-B14F-4D97-AF65-F5344CB8AC3E}">
        <p14:creationId xmlns:p14="http://schemas.microsoft.com/office/powerpoint/2010/main" val="276141199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87376" y="6362891"/>
            <a:ext cx="2844800" cy="304800"/>
          </a:xfrm>
        </p:spPr>
        <p:txBody>
          <a:bodyPr/>
          <a:lstStyle/>
          <a:p>
            <a:pPr algn="l">
              <a:defRPr/>
            </a:pPr>
            <a:fld id="{08156D9A-717C-4C36-974D-F6EE13F3C2A5}" type="slidenum">
              <a:rPr lang="en-US" altLang="en-US" smtClean="0">
                <a:solidFill>
                  <a:prstClr val="black"/>
                </a:solidFill>
              </a:rPr>
              <a:pPr algn="l">
                <a:defRPr/>
              </a:pPr>
              <a:t>107</a:t>
            </a:fld>
            <a:endParaRPr lang="en-US" altLang="en-US" dirty="0">
              <a:solidFill>
                <a:prstClr val="black"/>
              </a:solidFill>
            </a:endParaRPr>
          </a:p>
        </p:txBody>
      </p:sp>
    </p:spTree>
    <p:extLst>
      <p:ext uri="{BB962C8B-B14F-4D97-AF65-F5344CB8AC3E}">
        <p14:creationId xmlns:p14="http://schemas.microsoft.com/office/powerpoint/2010/main" val="7992825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PAYPATH TRANSACTION – SYSTEM PROCESS</a:t>
            </a:r>
            <a:endParaRPr lang="en-US" dirty="0">
              <a:solidFill>
                <a:schemeClr val="accent5"/>
              </a:solidFill>
            </a:endParaRPr>
          </a:p>
        </p:txBody>
      </p:sp>
      <p:graphicFrame>
        <p:nvGraphicFramePr>
          <p:cNvPr id="3" name="Content Placeholder 3"/>
          <p:cNvGraphicFramePr>
            <a:graphicFrameLocks/>
          </p:cNvGraphicFramePr>
          <p:nvPr>
            <p:extLst/>
          </p:nvPr>
        </p:nvGraphicFramePr>
        <p:xfrm>
          <a:off x="1651000" y="1466850"/>
          <a:ext cx="805815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9" descr="C:\Users\dallen\Documents\UCPath\Templates and Standards\ILT WBT Icons\approver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51992" y="2236140"/>
            <a:ext cx="769600" cy="731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65854" y="2951000"/>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PayPath Initiator</a:t>
            </a:r>
          </a:p>
        </p:txBody>
      </p:sp>
      <p:sp>
        <p:nvSpPr>
          <p:cNvPr id="6" name="TextBox 5"/>
          <p:cNvSpPr txBox="1"/>
          <p:nvPr/>
        </p:nvSpPr>
        <p:spPr>
          <a:xfrm>
            <a:off x="3999107" y="2956286"/>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PayPath Initiator</a:t>
            </a:r>
          </a:p>
        </p:txBody>
      </p:sp>
      <p:sp>
        <p:nvSpPr>
          <p:cNvPr id="7" name="TextBox 6"/>
          <p:cNvSpPr txBox="1"/>
          <p:nvPr/>
        </p:nvSpPr>
        <p:spPr>
          <a:xfrm>
            <a:off x="6052550" y="2960694"/>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PayPath Approver</a:t>
            </a:r>
          </a:p>
        </p:txBody>
      </p:sp>
      <p:pic>
        <p:nvPicPr>
          <p:cNvPr id="8" name="Picture 6" descr="C:\Users\dallen\Documents\UCPath\Templates and Standards\ILT WBT Icons\21070-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9658" y="22604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dallen\Documents\UCPath\Templates and Standards\ILT WBT Icons\21070-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1594" y="22604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429740" y="2316302"/>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070052" y="2964002"/>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All</a:t>
            </a:r>
          </a:p>
        </p:txBody>
      </p:sp>
      <p:sp>
        <p:nvSpPr>
          <p:cNvPr id="12" name="Rectangle 11"/>
          <p:cNvSpPr/>
          <p:nvPr/>
        </p:nvSpPr>
        <p:spPr>
          <a:xfrm>
            <a:off x="0" y="947271"/>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144779" y="1092736"/>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4"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1948475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12</a:t>
            </a:fld>
            <a:endParaRPr lang="en-US" altLang="en-US" dirty="0">
              <a:solidFill>
                <a:prstClr val="black"/>
              </a:solidFill>
            </a:endParaRPr>
          </a:p>
        </p:txBody>
      </p:sp>
      <p:pic>
        <p:nvPicPr>
          <p:cNvPr id="2" name="Picture 1"/>
          <p:cNvPicPr>
            <a:picLocks noChangeAspect="1"/>
          </p:cNvPicPr>
          <p:nvPr/>
        </p:nvPicPr>
        <p:blipFill>
          <a:blip r:embed="rId3"/>
          <a:stretch>
            <a:fillRect/>
          </a:stretch>
        </p:blipFill>
        <p:spPr>
          <a:xfrm>
            <a:off x="228600" y="356616"/>
            <a:ext cx="11521440" cy="6135623"/>
          </a:xfrm>
          <a:prstGeom prst="rect">
            <a:avLst/>
          </a:prstGeom>
        </p:spPr>
      </p:pic>
    </p:spTree>
    <p:extLst>
      <p:ext uri="{BB962C8B-B14F-4D97-AF65-F5344CB8AC3E}">
        <p14:creationId xmlns:p14="http://schemas.microsoft.com/office/powerpoint/2010/main" val="538254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7974" y="989075"/>
            <a:ext cx="10963618" cy="2782428"/>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There are two PayPath Actions components; </a:t>
            </a:r>
          </a:p>
          <a:p>
            <a:pPr marL="742950" lvl="1" indent="-285750">
              <a:lnSpc>
                <a:spcPct val="107000"/>
              </a:lnSpc>
              <a:spcAft>
                <a:spcPts val="800"/>
              </a:spcAft>
              <a:buFont typeface="Arial" panose="020B0604020202020204" pitchFamily="34" charset="0"/>
              <a:buChar char="•"/>
              <a:defRPr/>
            </a:pPr>
            <a:r>
              <a:rPr lang="en-US" dirty="0">
                <a:solidFill>
                  <a:prstClr val="black"/>
                </a:solidFill>
                <a:latin typeface="Arial"/>
              </a:rPr>
              <a:t>O</a:t>
            </a:r>
            <a:r>
              <a:rPr kumimoji="0" lang="en-US" b="0" i="0" u="none" strike="noStrike" kern="1200" cap="none" spc="0" normalizeH="0" baseline="0" noProof="0" dirty="0" smtClean="0">
                <a:ln>
                  <a:noFill/>
                </a:ln>
                <a:solidFill>
                  <a:prstClr val="black"/>
                </a:solidFill>
                <a:effectLst/>
                <a:uLnTx/>
                <a:uFillTx/>
                <a:latin typeface="Arial"/>
                <a:ea typeface="+mn-ea"/>
                <a:cs typeface="+mn-cs"/>
              </a:rPr>
              <a:t>ne for </a:t>
            </a:r>
            <a:r>
              <a:rPr kumimoji="0" lang="en-US" b="1" i="0" u="none" strike="noStrike" kern="1200" cap="none" spc="0" normalizeH="0" baseline="0" noProof="0" dirty="0" smtClean="0">
                <a:ln>
                  <a:noFill/>
                </a:ln>
                <a:solidFill>
                  <a:prstClr val="black"/>
                </a:solidFill>
                <a:effectLst/>
                <a:uLnTx/>
                <a:uFillTx/>
                <a:latin typeface="Arial"/>
              </a:rPr>
              <a:t>ACADEMIC</a:t>
            </a:r>
            <a:endParaRPr lang="en-US" b="1" dirty="0">
              <a:solidFill>
                <a:prstClr val="black"/>
              </a:solidFill>
              <a:latin typeface="Arial"/>
            </a:endParaRPr>
          </a:p>
          <a:p>
            <a:pPr marL="742950" lvl="1" indent="-285750">
              <a:lnSpc>
                <a:spcPct val="107000"/>
              </a:lnSpc>
              <a:spcAft>
                <a:spcPts val="800"/>
              </a:spcAft>
              <a:buFont typeface="Arial" panose="020B0604020202020204" pitchFamily="34" charset="0"/>
              <a:buChar char="•"/>
              <a:defRPr/>
            </a:pPr>
            <a:r>
              <a:rPr lang="en-US" dirty="0">
                <a:solidFill>
                  <a:prstClr val="black"/>
                </a:solidFill>
                <a:latin typeface="Arial"/>
              </a:rPr>
              <a:t>O</a:t>
            </a:r>
            <a:r>
              <a:rPr kumimoji="0" lang="en-US" b="0" i="0" u="none" strike="noStrike" kern="1200" cap="none" spc="0" normalizeH="0" baseline="0" noProof="0" dirty="0" smtClean="0">
                <a:ln>
                  <a:noFill/>
                </a:ln>
                <a:solidFill>
                  <a:prstClr val="black"/>
                </a:solidFill>
                <a:effectLst/>
                <a:uLnTx/>
                <a:uFillTx/>
                <a:latin typeface="Arial"/>
                <a:ea typeface="+mn-ea"/>
                <a:cs typeface="+mn-cs"/>
              </a:rPr>
              <a:t>ne for </a:t>
            </a:r>
            <a:r>
              <a:rPr lang="en-US" b="1" dirty="0" smtClean="0">
                <a:solidFill>
                  <a:prstClr val="black"/>
                </a:solidFill>
                <a:latin typeface="Arial"/>
              </a:rPr>
              <a:t>STAFF</a:t>
            </a:r>
            <a:endParaRPr kumimoji="0" lang="en-US" b="1" i="0" u="none" strike="noStrike" kern="1200" cap="none" spc="0" normalizeH="0" baseline="0" noProof="0" dirty="0" smtClean="0">
              <a:ln>
                <a:noFill/>
              </a:ln>
              <a:solidFill>
                <a:prstClr val="black"/>
              </a:solidFill>
              <a:effectLst/>
              <a:uLnTx/>
              <a:uFillTx/>
              <a:latin typeface="Arial"/>
            </a:endParaRPr>
          </a:p>
          <a:p>
            <a:pPr marL="742950" lvl="1" indent="-285750">
              <a:lnSpc>
                <a:spcPct val="107000"/>
              </a:lnSpc>
              <a:spcAft>
                <a:spcPts val="800"/>
              </a:spcAft>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The appropriate component displays based on the type of employee selected.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35" normalizeH="0" baseline="0" noProof="0" dirty="0" smtClean="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35" normalizeH="0" baseline="0" noProof="0" dirty="0" smtClean="0">
                <a:ln>
                  <a:noFill/>
                </a:ln>
                <a:solidFill>
                  <a:prstClr val="black"/>
                </a:solidFill>
                <a:effectLst/>
                <a:uLnTx/>
                <a:uFillTx/>
                <a:latin typeface="Arial"/>
                <a:ea typeface="+mn-ea"/>
                <a:cs typeface="Arial"/>
              </a:rPr>
              <a:t>The </a:t>
            </a:r>
            <a:r>
              <a:rPr kumimoji="0" lang="en-US" sz="1800" b="0" i="0" u="none" strike="noStrike" kern="1200" cap="none" spc="-35" normalizeH="0" baseline="0" noProof="0" dirty="0">
                <a:ln>
                  <a:noFill/>
                </a:ln>
                <a:solidFill>
                  <a:prstClr val="black"/>
                </a:solidFill>
                <a:effectLst/>
                <a:uLnTx/>
                <a:uFillTx/>
                <a:latin typeface="Arial"/>
                <a:ea typeface="+mn-ea"/>
                <a:cs typeface="Arial"/>
              </a:rPr>
              <a:t>following types of transactions are processed for staff and academic employees using PayPath </a:t>
            </a:r>
            <a:r>
              <a:rPr kumimoji="0" lang="en-US" sz="1800" b="0" i="0" u="none" strike="noStrike" kern="1200" cap="none" spc="-35" normalizeH="0" baseline="0" noProof="0" dirty="0" smtClean="0">
                <a:ln>
                  <a:noFill/>
                </a:ln>
                <a:solidFill>
                  <a:prstClr val="black"/>
                </a:solidFill>
                <a:effectLst/>
                <a:uLnTx/>
                <a:uFillTx/>
                <a:latin typeface="Arial"/>
                <a:ea typeface="+mn-ea"/>
                <a:cs typeface="Arial"/>
              </a:rPr>
              <a:t>Actions:  </a:t>
            </a:r>
            <a:endParaRPr kumimoji="0" lang="en-US" sz="1800" b="0" i="0" u="none" strike="noStrike" kern="1200" cap="none" spc="0" normalizeH="0" baseline="0" noProof="0" dirty="0" smtClean="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itle 1"/>
          <p:cNvSpPr>
            <a:spLocks noGrp="1"/>
          </p:cNvSpPr>
          <p:nvPr>
            <p:ph type="title"/>
          </p:nvPr>
        </p:nvSpPr>
        <p:spPr>
          <a:xfrm>
            <a:off x="407974" y="163219"/>
            <a:ext cx="10963618" cy="685800"/>
          </a:xfrm>
        </p:spPr>
        <p:txBody>
          <a:bodyPr/>
          <a:lstStyle/>
          <a:p>
            <a:r>
              <a:rPr lang="en-US" dirty="0" smtClean="0">
                <a:solidFill>
                  <a:schemeClr val="accent5"/>
                </a:solidFill>
              </a:rPr>
              <a:t>PAYPATH ACTIONS PAGES</a:t>
            </a:r>
            <a:endParaRPr lang="en-US" dirty="0">
              <a:solidFill>
                <a:schemeClr val="accent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80974571"/>
              </p:ext>
            </p:extLst>
          </p:nvPr>
        </p:nvGraphicFramePr>
        <p:xfrm>
          <a:off x="3130905" y="3734114"/>
          <a:ext cx="4606544" cy="1483360"/>
        </p:xfrm>
        <a:graphic>
          <a:graphicData uri="http://schemas.openxmlformats.org/drawingml/2006/table">
            <a:tbl>
              <a:tblPr firstRow="1" bandRow="1">
                <a:tableStyleId>{5C22544A-7EE6-4342-B048-85BDC9FD1C3A}</a:tableStyleId>
              </a:tblPr>
              <a:tblGrid>
                <a:gridCol w="4606544">
                  <a:extLst>
                    <a:ext uri="{9D8B030D-6E8A-4147-A177-3AD203B41FA5}">
                      <a16:colId xmlns:a16="http://schemas.microsoft.com/office/drawing/2014/main" val="3408811985"/>
                    </a:ext>
                  </a:extLst>
                </a:gridCol>
              </a:tblGrid>
              <a:tr h="370840">
                <a:tc>
                  <a:txBody>
                    <a:bodyPr/>
                    <a:lstStyle/>
                    <a:p>
                      <a:pPr algn="ctr"/>
                      <a:r>
                        <a:rPr lang="en-US" dirty="0" smtClean="0"/>
                        <a:t>PayPath</a:t>
                      </a:r>
                      <a:r>
                        <a:rPr lang="en-US" baseline="0" dirty="0" smtClean="0"/>
                        <a:t> Actions Transactions</a:t>
                      </a:r>
                      <a:endParaRPr lang="en-US" dirty="0"/>
                    </a:p>
                  </a:txBody>
                  <a:tcPr>
                    <a:solidFill>
                      <a:srgbClr val="002060"/>
                    </a:solidFill>
                  </a:tcPr>
                </a:tc>
                <a:extLst>
                  <a:ext uri="{0D108BD9-81ED-4DB2-BD59-A6C34878D82A}">
                    <a16:rowId xmlns:a16="http://schemas.microsoft.com/office/drawing/2014/main" val="2398580373"/>
                  </a:ext>
                </a:extLst>
              </a:tr>
              <a:tr h="370840">
                <a:tc>
                  <a:txBody>
                    <a:bodyPr/>
                    <a:lstStyle/>
                    <a:p>
                      <a:pPr algn="ctr"/>
                      <a:r>
                        <a:rPr lang="en-US" dirty="0" smtClean="0">
                          <a:solidFill>
                            <a:schemeClr val="tx1"/>
                          </a:solidFill>
                        </a:rPr>
                        <a:t>Position</a:t>
                      </a:r>
                      <a:r>
                        <a:rPr lang="en-US" baseline="0" dirty="0" smtClean="0">
                          <a:solidFill>
                            <a:schemeClr val="tx1"/>
                          </a:solidFill>
                        </a:rPr>
                        <a:t> Data Changes</a:t>
                      </a:r>
                      <a:endParaRPr lang="en-US" dirty="0">
                        <a:solidFill>
                          <a:schemeClr val="tx1"/>
                        </a:solidFill>
                      </a:endParaRPr>
                    </a:p>
                  </a:txBody>
                  <a:tcPr/>
                </a:tc>
                <a:extLst>
                  <a:ext uri="{0D108BD9-81ED-4DB2-BD59-A6C34878D82A}">
                    <a16:rowId xmlns:a16="http://schemas.microsoft.com/office/drawing/2014/main" val="4000676498"/>
                  </a:ext>
                </a:extLst>
              </a:tr>
              <a:tr h="370840">
                <a:tc>
                  <a:txBody>
                    <a:bodyPr/>
                    <a:lstStyle/>
                    <a:p>
                      <a:pPr algn="ctr"/>
                      <a:r>
                        <a:rPr lang="en-US" dirty="0" smtClean="0"/>
                        <a:t>Job Data Changes</a:t>
                      </a:r>
                      <a:endParaRPr lang="en-US" dirty="0"/>
                    </a:p>
                  </a:txBody>
                  <a:tcPr/>
                </a:tc>
                <a:extLst>
                  <a:ext uri="{0D108BD9-81ED-4DB2-BD59-A6C34878D82A}">
                    <a16:rowId xmlns:a16="http://schemas.microsoft.com/office/drawing/2014/main" val="3488741604"/>
                  </a:ext>
                </a:extLst>
              </a:tr>
              <a:tr h="370840">
                <a:tc>
                  <a:txBody>
                    <a:bodyPr/>
                    <a:lstStyle/>
                    <a:p>
                      <a:pPr algn="ctr"/>
                      <a:r>
                        <a:rPr lang="en-US" dirty="0" smtClean="0"/>
                        <a:t>Additional Pay</a:t>
                      </a:r>
                      <a:endParaRPr lang="en-US" dirty="0"/>
                    </a:p>
                  </a:txBody>
                  <a:tcPr/>
                </a:tc>
                <a:extLst>
                  <a:ext uri="{0D108BD9-81ED-4DB2-BD59-A6C34878D82A}">
                    <a16:rowId xmlns:a16="http://schemas.microsoft.com/office/drawing/2014/main" val="891292190"/>
                  </a:ext>
                </a:extLst>
              </a:tr>
            </a:tbl>
          </a:graphicData>
        </a:graphic>
      </p:graphicFrame>
      <p:sp>
        <p:nvSpPr>
          <p:cNvPr id="5"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13</a:t>
            </a:fld>
            <a:endParaRPr lang="en-US" altLang="en-US" dirty="0">
              <a:solidFill>
                <a:prstClr val="black"/>
              </a:solidFill>
            </a:endParaRPr>
          </a:p>
        </p:txBody>
      </p:sp>
    </p:spTree>
    <p:extLst>
      <p:ext uri="{BB962C8B-B14F-4D97-AF65-F5344CB8AC3E}">
        <p14:creationId xmlns:p14="http://schemas.microsoft.com/office/powerpoint/2010/main" val="530519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7974" y="163219"/>
            <a:ext cx="10963618" cy="685800"/>
          </a:xfrm>
        </p:spPr>
        <p:txBody>
          <a:bodyPr/>
          <a:lstStyle/>
          <a:p>
            <a:r>
              <a:rPr lang="en-US" sz="3200" dirty="0" smtClean="0">
                <a:solidFill>
                  <a:schemeClr val="accent5"/>
                </a:solidFill>
              </a:rPr>
              <a:t>ACADEMIC PAYPATH PAGE</a:t>
            </a:r>
            <a:endParaRPr lang="en-US" sz="3200" dirty="0">
              <a:solidFill>
                <a:schemeClr val="accent5"/>
              </a:solidFill>
            </a:endParaRPr>
          </a:p>
        </p:txBody>
      </p:sp>
      <p:sp>
        <p:nvSpPr>
          <p:cNvPr id="11" name="TextBox 10"/>
          <p:cNvSpPr txBox="1"/>
          <p:nvPr/>
        </p:nvSpPr>
        <p:spPr>
          <a:xfrm>
            <a:off x="9289142" y="1476924"/>
            <a:ext cx="2423885" cy="1477328"/>
          </a:xfrm>
          <a:prstGeom prst="rect">
            <a:avLst/>
          </a:prstGeom>
          <a:noFill/>
          <a:ln w="9525">
            <a:solidFill>
              <a:srgbClr val="0070C0"/>
            </a:solidFill>
          </a:ln>
        </p:spPr>
        <p:txBody>
          <a:bodyPr wrap="square" rtlCol="0">
            <a:spAutoFit/>
          </a:bodyPr>
          <a:lstStyle/>
          <a:p>
            <a:r>
              <a:rPr lang="en-US" dirty="0" smtClean="0"/>
              <a:t>ACADEMIC Reason Codes</a:t>
            </a:r>
          </a:p>
          <a:p>
            <a:endParaRPr lang="en-US" dirty="0"/>
          </a:p>
          <a:p>
            <a:r>
              <a:rPr lang="en-US" dirty="0" smtClean="0"/>
              <a:t>APU – APU Change</a:t>
            </a:r>
          </a:p>
          <a:p>
            <a:r>
              <a:rPr lang="en-US" dirty="0" smtClean="0"/>
              <a:t>REG - Regularization</a:t>
            </a:r>
            <a:endParaRPr lang="en-US" dirty="0"/>
          </a:p>
        </p:txBody>
      </p:sp>
      <p:sp>
        <p:nvSpPr>
          <p:cNvPr id="15" name="TextBox 14"/>
          <p:cNvSpPr txBox="1"/>
          <p:nvPr/>
        </p:nvSpPr>
        <p:spPr>
          <a:xfrm>
            <a:off x="8964705" y="5265875"/>
            <a:ext cx="2748321" cy="369332"/>
          </a:xfrm>
          <a:prstGeom prst="rect">
            <a:avLst/>
          </a:prstGeom>
          <a:noFill/>
          <a:ln>
            <a:solidFill>
              <a:srgbClr val="0070C0"/>
            </a:solidFill>
          </a:ln>
        </p:spPr>
        <p:txBody>
          <a:bodyPr wrap="square" rtlCol="0">
            <a:spAutoFit/>
          </a:bodyPr>
          <a:lstStyle/>
          <a:p>
            <a:r>
              <a:rPr lang="en-US" dirty="0" smtClean="0"/>
              <a:t>ACADEMIC </a:t>
            </a:r>
            <a:r>
              <a:rPr lang="en-US" dirty="0" err="1" smtClean="0"/>
              <a:t>Jobcode</a:t>
            </a:r>
            <a:endParaRPr lang="en-US" dirty="0"/>
          </a:p>
        </p:txBody>
      </p:sp>
      <p:grpSp>
        <p:nvGrpSpPr>
          <p:cNvPr id="3" name="Group 2"/>
          <p:cNvGrpSpPr/>
          <p:nvPr/>
        </p:nvGrpSpPr>
        <p:grpSpPr>
          <a:xfrm>
            <a:off x="462750" y="1008918"/>
            <a:ext cx="8359028" cy="5477326"/>
            <a:chOff x="462750" y="1008918"/>
            <a:chExt cx="8359028" cy="5477326"/>
          </a:xfrm>
        </p:grpSpPr>
        <p:pic>
          <p:nvPicPr>
            <p:cNvPr id="16" name="Picture 15"/>
            <p:cNvPicPr>
              <a:picLocks noChangeAspect="1"/>
            </p:cNvPicPr>
            <p:nvPr/>
          </p:nvPicPr>
          <p:blipFill>
            <a:blip r:embed="rId3"/>
            <a:stretch>
              <a:fillRect/>
            </a:stretch>
          </p:blipFill>
          <p:spPr>
            <a:xfrm>
              <a:off x="462750" y="1008918"/>
              <a:ext cx="8359028" cy="5477326"/>
            </a:xfrm>
            <a:prstGeom prst="rect">
              <a:avLst/>
            </a:prstGeom>
          </p:spPr>
        </p:pic>
        <p:sp>
          <p:nvSpPr>
            <p:cNvPr id="2" name="Rectangle 1"/>
            <p:cNvSpPr/>
            <p:nvPr/>
          </p:nvSpPr>
          <p:spPr>
            <a:xfrm>
              <a:off x="481038" y="1554480"/>
              <a:ext cx="1082586" cy="2452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p:cNvCxnSpPr/>
          <p:nvPr/>
        </p:nvCxnSpPr>
        <p:spPr>
          <a:xfrm flipH="1">
            <a:off x="7100047" y="1799772"/>
            <a:ext cx="2189095" cy="1154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886635" y="4410635"/>
            <a:ext cx="6078071" cy="103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314" y="6486244"/>
            <a:ext cx="509016" cy="293941"/>
          </a:xfrm>
        </p:spPr>
        <p:txBody>
          <a:bodyPr/>
          <a:lstStyle/>
          <a:p>
            <a:pPr>
              <a:defRPr/>
            </a:pPr>
            <a:fld id="{08156D9A-717C-4C36-974D-F6EE13F3C2A5}" type="slidenum">
              <a:rPr lang="en-US" altLang="en-US" smtClean="0">
                <a:solidFill>
                  <a:prstClr val="black"/>
                </a:solidFill>
              </a:rPr>
              <a:pPr>
                <a:defRPr/>
              </a:pPr>
              <a:t>14</a:t>
            </a:fld>
            <a:endParaRPr lang="en-US" altLang="en-US" dirty="0">
              <a:solidFill>
                <a:prstClr val="black"/>
              </a:solidFill>
            </a:endParaRPr>
          </a:p>
        </p:txBody>
      </p:sp>
    </p:spTree>
    <p:extLst>
      <p:ext uri="{BB962C8B-B14F-4D97-AF65-F5344CB8AC3E}">
        <p14:creationId xmlns:p14="http://schemas.microsoft.com/office/powerpoint/2010/main" val="53238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7974" y="163219"/>
            <a:ext cx="10963618" cy="685800"/>
          </a:xfrm>
        </p:spPr>
        <p:txBody>
          <a:bodyPr/>
          <a:lstStyle/>
          <a:p>
            <a:r>
              <a:rPr lang="en-US" sz="3200" dirty="0" smtClean="0">
                <a:solidFill>
                  <a:schemeClr val="accent5"/>
                </a:solidFill>
              </a:rPr>
              <a:t>STAFF PAYPATH PAGE</a:t>
            </a:r>
            <a:endParaRPr lang="en-US" sz="3200" dirty="0">
              <a:solidFill>
                <a:schemeClr val="accent5"/>
              </a:solidFill>
            </a:endParaRPr>
          </a:p>
        </p:txBody>
      </p:sp>
      <p:cxnSp>
        <p:nvCxnSpPr>
          <p:cNvPr id="10" name="Straight Arrow Connector 9"/>
          <p:cNvCxnSpPr/>
          <p:nvPr/>
        </p:nvCxnSpPr>
        <p:spPr>
          <a:xfrm flipH="1">
            <a:off x="7358742" y="1799772"/>
            <a:ext cx="1930400" cy="1611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43382" y="1584426"/>
            <a:ext cx="2423885" cy="2585323"/>
          </a:xfrm>
          <a:prstGeom prst="rect">
            <a:avLst/>
          </a:prstGeom>
          <a:noFill/>
          <a:ln w="9525">
            <a:solidFill>
              <a:srgbClr val="4472C4"/>
            </a:solidFill>
          </a:ln>
        </p:spPr>
        <p:txBody>
          <a:bodyPr wrap="square" rtlCol="0">
            <a:spAutoFit/>
          </a:bodyPr>
          <a:lstStyle/>
          <a:p>
            <a:r>
              <a:rPr lang="en-US" dirty="0"/>
              <a:t>S</a:t>
            </a:r>
            <a:r>
              <a:rPr lang="en-US" dirty="0" smtClean="0"/>
              <a:t>TAFF Reason Codes</a:t>
            </a:r>
          </a:p>
          <a:p>
            <a:endParaRPr lang="en-US" dirty="0"/>
          </a:p>
          <a:p>
            <a:r>
              <a:rPr lang="en-US" dirty="0" smtClean="0"/>
              <a:t>JRD – Job Reclassification Downward</a:t>
            </a:r>
          </a:p>
          <a:p>
            <a:endParaRPr lang="en-US" dirty="0"/>
          </a:p>
          <a:p>
            <a:r>
              <a:rPr lang="en-US" dirty="0" smtClean="0"/>
              <a:t>ACR – Accretion to Bargaining Unit</a:t>
            </a:r>
            <a:endParaRPr lang="en-US" dirty="0"/>
          </a:p>
        </p:txBody>
      </p:sp>
      <p:sp>
        <p:nvSpPr>
          <p:cNvPr id="13" name="TextBox 12"/>
          <p:cNvSpPr txBox="1"/>
          <p:nvPr/>
        </p:nvSpPr>
        <p:spPr>
          <a:xfrm>
            <a:off x="9771529" y="5109882"/>
            <a:ext cx="2295738" cy="369332"/>
          </a:xfrm>
          <a:prstGeom prst="rect">
            <a:avLst/>
          </a:prstGeom>
          <a:noFill/>
          <a:ln>
            <a:solidFill>
              <a:schemeClr val="accent1"/>
            </a:solidFill>
          </a:ln>
        </p:spPr>
        <p:txBody>
          <a:bodyPr wrap="square" rtlCol="0">
            <a:spAutoFit/>
          </a:bodyPr>
          <a:lstStyle/>
          <a:p>
            <a:r>
              <a:rPr lang="en-US" dirty="0" smtClean="0"/>
              <a:t>STAFF </a:t>
            </a:r>
            <a:r>
              <a:rPr lang="en-US" dirty="0" err="1" smtClean="0"/>
              <a:t>Jobcode</a:t>
            </a:r>
            <a:endParaRPr lang="en-US" dirty="0"/>
          </a:p>
        </p:txBody>
      </p:sp>
      <p:grpSp>
        <p:nvGrpSpPr>
          <p:cNvPr id="2" name="Group 1"/>
          <p:cNvGrpSpPr/>
          <p:nvPr/>
        </p:nvGrpSpPr>
        <p:grpSpPr>
          <a:xfrm>
            <a:off x="407974" y="887732"/>
            <a:ext cx="9001083" cy="5885385"/>
            <a:chOff x="407974" y="887732"/>
            <a:chExt cx="9001083" cy="5885385"/>
          </a:xfrm>
        </p:grpSpPr>
        <p:pic>
          <p:nvPicPr>
            <p:cNvPr id="15" name="Picture 14"/>
            <p:cNvPicPr>
              <a:picLocks noChangeAspect="1"/>
            </p:cNvPicPr>
            <p:nvPr/>
          </p:nvPicPr>
          <p:blipFill rotWithShape="1">
            <a:blip r:embed="rId3"/>
            <a:srcRect t="15076"/>
            <a:stretch/>
          </p:blipFill>
          <p:spPr>
            <a:xfrm>
              <a:off x="407974" y="887732"/>
              <a:ext cx="9001083" cy="5885385"/>
            </a:xfrm>
            <a:prstGeom prst="rect">
              <a:avLst/>
            </a:prstGeom>
          </p:spPr>
        </p:pic>
        <p:sp>
          <p:nvSpPr>
            <p:cNvPr id="8" name="Rectangle 7"/>
            <p:cNvSpPr/>
            <p:nvPr/>
          </p:nvSpPr>
          <p:spPr>
            <a:xfrm>
              <a:off x="481038" y="1799772"/>
              <a:ext cx="1082586" cy="2452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p:cNvCxnSpPr>
            <a:stCxn id="13" idx="1"/>
          </p:cNvCxnSpPr>
          <p:nvPr/>
        </p:nvCxnSpPr>
        <p:spPr>
          <a:xfrm flipH="1" flipV="1">
            <a:off x="3101789" y="4571357"/>
            <a:ext cx="6669740" cy="723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30567" y="6481763"/>
            <a:ext cx="408432" cy="291354"/>
          </a:xfrm>
        </p:spPr>
        <p:txBody>
          <a:bodyPr/>
          <a:lstStyle/>
          <a:p>
            <a:pPr>
              <a:defRPr/>
            </a:pPr>
            <a:fld id="{08156D9A-717C-4C36-974D-F6EE13F3C2A5}"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1616155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7973" y="989075"/>
            <a:ext cx="11601889" cy="4275658"/>
          </a:xfrm>
          <a:prstGeom prst="rect">
            <a:avLst/>
          </a:prstGeom>
          <a:solidFill>
            <a:schemeClr val="bg1"/>
          </a:solidFill>
          <a:ln>
            <a:solidFill>
              <a:schemeClr val="bg1"/>
            </a:solidFill>
          </a:ln>
        </p:spPr>
        <p:txBody>
          <a:bodyPr wrap="square">
            <a:spAutoFit/>
          </a:bodyPr>
          <a:lstStyle/>
          <a:p>
            <a:pPr marL="285750" lvl="0" indent="-285750">
              <a:lnSpc>
                <a:spcPct val="107000"/>
              </a:lnSpc>
              <a:spcAft>
                <a:spcPts val="800"/>
              </a:spcAft>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PayPath Actions page is</a:t>
            </a:r>
            <a:r>
              <a:rPr kumimoji="0" lang="en-US" sz="1800" b="0" i="0" u="none" strike="noStrike" kern="1200" cap="none" spc="0" normalizeH="0" noProof="0" dirty="0" smtClean="0">
                <a:ln>
                  <a:noFill/>
                </a:ln>
                <a:solidFill>
                  <a:prstClr val="black"/>
                </a:solidFill>
                <a:effectLst/>
                <a:uLnTx/>
                <a:uFillTx/>
                <a:latin typeface="Arial"/>
                <a:ea typeface="+mn-ea"/>
                <a:cs typeface="+mn-cs"/>
              </a:rPr>
              <a:t> used for transacting </a:t>
            </a:r>
            <a:r>
              <a:rPr lang="en-US" dirty="0">
                <a:solidFill>
                  <a:prstClr val="black"/>
                </a:solidFill>
              </a:rPr>
              <a:t>on select Position </a:t>
            </a:r>
            <a:r>
              <a:rPr lang="en-US" dirty="0" smtClean="0">
                <a:solidFill>
                  <a:prstClr val="black"/>
                </a:solidFill>
              </a:rPr>
              <a:t>Fields, </a:t>
            </a:r>
            <a:r>
              <a:rPr kumimoji="0" lang="en-US" sz="1800" b="0" i="0" u="none" strike="noStrike" kern="1200" cap="none" spc="0" normalizeH="0" noProof="0" dirty="0" smtClean="0">
                <a:ln>
                  <a:noFill/>
                </a:ln>
                <a:solidFill>
                  <a:prstClr val="black"/>
                </a:solidFill>
                <a:effectLst/>
                <a:uLnTx/>
                <a:uFillTx/>
                <a:latin typeface="Arial"/>
                <a:ea typeface="+mn-ea"/>
                <a:cs typeface="+mn-cs"/>
              </a:rPr>
              <a:t>select Job Data fields,</a:t>
            </a:r>
            <a:r>
              <a:rPr lang="en-US" noProof="0" dirty="0">
                <a:solidFill>
                  <a:prstClr val="black"/>
                </a:solidFill>
                <a:latin typeface="Arial"/>
              </a:rPr>
              <a:t> </a:t>
            </a:r>
            <a:r>
              <a:rPr lang="en-US" dirty="0" smtClean="0">
                <a:solidFill>
                  <a:prstClr val="black"/>
                </a:solidFill>
                <a:latin typeface="Arial"/>
              </a:rPr>
              <a:t>and all of Recurring Additional Pay Fields.  </a:t>
            </a:r>
            <a:r>
              <a:rPr kumimoji="0" lang="en-US" sz="1800" b="0" i="0" u="none" strike="noStrike" kern="1200" cap="none" spc="-35" normalizeH="0" baseline="0" noProof="0" dirty="0" smtClean="0">
                <a:ln>
                  <a:noFill/>
                </a:ln>
                <a:solidFill>
                  <a:prstClr val="black"/>
                </a:solidFill>
                <a:effectLst/>
                <a:uLnTx/>
                <a:uFillTx/>
                <a:latin typeface="Arial"/>
                <a:ea typeface="+mn-ea"/>
                <a:cs typeface="Arial"/>
              </a:rPr>
              <a:t> The</a:t>
            </a:r>
            <a:r>
              <a:rPr kumimoji="0" lang="en-US" sz="1800" b="0" i="0" u="none" strike="noStrike" kern="1200" cap="none" spc="-35" normalizeH="0" noProof="0" dirty="0" smtClean="0">
                <a:ln>
                  <a:noFill/>
                </a:ln>
                <a:solidFill>
                  <a:prstClr val="black"/>
                </a:solidFill>
                <a:effectLst/>
                <a:uLnTx/>
                <a:uFillTx/>
                <a:latin typeface="Arial"/>
                <a:ea typeface="+mn-ea"/>
                <a:cs typeface="Arial"/>
              </a:rPr>
              <a:t> links to </a:t>
            </a:r>
            <a:r>
              <a:rPr kumimoji="0" lang="en-US" sz="1800" b="0" i="0" u="none" strike="noStrike" kern="1200" cap="none" spc="-35" normalizeH="0" noProof="0" dirty="0" err="1" smtClean="0">
                <a:ln>
                  <a:noFill/>
                </a:ln>
                <a:solidFill>
                  <a:prstClr val="black"/>
                </a:solidFill>
                <a:effectLst/>
                <a:uLnTx/>
                <a:uFillTx/>
                <a:latin typeface="Arial"/>
                <a:ea typeface="+mn-ea"/>
                <a:cs typeface="Arial"/>
              </a:rPr>
              <a:t>Paypath</a:t>
            </a:r>
            <a:r>
              <a:rPr kumimoji="0" lang="en-US" sz="1800" b="0" i="0" u="none" strike="noStrike" kern="1200" cap="none" spc="-35" normalizeH="0" noProof="0" dirty="0" smtClean="0">
                <a:ln>
                  <a:noFill/>
                </a:ln>
                <a:solidFill>
                  <a:prstClr val="black"/>
                </a:solidFill>
                <a:effectLst/>
                <a:uLnTx/>
                <a:uFillTx/>
                <a:latin typeface="Arial"/>
                <a:ea typeface="+mn-ea"/>
                <a:cs typeface="Arial"/>
              </a:rPr>
              <a:t> pages &amp; to the </a:t>
            </a:r>
            <a:r>
              <a:rPr kumimoji="0" lang="en-US" sz="1800" b="0" i="0" u="none" strike="noStrike" kern="1200" cap="none" spc="-35" normalizeH="0" noProof="0" dirty="0" err="1" smtClean="0">
                <a:ln>
                  <a:noFill/>
                </a:ln>
                <a:solidFill>
                  <a:prstClr val="black"/>
                </a:solidFill>
                <a:effectLst/>
                <a:uLnTx/>
                <a:uFillTx/>
                <a:latin typeface="Arial"/>
                <a:ea typeface="+mn-ea"/>
                <a:cs typeface="Arial"/>
              </a:rPr>
              <a:t>the</a:t>
            </a:r>
            <a:r>
              <a:rPr kumimoji="0" lang="en-US" sz="1800" b="0" i="0" u="none" strike="noStrike" kern="1200" cap="none" spc="-35" normalizeH="0" noProof="0" dirty="0" smtClean="0">
                <a:ln>
                  <a:noFill/>
                </a:ln>
                <a:solidFill>
                  <a:prstClr val="black"/>
                </a:solidFill>
                <a:effectLst/>
                <a:uLnTx/>
                <a:uFillTx/>
                <a:latin typeface="Arial"/>
                <a:ea typeface="+mn-ea"/>
                <a:cs typeface="Arial"/>
              </a:rPr>
              <a:t> individual </a:t>
            </a:r>
            <a:r>
              <a:rPr lang="en-US" spc="-35" dirty="0" smtClean="0">
                <a:solidFill>
                  <a:prstClr val="black"/>
                </a:solidFill>
                <a:latin typeface="Arial"/>
                <a:cs typeface="Arial"/>
              </a:rPr>
              <a:t>component </a:t>
            </a:r>
            <a:r>
              <a:rPr kumimoji="0" lang="en-US" sz="1800" b="0" i="0" u="none" strike="noStrike" kern="1200" cap="none" spc="-35" normalizeH="0" noProof="0" dirty="0" smtClean="0">
                <a:ln>
                  <a:noFill/>
                </a:ln>
                <a:solidFill>
                  <a:prstClr val="black"/>
                </a:solidFill>
                <a:effectLst/>
                <a:uLnTx/>
                <a:uFillTx/>
                <a:latin typeface="Arial"/>
                <a:ea typeface="+mn-ea"/>
                <a:cs typeface="Arial"/>
              </a:rPr>
              <a:t>pages are below.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pc="-35" baseline="0" dirty="0">
              <a:solidFill>
                <a:prstClr val="black"/>
              </a:solidFill>
              <a:latin typeface="Arial"/>
              <a:cs typeface="Arial"/>
            </a:endParaRPr>
          </a:p>
          <a:p>
            <a:pPr marL="742950" lvl="1" indent="-285750">
              <a:lnSpc>
                <a:spcPct val="107000"/>
              </a:lnSpc>
              <a:spcAft>
                <a:spcPts val="800"/>
              </a:spcAft>
              <a:buFont typeface="Arial" panose="020B0604020202020204" pitchFamily="34" charset="0"/>
              <a:buChar char="•"/>
              <a:defRPr/>
            </a:pPr>
            <a:r>
              <a:rPr lang="en-US" b="1" spc="-35" dirty="0" smtClean="0">
                <a:solidFill>
                  <a:srgbClr val="4472C4"/>
                </a:solidFill>
                <a:latin typeface="Arial"/>
                <a:cs typeface="Arial"/>
              </a:rPr>
              <a:t>PAYPATH </a:t>
            </a:r>
          </a:p>
          <a:p>
            <a:pPr marL="742950" lvl="1" indent="-285750">
              <a:lnSpc>
                <a:spcPct val="107000"/>
              </a:lnSpc>
              <a:spcAft>
                <a:spcPts val="800"/>
              </a:spcAft>
              <a:buFont typeface="Arial" panose="020B0604020202020204" pitchFamily="34" charset="0"/>
              <a:buChar char="•"/>
              <a:defRPr/>
            </a:pPr>
            <a:endParaRPr kumimoji="0" lang="en-US" b="1" i="0" u="none" strike="noStrike" kern="1200" cap="none" spc="-35" normalizeH="0" baseline="0" noProof="0" dirty="0">
              <a:ln>
                <a:noFill/>
              </a:ln>
              <a:solidFill>
                <a:srgbClr val="4472C4"/>
              </a:solidFill>
              <a:effectLst/>
              <a:uLnTx/>
              <a:uFillTx/>
              <a:latin typeface="Arial"/>
              <a:cs typeface="Arial"/>
            </a:endParaRPr>
          </a:p>
          <a:p>
            <a:pPr marL="742950" lvl="1" indent="-285750">
              <a:lnSpc>
                <a:spcPct val="107000"/>
              </a:lnSpc>
              <a:spcAft>
                <a:spcPts val="800"/>
              </a:spcAft>
              <a:buFont typeface="Arial" panose="020B0604020202020204" pitchFamily="34" charset="0"/>
              <a:buChar char="•"/>
              <a:defRPr/>
            </a:pPr>
            <a:r>
              <a:rPr lang="en-US" b="1" spc="-35" dirty="0" smtClean="0">
                <a:solidFill>
                  <a:srgbClr val="4472C4"/>
                </a:solidFill>
                <a:latin typeface="Arial"/>
                <a:cs typeface="Arial"/>
              </a:rPr>
              <a:t>POSITION  </a:t>
            </a:r>
          </a:p>
          <a:p>
            <a:pPr marL="742950" lvl="1" indent="-285750">
              <a:lnSpc>
                <a:spcPct val="107000"/>
              </a:lnSpc>
              <a:spcAft>
                <a:spcPts val="800"/>
              </a:spcAft>
              <a:buFont typeface="Arial" panose="020B0604020202020204" pitchFamily="34" charset="0"/>
              <a:buChar char="•"/>
              <a:defRPr/>
            </a:pPr>
            <a:endParaRPr lang="en-US" b="1" spc="-35" dirty="0">
              <a:solidFill>
                <a:srgbClr val="4472C4"/>
              </a:solidFill>
              <a:latin typeface="Arial"/>
              <a:cs typeface="Arial"/>
            </a:endParaRPr>
          </a:p>
          <a:p>
            <a:pPr marL="742950" lvl="1" indent="-285750">
              <a:lnSpc>
                <a:spcPct val="107000"/>
              </a:lnSpc>
              <a:spcAft>
                <a:spcPts val="800"/>
              </a:spcAft>
              <a:buFont typeface="Arial" panose="020B0604020202020204" pitchFamily="34" charset="0"/>
              <a:buChar char="•"/>
              <a:defRPr/>
            </a:pPr>
            <a:r>
              <a:rPr lang="en-US" b="1" spc="-35" dirty="0" smtClean="0">
                <a:solidFill>
                  <a:srgbClr val="4472C4"/>
                </a:solidFill>
                <a:latin typeface="Arial"/>
                <a:cs typeface="Arial"/>
              </a:rPr>
              <a:t>JOB DATA       </a:t>
            </a:r>
          </a:p>
          <a:p>
            <a:pPr marL="742950" lvl="1" indent="-285750">
              <a:lnSpc>
                <a:spcPct val="107000"/>
              </a:lnSpc>
              <a:spcAft>
                <a:spcPts val="800"/>
              </a:spcAft>
              <a:buFont typeface="Arial" panose="020B0604020202020204" pitchFamily="34" charset="0"/>
              <a:buChar char="•"/>
              <a:defRPr/>
            </a:pPr>
            <a:endParaRPr kumimoji="0" lang="en-US" b="1" i="0" u="none" strike="noStrike" kern="1200" cap="none" spc="-35" normalizeH="0" baseline="0" noProof="0" dirty="0">
              <a:ln>
                <a:noFill/>
              </a:ln>
              <a:solidFill>
                <a:srgbClr val="4472C4"/>
              </a:solidFill>
              <a:effectLst/>
              <a:uLnTx/>
              <a:uFillTx/>
              <a:latin typeface="Arial"/>
              <a:cs typeface="Arial"/>
            </a:endParaRPr>
          </a:p>
          <a:p>
            <a:pPr marL="742950" lvl="1" indent="-285750">
              <a:lnSpc>
                <a:spcPct val="107000"/>
              </a:lnSpc>
              <a:spcAft>
                <a:spcPts val="800"/>
              </a:spcAft>
              <a:buFont typeface="Arial" panose="020B0604020202020204" pitchFamily="34" charset="0"/>
              <a:buChar char="•"/>
              <a:defRPr/>
            </a:pPr>
            <a:r>
              <a:rPr lang="en-US" b="1" spc="-35" dirty="0" smtClean="0">
                <a:solidFill>
                  <a:srgbClr val="4472C4"/>
                </a:solidFill>
                <a:latin typeface="Arial"/>
                <a:cs typeface="Arial"/>
              </a:rPr>
              <a:t>ADDITIONAL PAY </a:t>
            </a:r>
            <a:endParaRPr kumimoji="0" lang="en-US" b="1" i="0" u="none" strike="noStrike" kern="1200" cap="none" spc="0" normalizeH="0" baseline="0" noProof="0" dirty="0" smtClean="0">
              <a:ln>
                <a:noFill/>
              </a:ln>
              <a:solidFill>
                <a:srgbClr val="4472C4"/>
              </a:solidFill>
              <a:effectLst/>
              <a:uLnTx/>
              <a:uFillTx/>
              <a:latin typeface="Arial"/>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itle 1"/>
          <p:cNvSpPr>
            <a:spLocks noGrp="1"/>
          </p:cNvSpPr>
          <p:nvPr>
            <p:ph type="title"/>
          </p:nvPr>
        </p:nvSpPr>
        <p:spPr>
          <a:xfrm>
            <a:off x="407974" y="163219"/>
            <a:ext cx="10963618" cy="685800"/>
          </a:xfrm>
        </p:spPr>
        <p:txBody>
          <a:bodyPr/>
          <a:lstStyle/>
          <a:p>
            <a:r>
              <a:rPr lang="en-US" dirty="0" smtClean="0">
                <a:solidFill>
                  <a:schemeClr val="accent5"/>
                </a:solidFill>
              </a:rPr>
              <a:t>PAYPATH ACTIONS &amp; INDIVIDUAL PAGES</a:t>
            </a:r>
            <a:endParaRPr lang="en-US" dirty="0">
              <a:solidFill>
                <a:schemeClr val="accent5"/>
              </a:solidFill>
            </a:endParaRPr>
          </a:p>
        </p:txBody>
      </p:sp>
      <p:pic>
        <p:nvPicPr>
          <p:cNvPr id="4" name="Picture 3"/>
          <p:cNvPicPr>
            <a:picLocks noChangeAspect="1"/>
          </p:cNvPicPr>
          <p:nvPr/>
        </p:nvPicPr>
        <p:blipFill>
          <a:blip r:embed="rId4"/>
          <a:stretch>
            <a:fillRect/>
          </a:stretch>
        </p:blipFill>
        <p:spPr>
          <a:xfrm>
            <a:off x="3224007" y="2146223"/>
            <a:ext cx="5889246" cy="335309"/>
          </a:xfrm>
          <a:prstGeom prst="rect">
            <a:avLst/>
          </a:prstGeom>
        </p:spPr>
      </p:pic>
      <p:pic>
        <p:nvPicPr>
          <p:cNvPr id="5" name="Picture 4"/>
          <p:cNvPicPr>
            <a:picLocks noChangeAspect="1"/>
          </p:cNvPicPr>
          <p:nvPr/>
        </p:nvPicPr>
        <p:blipFill rotWithShape="1">
          <a:blip r:embed="rId5"/>
          <a:srcRect l="1" r="-2857"/>
          <a:stretch/>
        </p:blipFill>
        <p:spPr>
          <a:xfrm>
            <a:off x="3224007" y="2852415"/>
            <a:ext cx="8967993" cy="457240"/>
          </a:xfrm>
          <a:prstGeom prst="rect">
            <a:avLst/>
          </a:prstGeom>
        </p:spPr>
      </p:pic>
      <p:pic>
        <p:nvPicPr>
          <p:cNvPr id="6" name="Picture 5"/>
          <p:cNvPicPr>
            <a:picLocks noChangeAspect="1"/>
          </p:cNvPicPr>
          <p:nvPr/>
        </p:nvPicPr>
        <p:blipFill>
          <a:blip r:embed="rId6"/>
          <a:stretch>
            <a:fillRect/>
          </a:stretch>
        </p:blipFill>
        <p:spPr>
          <a:xfrm>
            <a:off x="3212473" y="3619402"/>
            <a:ext cx="5992887" cy="432854"/>
          </a:xfrm>
          <a:prstGeom prst="rect">
            <a:avLst/>
          </a:prstGeom>
        </p:spPr>
      </p:pic>
      <p:pic>
        <p:nvPicPr>
          <p:cNvPr id="7" name="Picture 6"/>
          <p:cNvPicPr>
            <a:picLocks noChangeAspect="1"/>
          </p:cNvPicPr>
          <p:nvPr/>
        </p:nvPicPr>
        <p:blipFill>
          <a:blip r:embed="rId7"/>
          <a:stretch>
            <a:fillRect/>
          </a:stretch>
        </p:blipFill>
        <p:spPr>
          <a:xfrm>
            <a:off x="3224007" y="4447525"/>
            <a:ext cx="6230652" cy="353599"/>
          </a:xfrm>
          <a:prstGeom prst="rect">
            <a:avLst/>
          </a:prstGeom>
        </p:spPr>
      </p:pic>
      <p:sp>
        <p:nvSpPr>
          <p:cNvPr id="8"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16</a:t>
            </a:fld>
            <a:endParaRPr lang="en-US" altLang="en-US" dirty="0">
              <a:solidFill>
                <a:prstClr val="black"/>
              </a:solidFill>
            </a:endParaRPr>
          </a:p>
        </p:txBody>
      </p:sp>
    </p:spTree>
    <p:extLst>
      <p:ext uri="{BB962C8B-B14F-4D97-AF65-F5344CB8AC3E}">
        <p14:creationId xmlns:p14="http://schemas.microsoft.com/office/powerpoint/2010/main" val="3156986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PAYPATH ATTRIBUTES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82296" y="6381178"/>
            <a:ext cx="472440" cy="376237"/>
          </a:xfrm>
        </p:spPr>
        <p:txBody>
          <a:bodyPr/>
          <a:lstStyle/>
          <a:p>
            <a:pPr>
              <a:defRPr/>
            </a:pPr>
            <a:fld id="{08156D9A-717C-4C36-974D-F6EE13F3C2A5}" type="slidenum">
              <a:rPr lang="en-US" altLang="en-US" smtClean="0">
                <a:solidFill>
                  <a:prstClr val="black"/>
                </a:solidFill>
              </a:rPr>
              <a:pPr>
                <a:defRPr/>
              </a:pPr>
              <a:t>17</a:t>
            </a:fld>
            <a:endParaRPr lang="en-US" altLang="en-US" dirty="0">
              <a:solidFill>
                <a:prstClr val="black"/>
              </a:solidFill>
            </a:endParaRPr>
          </a:p>
        </p:txBody>
      </p:sp>
    </p:spTree>
    <p:extLst>
      <p:ext uri="{BB962C8B-B14F-4D97-AF65-F5344CB8AC3E}">
        <p14:creationId xmlns:p14="http://schemas.microsoft.com/office/powerpoint/2010/main" val="566083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PAYPATH ATTRIBUTES - GENERAL</a:t>
            </a:r>
            <a:endParaRPr lang="en-US" dirty="0">
              <a:solidFill>
                <a:schemeClr val="accent5"/>
              </a:solidFill>
            </a:endParaRPr>
          </a:p>
        </p:txBody>
      </p:sp>
      <p:grpSp>
        <p:nvGrpSpPr>
          <p:cNvPr id="9" name="Group 8"/>
          <p:cNvGrpSpPr/>
          <p:nvPr/>
        </p:nvGrpSpPr>
        <p:grpSpPr>
          <a:xfrm>
            <a:off x="1180289" y="4734128"/>
            <a:ext cx="2001518" cy="1731272"/>
            <a:chOff x="1032364" y="945812"/>
            <a:chExt cx="1820800" cy="1575206"/>
          </a:xfrm>
          <a:solidFill>
            <a:srgbClr val="FFC000"/>
          </a:solidFill>
        </p:grpSpPr>
        <p:sp>
          <p:nvSpPr>
            <p:cNvPr id="10" name="Hexagon 9"/>
            <p:cNvSpPr/>
            <p:nvPr/>
          </p:nvSpPr>
          <p:spPr>
            <a:xfrm>
              <a:off x="1032364" y="945812"/>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4"/>
            <p:cNvSpPr txBox="1"/>
            <p:nvPr/>
          </p:nvSpPr>
          <p:spPr>
            <a:xfrm>
              <a:off x="1312320" y="1206857"/>
              <a:ext cx="1280728" cy="105311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a:lnSpc>
                  <a:spcPct val="107000"/>
                </a:lnSpc>
                <a:spcAft>
                  <a:spcPts val="800"/>
                </a:spcAft>
                <a:defRPr/>
              </a:pPr>
              <a:r>
                <a:rPr lang="en-US" dirty="0" smtClean="0"/>
                <a:t>PayPath does </a:t>
              </a:r>
              <a:r>
                <a:rPr lang="en-US" dirty="0"/>
                <a:t>not </a:t>
              </a:r>
              <a:r>
                <a:rPr lang="en-US" dirty="0" smtClean="0"/>
                <a:t>show CWR’s (</a:t>
              </a:r>
              <a:r>
                <a:rPr lang="en-US" dirty="0"/>
                <a:t>Viewed in Job Data)</a:t>
              </a:r>
            </a:p>
          </p:txBody>
        </p:sp>
      </p:grpSp>
      <p:grpSp>
        <p:nvGrpSpPr>
          <p:cNvPr id="12" name="Group 11"/>
          <p:cNvGrpSpPr/>
          <p:nvPr/>
        </p:nvGrpSpPr>
        <p:grpSpPr>
          <a:xfrm>
            <a:off x="1116983" y="1139008"/>
            <a:ext cx="1820800" cy="1575206"/>
            <a:chOff x="1479837" y="966690"/>
            <a:chExt cx="1820800" cy="1575206"/>
          </a:xfrm>
        </p:grpSpPr>
        <p:sp>
          <p:nvSpPr>
            <p:cNvPr id="13" name="Hexagon 12"/>
            <p:cNvSpPr/>
            <p:nvPr/>
          </p:nvSpPr>
          <p:spPr>
            <a:xfrm>
              <a:off x="1479837" y="966690"/>
              <a:ext cx="1820800" cy="1575206"/>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Hexagon 4"/>
            <p:cNvSpPr txBox="1"/>
            <p:nvPr/>
          </p:nvSpPr>
          <p:spPr>
            <a:xfrm>
              <a:off x="1781582" y="1227735"/>
              <a:ext cx="1217310" cy="1053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dirty="0"/>
                <a:t>PayPath only shows </a:t>
              </a:r>
              <a:r>
                <a:rPr lang="en-US" dirty="0" smtClean="0"/>
                <a:t>active job records</a:t>
              </a:r>
              <a:endParaRPr lang="en-US" kern="1200" dirty="0"/>
            </a:p>
          </p:txBody>
        </p:sp>
      </p:grpSp>
      <p:grpSp>
        <p:nvGrpSpPr>
          <p:cNvPr id="18" name="Group 17"/>
          <p:cNvGrpSpPr/>
          <p:nvPr/>
        </p:nvGrpSpPr>
        <p:grpSpPr>
          <a:xfrm>
            <a:off x="4560002" y="4721378"/>
            <a:ext cx="2247777" cy="1897406"/>
            <a:chOff x="1678422" y="970499"/>
            <a:chExt cx="1820800" cy="1575206"/>
          </a:xfrm>
          <a:solidFill>
            <a:srgbClr val="00B0F0"/>
          </a:solidFill>
        </p:grpSpPr>
        <p:sp>
          <p:nvSpPr>
            <p:cNvPr id="19" name="Hexagon 18"/>
            <p:cNvSpPr/>
            <p:nvPr/>
          </p:nvSpPr>
          <p:spPr>
            <a:xfrm>
              <a:off x="1678422" y="970499"/>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Hexagon 4"/>
            <p:cNvSpPr txBox="1"/>
            <p:nvPr/>
          </p:nvSpPr>
          <p:spPr>
            <a:xfrm>
              <a:off x="1899844" y="1186057"/>
              <a:ext cx="1377955" cy="124961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1333500">
                <a:lnSpc>
                  <a:spcPct val="90000"/>
                </a:lnSpc>
                <a:spcBef>
                  <a:spcPct val="0"/>
                </a:spcBef>
                <a:spcAft>
                  <a:spcPct val="35000"/>
                </a:spcAft>
              </a:pPr>
              <a:r>
                <a:rPr lang="en-US" sz="1600" dirty="0" smtClean="0"/>
                <a:t>The Position and Job Data Change entered in </a:t>
              </a:r>
              <a:r>
                <a:rPr lang="en-US" sz="1600" dirty="0" err="1" smtClean="0"/>
                <a:t>Paypath</a:t>
              </a:r>
              <a:r>
                <a:rPr lang="en-US" sz="1600" dirty="0" smtClean="0"/>
                <a:t> must have the same effective date. </a:t>
              </a:r>
              <a:endParaRPr lang="en-US" sz="1600" dirty="0"/>
            </a:p>
          </p:txBody>
        </p:sp>
      </p:grpSp>
      <p:grpSp>
        <p:nvGrpSpPr>
          <p:cNvPr id="24" name="Group 23"/>
          <p:cNvGrpSpPr/>
          <p:nvPr/>
        </p:nvGrpSpPr>
        <p:grpSpPr>
          <a:xfrm>
            <a:off x="5149596" y="925650"/>
            <a:ext cx="1913993" cy="1877082"/>
            <a:chOff x="1479837" y="966690"/>
            <a:chExt cx="1820800" cy="1575206"/>
          </a:xfrm>
          <a:solidFill>
            <a:schemeClr val="accent6"/>
          </a:solidFill>
        </p:grpSpPr>
        <p:sp>
          <p:nvSpPr>
            <p:cNvPr id="25" name="Hexagon 24"/>
            <p:cNvSpPr/>
            <p:nvPr/>
          </p:nvSpPr>
          <p:spPr>
            <a:xfrm>
              <a:off x="1479837" y="966690"/>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Hexagon 4"/>
            <p:cNvSpPr txBox="1"/>
            <p:nvPr/>
          </p:nvSpPr>
          <p:spPr>
            <a:xfrm>
              <a:off x="1681811" y="1140854"/>
              <a:ext cx="1416850" cy="12425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1600" dirty="0" smtClean="0"/>
                <a:t>Most PayPath </a:t>
              </a:r>
              <a:r>
                <a:rPr lang="en-US" dirty="0" smtClean="0"/>
                <a:t>changes</a:t>
              </a:r>
              <a:r>
                <a:rPr lang="en-US" sz="1600" dirty="0" smtClean="0"/>
                <a:t> commits </a:t>
              </a:r>
              <a:r>
                <a:rPr lang="en-US" sz="1600" dirty="0"/>
                <a:t>to database after approval</a:t>
              </a:r>
              <a:endParaRPr lang="en-US" sz="1600" kern="1200" dirty="0"/>
            </a:p>
          </p:txBody>
        </p:sp>
      </p:grpSp>
      <p:grpSp>
        <p:nvGrpSpPr>
          <p:cNvPr id="61" name="Group 60"/>
          <p:cNvGrpSpPr/>
          <p:nvPr/>
        </p:nvGrpSpPr>
        <p:grpSpPr>
          <a:xfrm>
            <a:off x="2872795" y="2778416"/>
            <a:ext cx="2096527" cy="1847500"/>
            <a:chOff x="1092694" y="690839"/>
            <a:chExt cx="2013685" cy="1723814"/>
          </a:xfrm>
          <a:solidFill>
            <a:schemeClr val="accent2"/>
          </a:solidFill>
        </p:grpSpPr>
        <p:grpSp>
          <p:nvGrpSpPr>
            <p:cNvPr id="51" name="Group 50"/>
            <p:cNvGrpSpPr/>
            <p:nvPr/>
          </p:nvGrpSpPr>
          <p:grpSpPr>
            <a:xfrm>
              <a:off x="1092694" y="690839"/>
              <a:ext cx="2013685" cy="1628140"/>
              <a:chOff x="2952810" y="1748061"/>
              <a:chExt cx="2221862" cy="1922001"/>
            </a:xfrm>
            <a:grpFill/>
          </p:grpSpPr>
          <p:sp>
            <p:nvSpPr>
              <p:cNvPr id="52" name="Hexagon 51"/>
              <p:cNvSpPr/>
              <p:nvPr/>
            </p:nvSpPr>
            <p:spPr>
              <a:xfrm>
                <a:off x="2952810" y="1748061"/>
                <a:ext cx="2221862" cy="1922001"/>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Hexagon 4"/>
              <p:cNvSpPr txBox="1"/>
              <p:nvPr/>
            </p:nvSpPr>
            <p:spPr>
              <a:xfrm>
                <a:off x="3321004" y="2066564"/>
                <a:ext cx="1485474" cy="12849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2400" kern="1200" dirty="0"/>
              </a:p>
            </p:txBody>
          </p:sp>
        </p:grpSp>
        <p:sp>
          <p:nvSpPr>
            <p:cNvPr id="58" name="Rectangle 57"/>
            <p:cNvSpPr/>
            <p:nvPr/>
          </p:nvSpPr>
          <p:spPr>
            <a:xfrm>
              <a:off x="1367060" y="760674"/>
              <a:ext cx="1499518" cy="1653979"/>
            </a:xfrm>
            <a:prstGeom prst="rect">
              <a:avLst/>
            </a:prstGeom>
            <a:noFill/>
          </p:spPr>
          <p:txBody>
            <a:bodyPr wrap="square">
              <a:spAutoFit/>
            </a:bodyPr>
            <a:lstStyle/>
            <a:p>
              <a:pPr lvl="0" algn="ctr">
                <a:lnSpc>
                  <a:spcPct val="107000"/>
                </a:lnSpc>
                <a:spcAft>
                  <a:spcPts val="800"/>
                </a:spcAft>
                <a:defRPr/>
              </a:pPr>
              <a:r>
                <a:rPr lang="en-US" sz="1600" dirty="0" err="1" smtClean="0">
                  <a:solidFill>
                    <a:schemeClr val="bg1"/>
                  </a:solidFill>
                </a:rPr>
                <a:t>Paypath</a:t>
              </a:r>
              <a:r>
                <a:rPr lang="en-US" sz="1600" dirty="0" smtClean="0">
                  <a:solidFill>
                    <a:schemeClr val="bg1"/>
                  </a:solidFill>
                </a:rPr>
                <a:t> only </a:t>
              </a:r>
              <a:r>
                <a:rPr lang="en-US" sz="1600" dirty="0" err="1" smtClean="0">
                  <a:solidFill>
                    <a:schemeClr val="bg1"/>
                  </a:solidFill>
                </a:rPr>
                <a:t>only</a:t>
              </a:r>
              <a:r>
                <a:rPr lang="en-US" sz="1600" dirty="0" smtClean="0">
                  <a:solidFill>
                    <a:schemeClr val="bg1"/>
                  </a:solidFill>
                </a:rPr>
                <a:t> allows for changes on Single Incumbent Positions</a:t>
              </a:r>
              <a:endParaRPr lang="en-US" sz="1600" dirty="0">
                <a:solidFill>
                  <a:schemeClr val="bg1"/>
                </a:solidFill>
              </a:endParaRPr>
            </a:p>
          </p:txBody>
        </p:sp>
      </p:grpSp>
      <p:grpSp>
        <p:nvGrpSpPr>
          <p:cNvPr id="62" name="Group 61"/>
          <p:cNvGrpSpPr/>
          <p:nvPr/>
        </p:nvGrpSpPr>
        <p:grpSpPr>
          <a:xfrm>
            <a:off x="7674140" y="1614655"/>
            <a:ext cx="2358320" cy="2289379"/>
            <a:chOff x="1479837" y="966690"/>
            <a:chExt cx="1820800" cy="1575206"/>
          </a:xfrm>
          <a:solidFill>
            <a:schemeClr val="accent6"/>
          </a:solidFill>
        </p:grpSpPr>
        <p:sp>
          <p:nvSpPr>
            <p:cNvPr id="63" name="Hexagon 62"/>
            <p:cNvSpPr/>
            <p:nvPr/>
          </p:nvSpPr>
          <p:spPr>
            <a:xfrm>
              <a:off x="1479837" y="966690"/>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Hexagon 4"/>
            <p:cNvSpPr txBox="1"/>
            <p:nvPr/>
          </p:nvSpPr>
          <p:spPr>
            <a:xfrm>
              <a:off x="1776575" y="1364586"/>
              <a:ext cx="1217310" cy="105311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1333500">
                <a:lnSpc>
                  <a:spcPct val="90000"/>
                </a:lnSpc>
                <a:spcBef>
                  <a:spcPct val="0"/>
                </a:spcBef>
                <a:spcAft>
                  <a:spcPct val="35000"/>
                </a:spcAft>
              </a:pPr>
              <a:r>
                <a:rPr lang="en-US" sz="1600" dirty="0"/>
                <a:t>The PayPath Actions pages display the latest effective dated </a:t>
              </a:r>
              <a:r>
                <a:rPr lang="en-US" dirty="0"/>
                <a:t>row</a:t>
              </a:r>
              <a:r>
                <a:rPr lang="en-US" sz="1600" dirty="0"/>
                <a:t>. Keep in mind that this could be a future dated row.</a:t>
              </a:r>
            </a:p>
            <a:p>
              <a:pPr lvl="0" algn="ctr" defTabSz="1333500">
                <a:lnSpc>
                  <a:spcPct val="90000"/>
                </a:lnSpc>
                <a:spcBef>
                  <a:spcPct val="0"/>
                </a:spcBef>
                <a:spcAft>
                  <a:spcPct val="35000"/>
                </a:spcAft>
              </a:pPr>
              <a:endParaRPr lang="en-US" sz="1400" kern="1200" dirty="0"/>
            </a:p>
          </p:txBody>
        </p:sp>
      </p:grpSp>
      <p:pic>
        <p:nvPicPr>
          <p:cNvPr id="5" name="Picture 4"/>
          <p:cNvPicPr>
            <a:picLocks noChangeAspect="1"/>
          </p:cNvPicPr>
          <p:nvPr/>
        </p:nvPicPr>
        <p:blipFill>
          <a:blip r:embed="rId3"/>
          <a:stretch>
            <a:fillRect/>
          </a:stretch>
        </p:blipFill>
        <p:spPr>
          <a:xfrm>
            <a:off x="7940029" y="4507098"/>
            <a:ext cx="2183222" cy="1764881"/>
          </a:xfrm>
          <a:prstGeom prst="rect">
            <a:avLst/>
          </a:prstGeom>
        </p:spPr>
      </p:pic>
      <p:sp>
        <p:nvSpPr>
          <p:cNvPr id="2" name="Slide Number Placeholder 1"/>
          <p:cNvSpPr>
            <a:spLocks noGrp="1"/>
          </p:cNvSpPr>
          <p:nvPr>
            <p:ph type="sldNum" sz="quarter" idx="12"/>
          </p:nvPr>
        </p:nvSpPr>
        <p:spPr>
          <a:xfrm>
            <a:off x="141333" y="6382517"/>
            <a:ext cx="353568" cy="312229"/>
          </a:xfrm>
        </p:spPr>
        <p:txBody>
          <a:bodyPr/>
          <a:lstStyle/>
          <a:p>
            <a:pPr>
              <a:defRPr/>
            </a:pPr>
            <a:fld id="{08156D9A-717C-4C36-974D-F6EE13F3C2A5}" type="slidenum">
              <a:rPr lang="en-US" altLang="en-US" smtClean="0">
                <a:solidFill>
                  <a:prstClr val="black"/>
                </a:solidFill>
              </a:rPr>
              <a:pPr>
                <a:defRPr/>
              </a:pPr>
              <a:t>18</a:t>
            </a:fld>
            <a:endParaRPr lang="en-US" altLang="en-US" dirty="0">
              <a:solidFill>
                <a:prstClr val="black"/>
              </a:solidFill>
            </a:endParaRPr>
          </a:p>
        </p:txBody>
      </p:sp>
    </p:spTree>
    <p:extLst>
      <p:ext uri="{BB962C8B-B14F-4D97-AF65-F5344CB8AC3E}">
        <p14:creationId xmlns:p14="http://schemas.microsoft.com/office/powerpoint/2010/main" val="3441565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TRANSACTION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5" name="Picture 4"/>
          <p:cNvPicPr>
            <a:picLocks noChangeAspect="1"/>
          </p:cNvPicPr>
          <p:nvPr/>
        </p:nvPicPr>
        <p:blipFill>
          <a:blip r:embed="rId4"/>
          <a:stretch>
            <a:fillRect/>
          </a:stretch>
        </p:blipFill>
        <p:spPr>
          <a:xfrm>
            <a:off x="566431" y="2087275"/>
            <a:ext cx="8503141" cy="4234302"/>
          </a:xfrm>
          <a:prstGeom prst="rect">
            <a:avLst/>
          </a:prstGeom>
          <a:ln w="6350">
            <a:solidFill>
              <a:schemeClr val="tx1"/>
            </a:solidFill>
          </a:ln>
        </p:spPr>
      </p:pic>
      <p:sp>
        <p:nvSpPr>
          <p:cNvPr id="11" name="TextBox 10"/>
          <p:cNvSpPr txBox="1"/>
          <p:nvPr/>
        </p:nvSpPr>
        <p:spPr>
          <a:xfrm>
            <a:off x="5587313" y="3004097"/>
            <a:ext cx="3209304" cy="1477328"/>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a:t>
            </a:r>
            <a:r>
              <a:rPr kumimoji="0" lang="en-US" sz="1800" b="0" i="0" u="none" strike="noStrike" kern="1200" cap="none" spc="0" normalizeH="0" noProof="0" dirty="0" smtClean="0">
                <a:ln>
                  <a:noFill/>
                </a:ln>
                <a:solidFill>
                  <a:prstClr val="black"/>
                </a:solidFill>
                <a:effectLst/>
                <a:uLnTx/>
                <a:uFillTx/>
                <a:latin typeface="Arial"/>
                <a:ea typeface="+mn-ea"/>
                <a:cs typeface="+mn-cs"/>
              </a:rPr>
              <a:t> search criteria to locate an employee</a:t>
            </a:r>
            <a:r>
              <a:rPr lang="en-US" dirty="0" smtClean="0">
                <a:solidFill>
                  <a:prstClr val="black"/>
                </a:solidFill>
                <a:latin typeface="Arial"/>
              </a:rPr>
              <a:t>. In this example, a search was performed on Employee </a:t>
            </a:r>
            <a:r>
              <a:rPr lang="en-US" b="1" dirty="0" smtClean="0">
                <a:solidFill>
                  <a:prstClr val="black"/>
                </a:solidFill>
                <a:latin typeface="Arial"/>
              </a:rPr>
              <a:t>67662158</a:t>
            </a:r>
            <a:r>
              <a:rPr lang="en-US" dirty="0" smtClean="0">
                <a:solidFill>
                  <a:prstClr val="black"/>
                </a:solidFill>
                <a:latin typeface="Arial"/>
              </a:rPr>
              <a:t>.</a:t>
            </a:r>
            <a:endParaRPr kumimoji="0" lang="en-US" sz="1800" i="0" u="none" strike="noStrike" kern="1200" cap="none" spc="0" normalizeH="0" baseline="0" noProof="0" dirty="0">
              <a:ln>
                <a:noFill/>
              </a:ln>
              <a:solidFill>
                <a:prstClr val="black"/>
              </a:solidFill>
              <a:effectLst/>
              <a:uLnTx/>
              <a:uFillTx/>
              <a:latin typeface="Arial"/>
            </a:endParaRPr>
          </a:p>
        </p:txBody>
      </p:sp>
      <p:sp>
        <p:nvSpPr>
          <p:cNvPr id="3" name="Slide Number Placeholder 2"/>
          <p:cNvSpPr>
            <a:spLocks noGrp="1"/>
          </p:cNvSpPr>
          <p:nvPr>
            <p:ph type="sldNum" sz="quarter" idx="12"/>
          </p:nvPr>
        </p:nvSpPr>
        <p:spPr>
          <a:xfrm>
            <a:off x="144779" y="6485755"/>
            <a:ext cx="371856" cy="284797"/>
          </a:xfrm>
        </p:spPr>
        <p:txBody>
          <a:bodyPr/>
          <a:lstStyle/>
          <a:p>
            <a:pPr>
              <a:defRPr/>
            </a:pPr>
            <a:fld id="{08156D9A-717C-4C36-974D-F6EE13F3C2A5}" type="slidenum">
              <a:rPr lang="en-US" altLang="en-US" smtClean="0">
                <a:solidFill>
                  <a:prstClr val="black"/>
                </a:solidFill>
              </a:rPr>
              <a:pPr>
                <a:defRPr/>
              </a:pPr>
              <a:t>19</a:t>
            </a:fld>
            <a:endParaRPr lang="en-US" altLang="en-US" dirty="0">
              <a:solidFill>
                <a:prstClr val="black"/>
              </a:solidFill>
            </a:endParaRPr>
          </a:p>
        </p:txBody>
      </p:sp>
    </p:spTree>
    <p:extLst>
      <p:ext uri="{BB962C8B-B14F-4D97-AF65-F5344CB8AC3E}">
        <p14:creationId xmlns:p14="http://schemas.microsoft.com/office/powerpoint/2010/main" val="2585431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124968" y="6481763"/>
            <a:ext cx="499872" cy="2307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10" name="Shape 174"/>
          <p:cNvSpPr txBox="1"/>
          <p:nvPr/>
        </p:nvSpPr>
        <p:spPr>
          <a:xfrm>
            <a:off x="1951264" y="1396093"/>
            <a:ext cx="8357250" cy="3231227"/>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SET UP</a:t>
            </a:r>
            <a:endParaRPr lang="en-US" sz="7200" b="1" dirty="0">
              <a:solidFill>
                <a:srgbClr val="F1AB00"/>
              </a:solidFill>
            </a:endParaRPr>
          </a:p>
        </p:txBody>
      </p:sp>
    </p:spTree>
    <p:extLst>
      <p:ext uri="{BB962C8B-B14F-4D97-AF65-F5344CB8AC3E}">
        <p14:creationId xmlns:p14="http://schemas.microsoft.com/office/powerpoint/2010/main" val="27907327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TRANSACTION   </a:t>
            </a:r>
            <a:endParaRPr lang="en-US" dirty="0">
              <a:solidFill>
                <a:schemeClr val="accent5"/>
              </a:solidFill>
            </a:endParaRPr>
          </a:p>
        </p:txBody>
      </p:sp>
      <p:sp>
        <p:nvSpPr>
          <p:cNvPr id="22" name="Rectangle 21"/>
          <p:cNvSpPr/>
          <p:nvPr/>
        </p:nvSpPr>
        <p:spPr>
          <a:xfrm>
            <a:off x="496390" y="1690354"/>
            <a:ext cx="11225348" cy="68505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a:t>
            </a:r>
            <a:r>
              <a:rPr kumimoji="0" lang="en-US" sz="1800" b="0" i="0" u="none" strike="noStrike" kern="1200" cap="none" spc="0" normalizeH="0" noProof="0" dirty="0" smtClean="0">
                <a:ln>
                  <a:noFill/>
                </a:ln>
                <a:solidFill>
                  <a:prstClr val="black"/>
                </a:solidFill>
                <a:effectLst/>
                <a:uLnTx/>
                <a:uFillTx/>
                <a:latin typeface="Arial"/>
                <a:ea typeface="+mn-ea"/>
                <a:cs typeface="+mn-cs"/>
              </a:rPr>
              <a:t> PayPath Actions component is comprised of three pages: </a:t>
            </a:r>
            <a:r>
              <a:rPr kumimoji="0" lang="en-US" sz="1800" b="1" i="0" u="none" strike="noStrike" kern="1200" cap="none" spc="0" normalizeH="0" noProof="0" dirty="0" smtClean="0">
                <a:ln>
                  <a:noFill/>
                </a:ln>
                <a:solidFill>
                  <a:prstClr val="black"/>
                </a:solidFill>
                <a:effectLst/>
                <a:uLnTx/>
                <a:uFillTx/>
                <a:latin typeface="Arial"/>
                <a:ea typeface="+mn-ea"/>
                <a:cs typeface="+mn-cs"/>
              </a:rPr>
              <a:t>Position Data, Job Data</a:t>
            </a:r>
            <a:r>
              <a:rPr kumimoji="0" lang="en-US" sz="1800" i="0" u="none" strike="noStrike" kern="1200" cap="none" spc="0" normalizeH="0" noProof="0" dirty="0" smtClean="0">
                <a:ln>
                  <a:noFill/>
                </a:ln>
                <a:solidFill>
                  <a:prstClr val="black"/>
                </a:solidFill>
                <a:effectLst/>
                <a:uLnTx/>
                <a:uFillTx/>
                <a:latin typeface="Arial"/>
                <a:ea typeface="+mn-ea"/>
                <a:cs typeface="+mn-cs"/>
              </a:rPr>
              <a:t>,</a:t>
            </a:r>
            <a:r>
              <a:rPr kumimoji="0" lang="en-US" sz="1800" b="1" i="0" u="none" strike="noStrike" kern="1200" cap="none" spc="0" normalizeH="0" noProof="0" dirty="0" smtClean="0">
                <a:ln>
                  <a:noFill/>
                </a:ln>
                <a:solidFill>
                  <a:prstClr val="black"/>
                </a:solidFill>
                <a:effectLst/>
                <a:uLnTx/>
                <a:uFillTx/>
                <a:latin typeface="Arial"/>
                <a:ea typeface="+mn-ea"/>
                <a:cs typeface="+mn-cs"/>
              </a:rPr>
              <a:t> </a:t>
            </a:r>
            <a:r>
              <a:rPr kumimoji="0" lang="en-US" sz="1800" b="0" i="0" u="none" strike="noStrike" kern="1200" cap="none" spc="0" normalizeH="0" noProof="0" dirty="0" smtClean="0">
                <a:ln>
                  <a:noFill/>
                </a:ln>
                <a:solidFill>
                  <a:prstClr val="black"/>
                </a:solidFill>
                <a:effectLst/>
                <a:uLnTx/>
                <a:uFillTx/>
                <a:latin typeface="Arial"/>
                <a:ea typeface="+mn-ea"/>
                <a:cs typeface="+mn-cs"/>
              </a:rPr>
              <a:t>and </a:t>
            </a:r>
            <a:r>
              <a:rPr kumimoji="0" lang="en-US" sz="1800" b="1" i="0" u="none" strike="noStrike" kern="1200" cap="none" spc="0" normalizeH="0" noProof="0" dirty="0" smtClean="0">
                <a:ln>
                  <a:noFill/>
                </a:ln>
                <a:solidFill>
                  <a:prstClr val="black"/>
                </a:solidFill>
                <a:effectLst/>
                <a:uLnTx/>
                <a:uFillTx/>
                <a:latin typeface="Arial"/>
                <a:ea typeface="+mn-ea"/>
                <a:cs typeface="+mn-cs"/>
              </a:rPr>
              <a:t>Additional Pay Data</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0" i="0" u="none" strike="noStrike" kern="1200" cap="none" spc="0" normalizeH="0" noProof="0" dirty="0" smtClean="0">
                <a:ln>
                  <a:noFill/>
                </a:ln>
                <a:solidFill>
                  <a:prstClr val="black"/>
                </a:solidFill>
                <a:effectLst/>
                <a:uLnTx/>
                <a:uFillTx/>
                <a:latin typeface="Arial"/>
                <a:ea typeface="+mn-ea"/>
                <a:cs typeface="+mn-cs"/>
              </a:rPr>
              <a:t> </a:t>
            </a:r>
            <a:r>
              <a:rPr lang="en-US" dirty="0" smtClean="0">
                <a:solidFill>
                  <a:prstClr val="black"/>
                </a:solidFill>
                <a:latin typeface="Arial"/>
              </a:rPr>
              <a:t>Navigate to the appropriate page to enter the related update.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4" name="Picture 3"/>
          <p:cNvPicPr>
            <a:picLocks noChangeAspect="1"/>
          </p:cNvPicPr>
          <p:nvPr/>
        </p:nvPicPr>
        <p:blipFill>
          <a:blip r:embed="rId4"/>
          <a:stretch>
            <a:fillRect/>
          </a:stretch>
        </p:blipFill>
        <p:spPr>
          <a:xfrm>
            <a:off x="2213472" y="2427467"/>
            <a:ext cx="6017563" cy="4273584"/>
          </a:xfrm>
          <a:prstGeom prst="rect">
            <a:avLst/>
          </a:prstGeom>
          <a:ln w="6350">
            <a:solidFill>
              <a:schemeClr val="tx1"/>
            </a:solidFill>
          </a:ln>
        </p:spPr>
      </p:pic>
      <p:sp>
        <p:nvSpPr>
          <p:cNvPr id="13" name="Rectangle 12"/>
          <p:cNvSpPr/>
          <p:nvPr/>
        </p:nvSpPr>
        <p:spPr>
          <a:xfrm>
            <a:off x="2216010" y="2430634"/>
            <a:ext cx="1782784" cy="20338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Slide Number Placeholder 2"/>
          <p:cNvSpPr>
            <a:spLocks noGrp="1"/>
          </p:cNvSpPr>
          <p:nvPr>
            <p:ph type="sldNum" sz="quarter" idx="12"/>
          </p:nvPr>
        </p:nvSpPr>
        <p:spPr>
          <a:xfrm>
            <a:off x="144779" y="6469617"/>
            <a:ext cx="463296" cy="284797"/>
          </a:xfrm>
        </p:spPr>
        <p:txBody>
          <a:bodyPr/>
          <a:lstStyle/>
          <a:p>
            <a:pPr>
              <a:defRPr/>
            </a:pPr>
            <a:fld id="{08156D9A-717C-4C36-974D-F6EE13F3C2A5}" type="slidenum">
              <a:rPr lang="en-US" altLang="en-US" smtClean="0">
                <a:solidFill>
                  <a:prstClr val="black"/>
                </a:solidFill>
              </a:rPr>
              <a:pPr>
                <a:defRPr/>
              </a:pPr>
              <a:t>20</a:t>
            </a:fld>
            <a:endParaRPr lang="en-US" altLang="en-US" dirty="0">
              <a:solidFill>
                <a:prstClr val="black"/>
              </a:solidFill>
            </a:endParaRPr>
          </a:p>
        </p:txBody>
      </p:sp>
    </p:spTree>
    <p:extLst>
      <p:ext uri="{BB962C8B-B14F-4D97-AF65-F5344CB8AC3E}">
        <p14:creationId xmlns:p14="http://schemas.microsoft.com/office/powerpoint/2010/main" val="4269449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ACTIONS – POSITION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1" name="TextBox 10"/>
          <p:cNvSpPr txBox="1"/>
          <p:nvPr/>
        </p:nvSpPr>
        <p:spPr>
          <a:xfrm>
            <a:off x="7848600" y="1980763"/>
            <a:ext cx="3975940" cy="3416320"/>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prstClr val="black"/>
                </a:solidFill>
                <a:latin typeface="Arial"/>
              </a:rPr>
              <a:t>Use the </a:t>
            </a:r>
            <a:r>
              <a:rPr lang="en-US" b="1" noProof="0" dirty="0" smtClean="0">
                <a:solidFill>
                  <a:prstClr val="black"/>
                </a:solidFill>
                <a:latin typeface="Arial"/>
              </a:rPr>
              <a:t>Position Data </a:t>
            </a:r>
            <a:r>
              <a:rPr lang="en-US" noProof="0" dirty="0" smtClean="0">
                <a:solidFill>
                  <a:prstClr val="black"/>
                </a:solidFill>
                <a:latin typeface="Arial"/>
              </a:rPr>
              <a:t>page to enter changes to the position data. The </a:t>
            </a:r>
            <a:r>
              <a:rPr lang="en-US" b="1" noProof="0" dirty="0" smtClean="0">
                <a:solidFill>
                  <a:prstClr val="black"/>
                </a:solidFill>
                <a:latin typeface="Arial"/>
              </a:rPr>
              <a:t>Position Data </a:t>
            </a:r>
            <a:r>
              <a:rPr lang="en-US" noProof="0" dirty="0" smtClean="0">
                <a:solidFill>
                  <a:prstClr val="black"/>
                </a:solidFill>
                <a:latin typeface="Arial"/>
              </a:rPr>
              <a:t>provides two areas: </a:t>
            </a:r>
            <a:r>
              <a:rPr lang="en-US" b="1" noProof="0" dirty="0" smtClean="0">
                <a:solidFill>
                  <a:prstClr val="black"/>
                </a:solidFill>
                <a:latin typeface="Arial"/>
              </a:rPr>
              <a:t>Existing Values </a:t>
            </a:r>
            <a:r>
              <a:rPr lang="en-US" noProof="0" dirty="0" smtClean="0">
                <a:solidFill>
                  <a:prstClr val="black"/>
                </a:solidFill>
                <a:latin typeface="Arial"/>
              </a:rPr>
              <a:t>and </a:t>
            </a:r>
            <a:r>
              <a:rPr lang="en-US" b="1" noProof="0" dirty="0" smtClean="0">
                <a:solidFill>
                  <a:prstClr val="black"/>
                </a:solidFill>
                <a:latin typeface="Arial"/>
              </a:rPr>
              <a:t>New Values to update</a:t>
            </a:r>
            <a:r>
              <a:rPr lang="en-US" noProof="0" dirty="0" smtClean="0">
                <a:solidFill>
                  <a:prstClr val="black"/>
                </a:solidFill>
                <a:latin typeface="Arial"/>
              </a:rPr>
              <a:t>. This allows you to compare the existing position information while you enter the updated information. If the employee is in a multi-headcount position, the fields of the </a:t>
            </a:r>
            <a:r>
              <a:rPr lang="en-US" b="1" noProof="0" dirty="0" smtClean="0">
                <a:solidFill>
                  <a:prstClr val="black"/>
                </a:solidFill>
                <a:latin typeface="Arial"/>
              </a:rPr>
              <a:t>Position Data </a:t>
            </a:r>
            <a:r>
              <a:rPr lang="en-US" noProof="0" dirty="0" smtClean="0">
                <a:solidFill>
                  <a:prstClr val="black"/>
                </a:solidFill>
                <a:latin typeface="Arial"/>
              </a:rPr>
              <a:t>page are view-only, and you cannot enter changes. However, you can still enter Job Data changes.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3" name="Group 2"/>
          <p:cNvGrpSpPr/>
          <p:nvPr/>
        </p:nvGrpSpPr>
        <p:grpSpPr>
          <a:xfrm>
            <a:off x="529621" y="1787803"/>
            <a:ext cx="7051635" cy="4998710"/>
            <a:chOff x="529621" y="1787803"/>
            <a:chExt cx="7051635" cy="4998710"/>
          </a:xfrm>
        </p:grpSpPr>
        <p:pic>
          <p:nvPicPr>
            <p:cNvPr id="12" name="Picture 11"/>
            <p:cNvPicPr>
              <a:picLocks noChangeAspect="1"/>
            </p:cNvPicPr>
            <p:nvPr/>
          </p:nvPicPr>
          <p:blipFill>
            <a:blip r:embed="rId4"/>
            <a:stretch>
              <a:fillRect/>
            </a:stretch>
          </p:blipFill>
          <p:spPr>
            <a:xfrm>
              <a:off x="542655" y="1787803"/>
              <a:ext cx="7038601" cy="4998710"/>
            </a:xfrm>
            <a:prstGeom prst="rect">
              <a:avLst/>
            </a:prstGeom>
            <a:ln w="6350">
              <a:solidFill>
                <a:schemeClr val="tx1"/>
              </a:solidFill>
            </a:ln>
          </p:spPr>
        </p:pic>
        <p:sp>
          <p:nvSpPr>
            <p:cNvPr id="14" name="Rectangle 13"/>
            <p:cNvSpPr>
              <a:spLocks noChangeArrowheads="1"/>
            </p:cNvSpPr>
            <p:nvPr/>
          </p:nvSpPr>
          <p:spPr bwMode="auto">
            <a:xfrm>
              <a:off x="648823" y="3080220"/>
              <a:ext cx="1000197" cy="170786"/>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5" name="Rectangle 14"/>
            <p:cNvSpPr>
              <a:spLocks noChangeArrowheads="1"/>
            </p:cNvSpPr>
            <p:nvPr/>
          </p:nvSpPr>
          <p:spPr bwMode="auto">
            <a:xfrm>
              <a:off x="4035196" y="3080220"/>
              <a:ext cx="844544" cy="162497"/>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6" name="Rectangle 15"/>
            <p:cNvSpPr>
              <a:spLocks noChangeArrowheads="1"/>
            </p:cNvSpPr>
            <p:nvPr/>
          </p:nvSpPr>
          <p:spPr bwMode="auto">
            <a:xfrm>
              <a:off x="529621" y="1797657"/>
              <a:ext cx="670064" cy="183106"/>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grpSp>
      <p:sp>
        <p:nvSpPr>
          <p:cNvPr id="4" name="Slide Number Placeholder 3"/>
          <p:cNvSpPr>
            <a:spLocks noGrp="1"/>
          </p:cNvSpPr>
          <p:nvPr>
            <p:ph type="sldNum" sz="quarter" idx="12"/>
          </p:nvPr>
        </p:nvSpPr>
        <p:spPr>
          <a:xfrm>
            <a:off x="0" y="6481763"/>
            <a:ext cx="454152" cy="304750"/>
          </a:xfrm>
        </p:spPr>
        <p:txBody>
          <a:bodyPr/>
          <a:lstStyle/>
          <a:p>
            <a:pPr>
              <a:defRPr/>
            </a:pPr>
            <a:fld id="{08156D9A-717C-4C36-974D-F6EE13F3C2A5}" type="slidenum">
              <a:rPr lang="en-US" altLang="en-US" smtClean="0">
                <a:solidFill>
                  <a:prstClr val="black"/>
                </a:solidFill>
              </a:rPr>
              <a:pPr>
                <a:defRPr/>
              </a:pPr>
              <a:t>21</a:t>
            </a:fld>
            <a:endParaRPr lang="en-US" altLang="en-US" dirty="0">
              <a:solidFill>
                <a:prstClr val="black"/>
              </a:solidFill>
            </a:endParaRPr>
          </a:p>
        </p:txBody>
      </p:sp>
    </p:spTree>
    <p:extLst>
      <p:ext uri="{BB962C8B-B14F-4D97-AF65-F5344CB8AC3E}">
        <p14:creationId xmlns:p14="http://schemas.microsoft.com/office/powerpoint/2010/main" val="1072033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ACTIONS – JOB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3" name="Picture 2"/>
          <p:cNvPicPr>
            <a:picLocks noChangeAspect="1"/>
          </p:cNvPicPr>
          <p:nvPr/>
        </p:nvPicPr>
        <p:blipFill>
          <a:blip r:embed="rId4"/>
          <a:stretch>
            <a:fillRect/>
          </a:stretch>
        </p:blipFill>
        <p:spPr>
          <a:xfrm>
            <a:off x="306264" y="1783765"/>
            <a:ext cx="4735773" cy="4663379"/>
          </a:xfrm>
          <a:prstGeom prst="rect">
            <a:avLst/>
          </a:prstGeom>
          <a:ln w="6350">
            <a:solidFill>
              <a:schemeClr val="tx1"/>
            </a:solidFill>
          </a:ln>
        </p:spPr>
      </p:pic>
      <p:sp>
        <p:nvSpPr>
          <p:cNvPr id="11" name="TextBox 10"/>
          <p:cNvSpPr txBox="1"/>
          <p:nvPr/>
        </p:nvSpPr>
        <p:spPr>
          <a:xfrm>
            <a:off x="4108030" y="3239011"/>
            <a:ext cx="3975940" cy="646331"/>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prstClr val="black"/>
                </a:solidFill>
                <a:latin typeface="Arial"/>
              </a:rPr>
              <a:t>Use the </a:t>
            </a:r>
            <a:r>
              <a:rPr lang="en-US" b="1" noProof="0" dirty="0" smtClean="0">
                <a:solidFill>
                  <a:prstClr val="black"/>
                </a:solidFill>
                <a:latin typeface="Arial"/>
              </a:rPr>
              <a:t>Job Data </a:t>
            </a:r>
            <a:r>
              <a:rPr lang="en-US" noProof="0" dirty="0" smtClean="0">
                <a:solidFill>
                  <a:prstClr val="black"/>
                </a:solidFill>
                <a:latin typeface="Arial"/>
              </a:rPr>
              <a:t>page to enter various job data changes.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p:cNvSpPr/>
          <p:nvPr/>
        </p:nvSpPr>
        <p:spPr>
          <a:xfrm>
            <a:off x="742052" y="1783765"/>
            <a:ext cx="322473" cy="1678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3"/>
          <p:cNvSpPr>
            <a:spLocks noGrp="1"/>
          </p:cNvSpPr>
          <p:nvPr>
            <p:ph type="sldNum" sz="quarter" idx="12"/>
          </p:nvPr>
        </p:nvSpPr>
        <p:spPr>
          <a:xfrm>
            <a:off x="27939" y="6495930"/>
            <a:ext cx="518160" cy="284797"/>
          </a:xfrm>
        </p:spPr>
        <p:txBody>
          <a:bodyPr/>
          <a:lstStyle/>
          <a:p>
            <a:pPr>
              <a:defRPr/>
            </a:pPr>
            <a:fld id="{08156D9A-717C-4C36-974D-F6EE13F3C2A5}" type="slidenum">
              <a:rPr lang="en-US" altLang="en-US" smtClean="0">
                <a:solidFill>
                  <a:prstClr val="black"/>
                </a:solidFill>
              </a:rPr>
              <a:pPr>
                <a:defRPr/>
              </a:pPr>
              <a:t>22</a:t>
            </a:fld>
            <a:endParaRPr lang="en-US" altLang="en-US" dirty="0">
              <a:solidFill>
                <a:prstClr val="black"/>
              </a:solidFill>
            </a:endParaRPr>
          </a:p>
        </p:txBody>
      </p:sp>
    </p:spTree>
    <p:extLst>
      <p:ext uri="{BB962C8B-B14F-4D97-AF65-F5344CB8AC3E}">
        <p14:creationId xmlns:p14="http://schemas.microsoft.com/office/powerpoint/2010/main" val="2806851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74913" y="1577753"/>
            <a:ext cx="3928849" cy="4946778"/>
          </a:xfrm>
          <a:prstGeom prst="rect">
            <a:avLst/>
          </a:prstGeom>
          <a:ln w="6350">
            <a:solidFill>
              <a:schemeClr val="tx1"/>
            </a:solidFill>
          </a:ln>
        </p:spPr>
      </p:pic>
      <p:sp>
        <p:nvSpPr>
          <p:cNvPr id="2" name="Title 1"/>
          <p:cNvSpPr>
            <a:spLocks noGrp="1"/>
          </p:cNvSpPr>
          <p:nvPr>
            <p:ph type="title"/>
          </p:nvPr>
        </p:nvSpPr>
        <p:spPr>
          <a:xfrm>
            <a:off x="378458" y="293370"/>
            <a:ext cx="11518265" cy="685800"/>
          </a:xfrm>
        </p:spPr>
        <p:txBody>
          <a:bodyPr/>
          <a:lstStyle/>
          <a:p>
            <a:r>
              <a:rPr lang="en-US" dirty="0" smtClean="0">
                <a:solidFill>
                  <a:schemeClr val="accent5"/>
                </a:solidFill>
              </a:rPr>
              <a:t>PAYPATH ACTIONS – ADDITIONAL PAY DATA PAGE  </a:t>
            </a:r>
            <a:endParaRPr lang="en-US" dirty="0">
              <a:solidFill>
                <a:schemeClr val="accent5"/>
              </a:solidFill>
            </a:endParaRPr>
          </a:p>
        </p:txBody>
      </p:sp>
      <p:sp>
        <p:nvSpPr>
          <p:cNvPr id="20" name="Rectangle 19"/>
          <p:cNvSpPr/>
          <p:nvPr/>
        </p:nvSpPr>
        <p:spPr>
          <a:xfrm>
            <a:off x="0" y="852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997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0" name="Rectangle 9"/>
          <p:cNvSpPr>
            <a:spLocks noChangeArrowheads="1"/>
          </p:cNvSpPr>
          <p:nvPr/>
        </p:nvSpPr>
        <p:spPr bwMode="auto">
          <a:xfrm>
            <a:off x="1705971" y="1701369"/>
            <a:ext cx="900752" cy="168374"/>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3" name="Rectangle 2"/>
          <p:cNvSpPr/>
          <p:nvPr/>
        </p:nvSpPr>
        <p:spPr>
          <a:xfrm>
            <a:off x="5800723" y="1653675"/>
            <a:ext cx="6096000" cy="4278094"/>
          </a:xfrm>
          <a:prstGeom prst="rect">
            <a:avLst/>
          </a:prstGeom>
          <a:solidFill>
            <a:schemeClr val="bg1"/>
          </a:solidFill>
          <a:ln>
            <a:solidFill>
              <a:schemeClr val="bg1"/>
            </a:solidFill>
          </a:ln>
        </p:spPr>
        <p:txBody>
          <a:bodyPr>
            <a:spAutoFit/>
          </a:bodyPr>
          <a:lstStyle/>
          <a:p>
            <a:pPr lvl="0">
              <a:spcAft>
                <a:spcPts val="400"/>
              </a:spcAft>
            </a:pPr>
            <a:r>
              <a:rPr lang="en-US" dirty="0">
                <a:latin typeface="Arial" panose="020B0604020202020204" pitchFamily="34" charset="0"/>
                <a:ea typeface="Times New Roman"/>
                <a:cs typeface="Arial" panose="020B0604020202020204" pitchFamily="34" charset="0"/>
              </a:rPr>
              <a:t>Use the top portion of the </a:t>
            </a:r>
            <a:r>
              <a:rPr lang="en-US" b="1" dirty="0">
                <a:latin typeface="Arial" panose="020B0604020202020204" pitchFamily="34" charset="0"/>
                <a:ea typeface="Times New Roman"/>
                <a:cs typeface="Arial" panose="020B0604020202020204" pitchFamily="34" charset="0"/>
              </a:rPr>
              <a:t>Additional Pay Data </a:t>
            </a:r>
            <a:r>
              <a:rPr lang="en-US" dirty="0">
                <a:latin typeface="Arial" panose="020B0604020202020204" pitchFamily="34" charset="0"/>
                <a:ea typeface="Times New Roman"/>
                <a:cs typeface="Arial" panose="020B0604020202020204" pitchFamily="34" charset="0"/>
              </a:rPr>
              <a:t>page to enter new additional pay information for an employee. If the employee has current additional pay information, it appears on the right side of the page.</a:t>
            </a:r>
          </a:p>
          <a:p>
            <a:pPr lvl="0">
              <a:spcAft>
                <a:spcPts val="400"/>
              </a:spcAft>
            </a:pPr>
            <a:r>
              <a:rPr lang="en-US" dirty="0">
                <a:latin typeface="Arial" panose="020B0604020202020204" pitchFamily="34" charset="0"/>
                <a:ea typeface="Times New Roman"/>
                <a:cs typeface="Arial" panose="020B0604020202020204" pitchFamily="34" charset="0"/>
              </a:rPr>
              <a:t>The middle section provides details about the employee’s current </a:t>
            </a:r>
            <a:r>
              <a:rPr lang="en-US" b="1" dirty="0">
                <a:latin typeface="Arial" panose="020B0604020202020204" pitchFamily="34" charset="0"/>
                <a:ea typeface="Times New Roman"/>
                <a:cs typeface="Arial" panose="020B0604020202020204" pitchFamily="34" charset="0"/>
              </a:rPr>
              <a:t>Job Information</a:t>
            </a:r>
            <a:r>
              <a:rPr lang="en-US" dirty="0">
                <a:latin typeface="Arial" panose="020B0604020202020204" pitchFamily="34" charset="0"/>
                <a:ea typeface="Times New Roman"/>
                <a:cs typeface="Arial" panose="020B0604020202020204" pitchFamily="34" charset="0"/>
              </a:rPr>
              <a:t>.</a:t>
            </a:r>
          </a:p>
          <a:p>
            <a:pPr lvl="0">
              <a:spcAft>
                <a:spcPts val="400"/>
              </a:spcAft>
            </a:pPr>
            <a:r>
              <a:rPr lang="en-US" dirty="0">
                <a:latin typeface="Arial" panose="020B0604020202020204" pitchFamily="34" charset="0"/>
                <a:ea typeface="Times New Roman"/>
                <a:cs typeface="Arial" panose="020B0604020202020204" pitchFamily="34" charset="0"/>
              </a:rPr>
              <a:t>Use the bottom portion of this page to:</a:t>
            </a:r>
          </a:p>
          <a:p>
            <a:pPr marL="171450" lvl="0" indent="-171450">
              <a:spcAft>
                <a:spcPts val="400"/>
              </a:spcAft>
              <a:buFont typeface="Arial" panose="020B0604020202020204" pitchFamily="34" charset="0"/>
              <a:buChar char="•"/>
            </a:pPr>
            <a:r>
              <a:rPr lang="en-US" dirty="0">
                <a:latin typeface="Arial" panose="020B0604020202020204" pitchFamily="34" charset="0"/>
                <a:ea typeface="Times New Roman"/>
                <a:cs typeface="Arial" panose="020B0604020202020204" pitchFamily="34" charset="0"/>
              </a:rPr>
              <a:t>Upload or view supporting documents.</a:t>
            </a:r>
          </a:p>
          <a:p>
            <a:pPr marL="171450" lvl="0" indent="-171450">
              <a:spcAft>
                <a:spcPts val="400"/>
              </a:spcAft>
              <a:buFont typeface="Arial" panose="020B0604020202020204" pitchFamily="34" charset="0"/>
              <a:buChar char="•"/>
            </a:pPr>
            <a:r>
              <a:rPr lang="en-US" dirty="0">
                <a:latin typeface="Arial" panose="020B0604020202020204" pitchFamily="34" charset="0"/>
                <a:ea typeface="Times New Roman"/>
                <a:cs typeface="Arial" panose="020B0604020202020204" pitchFamily="34" charset="0"/>
              </a:rPr>
              <a:t>Enter comments to the Approver.</a:t>
            </a:r>
          </a:p>
          <a:p>
            <a:pPr marL="171450" lvl="0" indent="-171450">
              <a:spcAft>
                <a:spcPts val="400"/>
              </a:spcAft>
              <a:buFont typeface="Arial" panose="020B0604020202020204" pitchFamily="34" charset="0"/>
              <a:buChar char="•"/>
            </a:pPr>
            <a:r>
              <a:rPr lang="en-US" dirty="0">
                <a:latin typeface="Arial" panose="020B0604020202020204" pitchFamily="34" charset="0"/>
                <a:ea typeface="Times New Roman"/>
                <a:cs typeface="Arial" panose="020B0604020202020204" pitchFamily="34" charset="0"/>
              </a:rPr>
              <a:t>View the </a:t>
            </a:r>
            <a:r>
              <a:rPr lang="en-US" b="1" dirty="0">
                <a:latin typeface="Arial" panose="020B0604020202020204" pitchFamily="34" charset="0"/>
                <a:ea typeface="Times New Roman"/>
                <a:cs typeface="Arial" panose="020B0604020202020204" pitchFamily="34" charset="0"/>
              </a:rPr>
              <a:t>Transaction ID</a:t>
            </a:r>
            <a:r>
              <a:rPr lang="en-US" dirty="0">
                <a:latin typeface="Arial" panose="020B0604020202020204" pitchFamily="34" charset="0"/>
                <a:ea typeface="Times New Roman"/>
                <a:cs typeface="Arial" panose="020B0604020202020204" pitchFamily="34" charset="0"/>
              </a:rPr>
              <a:t>, </a:t>
            </a:r>
            <a:r>
              <a:rPr lang="en-US" b="1" dirty="0">
                <a:latin typeface="Arial" panose="020B0604020202020204" pitchFamily="34" charset="0"/>
                <a:ea typeface="Times New Roman"/>
                <a:cs typeface="Arial" panose="020B0604020202020204" pitchFamily="34" charset="0"/>
              </a:rPr>
              <a:t>Workflow </a:t>
            </a:r>
            <a:r>
              <a:rPr lang="en-US" b="1" dirty="0" smtClean="0">
                <a:latin typeface="Arial" panose="020B0604020202020204" pitchFamily="34" charset="0"/>
                <a:ea typeface="Times New Roman"/>
                <a:cs typeface="Arial" panose="020B0604020202020204" pitchFamily="34" charset="0"/>
              </a:rPr>
              <a:t>Status</a:t>
            </a:r>
            <a:r>
              <a:rPr lang="en-US" dirty="0" smtClean="0">
                <a:latin typeface="Arial" panose="020B0604020202020204" pitchFamily="34" charset="0"/>
                <a:ea typeface="Times New Roman"/>
                <a:cs typeface="Arial" panose="020B0604020202020204" pitchFamily="34" charset="0"/>
              </a:rPr>
              <a:t>,</a:t>
            </a:r>
            <a:r>
              <a:rPr lang="en-US" b="1" dirty="0" smtClean="0">
                <a:latin typeface="Arial" panose="020B0604020202020204" pitchFamily="34" charset="0"/>
                <a:ea typeface="Times New Roman"/>
                <a:cs typeface="Arial" panose="020B0604020202020204" pitchFamily="34" charset="0"/>
              </a:rPr>
              <a:t> </a:t>
            </a:r>
            <a:r>
              <a:rPr lang="en-US" dirty="0">
                <a:latin typeface="Arial" panose="020B0604020202020204" pitchFamily="34" charset="0"/>
                <a:ea typeface="Times New Roman"/>
                <a:cs typeface="Arial" panose="020B0604020202020204" pitchFamily="34" charset="0"/>
              </a:rPr>
              <a:t>and </a:t>
            </a:r>
            <a:r>
              <a:rPr lang="en-US" b="1" dirty="0">
                <a:latin typeface="Arial" panose="020B0604020202020204" pitchFamily="34" charset="0"/>
                <a:ea typeface="Times New Roman"/>
                <a:cs typeface="Arial" panose="020B0604020202020204" pitchFamily="34" charset="0"/>
              </a:rPr>
              <a:t>Request Status</a:t>
            </a:r>
            <a:r>
              <a:rPr lang="en-US" dirty="0">
                <a:latin typeface="Arial" panose="020B0604020202020204" pitchFamily="34" charset="0"/>
                <a:ea typeface="Times New Roman"/>
                <a:cs typeface="Arial" panose="020B0604020202020204" pitchFamily="34" charset="0"/>
              </a:rPr>
              <a:t>.</a:t>
            </a:r>
          </a:p>
          <a:p>
            <a:pPr lvl="0">
              <a:spcAft>
                <a:spcPts val="400"/>
              </a:spcAft>
            </a:pPr>
            <a:r>
              <a:rPr lang="en-US" dirty="0">
                <a:latin typeface="Arial" panose="020B0604020202020204" pitchFamily="34" charset="0"/>
                <a:ea typeface="Times New Roman"/>
                <a:cs typeface="Arial" panose="020B0604020202020204" pitchFamily="34" charset="0"/>
              </a:rPr>
              <a:t>The buttons allow you to save the transaction for later processing, submit the transaction for </a:t>
            </a:r>
            <a:r>
              <a:rPr lang="en-US" dirty="0" smtClean="0">
                <a:latin typeface="Arial" panose="020B0604020202020204" pitchFamily="34" charset="0"/>
                <a:ea typeface="Times New Roman"/>
                <a:cs typeface="Arial" panose="020B0604020202020204" pitchFamily="34" charset="0"/>
              </a:rPr>
              <a:t>approval, </a:t>
            </a:r>
            <a:r>
              <a:rPr lang="en-US" dirty="0">
                <a:latin typeface="Arial" panose="020B0604020202020204" pitchFamily="34" charset="0"/>
                <a:ea typeface="Times New Roman"/>
                <a:cs typeface="Arial" panose="020B0604020202020204" pitchFamily="34" charset="0"/>
              </a:rPr>
              <a:t>or cancel the transaction.</a:t>
            </a:r>
          </a:p>
        </p:txBody>
      </p:sp>
      <p:sp>
        <p:nvSpPr>
          <p:cNvPr id="4" name="Slide Number Placeholder 3"/>
          <p:cNvSpPr>
            <a:spLocks noGrp="1"/>
          </p:cNvSpPr>
          <p:nvPr>
            <p:ph type="sldNum" sz="quarter" idx="12"/>
          </p:nvPr>
        </p:nvSpPr>
        <p:spPr>
          <a:xfrm>
            <a:off x="64008" y="6465382"/>
            <a:ext cx="399288" cy="303085"/>
          </a:xfrm>
        </p:spPr>
        <p:txBody>
          <a:bodyPr/>
          <a:lstStyle/>
          <a:p>
            <a:pPr>
              <a:defRPr/>
            </a:pPr>
            <a:fld id="{08156D9A-717C-4C36-974D-F6EE13F3C2A5}" type="slidenum">
              <a:rPr lang="en-US" altLang="en-US" smtClean="0">
                <a:solidFill>
                  <a:prstClr val="black"/>
                </a:solidFill>
              </a:rPr>
              <a:pPr>
                <a:defRPr/>
              </a:pPr>
              <a:t>23</a:t>
            </a:fld>
            <a:endParaRPr lang="en-US" altLang="en-US" dirty="0">
              <a:solidFill>
                <a:prstClr val="black"/>
              </a:solidFill>
            </a:endParaRPr>
          </a:p>
        </p:txBody>
      </p:sp>
    </p:spTree>
    <p:extLst>
      <p:ext uri="{BB962C8B-B14F-4D97-AF65-F5344CB8AC3E}">
        <p14:creationId xmlns:p14="http://schemas.microsoft.com/office/powerpoint/2010/main" val="2041477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ACTION REASON</a:t>
            </a:r>
            <a:r>
              <a:rPr kumimoji="0" lang="en-US" sz="7200" b="1" i="0" u="none" strike="noStrike" kern="1200" cap="none" spc="0" normalizeH="0" noProof="0" dirty="0" smtClean="0">
                <a:ln>
                  <a:noFill/>
                </a:ln>
                <a:solidFill>
                  <a:srgbClr val="F1AB00"/>
                </a:solidFill>
                <a:effectLst/>
                <a:uLnTx/>
                <a:uFillTx/>
                <a:latin typeface="Arial"/>
                <a:ea typeface="+mn-ea"/>
                <a:cs typeface="+mn-cs"/>
              </a:rPr>
              <a:t> CODES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10"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24</a:t>
            </a:fld>
            <a:endParaRPr lang="en-US" altLang="en-US" dirty="0">
              <a:solidFill>
                <a:prstClr val="black"/>
              </a:solidFill>
            </a:endParaRPr>
          </a:p>
        </p:txBody>
      </p:sp>
    </p:spTree>
    <p:extLst>
      <p:ext uri="{BB962C8B-B14F-4D97-AF65-F5344CB8AC3E}">
        <p14:creationId xmlns:p14="http://schemas.microsoft.com/office/powerpoint/2010/main" val="515643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ACTION REASON CODES   </a:t>
            </a:r>
            <a:endParaRPr lang="en-US" dirty="0">
              <a:solidFill>
                <a:schemeClr val="accent5"/>
              </a:solidFill>
            </a:endParaRPr>
          </a:p>
        </p:txBody>
      </p:sp>
      <p:sp>
        <p:nvSpPr>
          <p:cNvPr id="3" name="Rectangle 2"/>
          <p:cNvSpPr/>
          <p:nvPr/>
        </p:nvSpPr>
        <p:spPr>
          <a:xfrm>
            <a:off x="378459" y="784860"/>
            <a:ext cx="11123869" cy="586314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There are a total to</a:t>
            </a:r>
            <a:r>
              <a:rPr kumimoji="0" lang="en-US" sz="1800" b="0" i="0" u="none" strike="noStrike" kern="1200" cap="none" spc="0" normalizeH="0" noProof="0" dirty="0" smtClean="0">
                <a:ln>
                  <a:noFill/>
                </a:ln>
                <a:solidFill>
                  <a:prstClr val="black"/>
                </a:solidFill>
                <a:effectLst/>
                <a:uLnTx/>
                <a:uFillTx/>
                <a:latin typeface="Arial"/>
                <a:ea typeface="+mn-ea"/>
                <a:cs typeface="+mn-cs"/>
              </a:rPr>
              <a:t> </a:t>
            </a:r>
            <a:r>
              <a:rPr kumimoji="0" lang="en-US" sz="2400" b="1" i="0" u="none" strike="noStrike" kern="1200" cap="none" spc="0" normalizeH="0" noProof="0" dirty="0" smtClean="0">
                <a:ln>
                  <a:noFill/>
                </a:ln>
                <a:solidFill>
                  <a:srgbClr val="4472C4"/>
                </a:solidFill>
                <a:effectLst/>
                <a:uLnTx/>
                <a:uFillTx/>
                <a:latin typeface="Arial"/>
                <a:ea typeface="+mn-ea"/>
                <a:cs typeface="+mn-cs"/>
              </a:rPr>
              <a:t>8</a:t>
            </a:r>
            <a:r>
              <a:rPr kumimoji="0" lang="en-US" sz="1800" b="0" i="0" u="none" strike="noStrike" kern="1200" cap="none" spc="0" normalizeH="0" noProof="0" dirty="0" smtClean="0">
                <a:ln>
                  <a:noFill/>
                </a:ln>
                <a:solidFill>
                  <a:prstClr val="black"/>
                </a:solidFill>
                <a:effectLst/>
                <a:uLnTx/>
                <a:uFillTx/>
                <a:latin typeface="Arial"/>
                <a:ea typeface="+mn-ea"/>
                <a:cs typeface="+mn-cs"/>
              </a:rPr>
              <a:t> common </a:t>
            </a:r>
            <a:r>
              <a:rPr lang="en-US" dirty="0" smtClean="0">
                <a:solidFill>
                  <a:prstClr val="black"/>
                </a:solidFill>
                <a:latin typeface="Arial"/>
              </a:rPr>
              <a:t>ACTION </a:t>
            </a:r>
            <a:r>
              <a:rPr kumimoji="0" lang="en-US" sz="1800" b="0" i="0" u="none" strike="noStrike" kern="1200" cap="none" spc="0" normalizeH="0" noProof="0" dirty="0" smtClean="0">
                <a:ln>
                  <a:noFill/>
                </a:ln>
                <a:solidFill>
                  <a:prstClr val="black"/>
                </a:solidFill>
                <a:effectLst/>
                <a:uLnTx/>
                <a:uFillTx/>
                <a:latin typeface="Arial"/>
                <a:ea typeface="+mn-ea"/>
                <a:cs typeface="+mn-cs"/>
              </a:rPr>
              <a:t>codes </a:t>
            </a:r>
            <a:r>
              <a:rPr lang="en-US" dirty="0" smtClean="0">
                <a:solidFill>
                  <a:prstClr val="black"/>
                </a:solidFill>
                <a:latin typeface="Arial"/>
              </a:rPr>
              <a:t>for Academic and Staff </a:t>
            </a:r>
            <a:r>
              <a:rPr lang="en-US" dirty="0" err="1" smtClean="0">
                <a:solidFill>
                  <a:prstClr val="black"/>
                </a:solidFill>
                <a:latin typeface="Arial"/>
              </a:rPr>
              <a:t>Paypath</a:t>
            </a:r>
            <a:r>
              <a:rPr lang="en-US" dirty="0" smtClean="0">
                <a:solidFill>
                  <a:prstClr val="black"/>
                </a:solidFill>
                <a:latin typeface="Arial"/>
              </a:rPr>
              <a:t> Actions Pages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DTA </a:t>
            </a:r>
            <a:r>
              <a:rPr kumimoji="0" lang="en-US" b="0" i="0" u="none" strike="noStrike" kern="1200" cap="none" spc="0" normalizeH="0" baseline="0" noProof="0" dirty="0" smtClean="0">
                <a:ln>
                  <a:noFill/>
                </a:ln>
                <a:solidFill>
                  <a:prstClr val="black"/>
                </a:solidFill>
                <a:effectLst/>
                <a:uLnTx/>
                <a:uFillTx/>
                <a:latin typeface="Arial"/>
                <a:ea typeface="+mn-ea"/>
                <a:cs typeface="+mn-cs"/>
              </a:rPr>
              <a:t> - Data</a:t>
            </a:r>
            <a:r>
              <a:rPr kumimoji="0" lang="en-US" b="0" i="0" u="none" strike="noStrike" kern="1200" cap="none" spc="0" normalizeH="0" noProof="0" dirty="0" smtClean="0">
                <a:ln>
                  <a:noFill/>
                </a:ln>
                <a:solidFill>
                  <a:prstClr val="black"/>
                </a:solidFill>
                <a:effectLst/>
                <a:uLnTx/>
                <a:uFillTx/>
                <a:latin typeface="Arial"/>
                <a:ea typeface="+mn-ea"/>
                <a:cs typeface="+mn-cs"/>
              </a:rPr>
              <a:t> Changes</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JED</a:t>
            </a:r>
            <a:r>
              <a:rPr kumimoji="0" lang="en-US" b="0" i="0" u="none" strike="noStrike" kern="1200" cap="none" spc="0" normalizeH="0" baseline="0" noProof="0" dirty="0" smtClean="0">
                <a:ln>
                  <a:noFill/>
                </a:ln>
                <a:solidFill>
                  <a:prstClr val="black"/>
                </a:solidFill>
                <a:effectLst/>
                <a:uLnTx/>
                <a:uFillTx/>
                <a:latin typeface="Arial"/>
                <a:ea typeface="+mn-ea"/>
                <a:cs typeface="+mn-cs"/>
              </a:rPr>
              <a:t> – Job</a:t>
            </a:r>
            <a:r>
              <a:rPr kumimoji="0" lang="en-US" b="0" i="0" u="none" strike="noStrike" kern="1200" cap="none" spc="0" normalizeH="0" noProof="0" dirty="0" smtClean="0">
                <a:ln>
                  <a:noFill/>
                </a:ln>
                <a:solidFill>
                  <a:prstClr val="black"/>
                </a:solidFill>
                <a:effectLst/>
                <a:uLnTx/>
                <a:uFillTx/>
                <a:latin typeface="Arial"/>
                <a:ea typeface="+mn-ea"/>
                <a:cs typeface="+mn-cs"/>
              </a:rPr>
              <a:t> Earnings Distribution Changes</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PAY</a:t>
            </a:r>
            <a:r>
              <a:rPr kumimoji="0" lang="en-US" b="0" i="0" u="none" strike="noStrike" kern="1200" cap="none" spc="0" normalizeH="0" baseline="0" noProof="0" dirty="0" smtClean="0">
                <a:ln>
                  <a:noFill/>
                </a:ln>
                <a:solidFill>
                  <a:prstClr val="black"/>
                </a:solidFill>
                <a:effectLst/>
                <a:uLnTx/>
                <a:uFillTx/>
                <a:latin typeface="Arial"/>
                <a:ea typeface="+mn-ea"/>
                <a:cs typeface="+mn-cs"/>
              </a:rPr>
              <a:t> – Pay Changes</a:t>
            </a: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POS</a:t>
            </a:r>
            <a:r>
              <a:rPr kumimoji="0" lang="en-US" b="0" i="0" u="none" strike="noStrike" kern="1200" cap="none" spc="0" normalizeH="0" baseline="0" noProof="0" dirty="0" smtClean="0">
                <a:ln>
                  <a:noFill/>
                </a:ln>
                <a:solidFill>
                  <a:prstClr val="black"/>
                </a:solidFill>
                <a:effectLst/>
                <a:uLnTx/>
                <a:uFillTx/>
                <a:latin typeface="Arial"/>
                <a:ea typeface="+mn-ea"/>
                <a:cs typeface="+mn-cs"/>
              </a:rPr>
              <a:t> – Position</a:t>
            </a:r>
            <a:r>
              <a:rPr kumimoji="0" lang="en-US" b="0" i="0" u="none" strike="noStrike" kern="1200" cap="none" spc="0" normalizeH="0" noProof="0" dirty="0" smtClean="0">
                <a:ln>
                  <a:noFill/>
                </a:ln>
                <a:solidFill>
                  <a:prstClr val="black"/>
                </a:solidFill>
                <a:effectLst/>
                <a:uLnTx/>
                <a:uFillTx/>
                <a:latin typeface="Arial"/>
                <a:ea typeface="+mn-ea"/>
                <a:cs typeface="+mn-cs"/>
              </a:rPr>
              <a:t> Changes</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RES </a:t>
            </a:r>
            <a:r>
              <a:rPr kumimoji="0" lang="en-US" b="0" i="0" u="none" strike="noStrike" kern="1200" cap="none" spc="0" normalizeH="0" baseline="0" noProof="0" dirty="0" smtClean="0">
                <a:ln>
                  <a:noFill/>
                </a:ln>
                <a:solidFill>
                  <a:prstClr val="black"/>
                </a:solidFill>
                <a:effectLst/>
                <a:uLnTx/>
                <a:uFillTx/>
                <a:latin typeface="Arial"/>
                <a:ea typeface="+mn-ea"/>
                <a:cs typeface="+mn-cs"/>
              </a:rPr>
              <a:t>– Reserve</a:t>
            </a:r>
            <a:r>
              <a:rPr kumimoji="0" lang="en-US" b="0" i="0" u="none" strike="noStrike" kern="1200" cap="none" spc="0" normalizeH="0" noProof="0" dirty="0" smtClean="0">
                <a:ln>
                  <a:noFill/>
                </a:ln>
                <a:solidFill>
                  <a:prstClr val="black"/>
                </a:solidFill>
                <a:effectLst/>
                <a:uLnTx/>
                <a:uFillTx/>
                <a:latin typeface="Arial"/>
                <a:ea typeface="+mn-ea"/>
                <a:cs typeface="+mn-cs"/>
              </a:rPr>
              <a:t> Abeyance</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RFR</a:t>
            </a:r>
            <a:r>
              <a:rPr kumimoji="0" lang="en-US" b="0" i="0" u="none" strike="noStrike" kern="1200" cap="none" spc="0" normalizeH="0" baseline="0" noProof="0" dirty="0" smtClean="0">
                <a:ln>
                  <a:noFill/>
                </a:ln>
                <a:solidFill>
                  <a:prstClr val="black"/>
                </a:solidFill>
                <a:effectLst/>
                <a:uLnTx/>
                <a:uFillTx/>
                <a:latin typeface="Arial"/>
                <a:ea typeface="+mn-ea"/>
                <a:cs typeface="+mn-cs"/>
              </a:rPr>
              <a:t> – Return</a:t>
            </a:r>
            <a:r>
              <a:rPr kumimoji="0" lang="en-US" b="0" i="0" u="none" strike="noStrike" kern="1200" cap="none" spc="0" normalizeH="0" noProof="0" dirty="0" smtClean="0">
                <a:ln>
                  <a:noFill/>
                </a:ln>
                <a:solidFill>
                  <a:prstClr val="black"/>
                </a:solidFill>
                <a:effectLst/>
                <a:uLnTx/>
                <a:uFillTx/>
                <a:latin typeface="Arial"/>
                <a:ea typeface="+mn-ea"/>
                <a:cs typeface="+mn-cs"/>
              </a:rPr>
              <a:t> from Reserve Abeyance</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RWB</a:t>
            </a:r>
            <a:r>
              <a:rPr kumimoji="0" lang="en-US" b="0" i="0" u="none" strike="noStrike" kern="1200" cap="none" spc="0" normalizeH="0" baseline="0" noProof="0" dirty="0" smtClean="0">
                <a:ln>
                  <a:noFill/>
                </a:ln>
                <a:solidFill>
                  <a:prstClr val="black"/>
                </a:solidFill>
                <a:effectLst/>
                <a:uLnTx/>
                <a:uFillTx/>
                <a:latin typeface="Arial"/>
                <a:ea typeface="+mn-ea"/>
                <a:cs typeface="+mn-cs"/>
              </a:rPr>
              <a:t> – Return from Short</a:t>
            </a:r>
            <a:r>
              <a:rPr kumimoji="0" lang="en-US" b="0" i="0" u="none" strike="noStrike" kern="1200" cap="none" spc="0" normalizeH="0" noProof="0" dirty="0" smtClean="0">
                <a:ln>
                  <a:noFill/>
                </a:ln>
                <a:solidFill>
                  <a:prstClr val="black"/>
                </a:solidFill>
                <a:effectLst/>
                <a:uLnTx/>
                <a:uFillTx/>
                <a:latin typeface="Arial"/>
                <a:ea typeface="+mn-ea"/>
                <a:cs typeface="+mn-cs"/>
              </a:rPr>
              <a:t> Work Break</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SWB</a:t>
            </a:r>
            <a:r>
              <a:rPr kumimoji="0" lang="en-US" b="0" i="0" u="none" strike="noStrike" kern="1200" cap="none" spc="0" normalizeH="0" baseline="0" noProof="0" dirty="0" smtClean="0">
                <a:ln>
                  <a:noFill/>
                </a:ln>
                <a:solidFill>
                  <a:prstClr val="black"/>
                </a:solidFill>
                <a:effectLst/>
                <a:uLnTx/>
                <a:uFillTx/>
                <a:latin typeface="Arial"/>
                <a:ea typeface="+mn-ea"/>
                <a:cs typeface="+mn-cs"/>
              </a:rPr>
              <a:t> – Short Work Break</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dirty="0">
              <a:solidFill>
                <a:prstClr val="black"/>
              </a:solidFill>
              <a:latin typeface="Arial"/>
            </a:endParaRPr>
          </a:p>
          <a:p>
            <a:pPr marL="342900" lvl="0" indent="-342900">
              <a:spcAft>
                <a:spcPts val="600"/>
              </a:spcAft>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 Addition to the </a:t>
            </a:r>
            <a:r>
              <a:rPr kumimoji="0" lang="en-US" sz="2400" b="1" i="0" u="none" strike="noStrike" kern="1200" cap="none" spc="0" normalizeH="0" baseline="0" noProof="0" dirty="0" smtClean="0">
                <a:ln>
                  <a:noFill/>
                </a:ln>
                <a:solidFill>
                  <a:srgbClr val="4472C4"/>
                </a:solidFill>
                <a:effectLst/>
                <a:uLnTx/>
                <a:uFillTx/>
                <a:latin typeface="Arial"/>
                <a:ea typeface="+mn-ea"/>
                <a:cs typeface="+mn-cs"/>
              </a:rPr>
              <a:t>8</a:t>
            </a:r>
            <a:r>
              <a:rPr kumimoji="0" lang="en-US" sz="2800" b="1" i="0" u="none" strike="noStrike" kern="1200" cap="none" spc="0" normalizeH="0" baseline="0" noProof="0" dirty="0" smtClean="0">
                <a:ln>
                  <a:noFill/>
                </a:ln>
                <a:solidFill>
                  <a:srgbClr val="4472C4"/>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common Action codes</a:t>
            </a:r>
            <a:r>
              <a:rPr kumimoji="0" lang="en-US" sz="1800" b="0" i="0" u="none" strike="noStrike" kern="1200" cap="none" spc="0" normalizeH="0" noProof="0" dirty="0" smtClean="0">
                <a:ln>
                  <a:noFill/>
                </a:ln>
                <a:solidFill>
                  <a:prstClr val="black"/>
                </a:solidFill>
                <a:effectLst/>
                <a:uLnTx/>
                <a:uFillTx/>
                <a:latin typeface="Arial"/>
                <a:ea typeface="+mn-ea"/>
                <a:cs typeface="+mn-cs"/>
              </a:rPr>
              <a:t> above, </a:t>
            </a:r>
            <a:r>
              <a:rPr kumimoji="0" lang="en-US" sz="2400" b="1" i="0" u="none" strike="noStrike" kern="1200" cap="none" spc="0" normalizeH="0" noProof="0" dirty="0" smtClean="0">
                <a:ln>
                  <a:noFill/>
                </a:ln>
                <a:solidFill>
                  <a:srgbClr val="4472C4"/>
                </a:solidFill>
                <a:effectLst/>
                <a:uLnTx/>
                <a:uFillTx/>
                <a:latin typeface="Arial"/>
                <a:ea typeface="+mn-ea"/>
                <a:cs typeface="+mn-cs"/>
              </a:rPr>
              <a:t>+ 1 </a:t>
            </a:r>
            <a:r>
              <a:rPr kumimoji="0" lang="en-US" sz="1800" b="0" i="0" u="none" strike="noStrike" kern="1200" cap="none" spc="0" normalizeH="0" noProof="0" dirty="0" err="1" smtClean="0">
                <a:ln>
                  <a:noFill/>
                </a:ln>
                <a:solidFill>
                  <a:prstClr val="black"/>
                </a:solidFill>
                <a:effectLst/>
                <a:uLnTx/>
                <a:uFillTx/>
                <a:latin typeface="Arial"/>
                <a:ea typeface="+mn-ea"/>
                <a:cs typeface="+mn-cs"/>
              </a:rPr>
              <a:t>Recurrin</a:t>
            </a:r>
            <a:r>
              <a:rPr lang="en-US" dirty="0" smtClean="0">
                <a:solidFill>
                  <a:prstClr val="black"/>
                </a:solidFill>
                <a:latin typeface="Arial"/>
              </a:rPr>
              <a:t>g Additional Pay Transactions may be submitted on the Additional Pay Tab</a:t>
            </a:r>
            <a:r>
              <a:rPr lang="en-US" dirty="0">
                <a:solidFill>
                  <a:prstClr val="black"/>
                </a:solidFill>
              </a:rPr>
              <a:t> on either the Academic or the Staff </a:t>
            </a:r>
            <a:r>
              <a:rPr lang="en-US" dirty="0" err="1">
                <a:solidFill>
                  <a:prstClr val="black"/>
                </a:solidFill>
              </a:rPr>
              <a:t>PayPath</a:t>
            </a:r>
            <a:r>
              <a:rPr lang="en-US" dirty="0">
                <a:solidFill>
                  <a:prstClr val="black"/>
                </a:solidFill>
              </a:rPr>
              <a:t> Action page</a:t>
            </a:r>
            <a:r>
              <a:rPr lang="en-US" dirty="0" smtClean="0">
                <a:solidFill>
                  <a:prstClr val="black"/>
                </a:solidFill>
                <a:latin typeface="Arial"/>
              </a:rPr>
              <a:t>. </a:t>
            </a:r>
          </a:p>
          <a:p>
            <a:pPr marL="342900" lvl="0" indent="-342900">
              <a:spcAft>
                <a:spcPts val="600"/>
              </a:spcAft>
              <a:buFont typeface="Arial" panose="020B0604020202020204" pitchFamily="34" charset="0"/>
              <a:buChar char="•"/>
              <a:defRPr/>
            </a:pPr>
            <a:r>
              <a:rPr lang="en-US" dirty="0" smtClean="0">
                <a:solidFill>
                  <a:prstClr val="black"/>
                </a:solidFill>
              </a:rPr>
              <a:t>There currently a total of </a:t>
            </a:r>
            <a:r>
              <a:rPr lang="en-US" sz="2400" b="1" dirty="0" smtClean="0">
                <a:solidFill>
                  <a:srgbClr val="4472C4"/>
                </a:solidFill>
              </a:rPr>
              <a:t>66</a:t>
            </a:r>
            <a:r>
              <a:rPr lang="en-US" dirty="0" smtClean="0">
                <a:solidFill>
                  <a:prstClr val="black"/>
                </a:solidFill>
              </a:rPr>
              <a:t> Action </a:t>
            </a:r>
            <a:r>
              <a:rPr lang="en-US" dirty="0">
                <a:solidFill>
                  <a:prstClr val="black"/>
                </a:solidFill>
              </a:rPr>
              <a:t>Reason </a:t>
            </a:r>
            <a:r>
              <a:rPr lang="en-US" dirty="0" smtClean="0">
                <a:solidFill>
                  <a:prstClr val="black"/>
                </a:solidFill>
              </a:rPr>
              <a:t>Codes for Academic and a total of </a:t>
            </a:r>
            <a:r>
              <a:rPr lang="en-US" sz="2400" b="1" dirty="0" smtClean="0">
                <a:solidFill>
                  <a:srgbClr val="4472C4"/>
                </a:solidFill>
              </a:rPr>
              <a:t>60 </a:t>
            </a:r>
            <a:r>
              <a:rPr lang="en-US" dirty="0" smtClean="0">
                <a:solidFill>
                  <a:prstClr val="black"/>
                </a:solidFill>
              </a:rPr>
              <a:t>Action Reasons Codes for Staff</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600"/>
              </a:spcAft>
              <a:buClrTx/>
              <a:buSzTx/>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4" name="Oval 3"/>
          <p:cNvSpPr/>
          <p:nvPr/>
        </p:nvSpPr>
        <p:spPr>
          <a:xfrm>
            <a:off x="6813395" y="1607820"/>
            <a:ext cx="3144644" cy="3010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8 + 1</a:t>
            </a:r>
            <a:endParaRPr lang="en-US" sz="6000" b="1" dirty="0"/>
          </a:p>
        </p:txBody>
      </p:sp>
      <p:sp>
        <p:nvSpPr>
          <p:cNvPr id="5"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25</a:t>
            </a:fld>
            <a:endParaRPr lang="en-US" altLang="en-US" dirty="0">
              <a:solidFill>
                <a:prstClr val="black"/>
              </a:solidFill>
            </a:endParaRPr>
          </a:p>
        </p:txBody>
      </p:sp>
    </p:spTree>
    <p:extLst>
      <p:ext uri="{BB962C8B-B14F-4D97-AF65-F5344CB8AC3E}">
        <p14:creationId xmlns:p14="http://schemas.microsoft.com/office/powerpoint/2010/main" val="18743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2062103"/>
          </a:xfrm>
          <a:prstGeom prst="rect">
            <a:avLst/>
          </a:prstGeom>
          <a:noFill/>
        </p:spPr>
        <p:txBody>
          <a:bodyPr wrap="square">
            <a:spAutoFit/>
          </a:bodyPr>
          <a:lstStyle/>
          <a:p>
            <a:pPr marL="342900" lvl="0" indent="-342900">
              <a:spcAft>
                <a:spcPts val="600"/>
              </a:spcAft>
              <a:buFont typeface="+mj-lt"/>
              <a:buAutoNum type="arabicPeriod"/>
              <a:defRPr/>
            </a:pPr>
            <a:r>
              <a:rPr lang="en-US" dirty="0" smtClean="0">
                <a:solidFill>
                  <a:prstClr val="black"/>
                </a:solidFill>
              </a:rPr>
              <a:t>The </a:t>
            </a:r>
            <a:r>
              <a:rPr lang="en-US" dirty="0">
                <a:solidFill>
                  <a:prstClr val="black"/>
                </a:solidFill>
              </a:rPr>
              <a:t>PayPath Actions component is comprised of </a:t>
            </a:r>
            <a:r>
              <a:rPr lang="en-US" dirty="0" smtClean="0">
                <a:solidFill>
                  <a:prstClr val="black"/>
                </a:solidFill>
              </a:rPr>
              <a:t>_________pages?</a:t>
            </a:r>
          </a:p>
          <a:p>
            <a:pPr marL="342900" lvl="0" indent="-342900">
              <a:spcAft>
                <a:spcPts val="600"/>
              </a:spcAft>
              <a:buFont typeface="+mj-lt"/>
              <a:buAutoNum type="arabicPeriod"/>
              <a:defRPr/>
            </a:pPr>
            <a:r>
              <a:rPr lang="en-US" dirty="0" smtClean="0">
                <a:solidFill>
                  <a:prstClr val="black"/>
                </a:solidFill>
              </a:rPr>
              <a:t>The pages that make up  PayPath Actions component are _______   __________ _________  and ________________________?</a:t>
            </a:r>
          </a:p>
          <a:p>
            <a:pPr marL="342900" lvl="0" indent="-342900">
              <a:spcAft>
                <a:spcPts val="600"/>
              </a:spcAft>
              <a:buFont typeface="+mj-lt"/>
              <a:buAutoNum type="arabicPeriod"/>
              <a:defRPr/>
            </a:pPr>
            <a:r>
              <a:rPr lang="en-US" dirty="0" smtClean="0"/>
              <a:t>Each</a:t>
            </a:r>
            <a:r>
              <a:rPr lang="en-US" b="1" dirty="0" smtClean="0"/>
              <a:t> </a:t>
            </a:r>
            <a:r>
              <a:rPr lang="en-US" dirty="0"/>
              <a:t>Position Data and/or Job Data transaction must have the </a:t>
            </a:r>
            <a:r>
              <a:rPr lang="en-US" dirty="0" smtClean="0"/>
              <a:t>same _________?</a:t>
            </a:r>
          </a:p>
          <a:p>
            <a:pPr marL="342900" lvl="0" indent="-342900">
              <a:spcAft>
                <a:spcPts val="600"/>
              </a:spcAft>
              <a:buFont typeface="+mj-lt"/>
              <a:buAutoNum type="arabicPeriod"/>
              <a:defRPr/>
            </a:pPr>
            <a:r>
              <a:rPr lang="en-US" dirty="0" err="1" smtClean="0"/>
              <a:t>PayPath</a:t>
            </a:r>
            <a:r>
              <a:rPr lang="en-US" dirty="0" smtClean="0"/>
              <a:t> only pulls up and allows for </a:t>
            </a:r>
            <a:r>
              <a:rPr lang="en-US" dirty="0" err="1" smtClean="0"/>
              <a:t>transating</a:t>
            </a:r>
            <a:r>
              <a:rPr lang="en-US" dirty="0" smtClean="0"/>
              <a:t> on ___________ jobs? </a:t>
            </a:r>
          </a:p>
          <a:p>
            <a:pPr marL="342900" lvl="0" indent="-342900">
              <a:spcAft>
                <a:spcPts val="600"/>
              </a:spcAft>
              <a:buFont typeface="+mj-lt"/>
              <a:buAutoNum type="arabicPeriod"/>
              <a:defRPr/>
            </a:pPr>
            <a:r>
              <a:rPr kumimoji="0" lang="en-US" sz="1800" b="0" i="0" u="none" strike="noStrike" kern="1200" cap="none" spc="-5" normalizeH="0" baseline="0" noProof="0" dirty="0" err="1" smtClean="0">
                <a:ln>
                  <a:noFill/>
                </a:ln>
                <a:solidFill>
                  <a:prstClr val="black"/>
                </a:solidFill>
                <a:effectLst/>
                <a:uLnTx/>
                <a:uFillTx/>
                <a:latin typeface="Arial"/>
                <a:ea typeface="+mn-ea"/>
                <a:cs typeface="Arial"/>
              </a:rPr>
              <a:t>Paypath</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 has __________ common action codes</a:t>
            </a:r>
            <a:r>
              <a:rPr kumimoji="0" lang="en-US" sz="1800" b="0" i="0" u="none" strike="noStrike" kern="1200" cap="none" spc="-5" normalizeH="0" noProof="0" dirty="0" smtClean="0">
                <a:ln>
                  <a:noFill/>
                </a:ln>
                <a:solidFill>
                  <a:prstClr val="black"/>
                </a:solidFill>
                <a:effectLst/>
                <a:uLnTx/>
                <a:uFillTx/>
                <a:latin typeface="Arial"/>
                <a:ea typeface="+mn-ea"/>
                <a:cs typeface="Arial"/>
              </a:rPr>
              <a:t> for both Staff and Academic transactions.</a:t>
            </a:r>
            <a:endParaRPr kumimoji="0" lang="en-US" sz="1800" b="0" i="0" u="none" strike="noStrike" kern="1200" cap="none" spc="-5" normalizeH="0" baseline="0" noProof="0" dirty="0" smtClean="0">
              <a:ln>
                <a:noFill/>
              </a:ln>
              <a:solidFill>
                <a:prstClr val="black"/>
              </a:solidFill>
              <a:effectLst/>
              <a:uLnTx/>
              <a:uFillTx/>
              <a:latin typeface="Arial"/>
              <a:ea typeface="+mn-ea"/>
              <a:cs typeface="Arial"/>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
        <p:nvSpPr>
          <p:cNvPr id="3" name="Slide Number Placeholder 2"/>
          <p:cNvSpPr>
            <a:spLocks noGrp="1"/>
          </p:cNvSpPr>
          <p:nvPr>
            <p:ph type="sldNum" sz="quarter" idx="12"/>
          </p:nvPr>
        </p:nvSpPr>
        <p:spPr>
          <a:xfrm>
            <a:off x="133095" y="6445187"/>
            <a:ext cx="490728" cy="303085"/>
          </a:xfrm>
        </p:spPr>
        <p:txBody>
          <a:bodyPr/>
          <a:lstStyle/>
          <a:p>
            <a:pPr>
              <a:defRPr/>
            </a:pPr>
            <a:fld id="{08156D9A-717C-4C36-974D-F6EE13F3C2A5}" type="slidenum">
              <a:rPr lang="en-US" altLang="en-US" smtClean="0">
                <a:solidFill>
                  <a:prstClr val="black"/>
                </a:solidFill>
              </a:rPr>
              <a:pPr>
                <a:defRPr/>
              </a:pPr>
              <a:t>26</a:t>
            </a:fld>
            <a:endParaRPr lang="en-US" altLang="en-US" dirty="0">
              <a:solidFill>
                <a:prstClr val="black"/>
              </a:solidFill>
            </a:endParaRPr>
          </a:p>
        </p:txBody>
      </p:sp>
    </p:spTree>
    <p:extLst>
      <p:ext uri="{BB962C8B-B14F-4D97-AF65-F5344CB8AC3E}">
        <p14:creationId xmlns:p14="http://schemas.microsoft.com/office/powerpoint/2010/main" val="270161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POSITION DATA CHANGES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18872" y="6481763"/>
            <a:ext cx="481584" cy="275653"/>
          </a:xfrm>
        </p:spPr>
        <p:txBody>
          <a:bodyPr/>
          <a:lstStyle/>
          <a:p>
            <a:pPr>
              <a:defRPr/>
            </a:pPr>
            <a:fld id="{08156D9A-717C-4C36-974D-F6EE13F3C2A5}" type="slidenum">
              <a:rPr lang="en-US" altLang="en-US" smtClean="0">
                <a:solidFill>
                  <a:prstClr val="black"/>
                </a:solidFill>
              </a:rPr>
              <a:pPr>
                <a:defRPr/>
              </a:pPr>
              <a:t>27</a:t>
            </a:fld>
            <a:endParaRPr lang="en-US" altLang="en-US" dirty="0">
              <a:solidFill>
                <a:prstClr val="black"/>
              </a:solidFill>
            </a:endParaRPr>
          </a:p>
        </p:txBody>
      </p:sp>
    </p:spTree>
    <p:extLst>
      <p:ext uri="{BB962C8B-B14F-4D97-AF65-F5344CB8AC3E}">
        <p14:creationId xmlns:p14="http://schemas.microsoft.com/office/powerpoint/2010/main" val="377439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POSITION DATA OVERVIEW   </a:t>
            </a:r>
            <a:endParaRPr lang="en-US" dirty="0">
              <a:solidFill>
                <a:schemeClr val="accent5"/>
              </a:solidFill>
            </a:endParaRPr>
          </a:p>
        </p:txBody>
      </p:sp>
      <p:sp>
        <p:nvSpPr>
          <p:cNvPr id="22" name="Rectangle 21"/>
          <p:cNvSpPr/>
          <p:nvPr/>
        </p:nvSpPr>
        <p:spPr>
          <a:xfrm>
            <a:off x="570964" y="1209091"/>
            <a:ext cx="11225348" cy="3967881"/>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Position Data </a:t>
            </a:r>
            <a:r>
              <a:rPr lang="en-US" dirty="0"/>
              <a:t>changes can be initiated for filled positions where only one employee is assigned to the </a:t>
            </a:r>
            <a:r>
              <a:rPr lang="en-US" dirty="0" smtClean="0"/>
              <a:t>position.</a:t>
            </a:r>
          </a:p>
          <a:p>
            <a:pPr marL="742950" lvl="1" indent="-285750">
              <a:lnSpc>
                <a:spcPct val="107000"/>
              </a:lnSpc>
              <a:spcAft>
                <a:spcPts val="800"/>
              </a:spcAft>
              <a:buFont typeface="Wingdings" panose="05000000000000000000" pitchFamily="2" charset="2"/>
              <a:buChar char="Ø"/>
              <a:defRPr/>
            </a:pPr>
            <a:r>
              <a:rPr lang="en-US" dirty="0" smtClean="0"/>
              <a:t>The</a:t>
            </a:r>
            <a:r>
              <a:rPr lang="en-US" b="1" dirty="0" smtClean="0"/>
              <a:t> </a:t>
            </a:r>
            <a:r>
              <a:rPr lang="en-US" b="1" dirty="0"/>
              <a:t>PayPath Actions </a:t>
            </a:r>
            <a:r>
              <a:rPr lang="en-US" dirty="0"/>
              <a:t>search page restricts you from accessing a position that is vacant. The system displays a message: “</a:t>
            </a:r>
            <a:r>
              <a:rPr lang="en-US" i="1" dirty="0"/>
              <a:t>No matching </a:t>
            </a:r>
            <a:r>
              <a:rPr lang="en-US" i="1" dirty="0" smtClean="0"/>
              <a:t>values. You </a:t>
            </a:r>
            <a:r>
              <a:rPr lang="en-US" i="1" dirty="0"/>
              <a:t>have entered a position number that is vacant</a:t>
            </a:r>
            <a:r>
              <a:rPr lang="en-US" dirty="0" smtClean="0"/>
              <a:t>.”</a:t>
            </a:r>
          </a:p>
          <a:p>
            <a:pPr marL="742950" lvl="1" indent="-285750">
              <a:lnSpc>
                <a:spcPct val="107000"/>
              </a:lnSpc>
              <a:spcAft>
                <a:spcPts val="800"/>
              </a:spcAft>
              <a:buFont typeface="Wingdings" panose="05000000000000000000" pitchFamily="2" charset="2"/>
              <a:buChar char="Ø"/>
              <a:defRPr/>
            </a:pPr>
            <a:r>
              <a:rPr lang="en-US" dirty="0" smtClean="0"/>
              <a:t>The </a:t>
            </a:r>
            <a:r>
              <a:rPr lang="en-US" b="1" dirty="0"/>
              <a:t>Position Data </a:t>
            </a:r>
            <a:r>
              <a:rPr lang="en-US" dirty="0"/>
              <a:t>page appears in display-only mode if the employee selected is in a multi-headcount position, therefore restricting any position data </a:t>
            </a:r>
            <a:r>
              <a:rPr lang="en-US" dirty="0" smtClean="0"/>
              <a:t>updates.</a:t>
            </a:r>
          </a:p>
          <a:p>
            <a:pPr marL="1200150" lvl="2" indent="-285750">
              <a:lnSpc>
                <a:spcPct val="107000"/>
              </a:lnSpc>
              <a:spcAft>
                <a:spcPts val="800"/>
              </a:spcAft>
              <a:buFont typeface="Wingdings" panose="05000000000000000000" pitchFamily="2" charset="2"/>
              <a:buChar char="ü"/>
              <a:defRPr/>
            </a:pPr>
            <a:r>
              <a:rPr lang="en-US" dirty="0" smtClean="0"/>
              <a:t>You </a:t>
            </a:r>
            <a:r>
              <a:rPr lang="en-US" dirty="0"/>
              <a:t>can still enter </a:t>
            </a:r>
            <a:r>
              <a:rPr lang="en-US" b="1" dirty="0"/>
              <a:t>Job Data </a:t>
            </a:r>
            <a:r>
              <a:rPr lang="en-US" dirty="0"/>
              <a:t>updates for employees in a multi-headcount position</a:t>
            </a:r>
            <a:r>
              <a:rPr lang="en-US" dirty="0" smtClean="0"/>
              <a:t>.</a:t>
            </a:r>
          </a:p>
          <a:p>
            <a:pPr marL="1200150" lvl="2" indent="-285750">
              <a:lnSpc>
                <a:spcPct val="107000"/>
              </a:lnSpc>
              <a:spcAft>
                <a:spcPts val="800"/>
              </a:spcAft>
              <a:buFont typeface="Wingdings" panose="05000000000000000000" pitchFamily="2" charset="2"/>
              <a:buChar char="ü"/>
              <a:defRPr/>
            </a:pPr>
            <a:r>
              <a:rPr lang="en-US" dirty="0"/>
              <a:t>If the employee should be broken off from an existing multi-headcount position, their job data must first be updated with the new position.</a:t>
            </a:r>
          </a:p>
          <a:p>
            <a:pPr marL="1200150" lvl="2" indent="-285750">
              <a:lnSpc>
                <a:spcPct val="107000"/>
              </a:lnSpc>
              <a:spcAft>
                <a:spcPts val="800"/>
              </a:spcAft>
              <a:buFont typeface="Wingdings" panose="05000000000000000000" pitchFamily="2" charset="2"/>
              <a:buChar char="ü"/>
              <a:defRPr/>
            </a:pP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3" name="Slide Number Placeholder 2"/>
          <p:cNvSpPr>
            <a:spLocks noGrp="1"/>
          </p:cNvSpPr>
          <p:nvPr>
            <p:ph type="sldNum" sz="quarter" idx="12"/>
          </p:nvPr>
        </p:nvSpPr>
        <p:spPr>
          <a:xfrm>
            <a:off x="50799" y="6490907"/>
            <a:ext cx="655320" cy="275653"/>
          </a:xfrm>
        </p:spPr>
        <p:txBody>
          <a:bodyPr/>
          <a:lstStyle/>
          <a:p>
            <a:pPr>
              <a:defRPr/>
            </a:pPr>
            <a:fld id="{08156D9A-717C-4C36-974D-F6EE13F3C2A5}"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192148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POSITION CHANGE ACTION CODES</a:t>
            </a:r>
            <a:endParaRPr lang="en-US" dirty="0">
              <a:solidFill>
                <a:schemeClr val="accent5"/>
              </a:solidFill>
            </a:endParaRPr>
          </a:p>
        </p:txBody>
      </p:sp>
      <p:pic>
        <p:nvPicPr>
          <p:cNvPr id="3" name="Picture 2"/>
          <p:cNvPicPr>
            <a:picLocks noChangeAspect="1"/>
          </p:cNvPicPr>
          <p:nvPr/>
        </p:nvPicPr>
        <p:blipFill rotWithShape="1">
          <a:blip r:embed="rId4"/>
          <a:srcRect r="36136" b="3933"/>
          <a:stretch/>
        </p:blipFill>
        <p:spPr>
          <a:xfrm>
            <a:off x="1326060" y="1264172"/>
            <a:ext cx="2758923" cy="5034777"/>
          </a:xfrm>
          <a:prstGeom prst="rect">
            <a:avLst/>
          </a:prstGeom>
        </p:spPr>
      </p:pic>
      <p:pic>
        <p:nvPicPr>
          <p:cNvPr id="4" name="Picture 3"/>
          <p:cNvPicPr>
            <a:picLocks noChangeAspect="1"/>
          </p:cNvPicPr>
          <p:nvPr/>
        </p:nvPicPr>
        <p:blipFill rotWithShape="1">
          <a:blip r:embed="rId5"/>
          <a:srcRect l="1881" t="1274" r="34649" b="3120"/>
          <a:stretch/>
        </p:blipFill>
        <p:spPr>
          <a:xfrm>
            <a:off x="4770782" y="1341177"/>
            <a:ext cx="2812774" cy="5079501"/>
          </a:xfrm>
          <a:prstGeom prst="rect">
            <a:avLst/>
          </a:prstGeom>
        </p:spPr>
      </p:pic>
      <p:cxnSp>
        <p:nvCxnSpPr>
          <p:cNvPr id="5" name="Straight Connector 4"/>
          <p:cNvCxnSpPr/>
          <p:nvPr/>
        </p:nvCxnSpPr>
        <p:spPr>
          <a:xfrm>
            <a:off x="914400" y="6122504"/>
            <a:ext cx="3271503" cy="99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41417" y="6187160"/>
            <a:ext cx="3271503" cy="99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2824855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LOG IN INSTRUCTIONS</a:t>
            </a:r>
            <a:endParaRPr lang="en-US" dirty="0">
              <a:solidFill>
                <a:schemeClr val="accent5"/>
              </a:solidFill>
            </a:endParaRPr>
          </a:p>
        </p:txBody>
      </p:sp>
      <p:sp>
        <p:nvSpPr>
          <p:cNvPr id="7" name="Rectangle 6"/>
          <p:cNvSpPr/>
          <p:nvPr/>
        </p:nvSpPr>
        <p:spPr>
          <a:xfrm>
            <a:off x="811222" y="1278764"/>
            <a:ext cx="11325225" cy="5433795"/>
          </a:xfrm>
          <a:prstGeom prst="rect">
            <a:avLst/>
          </a:prstGeom>
          <a:noFill/>
        </p:spPr>
        <p:txBody>
          <a:bodyPr wrap="square">
            <a:spAutoFit/>
          </a:bodyPr>
          <a:lstStyle/>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Open </a:t>
            </a:r>
            <a:r>
              <a:rPr kumimoji="0" lang="en-US" sz="1800" b="0" i="0" u="none" strike="noStrike" kern="1200" cap="none" spc="0" normalizeH="0" baseline="0" noProof="0" dirty="0">
                <a:ln>
                  <a:noFill/>
                </a:ln>
                <a:solidFill>
                  <a:prstClr val="black"/>
                </a:solidFill>
                <a:effectLst/>
                <a:uLnTx/>
                <a:uFillTx/>
                <a:latin typeface="Arial"/>
                <a:ea typeface="+mn-ea"/>
                <a:cs typeface="+mn-cs"/>
              </a:rPr>
              <a:t>the Cisco AnyConnect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client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VPN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name: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VPN.UCOP.EDU</a:t>
            </a:r>
            <a:endParaRPr kumimoji="0" lang="en-US" sz="1800" b="0" i="0" u="none" strike="noStrike" kern="1200" cap="none" spc="0" normalizeH="0" baseline="0" noProof="0" dirty="0" smtClean="0">
              <a:ln>
                <a:noFill/>
              </a:ln>
              <a:solidFill>
                <a:srgbClr val="FF0000"/>
              </a:solidFill>
              <a:effectLst/>
              <a:uLnTx/>
              <a:uFillTx/>
              <a:latin typeface="Arial"/>
              <a:ea typeface="+mn-ea"/>
              <a:cs typeface="+mn-cs"/>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Connect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Select </a:t>
            </a:r>
            <a:r>
              <a:rPr kumimoji="0" lang="en-US" sz="1800" b="0" i="0" u="none" strike="noStrike" kern="1200" cap="none" spc="0" normalizeH="0" baseline="0" noProof="0" dirty="0">
                <a:ln>
                  <a:noFill/>
                </a:ln>
                <a:solidFill>
                  <a:prstClr val="black"/>
                </a:solidFill>
                <a:effectLst/>
                <a:uLnTx/>
                <a:uFillTx/>
                <a:latin typeface="Arial"/>
                <a:ea typeface="+mn-ea"/>
                <a:cs typeface="+mn-cs"/>
              </a:rPr>
              <a:t>the Group: </a:t>
            </a:r>
            <a:r>
              <a:rPr kumimoji="0" lang="en-US" sz="1800" b="0" i="0" u="none" strike="noStrike" kern="1200" cap="none" spc="0" normalizeH="0" baseline="0" noProof="0" dirty="0" err="1" smtClean="0">
                <a:ln>
                  <a:noFill/>
                </a:ln>
                <a:solidFill>
                  <a:srgbClr val="FF0000"/>
                </a:solidFill>
                <a:effectLst/>
                <a:uLnTx/>
                <a:uFillTx/>
                <a:latin typeface="Arial"/>
                <a:ea typeface="+mn-ea"/>
                <a:cs typeface="+mn-cs"/>
              </a:rPr>
              <a:t>ANYCONN</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-PROFILE</a:t>
            </a:r>
            <a:endParaRPr kumimoji="0" lang="en-US" sz="1800" b="0" i="0" u="none" strike="noStrike" kern="1200" cap="none" spc="0" normalizeH="0" baseline="0" noProof="0" dirty="0" smtClean="0">
              <a:ln>
                <a:noFill/>
              </a:ln>
              <a:solidFill>
                <a:srgbClr val="FF0000"/>
              </a:solidFill>
              <a:effectLst/>
              <a:uLnTx/>
              <a:uFillTx/>
              <a:latin typeface="Arial"/>
              <a:ea typeface="+mn-ea"/>
              <a:cs typeface="+mn-cs"/>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your username and password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Arial"/>
                <a:ea typeface="+mn-ea"/>
                <a:cs typeface="+mn-cs"/>
              </a:rPr>
              <a:t>	Ucop2020</a:t>
            </a:r>
            <a:endParaRPr kumimoji="0" lang="en-US" sz="1800" b="0" i="0" u="none" strike="noStrike" kern="1200" cap="none" spc="0" normalizeH="0" baseline="0" noProof="0" dirty="0" smtClean="0">
              <a:ln>
                <a:noFill/>
              </a:ln>
              <a:solidFill>
                <a:srgbClr val="FF0000"/>
              </a:solidFill>
              <a:effectLst/>
              <a:uLnTx/>
              <a:uFillTx/>
              <a:latin typeface="Arial"/>
              <a:ea typeface="+mn-ea"/>
              <a:cs typeface="+mn-cs"/>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lvl="0">
              <a:lnSpc>
                <a:spcPct val="107000"/>
              </a:lnSpc>
              <a:spcAft>
                <a:spcPts val="800"/>
              </a:spcAf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ALSO JOIN ZOOM: </a:t>
            </a:r>
            <a:r>
              <a:rPr lang="en-US" dirty="0">
                <a:solidFill>
                  <a:srgbClr val="FF0000"/>
                </a:solidFill>
              </a:rPr>
              <a:t>347-399-5754</a:t>
            </a:r>
            <a:endParaRPr kumimoji="0" lang="en-US" sz="1800" b="0" i="0" u="none" strike="noStrike" kern="1200" cap="none" spc="0" normalizeH="0" baseline="0" noProof="0" dirty="0" smtClean="0">
              <a:ln>
                <a:noFill/>
              </a:ln>
              <a:solidFill>
                <a:srgbClr val="FF0000"/>
              </a:solidFill>
              <a:effectLst/>
              <a:uLnTx/>
              <a:uFillTx/>
              <a:latin typeface="Arial"/>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Once Connected to the VPN</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rPr>
              <a:t> </a:t>
            </a: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go </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rPr>
              <a:t>to https://drppuat02.universityofcalifornia.edu/home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Tester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ID\Password </a:t>
            </a:r>
            <a:r>
              <a:rPr kumimoji="0" lang="en-US" sz="1800" b="0" i="0" u="none" strike="noStrike" kern="1200" cap="none" spc="0" normalizeH="0" baseline="0" noProof="0" dirty="0">
                <a:ln>
                  <a:noFill/>
                </a:ln>
                <a:solidFill>
                  <a:prstClr val="black"/>
                </a:solidFill>
                <a:effectLst/>
                <a:uLnTx/>
                <a:uFillTx/>
                <a:latin typeface="Arial"/>
                <a:ea typeface="+mn-ea"/>
                <a:cs typeface="+mn-cs"/>
              </a:rPr>
              <a:t>provided in the SharePoint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endParaRPr>
          </a:p>
        </p:txBody>
      </p:sp>
      <p:pic>
        <p:nvPicPr>
          <p:cNvPr id="3" name="Picture 2"/>
          <p:cNvPicPr>
            <a:picLocks noChangeAspect="1"/>
          </p:cNvPicPr>
          <p:nvPr/>
        </p:nvPicPr>
        <p:blipFill rotWithShape="1">
          <a:blip r:embed="rId4"/>
          <a:srcRect t="28365" r="5470"/>
          <a:stretch/>
        </p:blipFill>
        <p:spPr>
          <a:xfrm>
            <a:off x="4704724" y="1312217"/>
            <a:ext cx="332265" cy="310541"/>
          </a:xfrm>
          <a:prstGeom prst="rect">
            <a:avLst/>
          </a:prstGeom>
        </p:spPr>
      </p:pic>
      <p:pic>
        <p:nvPicPr>
          <p:cNvPr id="4" name="Picture 3"/>
          <p:cNvPicPr>
            <a:picLocks noChangeAspect="1"/>
          </p:cNvPicPr>
          <p:nvPr/>
        </p:nvPicPr>
        <p:blipFill>
          <a:blip r:embed="rId5"/>
          <a:stretch>
            <a:fillRect/>
          </a:stretch>
        </p:blipFill>
        <p:spPr>
          <a:xfrm>
            <a:off x="6190069" y="1106965"/>
            <a:ext cx="3514894" cy="1614066"/>
          </a:xfrm>
          <a:prstGeom prst="rect">
            <a:avLst/>
          </a:prstGeom>
        </p:spPr>
      </p:pic>
      <p:pic>
        <p:nvPicPr>
          <p:cNvPr id="5" name="Picture 4"/>
          <p:cNvPicPr>
            <a:picLocks noChangeAspect="1"/>
          </p:cNvPicPr>
          <p:nvPr/>
        </p:nvPicPr>
        <p:blipFill>
          <a:blip r:embed="rId6"/>
          <a:stretch>
            <a:fillRect/>
          </a:stretch>
        </p:blipFill>
        <p:spPr>
          <a:xfrm>
            <a:off x="6429231" y="2823389"/>
            <a:ext cx="3036570" cy="1980751"/>
          </a:xfrm>
          <a:prstGeom prst="rect">
            <a:avLst/>
          </a:prstGeom>
        </p:spPr>
      </p:pic>
      <p:sp>
        <p:nvSpPr>
          <p:cNvPr id="9" name="Slide Number Placeholder 8"/>
          <p:cNvSpPr>
            <a:spLocks noGrp="1"/>
          </p:cNvSpPr>
          <p:nvPr>
            <p:ph type="sldNum" sz="quarter" idx="12"/>
          </p:nvPr>
        </p:nvSpPr>
        <p:spPr>
          <a:xfrm>
            <a:off x="124968" y="6481763"/>
            <a:ext cx="499872" cy="2307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2997798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POSITION DATA CHANGES   </a:t>
            </a:r>
            <a:endParaRPr lang="en-US" dirty="0">
              <a:solidFill>
                <a:schemeClr val="accent5"/>
              </a:solidFill>
            </a:endParaRPr>
          </a:p>
        </p:txBody>
      </p:sp>
      <p:sp>
        <p:nvSpPr>
          <p:cNvPr id="22" name="Rectangle 21"/>
          <p:cNvSpPr/>
          <p:nvPr/>
        </p:nvSpPr>
        <p:spPr>
          <a:xfrm>
            <a:off x="570964" y="1209091"/>
            <a:ext cx="11225348" cy="271292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When </a:t>
            </a:r>
            <a:r>
              <a:rPr lang="en-US" dirty="0"/>
              <a:t>a </a:t>
            </a:r>
            <a:r>
              <a:rPr lang="en-US" dirty="0" smtClean="0"/>
              <a:t>Position Data </a:t>
            </a:r>
            <a:r>
              <a:rPr lang="en-US" dirty="0"/>
              <a:t>change is entered, a new row with the same </a:t>
            </a:r>
            <a:r>
              <a:rPr lang="en-US" dirty="0" smtClean="0"/>
              <a:t>Effective Date </a:t>
            </a:r>
            <a:r>
              <a:rPr lang="en-US" dirty="0"/>
              <a:t>is automatically inserted in the </a:t>
            </a:r>
            <a:r>
              <a:rPr lang="en-US" b="1" dirty="0"/>
              <a:t>Job Data </a:t>
            </a:r>
            <a:r>
              <a:rPr lang="en-US" dirty="0"/>
              <a:t>page and displays the updated position information.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All </a:t>
            </a:r>
            <a:r>
              <a:rPr lang="en-US" b="1" dirty="0"/>
              <a:t>Job Data </a:t>
            </a:r>
            <a:r>
              <a:rPr lang="en-US" dirty="0"/>
              <a:t>fields that are controlled by </a:t>
            </a:r>
            <a:r>
              <a:rPr lang="en-US" b="1" dirty="0"/>
              <a:t>Position Data </a:t>
            </a:r>
            <a:r>
              <a:rPr lang="en-US" dirty="0"/>
              <a:t>appear as </a:t>
            </a:r>
            <a:r>
              <a:rPr lang="en-US" dirty="0" smtClean="0"/>
              <a:t>display-only.</a:t>
            </a:r>
          </a:p>
          <a:p>
            <a:pPr marL="742950" lvl="1" indent="-285750">
              <a:lnSpc>
                <a:spcPct val="107000"/>
              </a:lnSpc>
              <a:spcAft>
                <a:spcPts val="800"/>
              </a:spcAft>
              <a:buFont typeface="Wingdings" panose="05000000000000000000" pitchFamily="2" charset="2"/>
              <a:buChar char="Ø"/>
              <a:defRPr/>
            </a:pPr>
            <a:r>
              <a:rPr lang="en-US" dirty="0" smtClean="0"/>
              <a:t>If </a:t>
            </a:r>
            <a:r>
              <a:rPr lang="en-US" dirty="0"/>
              <a:t>needed, you can add additional </a:t>
            </a:r>
            <a:r>
              <a:rPr lang="en-US" b="1" dirty="0"/>
              <a:t>Job Data </a:t>
            </a:r>
            <a:r>
              <a:rPr lang="en-US" dirty="0"/>
              <a:t>rows (with the same effective date) to add job-related updates.</a:t>
            </a:r>
          </a:p>
          <a:p>
            <a:r>
              <a:rPr lang="en-US" dirty="0"/>
              <a:t>For </a:t>
            </a:r>
            <a:r>
              <a:rPr lang="en-US" dirty="0" smtClean="0"/>
              <a:t>example:</a:t>
            </a:r>
          </a:p>
          <a:p>
            <a:pPr marL="285750" indent="-285750">
              <a:buFont typeface="Arial" panose="020B0604020202020204" pitchFamily="34" charset="0"/>
              <a:buChar char="•"/>
            </a:pPr>
            <a:r>
              <a:rPr lang="en-US" b="1" dirty="0" smtClean="0"/>
              <a:t>Position </a:t>
            </a:r>
            <a:r>
              <a:rPr lang="en-US" b="1" dirty="0"/>
              <a:t>Data </a:t>
            </a:r>
            <a:r>
              <a:rPr lang="en-US" dirty="0"/>
              <a:t>change: Employee promoted to a new job </a:t>
            </a:r>
            <a:r>
              <a:rPr lang="en-US" dirty="0" smtClean="0"/>
              <a:t>code.</a:t>
            </a:r>
          </a:p>
          <a:p>
            <a:pPr marL="285750" indent="-285750">
              <a:buFont typeface="Arial" panose="020B0604020202020204" pitchFamily="34" charset="0"/>
              <a:buChar char="•"/>
            </a:pPr>
            <a:r>
              <a:rPr lang="en-US" b="1" dirty="0" smtClean="0"/>
              <a:t>Job </a:t>
            </a:r>
            <a:r>
              <a:rPr lang="en-US" b="1" dirty="0"/>
              <a:t>Data </a:t>
            </a:r>
            <a:r>
              <a:rPr lang="en-US" dirty="0"/>
              <a:t>change: Employee receives a pay rate increase</a:t>
            </a:r>
            <a:r>
              <a:rPr lang="en-US" dirty="0" smtClean="0"/>
              <a:t>.</a:t>
            </a:r>
            <a:endParaRPr lang="en-US" dirty="0"/>
          </a:p>
        </p:txBody>
      </p:sp>
      <p:sp>
        <p:nvSpPr>
          <p:cNvPr id="3" name="Slide Number Placeholder 2"/>
          <p:cNvSpPr>
            <a:spLocks noGrp="1"/>
          </p:cNvSpPr>
          <p:nvPr>
            <p:ph type="sldNum" sz="quarter" idx="12"/>
          </p:nvPr>
        </p:nvSpPr>
        <p:spPr>
          <a:xfrm>
            <a:off x="119379" y="6416040"/>
            <a:ext cx="518160" cy="304800"/>
          </a:xfrm>
        </p:spPr>
        <p:txBody>
          <a:bodyPr/>
          <a:lstStyle/>
          <a:p>
            <a:pPr>
              <a:defRPr/>
            </a:pPr>
            <a:fld id="{08156D9A-717C-4C36-974D-F6EE13F3C2A5}" type="slidenum">
              <a:rPr lang="en-US" altLang="en-US" smtClean="0">
                <a:solidFill>
                  <a:prstClr val="black"/>
                </a:solidFill>
              </a:rPr>
              <a:pPr>
                <a:defRPr/>
              </a:pPr>
              <a:t>30</a:t>
            </a:fld>
            <a:endParaRPr lang="en-US" altLang="en-US" dirty="0">
              <a:solidFill>
                <a:prstClr val="black"/>
              </a:solidFill>
            </a:endParaRPr>
          </a:p>
        </p:txBody>
      </p:sp>
    </p:spTree>
    <p:extLst>
      <p:ext uri="{BB962C8B-B14F-4D97-AF65-F5344CB8AC3E}">
        <p14:creationId xmlns:p14="http://schemas.microsoft.com/office/powerpoint/2010/main" val="1261695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813542" cy="685800"/>
          </a:xfrm>
        </p:spPr>
        <p:txBody>
          <a:bodyPr/>
          <a:lstStyle/>
          <a:p>
            <a:r>
              <a:rPr lang="en-US" dirty="0" smtClean="0">
                <a:solidFill>
                  <a:schemeClr val="accent5"/>
                </a:solidFill>
              </a:rPr>
              <a:t>POSITION DATA CHANGE – ACTION REASON CODE </a:t>
            </a:r>
            <a:endParaRPr lang="en-US" dirty="0">
              <a:solidFill>
                <a:schemeClr val="accent5"/>
              </a:solidFill>
            </a:endParaRPr>
          </a:p>
        </p:txBody>
      </p:sp>
      <p:sp>
        <p:nvSpPr>
          <p:cNvPr id="22" name="Rectangle 21"/>
          <p:cNvSpPr/>
          <p:nvPr/>
        </p:nvSpPr>
        <p:spPr>
          <a:xfrm>
            <a:off x="570964" y="1209091"/>
            <a:ext cx="11225348" cy="1084015"/>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1" dirty="0" smtClean="0"/>
              <a:t>Action</a:t>
            </a:r>
            <a:r>
              <a:rPr lang="en-US" dirty="0" smtClean="0"/>
              <a:t> </a:t>
            </a:r>
            <a:r>
              <a:rPr lang="en-US" dirty="0"/>
              <a:t>and </a:t>
            </a:r>
            <a:r>
              <a:rPr lang="en-US" b="1" dirty="0"/>
              <a:t>Action Reason</a:t>
            </a:r>
            <a:r>
              <a:rPr lang="en-US" dirty="0"/>
              <a:t> codes further define the purpose of </a:t>
            </a:r>
            <a:r>
              <a:rPr lang="en-US" dirty="0" smtClean="0"/>
              <a:t>Position Data Change transactions.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For Position Data Changes, </a:t>
            </a:r>
            <a:r>
              <a:rPr lang="en-US" dirty="0"/>
              <a:t>the </a:t>
            </a:r>
            <a:r>
              <a:rPr lang="en-US" b="1" dirty="0"/>
              <a:t>Action</a:t>
            </a:r>
            <a:r>
              <a:rPr lang="en-US" dirty="0"/>
              <a:t> is always the </a:t>
            </a:r>
            <a:r>
              <a:rPr lang="en-US" dirty="0" smtClean="0"/>
              <a:t>same: </a:t>
            </a:r>
            <a:r>
              <a:rPr lang="en-US" b="1" dirty="0"/>
              <a:t>POS</a:t>
            </a:r>
            <a:r>
              <a:rPr lang="en-US" dirty="0"/>
              <a:t>. You need to complete only the </a:t>
            </a:r>
            <a:r>
              <a:rPr lang="en-US" b="1" dirty="0"/>
              <a:t>Position Change Reason</a:t>
            </a:r>
            <a:r>
              <a:rPr lang="en-US" dirty="0" smtClean="0"/>
              <a:t>.</a:t>
            </a:r>
            <a:endParaRPr lang="en-US" dirty="0"/>
          </a:p>
        </p:txBody>
      </p:sp>
      <p:sp>
        <p:nvSpPr>
          <p:cNvPr id="3" name="Slide Number Placeholder 2"/>
          <p:cNvSpPr>
            <a:spLocks noGrp="1"/>
          </p:cNvSpPr>
          <p:nvPr>
            <p:ph type="sldNum" sz="quarter" idx="12"/>
          </p:nvPr>
        </p:nvSpPr>
        <p:spPr>
          <a:xfrm>
            <a:off x="59942" y="6408610"/>
            <a:ext cx="637032" cy="376237"/>
          </a:xfrm>
        </p:spPr>
        <p:txBody>
          <a:bodyPr/>
          <a:lstStyle/>
          <a:p>
            <a:pPr>
              <a:defRPr/>
            </a:pPr>
            <a:fld id="{08156D9A-717C-4C36-974D-F6EE13F3C2A5}" type="slidenum">
              <a:rPr lang="en-US" altLang="en-US" smtClean="0">
                <a:solidFill>
                  <a:prstClr val="black"/>
                </a:solidFill>
              </a:rPr>
              <a:pPr>
                <a:defRPr/>
              </a:pPr>
              <a:t>31</a:t>
            </a:fld>
            <a:endParaRPr lang="en-US" altLang="en-US" dirty="0">
              <a:solidFill>
                <a:prstClr val="black"/>
              </a:solidFill>
            </a:endParaRPr>
          </a:p>
        </p:txBody>
      </p:sp>
    </p:spTree>
    <p:extLst>
      <p:ext uri="{BB962C8B-B14F-4D97-AF65-F5344CB8AC3E}">
        <p14:creationId xmlns:p14="http://schemas.microsoft.com/office/powerpoint/2010/main" val="2438436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22244" y="1733836"/>
            <a:ext cx="7288740" cy="5089955"/>
          </a:xfrm>
          <a:prstGeom prst="rect">
            <a:avLst/>
          </a:prstGeom>
          <a:ln w="6350">
            <a:solidFill>
              <a:schemeClr val="tx1"/>
            </a:solidFill>
          </a:ln>
        </p:spPr>
      </p:pic>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POSITION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0" name="Rectangle 9"/>
          <p:cNvSpPr/>
          <p:nvPr/>
        </p:nvSpPr>
        <p:spPr>
          <a:xfrm>
            <a:off x="416697" y="1735637"/>
            <a:ext cx="714271" cy="18941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2890390" y="5126353"/>
            <a:ext cx="3975940" cy="646331"/>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Arial"/>
              </a:rPr>
              <a:t>Enter the updates in the editable field(s).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p:cNvSpPr txBox="1"/>
          <p:nvPr/>
        </p:nvSpPr>
        <p:spPr>
          <a:xfrm>
            <a:off x="2207349" y="1922129"/>
            <a:ext cx="2141621"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Enter the </a:t>
            </a:r>
            <a:r>
              <a:rPr lang="en-US" b="1" dirty="0" smtClean="0"/>
              <a:t>Effective Date </a:t>
            </a:r>
            <a:r>
              <a:rPr lang="en-US" dirty="0" smtClean="0"/>
              <a:t>for the position update.</a:t>
            </a:r>
            <a:endParaRPr lang="en-US" dirty="0"/>
          </a:p>
        </p:txBody>
      </p:sp>
      <p:sp>
        <p:nvSpPr>
          <p:cNvPr id="4" name="TextBox 3"/>
          <p:cNvSpPr txBox="1"/>
          <p:nvPr/>
        </p:nvSpPr>
        <p:spPr>
          <a:xfrm>
            <a:off x="7035714" y="1944526"/>
            <a:ext cx="3056021"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Enter the </a:t>
            </a:r>
            <a:r>
              <a:rPr lang="en-US" b="1" dirty="0" smtClean="0"/>
              <a:t>Position Change Reason </a:t>
            </a:r>
            <a:r>
              <a:rPr lang="en-US" dirty="0" smtClean="0"/>
              <a:t>for the position update.</a:t>
            </a:r>
            <a:endParaRPr lang="en-US" dirty="0"/>
          </a:p>
        </p:txBody>
      </p:sp>
      <p:cxnSp>
        <p:nvCxnSpPr>
          <p:cNvPr id="6" name="Straight Arrow Connector 5"/>
          <p:cNvCxnSpPr/>
          <p:nvPr/>
        </p:nvCxnSpPr>
        <p:spPr>
          <a:xfrm flipH="1">
            <a:off x="5546558" y="2695074"/>
            <a:ext cx="1489156" cy="1503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00989" y="2695074"/>
            <a:ext cx="271209" cy="1503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1"/>
          </p:cNvCxnSpPr>
          <p:nvPr/>
        </p:nvCxnSpPr>
        <p:spPr>
          <a:xfrm flipH="1" flipV="1">
            <a:off x="2036593" y="4898586"/>
            <a:ext cx="853797" cy="550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348" descr="5%"/>
          <p:cNvSpPr txBox="1">
            <a:spLocks noChangeArrowheads="1"/>
          </p:cNvSpPr>
          <p:nvPr/>
        </p:nvSpPr>
        <p:spPr bwMode="auto">
          <a:xfrm>
            <a:off x="7623856" y="2970332"/>
            <a:ext cx="3718221" cy="2985299"/>
          </a:xfrm>
          <a:prstGeom prst="rect">
            <a:avLst/>
          </a:prstGeom>
          <a:solidFill>
            <a:schemeClr val="accent1">
              <a:lumMod val="20000"/>
              <a:lumOff val="80000"/>
            </a:schemeClr>
          </a:solidFill>
          <a:ln>
            <a:solidFill>
              <a:schemeClr val="tx1"/>
            </a:solidFill>
          </a:ln>
          <a:extLst/>
        </p:spPr>
        <p:txBody>
          <a:bodyPr rot="0" vert="horz" wrap="square" lIns="137160" tIns="137160" rIns="137160" bIns="137160" anchor="t" anchorCtr="0" upright="1">
            <a:noAutofit/>
          </a:bodyPr>
          <a:lstStyle/>
          <a:p>
            <a:pPr>
              <a:spcAft>
                <a:spcPts val="400"/>
              </a:spcAft>
            </a:pPr>
            <a:r>
              <a:rPr lang="en-US" sz="1200" dirty="0">
                <a:latin typeface="Arial" panose="020B0604020202020204" pitchFamily="34" charset="0"/>
                <a:ea typeface="Times New Roman"/>
                <a:cs typeface="Arial" panose="020B0604020202020204" pitchFamily="34" charset="0"/>
              </a:rPr>
              <a:t>Use the </a:t>
            </a:r>
            <a:r>
              <a:rPr lang="en-US" sz="1200" b="1" dirty="0">
                <a:latin typeface="Arial" panose="020B0604020202020204" pitchFamily="34" charset="0"/>
                <a:ea typeface="Times New Roman"/>
                <a:cs typeface="Arial" panose="020B0604020202020204" pitchFamily="34" charset="0"/>
              </a:rPr>
              <a:t>Position Data </a:t>
            </a:r>
            <a:r>
              <a:rPr lang="en-US" sz="1200" dirty="0">
                <a:latin typeface="Arial" panose="020B0604020202020204" pitchFamily="34" charset="0"/>
                <a:ea typeface="Times New Roman"/>
                <a:cs typeface="Arial" panose="020B0604020202020204" pitchFamily="34" charset="0"/>
              </a:rPr>
              <a:t>page to enter </a:t>
            </a:r>
            <a:r>
              <a:rPr lang="en-US" sz="1200" dirty="0" smtClean="0">
                <a:latin typeface="Arial" panose="020B0604020202020204" pitchFamily="34" charset="0"/>
                <a:ea typeface="Times New Roman"/>
                <a:cs typeface="Arial" panose="020B0604020202020204" pitchFamily="34" charset="0"/>
              </a:rPr>
              <a:t>changes to position data.</a:t>
            </a:r>
            <a:endParaRPr lang="en-US" sz="1200" dirty="0">
              <a:latin typeface="Arial" panose="020B0604020202020204" pitchFamily="34" charset="0"/>
              <a:ea typeface="Times New Roman"/>
              <a:cs typeface="Arial" panose="020B0604020202020204" pitchFamily="34" charset="0"/>
            </a:endParaRPr>
          </a:p>
          <a:p>
            <a:pPr>
              <a:spcAft>
                <a:spcPts val="400"/>
              </a:spcAft>
            </a:pPr>
            <a:r>
              <a:rPr lang="en-US" sz="1200" dirty="0">
                <a:latin typeface="Arial" panose="020B0604020202020204" pitchFamily="34" charset="0"/>
                <a:ea typeface="Times New Roman"/>
                <a:cs typeface="Arial" panose="020B0604020202020204" pitchFamily="34" charset="0"/>
              </a:rPr>
              <a:t>You must enter the </a:t>
            </a:r>
            <a:r>
              <a:rPr lang="en-US" sz="1200" b="1" dirty="0">
                <a:latin typeface="Arial" panose="020B0604020202020204" pitchFamily="34" charset="0"/>
                <a:ea typeface="Times New Roman"/>
                <a:cs typeface="Arial" panose="020B0604020202020204" pitchFamily="34" charset="0"/>
              </a:rPr>
              <a:t>Effective Date </a:t>
            </a:r>
            <a:r>
              <a:rPr lang="en-US" sz="1200" dirty="0">
                <a:latin typeface="Arial" panose="020B0604020202020204" pitchFamily="34" charset="0"/>
                <a:ea typeface="Times New Roman"/>
                <a:cs typeface="Arial" panose="020B0604020202020204" pitchFamily="34" charset="0"/>
              </a:rPr>
              <a:t>and the </a:t>
            </a:r>
            <a:r>
              <a:rPr lang="en-US" sz="1200" b="1" dirty="0">
                <a:latin typeface="Arial" panose="020B0604020202020204" pitchFamily="34" charset="0"/>
                <a:ea typeface="Times New Roman"/>
                <a:cs typeface="Arial" panose="020B0604020202020204" pitchFamily="34" charset="0"/>
              </a:rPr>
              <a:t>Position Change Reason </a:t>
            </a:r>
            <a:r>
              <a:rPr lang="en-US" sz="1200" dirty="0">
                <a:latin typeface="Arial" panose="020B0604020202020204" pitchFamily="34" charset="0"/>
                <a:ea typeface="Times New Roman"/>
                <a:cs typeface="Arial" panose="020B0604020202020204" pitchFamily="34" charset="0"/>
              </a:rPr>
              <a:t>fields before entering the update.</a:t>
            </a:r>
          </a:p>
          <a:p>
            <a:pPr marL="171450" indent="-171450">
              <a:spcAft>
                <a:spcPts val="400"/>
              </a:spcAft>
              <a:buFont typeface="Arial" panose="020B0604020202020204" pitchFamily="34" charset="0"/>
              <a:buChar char="•"/>
            </a:pPr>
            <a:r>
              <a:rPr lang="en-US" sz="1200" dirty="0">
                <a:latin typeface="Arial" panose="020B0604020202020204" pitchFamily="34" charset="0"/>
                <a:ea typeface="Times New Roman"/>
                <a:cs typeface="Arial" panose="020B0604020202020204" pitchFamily="34" charset="0"/>
              </a:rPr>
              <a:t>The </a:t>
            </a:r>
            <a:r>
              <a:rPr lang="en-US" sz="1200" b="1" dirty="0">
                <a:latin typeface="Arial" panose="020B0604020202020204" pitchFamily="34" charset="0"/>
                <a:ea typeface="Times New Roman"/>
                <a:cs typeface="Arial" panose="020B0604020202020204" pitchFamily="34" charset="0"/>
              </a:rPr>
              <a:t>Effective Date </a:t>
            </a:r>
            <a:r>
              <a:rPr lang="en-US" sz="1200" dirty="0" smtClean="0">
                <a:latin typeface="Arial" panose="020B0604020202020204" pitchFamily="34" charset="0"/>
                <a:ea typeface="Times New Roman"/>
                <a:cs typeface="Arial" panose="020B0604020202020204" pitchFamily="34" charset="0"/>
              </a:rPr>
              <a:t>cannot </a:t>
            </a:r>
            <a:r>
              <a:rPr lang="en-US" sz="1200" dirty="0">
                <a:latin typeface="Arial" panose="020B0604020202020204" pitchFamily="34" charset="0"/>
                <a:ea typeface="Times New Roman"/>
                <a:cs typeface="Arial" panose="020B0604020202020204" pitchFamily="34" charset="0"/>
              </a:rPr>
              <a:t>be the same date as any </a:t>
            </a:r>
            <a:r>
              <a:rPr lang="en-US" sz="1200" u="sng" dirty="0">
                <a:latin typeface="Arial" panose="020B0604020202020204" pitchFamily="34" charset="0"/>
                <a:ea typeface="Times New Roman"/>
                <a:cs typeface="Arial" panose="020B0604020202020204" pitchFamily="34" charset="0"/>
              </a:rPr>
              <a:t>existing effective date</a:t>
            </a:r>
            <a:r>
              <a:rPr lang="en-US" sz="1200" dirty="0">
                <a:latin typeface="Arial" panose="020B0604020202020204" pitchFamily="34" charset="0"/>
                <a:ea typeface="Times New Roman"/>
                <a:cs typeface="Arial" panose="020B0604020202020204" pitchFamily="34" charset="0"/>
              </a:rPr>
              <a:t> for the employee </a:t>
            </a:r>
            <a:r>
              <a:rPr lang="en-US" sz="1200" dirty="0" smtClean="0">
                <a:latin typeface="Arial" panose="020B0604020202020204" pitchFamily="34" charset="0"/>
                <a:ea typeface="Times New Roman"/>
                <a:cs typeface="Arial" panose="020B0604020202020204" pitchFamily="34" charset="0"/>
              </a:rPr>
              <a:t>in the </a:t>
            </a:r>
            <a:r>
              <a:rPr lang="en-US" sz="1200" b="1" dirty="0">
                <a:latin typeface="Arial" panose="020B0604020202020204" pitchFamily="34" charset="0"/>
                <a:ea typeface="Times New Roman"/>
                <a:cs typeface="Arial" panose="020B0604020202020204" pitchFamily="34" charset="0"/>
              </a:rPr>
              <a:t>Position </a:t>
            </a:r>
            <a:r>
              <a:rPr lang="en-US" sz="1200" b="1" dirty="0" smtClean="0">
                <a:latin typeface="Arial" panose="020B0604020202020204" pitchFamily="34" charset="0"/>
                <a:ea typeface="Times New Roman"/>
                <a:cs typeface="Arial" panose="020B0604020202020204" pitchFamily="34" charset="0"/>
              </a:rPr>
              <a:t>Information </a:t>
            </a:r>
            <a:r>
              <a:rPr lang="en-US" sz="1200" dirty="0" smtClean="0">
                <a:latin typeface="Arial" panose="020B0604020202020204" pitchFamily="34" charset="0"/>
                <a:ea typeface="Times New Roman"/>
                <a:cs typeface="Arial" panose="020B0604020202020204" pitchFamily="34" charset="0"/>
              </a:rPr>
              <a:t>component. </a:t>
            </a:r>
            <a:r>
              <a:rPr lang="en-US" sz="1200" dirty="0">
                <a:latin typeface="Arial" panose="020B0604020202020204" pitchFamily="34" charset="0"/>
                <a:ea typeface="Times New Roman"/>
                <a:cs typeface="Arial" panose="020B0604020202020204" pitchFamily="34" charset="0"/>
              </a:rPr>
              <a:t>This is because there is no </a:t>
            </a:r>
            <a:r>
              <a:rPr lang="en-US" sz="1200" dirty="0" smtClean="0">
                <a:latin typeface="Arial" panose="020B0604020202020204" pitchFamily="34" charset="0"/>
                <a:ea typeface="Times New Roman"/>
                <a:cs typeface="Arial" panose="020B0604020202020204" pitchFamily="34" charset="0"/>
              </a:rPr>
              <a:t>effective </a:t>
            </a:r>
            <a:r>
              <a:rPr lang="en-US" sz="1200" dirty="0">
                <a:latin typeface="Arial" panose="020B0604020202020204" pitchFamily="34" charset="0"/>
                <a:ea typeface="Times New Roman"/>
                <a:cs typeface="Arial" panose="020B0604020202020204" pitchFamily="34" charset="0"/>
              </a:rPr>
              <a:t>d</a:t>
            </a:r>
            <a:r>
              <a:rPr lang="en-US" sz="1200" dirty="0" smtClean="0">
                <a:latin typeface="Arial" panose="020B0604020202020204" pitchFamily="34" charset="0"/>
                <a:ea typeface="Times New Roman"/>
                <a:cs typeface="Arial" panose="020B0604020202020204" pitchFamily="34" charset="0"/>
              </a:rPr>
              <a:t>ate sequencing </a:t>
            </a:r>
            <a:r>
              <a:rPr lang="en-US" sz="1200" dirty="0">
                <a:latin typeface="Arial" panose="020B0604020202020204" pitchFamily="34" charset="0"/>
                <a:ea typeface="Times New Roman"/>
                <a:cs typeface="Arial" panose="020B0604020202020204" pitchFamily="34" charset="0"/>
              </a:rPr>
              <a:t>for </a:t>
            </a:r>
            <a:r>
              <a:rPr lang="en-US" sz="1200" dirty="0" smtClean="0">
                <a:latin typeface="Arial" panose="020B0604020202020204" pitchFamily="34" charset="0"/>
                <a:ea typeface="Times New Roman"/>
                <a:cs typeface="Arial" panose="020B0604020202020204" pitchFamily="34" charset="0"/>
              </a:rPr>
              <a:t>position information. Use the </a:t>
            </a:r>
            <a:r>
              <a:rPr lang="en-US" sz="1200" b="1" dirty="0">
                <a:latin typeface="Arial" panose="020B0604020202020204" pitchFamily="34" charset="0"/>
                <a:ea typeface="Times New Roman"/>
                <a:cs typeface="Arial" panose="020B0604020202020204" pitchFamily="34" charset="0"/>
              </a:rPr>
              <a:t>Position Data</a:t>
            </a:r>
            <a:r>
              <a:rPr lang="en-US" sz="1200" dirty="0">
                <a:latin typeface="Arial" panose="020B0604020202020204" pitchFamily="34" charset="0"/>
                <a:ea typeface="Times New Roman"/>
                <a:cs typeface="Arial" panose="020B0604020202020204" pitchFamily="34" charset="0"/>
              </a:rPr>
              <a:t> link to review employee position </a:t>
            </a:r>
            <a:r>
              <a:rPr lang="en-US" sz="1200" dirty="0" smtClean="0">
                <a:latin typeface="Arial" panose="020B0604020202020204" pitchFamily="34" charset="0"/>
                <a:ea typeface="Times New Roman"/>
                <a:cs typeface="Arial" panose="020B0604020202020204" pitchFamily="34" charset="0"/>
              </a:rPr>
              <a:t>information including existing effective dates.</a:t>
            </a:r>
            <a:endParaRPr lang="en-US" sz="1200" dirty="0">
              <a:latin typeface="Arial" panose="020B0604020202020204" pitchFamily="34" charset="0"/>
              <a:ea typeface="Times New Roman"/>
              <a:cs typeface="Arial" panose="020B0604020202020204" pitchFamily="34" charset="0"/>
            </a:endParaRPr>
          </a:p>
          <a:p>
            <a:pPr>
              <a:spcAft>
                <a:spcPts val="400"/>
              </a:spcAft>
            </a:pPr>
            <a:r>
              <a:rPr lang="en-US" sz="1200" dirty="0">
                <a:latin typeface="Arial" panose="020B0604020202020204" pitchFamily="34" charset="0"/>
                <a:ea typeface="Times New Roman"/>
                <a:cs typeface="Arial" panose="020B0604020202020204" pitchFamily="34" charset="0"/>
              </a:rPr>
              <a:t>Position information updated on this page also updates the </a:t>
            </a:r>
            <a:r>
              <a:rPr lang="en-US" sz="1200" b="1" dirty="0">
                <a:latin typeface="Arial" panose="020B0604020202020204" pitchFamily="34" charset="0"/>
                <a:ea typeface="Times New Roman"/>
                <a:cs typeface="Arial" panose="020B0604020202020204" pitchFamily="34" charset="0"/>
              </a:rPr>
              <a:t>Job Data </a:t>
            </a:r>
            <a:r>
              <a:rPr lang="en-US" sz="1200" dirty="0">
                <a:latin typeface="Arial" panose="020B0604020202020204" pitchFamily="34" charset="0"/>
                <a:ea typeface="Times New Roman"/>
                <a:cs typeface="Arial" panose="020B0604020202020204" pitchFamily="34" charset="0"/>
              </a:rPr>
              <a:t>page</a:t>
            </a:r>
            <a:r>
              <a:rPr lang="en-US" sz="1200" dirty="0" smtClean="0">
                <a:latin typeface="Arial" panose="020B0604020202020204" pitchFamily="34" charset="0"/>
                <a:ea typeface="Times New Roman"/>
                <a:cs typeface="Arial" panose="020B0604020202020204" pitchFamily="34" charset="0"/>
              </a:rPr>
              <a:t>.</a:t>
            </a:r>
            <a:endParaRPr lang="en-US" sz="1200" dirty="0">
              <a:latin typeface="Arial" panose="020B0604020202020204" pitchFamily="34" charset="0"/>
              <a:ea typeface="Times New Roman"/>
              <a:cs typeface="Arial" panose="020B0604020202020204" pitchFamily="34" charset="0"/>
            </a:endParaRPr>
          </a:p>
        </p:txBody>
      </p:sp>
      <p:sp>
        <p:nvSpPr>
          <p:cNvPr id="7" name="Slide Number Placeholder 6"/>
          <p:cNvSpPr>
            <a:spLocks noGrp="1"/>
          </p:cNvSpPr>
          <p:nvPr>
            <p:ph type="sldNum" sz="quarter" idx="12"/>
          </p:nvPr>
        </p:nvSpPr>
        <p:spPr>
          <a:xfrm>
            <a:off x="45590" y="6518991"/>
            <a:ext cx="2844800" cy="304800"/>
          </a:xfrm>
        </p:spPr>
        <p:txBody>
          <a:bodyPr/>
          <a:lstStyle/>
          <a:p>
            <a:pPr algn="l">
              <a:defRPr/>
            </a:pPr>
            <a:fld id="{08156D9A-717C-4C36-974D-F6EE13F3C2A5}" type="slidenum">
              <a:rPr lang="en-US" altLang="en-US" smtClean="0">
                <a:solidFill>
                  <a:prstClr val="black"/>
                </a:solidFill>
              </a:rPr>
              <a:pPr algn="l">
                <a:defRPr/>
              </a:pPr>
              <a:t>32</a:t>
            </a:fld>
            <a:endParaRPr lang="en-US" altLang="en-US" dirty="0">
              <a:solidFill>
                <a:prstClr val="black"/>
              </a:solidFill>
            </a:endParaRPr>
          </a:p>
        </p:txBody>
      </p:sp>
    </p:spTree>
    <p:extLst>
      <p:ext uri="{BB962C8B-B14F-4D97-AF65-F5344CB8AC3E}">
        <p14:creationId xmlns:p14="http://schemas.microsoft.com/office/powerpoint/2010/main" val="3752805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10800000">
            <a:off x="7217601" y="1361758"/>
            <a:ext cx="4249270" cy="4886058"/>
          </a:xfrm>
          <a:prstGeom prst="roundRect">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ounded Rectangle 1"/>
          <p:cNvSpPr/>
          <p:nvPr/>
        </p:nvSpPr>
        <p:spPr>
          <a:xfrm rot="10800000">
            <a:off x="376157" y="1353807"/>
            <a:ext cx="4249270" cy="488605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POS- Position Change – Common Action Reason Codes</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 name="TextBox 11"/>
          <p:cNvSpPr txBox="1"/>
          <p:nvPr/>
        </p:nvSpPr>
        <p:spPr>
          <a:xfrm>
            <a:off x="7167857" y="2159586"/>
            <a:ext cx="4241320" cy="36625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JRD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Reclassification – Downward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JRL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Reclassification –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Lateral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JRU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Reclassification –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Upward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JSH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Sharing</a:t>
            </a:r>
            <a:endPar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400796" y="1361758"/>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325837" y="1353228"/>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867690" y="780355"/>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COMMON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3549445" y="1523195"/>
            <a:ext cx="1834789" cy="1013225"/>
            <a:chOff x="3549445" y="1326556"/>
            <a:chExt cx="1838632" cy="969786"/>
          </a:xfrm>
        </p:grpSpPr>
        <p:sp>
          <p:nvSpPr>
            <p:cNvPr id="19" name="Oval 18"/>
            <p:cNvSpPr/>
            <p:nvPr/>
          </p:nvSpPr>
          <p:spPr>
            <a:xfrm>
              <a:off x="3549445" y="1326556"/>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3728932" y="1349782"/>
              <a:ext cx="153383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Position Data Correction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p:cNvGrpSpPr/>
          <p:nvPr/>
        </p:nvGrpSpPr>
        <p:grpSpPr>
          <a:xfrm>
            <a:off x="5293842" y="1467009"/>
            <a:ext cx="2162929" cy="1109565"/>
            <a:chOff x="5074010" y="1417957"/>
            <a:chExt cx="2207200" cy="1109565"/>
          </a:xfrm>
        </p:grpSpPr>
        <p:sp>
          <p:nvSpPr>
            <p:cNvPr id="21" name="Oval 20"/>
            <p:cNvSpPr/>
            <p:nvPr/>
          </p:nvSpPr>
          <p:spPr>
            <a:xfrm>
              <a:off x="5186148" y="1417957"/>
              <a:ext cx="1956621" cy="110956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074010" y="1449118"/>
              <a:ext cx="2207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ERC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Employee Relations Code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6286925" y="2484641"/>
            <a:ext cx="1934357" cy="1049831"/>
            <a:chOff x="6255836" y="2229197"/>
            <a:chExt cx="1934357" cy="1049831"/>
          </a:xfrm>
        </p:grpSpPr>
        <p:sp>
          <p:nvSpPr>
            <p:cNvPr id="23" name="Oval 22"/>
            <p:cNvSpPr/>
            <p:nvPr/>
          </p:nvSpPr>
          <p:spPr>
            <a:xfrm>
              <a:off x="6255836" y="2232623"/>
              <a:ext cx="1934357" cy="104640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6344217" y="2229197"/>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FLSA Update- Does Not Meet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oup 5"/>
          <p:cNvGrpSpPr/>
          <p:nvPr/>
        </p:nvGrpSpPr>
        <p:grpSpPr>
          <a:xfrm>
            <a:off x="2981811" y="2390294"/>
            <a:ext cx="1962074" cy="1025201"/>
            <a:chOff x="2987265" y="2193689"/>
            <a:chExt cx="1956620" cy="1019065"/>
          </a:xfrm>
        </p:grpSpPr>
        <p:sp>
          <p:nvSpPr>
            <p:cNvPr id="25" name="Oval 24"/>
            <p:cNvSpPr/>
            <p:nvPr/>
          </p:nvSpPr>
          <p:spPr>
            <a:xfrm>
              <a:off x="2987265" y="2211785"/>
              <a:ext cx="1956620" cy="1000969"/>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3076417" y="2193689"/>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FLSA Override Due To Review</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p:cNvGrpSpPr/>
          <p:nvPr/>
        </p:nvGrpSpPr>
        <p:grpSpPr>
          <a:xfrm>
            <a:off x="4777837" y="2483952"/>
            <a:ext cx="1801080" cy="981103"/>
            <a:chOff x="4669764" y="2515564"/>
            <a:chExt cx="1838632" cy="988803"/>
          </a:xfrm>
        </p:grpSpPr>
        <p:sp>
          <p:nvSpPr>
            <p:cNvPr id="27" name="Oval 26"/>
            <p:cNvSpPr/>
            <p:nvPr/>
          </p:nvSpPr>
          <p:spPr>
            <a:xfrm>
              <a:off x="4669764" y="2534581"/>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4677503" y="2515564"/>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Revert To Position FTE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 name="Group 51"/>
          <p:cNvGrpSpPr/>
          <p:nvPr/>
        </p:nvGrpSpPr>
        <p:grpSpPr>
          <a:xfrm>
            <a:off x="6408987" y="3481328"/>
            <a:ext cx="1956620" cy="1000969"/>
            <a:chOff x="6082632" y="3246591"/>
            <a:chExt cx="1956620" cy="1000969"/>
          </a:xfrm>
        </p:grpSpPr>
        <p:sp>
          <p:nvSpPr>
            <p:cNvPr id="29" name="Oval 28"/>
            <p:cNvSpPr/>
            <p:nvPr/>
          </p:nvSpPr>
          <p:spPr>
            <a:xfrm>
              <a:off x="6082632" y="3246591"/>
              <a:ext cx="1956620" cy="1000969"/>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6235174" y="3373092"/>
              <a:ext cx="18040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FLSA Revert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 name="Group 7"/>
          <p:cNvGrpSpPr/>
          <p:nvPr/>
        </p:nvGrpSpPr>
        <p:grpSpPr>
          <a:xfrm>
            <a:off x="3134068" y="3369040"/>
            <a:ext cx="1838632" cy="969786"/>
            <a:chOff x="3134068" y="3172400"/>
            <a:chExt cx="1838632" cy="969786"/>
          </a:xfrm>
        </p:grpSpPr>
        <p:sp>
          <p:nvSpPr>
            <p:cNvPr id="31" name="Oval 30"/>
            <p:cNvSpPr/>
            <p:nvPr/>
          </p:nvSpPr>
          <p:spPr>
            <a:xfrm>
              <a:off x="3134068" y="3172400"/>
              <a:ext cx="1838632" cy="969786"/>
            </a:xfrm>
            <a:prstGeom prst="ellipse">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3150345" y="3186206"/>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Data FTE Override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p:cNvGrpSpPr/>
          <p:nvPr/>
        </p:nvGrpSpPr>
        <p:grpSpPr>
          <a:xfrm>
            <a:off x="4712268" y="3430211"/>
            <a:ext cx="1934570" cy="1091872"/>
            <a:chOff x="4486336" y="3724990"/>
            <a:chExt cx="1934570" cy="1091872"/>
          </a:xfrm>
        </p:grpSpPr>
        <p:sp>
          <p:nvSpPr>
            <p:cNvPr id="33" name="Oval 32"/>
            <p:cNvSpPr/>
            <p:nvPr/>
          </p:nvSpPr>
          <p:spPr>
            <a:xfrm>
              <a:off x="4486336" y="3724990"/>
              <a:ext cx="1934570" cy="1091872"/>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4525496" y="3753203"/>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Permanent Increase in Time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Oval 34"/>
          <p:cNvSpPr/>
          <p:nvPr/>
        </p:nvSpPr>
        <p:spPr>
          <a:xfrm>
            <a:off x="7364273" y="1717496"/>
            <a:ext cx="1324895" cy="85271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7126451" y="1789792"/>
            <a:ext cx="18040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Promotion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1" name="Group 50"/>
          <p:cNvGrpSpPr/>
          <p:nvPr/>
        </p:nvGrpSpPr>
        <p:grpSpPr>
          <a:xfrm>
            <a:off x="6165412" y="4398027"/>
            <a:ext cx="2143723" cy="1227806"/>
            <a:chOff x="6165412" y="4201387"/>
            <a:chExt cx="2143723" cy="1227806"/>
          </a:xfrm>
        </p:grpSpPr>
        <p:sp>
          <p:nvSpPr>
            <p:cNvPr id="37" name="Oval 36"/>
            <p:cNvSpPr/>
            <p:nvPr/>
          </p:nvSpPr>
          <p:spPr>
            <a:xfrm>
              <a:off x="6165412" y="4230946"/>
              <a:ext cx="2143723" cy="1198247"/>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6352763" y="4201387"/>
              <a:ext cx="18040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Permanent Reduction in Time (FTE)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 name="Group 8"/>
          <p:cNvGrpSpPr/>
          <p:nvPr/>
        </p:nvGrpSpPr>
        <p:grpSpPr>
          <a:xfrm>
            <a:off x="504093" y="1837100"/>
            <a:ext cx="4235750" cy="4278094"/>
            <a:chOff x="504093" y="1640460"/>
            <a:chExt cx="4235750" cy="4278094"/>
          </a:xfrm>
        </p:grpSpPr>
        <p:sp>
          <p:nvSpPr>
            <p:cNvPr id="11" name="TextBox 10"/>
            <p:cNvSpPr txBox="1"/>
            <p:nvPr/>
          </p:nvSpPr>
          <p:spPr>
            <a:xfrm>
              <a:off x="504093" y="1640460"/>
              <a:ext cx="4235750"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APU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APU Change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Change in Duty Station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LVL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Post Doc Level Progression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REG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Regularization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Series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Permanent Reduction - Layoff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val 38"/>
            <p:cNvSpPr/>
            <p:nvPr/>
          </p:nvSpPr>
          <p:spPr>
            <a:xfrm>
              <a:off x="2651364" y="4196326"/>
              <a:ext cx="1930708" cy="1011860"/>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2706754" y="4204502"/>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REO               Pre-Organization / Restructure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 name="Group 14"/>
          <p:cNvGrpSpPr/>
          <p:nvPr/>
        </p:nvGrpSpPr>
        <p:grpSpPr>
          <a:xfrm>
            <a:off x="4492734" y="4512407"/>
            <a:ext cx="1838632" cy="969786"/>
            <a:chOff x="4188807" y="4742775"/>
            <a:chExt cx="1838632" cy="969786"/>
          </a:xfrm>
        </p:grpSpPr>
        <p:sp>
          <p:nvSpPr>
            <p:cNvPr id="41" name="Oval 40"/>
            <p:cNvSpPr/>
            <p:nvPr/>
          </p:nvSpPr>
          <p:spPr>
            <a:xfrm>
              <a:off x="4188807" y="4742775"/>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p:cNvSpPr txBox="1"/>
            <p:nvPr/>
          </p:nvSpPr>
          <p:spPr>
            <a:xfrm>
              <a:off x="4344372" y="4747607"/>
              <a:ext cx="1543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Reports To Change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0" name="Group 49"/>
          <p:cNvGrpSpPr/>
          <p:nvPr/>
        </p:nvGrpSpPr>
        <p:grpSpPr>
          <a:xfrm>
            <a:off x="6935785" y="5537331"/>
            <a:ext cx="2005637" cy="1061647"/>
            <a:chOff x="7503872" y="5164133"/>
            <a:chExt cx="2005637" cy="1061647"/>
          </a:xfrm>
        </p:grpSpPr>
        <p:sp>
          <p:nvSpPr>
            <p:cNvPr id="43" name="Oval 42"/>
            <p:cNvSpPr/>
            <p:nvPr/>
          </p:nvSpPr>
          <p:spPr>
            <a:xfrm>
              <a:off x="7503872" y="5169164"/>
              <a:ext cx="2005637" cy="105661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p:cNvSpPr txBox="1"/>
            <p:nvPr/>
          </p:nvSpPr>
          <p:spPr>
            <a:xfrm>
              <a:off x="7590840" y="5164133"/>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Temporary Increase in Time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9" name="Group 48"/>
          <p:cNvGrpSpPr/>
          <p:nvPr/>
        </p:nvGrpSpPr>
        <p:grpSpPr>
          <a:xfrm>
            <a:off x="4875423" y="5463485"/>
            <a:ext cx="2044966" cy="1154067"/>
            <a:chOff x="5627872" y="5330463"/>
            <a:chExt cx="2044966" cy="1154067"/>
          </a:xfrm>
        </p:grpSpPr>
        <p:sp>
          <p:nvSpPr>
            <p:cNvPr id="45" name="Oval 44"/>
            <p:cNvSpPr/>
            <p:nvPr/>
          </p:nvSpPr>
          <p:spPr>
            <a:xfrm>
              <a:off x="5627872" y="5335746"/>
              <a:ext cx="2044966" cy="1148784"/>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p:cNvSpPr txBox="1"/>
            <p:nvPr/>
          </p:nvSpPr>
          <p:spPr>
            <a:xfrm>
              <a:off x="5694635" y="5330463"/>
              <a:ext cx="19101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Temporary Reduction in Time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17"/>
          <p:cNvGrpSpPr/>
          <p:nvPr/>
        </p:nvGrpSpPr>
        <p:grpSpPr>
          <a:xfrm>
            <a:off x="3182034" y="5576784"/>
            <a:ext cx="1804078" cy="889723"/>
            <a:chOff x="3868335" y="5695411"/>
            <a:chExt cx="1804078" cy="889723"/>
          </a:xfrm>
        </p:grpSpPr>
        <p:sp>
          <p:nvSpPr>
            <p:cNvPr id="47" name="Oval 46"/>
            <p:cNvSpPr/>
            <p:nvPr/>
          </p:nvSpPr>
          <p:spPr>
            <a:xfrm>
              <a:off x="3932461" y="5695411"/>
              <a:ext cx="1622252" cy="889723"/>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p:cNvSpPr txBox="1"/>
            <p:nvPr/>
          </p:nvSpPr>
          <p:spPr>
            <a:xfrm>
              <a:off x="3868335" y="5803520"/>
              <a:ext cx="18040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XFT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Transfer</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4" name="Slide Number Placeholder 53"/>
          <p:cNvSpPr>
            <a:spLocks noGrp="1"/>
          </p:cNvSpPr>
          <p:nvPr>
            <p:ph type="sldNum" sz="quarter" idx="12"/>
          </p:nvPr>
        </p:nvSpPr>
        <p:spPr>
          <a:xfrm>
            <a:off x="126141" y="6258640"/>
            <a:ext cx="755904" cy="404042"/>
          </a:xfrm>
        </p:spPr>
        <p:txBody>
          <a:bodyPr/>
          <a:lstStyle/>
          <a:p>
            <a:fld id="{8E167FBA-C87A-4522-98EF-6CE4736BA201}" type="slidenum">
              <a:rPr lang="en-US" b="1" smtClean="0">
                <a:solidFill>
                  <a:schemeClr val="tx1"/>
                </a:solidFill>
              </a:rPr>
              <a:t>33</a:t>
            </a:fld>
            <a:endParaRPr lang="en-US" b="1">
              <a:solidFill>
                <a:schemeClr val="tx1"/>
              </a:solidFill>
            </a:endParaRPr>
          </a:p>
        </p:txBody>
      </p:sp>
    </p:spTree>
    <p:extLst>
      <p:ext uri="{BB962C8B-B14F-4D97-AF65-F5344CB8AC3E}">
        <p14:creationId xmlns:p14="http://schemas.microsoft.com/office/powerpoint/2010/main" val="1084537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DEMO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POSITION CHANGE</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00584" y="6335458"/>
            <a:ext cx="710184" cy="376237"/>
          </a:xfrm>
        </p:spPr>
        <p:txBody>
          <a:bodyPr/>
          <a:lstStyle/>
          <a:p>
            <a:pPr>
              <a:defRPr/>
            </a:pPr>
            <a:fld id="{08156D9A-717C-4C36-974D-F6EE13F3C2A5}" type="slidenum">
              <a:rPr lang="en-US" altLang="en-US" smtClean="0">
                <a:solidFill>
                  <a:prstClr val="black"/>
                </a:solidFill>
              </a:rPr>
              <a:pPr>
                <a:defRPr/>
              </a:pPr>
              <a:t>34</a:t>
            </a:fld>
            <a:endParaRPr lang="en-US" altLang="en-US" dirty="0">
              <a:solidFill>
                <a:prstClr val="black"/>
              </a:solidFill>
            </a:endParaRPr>
          </a:p>
        </p:txBody>
      </p:sp>
    </p:spTree>
    <p:extLst>
      <p:ext uri="{BB962C8B-B14F-4D97-AF65-F5344CB8AC3E}">
        <p14:creationId xmlns:p14="http://schemas.microsoft.com/office/powerpoint/2010/main" val="3894675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EMPL CLASS 5</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201168" y="6436043"/>
            <a:ext cx="664464" cy="284797"/>
          </a:xfrm>
        </p:spPr>
        <p:txBody>
          <a:bodyPr/>
          <a:lstStyle/>
          <a:p>
            <a:pPr>
              <a:defRPr/>
            </a:pPr>
            <a:fld id="{08156D9A-717C-4C36-974D-F6EE13F3C2A5}" type="slidenum">
              <a:rPr lang="en-US" altLang="en-US" smtClean="0">
                <a:solidFill>
                  <a:prstClr val="black"/>
                </a:solidFill>
              </a:rPr>
              <a:pPr>
                <a:defRPr/>
              </a:pPr>
              <a:t>35</a:t>
            </a:fld>
            <a:endParaRPr lang="en-US" altLang="en-US" dirty="0">
              <a:solidFill>
                <a:prstClr val="black"/>
              </a:solidFill>
            </a:endParaRPr>
          </a:p>
        </p:txBody>
      </p:sp>
    </p:spTree>
    <p:extLst>
      <p:ext uri="{BB962C8B-B14F-4D97-AF65-F5344CB8AC3E}">
        <p14:creationId xmlns:p14="http://schemas.microsoft.com/office/powerpoint/2010/main" val="3042678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GENERAL DESCRIPTIONS AND ATTRIBUTES  </a:t>
            </a:r>
            <a:endParaRPr lang="en-US" dirty="0">
              <a:solidFill>
                <a:schemeClr val="accent5"/>
              </a:solidFill>
            </a:endParaRPr>
          </a:p>
        </p:txBody>
      </p:sp>
      <p:sp>
        <p:nvSpPr>
          <p:cNvPr id="16" name="Rectangle 15"/>
          <p:cNvSpPr/>
          <p:nvPr/>
        </p:nvSpPr>
        <p:spPr>
          <a:xfrm>
            <a:off x="440194" y="1136784"/>
            <a:ext cx="11225348" cy="278242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Hourly</a:t>
            </a:r>
            <a:r>
              <a:rPr lang="en-US" dirty="0"/>
              <a:t>, paid through TARS </a:t>
            </a:r>
            <a:r>
              <a:rPr lang="en-US" dirty="0" smtClean="0"/>
              <a:t>biweekly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Less </a:t>
            </a:r>
            <a:r>
              <a:rPr lang="en-US" dirty="0"/>
              <a:t>than 50% during academic year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Placed </a:t>
            </a:r>
            <a:r>
              <a:rPr lang="en-US" dirty="0"/>
              <a:t>on short work break over the summer (</a:t>
            </a:r>
            <a:r>
              <a:rPr lang="en-US" dirty="0" smtClean="0"/>
              <a:t>sometimes)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Non-exempt </a:t>
            </a: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They </a:t>
            </a:r>
            <a:r>
              <a:rPr lang="en-US" dirty="0"/>
              <a:t>don’t have benefits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Some </a:t>
            </a:r>
            <a:r>
              <a:rPr lang="en-US" dirty="0"/>
              <a:t>are paid in recurring additional pay with no compensation on </a:t>
            </a:r>
            <a:r>
              <a:rPr lang="en-US" dirty="0" smtClean="0"/>
              <a:t>job</a:t>
            </a:r>
          </a:p>
          <a:p>
            <a:pPr marL="742950" lvl="1" indent="-285750">
              <a:lnSpc>
                <a:spcPct val="107000"/>
              </a:lnSpc>
              <a:spcAft>
                <a:spcPts val="800"/>
              </a:spcAft>
              <a:buFont typeface="Arial" panose="020B0604020202020204" pitchFamily="34" charset="0"/>
              <a:buChar char="•"/>
              <a:defRPr/>
            </a:pPr>
            <a:r>
              <a:rPr lang="en-US" dirty="0" smtClean="0"/>
              <a:t>(Examples</a:t>
            </a:r>
            <a:r>
              <a:rPr lang="en-US" dirty="0"/>
              <a:t>: Student activity officials, </a:t>
            </a:r>
            <a:r>
              <a:rPr lang="en-US" dirty="0" err="1"/>
              <a:t>americorp</a:t>
            </a:r>
            <a:r>
              <a:rPr lang="en-US" dirty="0"/>
              <a:t> members, recreational instructors etc</a:t>
            </a:r>
            <a:r>
              <a:rPr lang="en-US" dirty="0" smtClean="0"/>
              <a:t>.)</a:t>
            </a:r>
          </a:p>
        </p:txBody>
      </p:sp>
      <p:sp>
        <p:nvSpPr>
          <p:cNvPr id="3" name="Slide Number Placeholder 2"/>
          <p:cNvSpPr>
            <a:spLocks noGrp="1"/>
          </p:cNvSpPr>
          <p:nvPr>
            <p:ph type="sldNum" sz="quarter" idx="12"/>
          </p:nvPr>
        </p:nvSpPr>
        <p:spPr>
          <a:xfrm>
            <a:off x="194830" y="6436043"/>
            <a:ext cx="490728" cy="293941"/>
          </a:xfrm>
        </p:spPr>
        <p:txBody>
          <a:bodyPr/>
          <a:lstStyle/>
          <a:p>
            <a:pPr>
              <a:defRPr/>
            </a:pPr>
            <a:fld id="{08156D9A-717C-4C36-974D-F6EE13F3C2A5}" type="slidenum">
              <a:rPr lang="en-US" altLang="en-US" smtClean="0">
                <a:solidFill>
                  <a:prstClr val="black"/>
                </a:solidFill>
              </a:rPr>
              <a:pPr>
                <a:defRPr/>
              </a:pPr>
              <a:t>36</a:t>
            </a:fld>
            <a:endParaRPr lang="en-US" altLang="en-US" dirty="0">
              <a:solidFill>
                <a:prstClr val="black"/>
              </a:solidFill>
            </a:endParaRPr>
          </a:p>
        </p:txBody>
      </p:sp>
    </p:spTree>
    <p:extLst>
      <p:ext uri="{BB962C8B-B14F-4D97-AF65-F5344CB8AC3E}">
        <p14:creationId xmlns:p14="http://schemas.microsoft.com/office/powerpoint/2010/main" val="2074163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724" y="255473"/>
            <a:ext cx="11562736" cy="646331"/>
          </a:xfrm>
          <a:prstGeom prst="rect">
            <a:avLst/>
          </a:prstGeom>
          <a:noFill/>
        </p:spPr>
        <p:txBody>
          <a:bodyPr wrap="square" rtlCol="0">
            <a:spAutoFit/>
          </a:bodyPr>
          <a:lstStyle/>
          <a:p>
            <a:r>
              <a:rPr lang="en-US" sz="3600" b="1" dirty="0">
                <a:solidFill>
                  <a:srgbClr val="0070C0"/>
                </a:solidFill>
              </a:rPr>
              <a:t>POS- Position </a:t>
            </a:r>
            <a:r>
              <a:rPr lang="en-US" sz="3600" b="1" dirty="0" smtClean="0">
                <a:solidFill>
                  <a:srgbClr val="0070C0"/>
                </a:solidFill>
              </a:rPr>
              <a:t>Change – EMPL CLASS 5   </a:t>
            </a:r>
            <a:endParaRPr lang="en-US" sz="3600" b="1" dirty="0">
              <a:solidFill>
                <a:srgbClr val="0070C0"/>
              </a:solidFill>
            </a:endParaRPr>
          </a:p>
        </p:txBody>
      </p:sp>
      <p:pic>
        <p:nvPicPr>
          <p:cNvPr id="2" name="Picture 1"/>
          <p:cNvPicPr>
            <a:picLocks noChangeAspect="1"/>
          </p:cNvPicPr>
          <p:nvPr/>
        </p:nvPicPr>
        <p:blipFill>
          <a:blip r:embed="rId2"/>
          <a:stretch>
            <a:fillRect/>
          </a:stretch>
        </p:blipFill>
        <p:spPr>
          <a:xfrm>
            <a:off x="6411985" y="1026667"/>
            <a:ext cx="2786879" cy="5562194"/>
          </a:xfrm>
          <a:prstGeom prst="rect">
            <a:avLst/>
          </a:prstGeom>
          <a:ln>
            <a:solidFill>
              <a:schemeClr val="tx1"/>
            </a:solidFill>
          </a:ln>
        </p:spPr>
      </p:pic>
      <p:sp>
        <p:nvSpPr>
          <p:cNvPr id="10" name="TextBox 9"/>
          <p:cNvSpPr txBox="1"/>
          <p:nvPr/>
        </p:nvSpPr>
        <p:spPr>
          <a:xfrm>
            <a:off x="410456" y="1211687"/>
            <a:ext cx="5788325" cy="646331"/>
          </a:xfrm>
          <a:prstGeom prst="rect">
            <a:avLst/>
          </a:prstGeom>
          <a:noFill/>
        </p:spPr>
        <p:txBody>
          <a:bodyPr wrap="square" rtlCol="0">
            <a:spAutoFit/>
          </a:bodyPr>
          <a:lstStyle/>
          <a:p>
            <a:pPr algn="ctr"/>
            <a:r>
              <a:rPr lang="en-US" sz="3600" b="1" dirty="0" smtClean="0"/>
              <a:t>Student – Casual/Restricted </a:t>
            </a:r>
            <a:endParaRPr lang="en-US" sz="3600" b="1" dirty="0"/>
          </a:p>
        </p:txBody>
      </p:sp>
      <p:sp>
        <p:nvSpPr>
          <p:cNvPr id="3" name="Slide Number Placeholder 2"/>
          <p:cNvSpPr>
            <a:spLocks noGrp="1"/>
          </p:cNvSpPr>
          <p:nvPr>
            <p:ph type="sldNum" sz="quarter" idx="12"/>
          </p:nvPr>
        </p:nvSpPr>
        <p:spPr>
          <a:xfrm>
            <a:off x="87368" y="6402044"/>
            <a:ext cx="646176" cy="373634"/>
          </a:xfrm>
        </p:spPr>
        <p:txBody>
          <a:bodyPr/>
          <a:lstStyle/>
          <a:p>
            <a:fld id="{8E167FBA-C87A-4522-98EF-6CE4736BA201}" type="slidenum">
              <a:rPr lang="en-US" b="1" smtClean="0">
                <a:solidFill>
                  <a:schemeClr val="tx1"/>
                </a:solidFill>
              </a:rPr>
              <a:t>37</a:t>
            </a:fld>
            <a:endParaRPr lang="en-US" b="1">
              <a:solidFill>
                <a:schemeClr val="tx1"/>
              </a:solidFill>
            </a:endParaRPr>
          </a:p>
        </p:txBody>
      </p:sp>
    </p:spTree>
    <p:extLst>
      <p:ext uri="{BB962C8B-B14F-4D97-AF65-F5344CB8AC3E}">
        <p14:creationId xmlns:p14="http://schemas.microsoft.com/office/powerpoint/2010/main" val="3139953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5</a:t>
            </a:r>
            <a:r>
              <a:rPr kumimoji="0" lang="en-US" sz="7200" b="1" i="0" u="none" strike="noStrike" kern="1200" cap="none" spc="0" normalizeH="0" noProof="0" dirty="0" smtClean="0">
                <a:ln>
                  <a:noFill/>
                </a:ln>
                <a:solidFill>
                  <a:srgbClr val="F1AB00"/>
                </a:solidFill>
                <a:effectLst/>
                <a:uLnTx/>
                <a:uFillTx/>
                <a:latin typeface="Arial"/>
                <a:ea typeface="+mn-ea"/>
                <a:cs typeface="+mn-cs"/>
              </a:rPr>
              <a:t>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Reports To Change (RTC)</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79110" y="6462909"/>
            <a:ext cx="590746" cy="258402"/>
          </a:xfrm>
        </p:spPr>
        <p:txBody>
          <a:bodyPr/>
          <a:lstStyle/>
          <a:p>
            <a:pPr>
              <a:defRPr/>
            </a:pPr>
            <a:fld id="{08156D9A-717C-4C36-974D-F6EE13F3C2A5}" type="slidenum">
              <a:rPr lang="en-US" altLang="en-US" smtClean="0">
                <a:solidFill>
                  <a:prstClr val="black"/>
                </a:solidFill>
              </a:rPr>
              <a:pPr>
                <a:defRPr/>
              </a:pPr>
              <a:t>38</a:t>
            </a:fld>
            <a:endParaRPr lang="en-US" altLang="en-US" dirty="0">
              <a:solidFill>
                <a:prstClr val="black"/>
              </a:solidFill>
            </a:endParaRPr>
          </a:p>
        </p:txBody>
      </p:sp>
    </p:spTree>
    <p:extLst>
      <p:ext uri="{BB962C8B-B14F-4D97-AF65-F5344CB8AC3E}">
        <p14:creationId xmlns:p14="http://schemas.microsoft.com/office/powerpoint/2010/main" val="86094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0137" y="6604312"/>
            <a:ext cx="760429" cy="182988"/>
          </a:xfrm>
        </p:spPr>
        <p:txBody>
          <a:bodyPr/>
          <a:lstStyle/>
          <a:p>
            <a:pPr>
              <a:defRPr/>
            </a:pPr>
            <a:fld id="{08156D9A-717C-4C36-974D-F6EE13F3C2A5}" type="slidenum">
              <a:rPr lang="en-US" altLang="en-US" smtClean="0">
                <a:solidFill>
                  <a:prstClr val="black"/>
                </a:solidFill>
              </a:rPr>
              <a:pPr>
                <a:defRPr/>
              </a:pPr>
              <a:t>39</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530352" y="431706"/>
            <a:ext cx="8485632" cy="609678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617720" y="1563624"/>
            <a:ext cx="2807208" cy="521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73518" y="3895344"/>
            <a:ext cx="2600033" cy="266944"/>
          </a:xfrm>
          <a:prstGeom prst="rect">
            <a:avLst/>
          </a:prstGeom>
        </p:spPr>
      </p:pic>
    </p:spTree>
    <p:extLst>
      <p:ext uri="{BB962C8B-B14F-4D97-AF65-F5344CB8AC3E}">
        <p14:creationId xmlns:p14="http://schemas.microsoft.com/office/powerpoint/2010/main" val="2710947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 </a:t>
            </a:r>
            <a:endParaRPr lang="en-US" dirty="0">
              <a:solidFill>
                <a:schemeClr val="accent5"/>
              </a:solidFill>
            </a:endParaRPr>
          </a:p>
        </p:txBody>
      </p:sp>
      <p:sp>
        <p:nvSpPr>
          <p:cNvPr id="5" name="TextBox 4"/>
          <p:cNvSpPr txBox="1"/>
          <p:nvPr/>
        </p:nvSpPr>
        <p:spPr>
          <a:xfrm>
            <a:off x="1371601" y="2269494"/>
            <a:ext cx="9479934" cy="800219"/>
          </a:xfrm>
          <a:prstGeom prst="rect">
            <a:avLst/>
          </a:prstGeom>
          <a:solidFill>
            <a:schemeClr val="accent1">
              <a:lumMod val="20000"/>
              <a:lumOff val="80000"/>
            </a:schemeClr>
          </a:solidFill>
          <a:ln>
            <a:solidFill>
              <a:schemeClr val="tx1"/>
            </a:solidFill>
          </a:ln>
        </p:spPr>
        <p:txBody>
          <a:bodyPr wrap="square" rtlCol="0">
            <a:spAutoFit/>
          </a:bodyPr>
          <a:lstStyle/>
          <a:p>
            <a:pPr lvl="0">
              <a:defRPr/>
            </a:pPr>
            <a:r>
              <a:rPr kumimoji="0" lang="en-US" sz="2000" b="1" i="0" u="none" strike="noStrike" kern="1200" cap="none" spc="0" normalizeH="0" noProof="0" dirty="0" smtClean="0">
                <a:ln>
                  <a:noFill/>
                </a:ln>
                <a:solidFill>
                  <a:srgbClr val="FFC000">
                    <a:lumMod val="75000"/>
                  </a:srgbClr>
                </a:solidFill>
                <a:effectLst/>
                <a:uLnTx/>
                <a:uFillTx/>
                <a:latin typeface="Arial"/>
                <a:ea typeface="+mn-ea"/>
                <a:cs typeface="+mn-cs"/>
              </a:rPr>
              <a:t>LaKesha Welch, Alexandra Rollins, </a:t>
            </a:r>
            <a:r>
              <a:rPr lang="en-US" sz="2000" b="1" dirty="0">
                <a:solidFill>
                  <a:srgbClr val="FFC000">
                    <a:lumMod val="75000"/>
                  </a:srgbClr>
                </a:solidFill>
              </a:rPr>
              <a:t>Antonette Toney</a:t>
            </a:r>
            <a:endParaRPr kumimoji="0" lang="en-US" sz="2000" b="1" i="0" u="none" strike="noStrike" kern="1200" cap="none" spc="0" normalizeH="0" baseline="0" noProof="0" dirty="0" smtClean="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Department</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UCPath Campus Support Center</a:t>
            </a:r>
            <a:endPar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3" name="Slide Number Placeholder 2"/>
          <p:cNvSpPr>
            <a:spLocks noGrp="1"/>
          </p:cNvSpPr>
          <p:nvPr>
            <p:ph type="sldNum" sz="quarter" idx="12"/>
          </p:nvPr>
        </p:nvSpPr>
        <p:spPr>
          <a:xfrm>
            <a:off x="155956" y="6344602"/>
            <a:ext cx="445008" cy="376237"/>
          </a:xfrm>
        </p:spPr>
        <p:txBody>
          <a:bodyPr/>
          <a:lstStyle/>
          <a:p>
            <a:pPr>
              <a:defRPr/>
            </a:pPr>
            <a:fld id="{08156D9A-717C-4C36-974D-F6EE13F3C2A5}" type="slidenum">
              <a:rPr lang="en-US" altLang="en-US" smtClean="0">
                <a:solidFill>
                  <a:prstClr val="black"/>
                </a:solidFill>
              </a:rPr>
              <a:pPr>
                <a:defRPr/>
              </a:pPr>
              <a:t>4</a:t>
            </a:fld>
            <a:endParaRPr lang="en-US" altLang="en-US" dirty="0">
              <a:solidFill>
                <a:prstClr val="black"/>
              </a:solidFill>
            </a:endParaRPr>
          </a:p>
        </p:txBody>
      </p:sp>
    </p:spTree>
    <p:extLst>
      <p:ext uri="{BB962C8B-B14F-4D97-AF65-F5344CB8AC3E}">
        <p14:creationId xmlns:p14="http://schemas.microsoft.com/office/powerpoint/2010/main" val="424777161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5</a:t>
            </a:r>
            <a:r>
              <a:rPr kumimoji="0" lang="en-US" sz="7200" b="1" i="0" u="none" strike="noStrike" kern="1200" cap="none" spc="0" normalizeH="0" noProof="0" dirty="0" smtClean="0">
                <a:ln>
                  <a:noFill/>
                </a:ln>
                <a:solidFill>
                  <a:srgbClr val="F1AB00"/>
                </a:solidFill>
                <a:effectLst/>
                <a:uLnTx/>
                <a:uFillTx/>
                <a:latin typeface="Arial"/>
                <a:ea typeface="+mn-ea"/>
                <a:cs typeface="+mn-cs"/>
              </a:rPr>
              <a:t>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Employee Relations Code (ERC)</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235670" y="6426899"/>
            <a:ext cx="511843" cy="256705"/>
          </a:xfrm>
        </p:spPr>
        <p:txBody>
          <a:bodyPr/>
          <a:lstStyle/>
          <a:p>
            <a:pPr>
              <a:defRPr/>
            </a:pPr>
            <a:fld id="{08156D9A-717C-4C36-974D-F6EE13F3C2A5}" type="slidenum">
              <a:rPr lang="en-US" altLang="en-US" smtClean="0">
                <a:solidFill>
                  <a:prstClr val="black"/>
                </a:solidFill>
              </a:rPr>
              <a:pPr>
                <a:defRPr/>
              </a:pPr>
              <a:t>40</a:t>
            </a:fld>
            <a:endParaRPr lang="en-US" altLang="en-US" dirty="0">
              <a:solidFill>
                <a:prstClr val="black"/>
              </a:solidFill>
            </a:endParaRPr>
          </a:p>
        </p:txBody>
      </p:sp>
    </p:spTree>
    <p:extLst>
      <p:ext uri="{BB962C8B-B14F-4D97-AF65-F5344CB8AC3E}">
        <p14:creationId xmlns:p14="http://schemas.microsoft.com/office/powerpoint/2010/main" val="862843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454331"/>
            <a:ext cx="865632" cy="312229"/>
          </a:xfrm>
        </p:spPr>
        <p:txBody>
          <a:bodyPr/>
          <a:lstStyle/>
          <a:p>
            <a:pPr>
              <a:defRPr/>
            </a:pPr>
            <a:fld id="{08156D9A-717C-4C36-974D-F6EE13F3C2A5}" type="slidenum">
              <a:rPr lang="en-US" altLang="en-US" smtClean="0">
                <a:solidFill>
                  <a:prstClr val="black"/>
                </a:solidFill>
              </a:rPr>
              <a:pPr>
                <a:defRPr/>
              </a:pPr>
              <a:t>41</a:t>
            </a:fld>
            <a:endParaRPr lang="en-US" altLang="en-US" dirty="0">
              <a:solidFill>
                <a:prstClr val="black"/>
              </a:solidFill>
            </a:endParaRPr>
          </a:p>
        </p:txBody>
      </p:sp>
      <p:pic>
        <p:nvPicPr>
          <p:cNvPr id="3" name="Picture 2"/>
          <p:cNvPicPr>
            <a:picLocks noChangeAspect="1"/>
          </p:cNvPicPr>
          <p:nvPr/>
        </p:nvPicPr>
        <p:blipFill>
          <a:blip r:embed="rId4"/>
          <a:stretch>
            <a:fillRect/>
          </a:stretch>
        </p:blipFill>
        <p:spPr>
          <a:xfrm>
            <a:off x="237745" y="351186"/>
            <a:ext cx="7800258" cy="574329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014216" y="1389888"/>
            <a:ext cx="3127248" cy="521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 y="5093208"/>
            <a:ext cx="2898648"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42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EMPL CLASS 9</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28016" y="6417754"/>
            <a:ext cx="454152" cy="312229"/>
          </a:xfrm>
        </p:spPr>
        <p:txBody>
          <a:bodyPr/>
          <a:lstStyle/>
          <a:p>
            <a:pPr>
              <a:defRPr/>
            </a:pPr>
            <a:fld id="{08156D9A-717C-4C36-974D-F6EE13F3C2A5}" type="slidenum">
              <a:rPr lang="en-US" altLang="en-US" smtClean="0">
                <a:solidFill>
                  <a:prstClr val="black"/>
                </a:solidFill>
              </a:rPr>
              <a:pPr>
                <a:defRPr/>
              </a:pPr>
              <a:t>42</a:t>
            </a:fld>
            <a:endParaRPr lang="en-US" altLang="en-US" dirty="0">
              <a:solidFill>
                <a:prstClr val="black"/>
              </a:solidFill>
            </a:endParaRPr>
          </a:p>
        </p:txBody>
      </p:sp>
    </p:spTree>
    <p:extLst>
      <p:ext uri="{BB962C8B-B14F-4D97-AF65-F5344CB8AC3E}">
        <p14:creationId xmlns:p14="http://schemas.microsoft.com/office/powerpoint/2010/main" val="2029850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GENERAL DESCRIPTIONS AND ATTRIBUTES  </a:t>
            </a:r>
            <a:endParaRPr lang="en-US" dirty="0">
              <a:solidFill>
                <a:schemeClr val="accent5"/>
              </a:solidFill>
            </a:endParaRPr>
          </a:p>
        </p:txBody>
      </p:sp>
      <p:sp>
        <p:nvSpPr>
          <p:cNvPr id="16" name="Rectangle 15"/>
          <p:cNvSpPr/>
          <p:nvPr/>
        </p:nvSpPr>
        <p:spPr>
          <a:xfrm>
            <a:off x="440194" y="1136784"/>
            <a:ext cx="11225348" cy="318138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Reserved </a:t>
            </a:r>
            <a:r>
              <a:rPr lang="en-US" dirty="0"/>
              <a:t>Abeyance (RES ABY) only if they have a concurrent 100% faculty administrative </a:t>
            </a:r>
            <a:r>
              <a:rPr lang="en-US" dirty="0" smtClean="0"/>
              <a:t>appointment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Monthly </a:t>
            </a: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Exempt</a:t>
            </a: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a:t>
            </a:r>
            <a:r>
              <a:rPr lang="en-US" dirty="0"/>
              <a:t>for full benefits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Not </a:t>
            </a:r>
            <a:r>
              <a:rPr lang="en-US" dirty="0"/>
              <a:t>all are eligible for benefits because it depends on their percentage and number of </a:t>
            </a:r>
            <a:r>
              <a:rPr lang="en-US" dirty="0" smtClean="0"/>
              <a:t>hours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Ladder Faculty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Lectures </a:t>
            </a: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Instructional </a:t>
            </a:r>
            <a:r>
              <a:rPr lang="en-US" dirty="0"/>
              <a:t>Faculty </a:t>
            </a:r>
          </a:p>
        </p:txBody>
      </p:sp>
      <p:sp>
        <p:nvSpPr>
          <p:cNvPr id="3" name="Slide Number Placeholder 2"/>
          <p:cNvSpPr>
            <a:spLocks noGrp="1"/>
          </p:cNvSpPr>
          <p:nvPr>
            <p:ph type="sldNum" sz="quarter" idx="12"/>
          </p:nvPr>
        </p:nvSpPr>
        <p:spPr>
          <a:xfrm>
            <a:off x="169671" y="6391656"/>
            <a:ext cx="417576" cy="310896"/>
          </a:xfrm>
        </p:spPr>
        <p:txBody>
          <a:bodyPr/>
          <a:lstStyle/>
          <a:p>
            <a:pPr>
              <a:defRPr/>
            </a:pPr>
            <a:fld id="{08156D9A-717C-4C36-974D-F6EE13F3C2A5}" type="slidenum">
              <a:rPr lang="en-US" altLang="en-US" smtClean="0">
                <a:solidFill>
                  <a:prstClr val="black"/>
                </a:solidFill>
              </a:rPr>
              <a:pPr>
                <a:defRPr/>
              </a:pPr>
              <a:t>43</a:t>
            </a:fld>
            <a:endParaRPr lang="en-US" altLang="en-US" dirty="0">
              <a:solidFill>
                <a:prstClr val="black"/>
              </a:solidFill>
            </a:endParaRPr>
          </a:p>
        </p:txBody>
      </p:sp>
    </p:spTree>
    <p:extLst>
      <p:ext uri="{BB962C8B-B14F-4D97-AF65-F5344CB8AC3E}">
        <p14:creationId xmlns:p14="http://schemas.microsoft.com/office/powerpoint/2010/main" val="4011277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74" y="202851"/>
            <a:ext cx="11562736" cy="646331"/>
          </a:xfrm>
          <a:prstGeom prst="rect">
            <a:avLst/>
          </a:prstGeom>
          <a:noFill/>
        </p:spPr>
        <p:txBody>
          <a:bodyPr wrap="square" rtlCol="0">
            <a:spAutoFit/>
          </a:bodyPr>
          <a:lstStyle/>
          <a:p>
            <a:r>
              <a:rPr lang="en-US" sz="3600" b="1" dirty="0">
                <a:solidFill>
                  <a:srgbClr val="0070C0"/>
                </a:solidFill>
              </a:rPr>
              <a:t>POS- Position </a:t>
            </a:r>
            <a:r>
              <a:rPr lang="en-US" sz="3600" b="1" dirty="0" smtClean="0">
                <a:solidFill>
                  <a:srgbClr val="0070C0"/>
                </a:solidFill>
              </a:rPr>
              <a:t>Change – EMPL CLASS 9  </a:t>
            </a:r>
            <a:endParaRPr lang="en-US" sz="3600" b="1" dirty="0">
              <a:solidFill>
                <a:srgbClr val="0070C0"/>
              </a:solidFill>
            </a:endParaRPr>
          </a:p>
        </p:txBody>
      </p:sp>
      <p:sp>
        <p:nvSpPr>
          <p:cNvPr id="15" name="TextBox 14"/>
          <p:cNvSpPr txBox="1"/>
          <p:nvPr/>
        </p:nvSpPr>
        <p:spPr>
          <a:xfrm>
            <a:off x="410456" y="1211687"/>
            <a:ext cx="4161543" cy="646331"/>
          </a:xfrm>
          <a:prstGeom prst="rect">
            <a:avLst/>
          </a:prstGeom>
          <a:noFill/>
        </p:spPr>
        <p:txBody>
          <a:bodyPr wrap="square" rtlCol="0">
            <a:spAutoFit/>
          </a:bodyPr>
          <a:lstStyle/>
          <a:p>
            <a:pPr algn="ctr"/>
            <a:r>
              <a:rPr lang="en-US" sz="3600" b="1" dirty="0" smtClean="0"/>
              <a:t>Academic – Faculty </a:t>
            </a:r>
            <a:endParaRPr lang="en-US" sz="36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392" y="849182"/>
            <a:ext cx="3029895" cy="5815324"/>
          </a:xfrm>
          <a:prstGeom prst="rect">
            <a:avLst/>
          </a:prstGeom>
          <a:ln w="12700">
            <a:solidFill>
              <a:schemeClr val="tx1"/>
            </a:solidFill>
          </a:ln>
        </p:spPr>
      </p:pic>
      <p:sp>
        <p:nvSpPr>
          <p:cNvPr id="2" name="Slide Number Placeholder 1"/>
          <p:cNvSpPr>
            <a:spLocks noGrp="1"/>
          </p:cNvSpPr>
          <p:nvPr>
            <p:ph type="sldNum" sz="quarter" idx="12"/>
          </p:nvPr>
        </p:nvSpPr>
        <p:spPr>
          <a:xfrm>
            <a:off x="178808" y="6356350"/>
            <a:ext cx="463296" cy="308156"/>
          </a:xfrm>
        </p:spPr>
        <p:txBody>
          <a:bodyPr/>
          <a:lstStyle/>
          <a:p>
            <a:fld id="{8E167FBA-C87A-4522-98EF-6CE4736BA201}" type="slidenum">
              <a:rPr lang="en-US" b="1" smtClean="0">
                <a:solidFill>
                  <a:schemeClr val="tx1"/>
                </a:solidFill>
              </a:rPr>
              <a:t>44</a:t>
            </a:fld>
            <a:endParaRPr lang="en-US" b="1">
              <a:solidFill>
                <a:schemeClr val="tx1"/>
              </a:solidFill>
            </a:endParaRPr>
          </a:p>
        </p:txBody>
      </p:sp>
    </p:spTree>
    <p:extLst>
      <p:ext uri="{BB962C8B-B14F-4D97-AF65-F5344CB8AC3E}">
        <p14:creationId xmlns:p14="http://schemas.microsoft.com/office/powerpoint/2010/main" val="3916452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9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Change in Duty Station</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(CID)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21086" y="6356351"/>
            <a:ext cx="552522" cy="364490"/>
          </a:xfrm>
        </p:spPr>
        <p:txBody>
          <a:bodyPr/>
          <a:lstStyle/>
          <a:p>
            <a:fld id="{8E167FBA-C87A-4522-98EF-6CE4736BA201}" type="slidenum">
              <a:rPr lang="en-US" b="1" smtClean="0">
                <a:solidFill>
                  <a:schemeClr val="tx1"/>
                </a:solidFill>
              </a:rPr>
              <a:t>45</a:t>
            </a:fld>
            <a:endParaRPr lang="en-US" b="1">
              <a:solidFill>
                <a:schemeClr val="tx1"/>
              </a:solidFill>
            </a:endParaRPr>
          </a:p>
        </p:txBody>
      </p:sp>
    </p:spTree>
    <p:extLst>
      <p:ext uri="{BB962C8B-B14F-4D97-AF65-F5344CB8AC3E}">
        <p14:creationId xmlns:p14="http://schemas.microsoft.com/office/powerpoint/2010/main" val="176842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 y="6417754"/>
            <a:ext cx="509016" cy="312229"/>
          </a:xfrm>
        </p:spPr>
        <p:txBody>
          <a:bodyPr/>
          <a:lstStyle/>
          <a:p>
            <a:pPr>
              <a:defRPr/>
            </a:pPr>
            <a:fld id="{08156D9A-717C-4C36-974D-F6EE13F3C2A5}" type="slidenum">
              <a:rPr lang="en-US" altLang="en-US" smtClean="0">
                <a:solidFill>
                  <a:prstClr val="black"/>
                </a:solidFill>
              </a:rPr>
              <a:pPr>
                <a:defRPr/>
              </a:pPr>
              <a:t>46</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685801" y="311145"/>
            <a:ext cx="8187100" cy="580694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553712" y="1298448"/>
            <a:ext cx="2935224" cy="521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07592" y="2693411"/>
            <a:ext cx="2167128" cy="2783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6510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EMPL CLASS 10</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210312" y="6362890"/>
            <a:ext cx="353568" cy="403669"/>
          </a:xfrm>
        </p:spPr>
        <p:txBody>
          <a:bodyPr/>
          <a:lstStyle/>
          <a:p>
            <a:pPr>
              <a:defRPr/>
            </a:pPr>
            <a:fld id="{08156D9A-717C-4C36-974D-F6EE13F3C2A5}" type="slidenum">
              <a:rPr lang="en-US" altLang="en-US" smtClean="0">
                <a:solidFill>
                  <a:prstClr val="black"/>
                </a:solidFill>
              </a:rPr>
              <a:pPr>
                <a:defRPr/>
              </a:pPr>
              <a:t>47</a:t>
            </a:fld>
            <a:endParaRPr lang="en-US" altLang="en-US" dirty="0">
              <a:solidFill>
                <a:prstClr val="black"/>
              </a:solidFill>
            </a:endParaRPr>
          </a:p>
        </p:txBody>
      </p:sp>
    </p:spTree>
    <p:extLst>
      <p:ext uri="{BB962C8B-B14F-4D97-AF65-F5344CB8AC3E}">
        <p14:creationId xmlns:p14="http://schemas.microsoft.com/office/powerpoint/2010/main" val="591250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GENERAL DESCRIPTIONS AND ATTRIBUTES  </a:t>
            </a:r>
            <a:endParaRPr lang="en-US" dirty="0">
              <a:solidFill>
                <a:schemeClr val="accent5"/>
              </a:solidFill>
            </a:endParaRPr>
          </a:p>
        </p:txBody>
      </p:sp>
      <p:sp>
        <p:nvSpPr>
          <p:cNvPr id="16" name="Rectangle 15"/>
          <p:cNvSpPr/>
          <p:nvPr/>
        </p:nvSpPr>
        <p:spPr>
          <a:xfrm>
            <a:off x="440194" y="1136784"/>
            <a:ext cx="11225348" cy="278242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a:t>
            </a:r>
            <a:r>
              <a:rPr lang="en-US" dirty="0"/>
              <a:t>for Short Work Break per the (SWB) matrix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Most </a:t>
            </a:r>
            <a:r>
              <a:rPr lang="en-US" dirty="0"/>
              <a:t>are monthly and some are hourly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Mostly </a:t>
            </a:r>
            <a:r>
              <a:rPr lang="en-US" dirty="0"/>
              <a:t>5AC (Academic </a:t>
            </a:r>
            <a:r>
              <a:rPr lang="en-US" dirty="0" smtClean="0"/>
              <a:t>Compensation)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5MH </a:t>
            </a:r>
            <a:r>
              <a:rPr lang="en-US" dirty="0"/>
              <a:t>group (Monthly </a:t>
            </a:r>
            <a:r>
              <a:rPr lang="en-US" dirty="0" smtClean="0"/>
              <a:t>hourly)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a:t>
            </a:r>
            <a:r>
              <a:rPr lang="en-US" dirty="0"/>
              <a:t>for Benefits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This </a:t>
            </a:r>
            <a:r>
              <a:rPr lang="en-US" dirty="0"/>
              <a:t>depends on FTE and length of the appointment. </a:t>
            </a:r>
            <a:r>
              <a:rPr lang="en-US" u="sng" dirty="0">
                <a:hlinkClick r:id="rId4"/>
              </a:rPr>
              <a:t>(Eligibility Guidelines Link)</a:t>
            </a: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dirty="0" smtClean="0"/>
          </a:p>
        </p:txBody>
      </p:sp>
      <p:sp>
        <p:nvSpPr>
          <p:cNvPr id="3" name="Slide Number Placeholder 2"/>
          <p:cNvSpPr>
            <a:spLocks noGrp="1"/>
          </p:cNvSpPr>
          <p:nvPr>
            <p:ph type="sldNum" sz="quarter" idx="12"/>
          </p:nvPr>
        </p:nvSpPr>
        <p:spPr>
          <a:xfrm>
            <a:off x="73152" y="6344602"/>
            <a:ext cx="445008" cy="330517"/>
          </a:xfrm>
        </p:spPr>
        <p:txBody>
          <a:bodyPr/>
          <a:lstStyle/>
          <a:p>
            <a:pPr>
              <a:defRPr/>
            </a:pPr>
            <a:fld id="{08156D9A-717C-4C36-974D-F6EE13F3C2A5}" type="slidenum">
              <a:rPr lang="en-US" altLang="en-US" smtClean="0">
                <a:solidFill>
                  <a:prstClr val="black"/>
                </a:solidFill>
              </a:rPr>
              <a:pPr>
                <a:defRPr/>
              </a:pPr>
              <a:t>48</a:t>
            </a:fld>
            <a:endParaRPr lang="en-US" altLang="en-US" dirty="0">
              <a:solidFill>
                <a:prstClr val="black"/>
              </a:solidFill>
            </a:endParaRPr>
          </a:p>
        </p:txBody>
      </p:sp>
    </p:spTree>
    <p:extLst>
      <p:ext uri="{BB962C8B-B14F-4D97-AF65-F5344CB8AC3E}">
        <p14:creationId xmlns:p14="http://schemas.microsoft.com/office/powerpoint/2010/main" val="31969702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74" y="202851"/>
            <a:ext cx="11562736" cy="646331"/>
          </a:xfrm>
          <a:prstGeom prst="rect">
            <a:avLst/>
          </a:prstGeom>
          <a:noFill/>
        </p:spPr>
        <p:txBody>
          <a:bodyPr wrap="square" rtlCol="0">
            <a:spAutoFit/>
          </a:bodyPr>
          <a:lstStyle/>
          <a:p>
            <a:r>
              <a:rPr lang="en-US" sz="3600" b="1" dirty="0">
                <a:solidFill>
                  <a:srgbClr val="0070C0"/>
                </a:solidFill>
              </a:rPr>
              <a:t>POS- Position </a:t>
            </a:r>
            <a:r>
              <a:rPr lang="en-US" sz="3600" b="1" dirty="0" smtClean="0">
                <a:solidFill>
                  <a:srgbClr val="0070C0"/>
                </a:solidFill>
              </a:rPr>
              <a:t>Change – EMPL Class 10  </a:t>
            </a:r>
            <a:endParaRPr lang="en-US" sz="3600" b="1" dirty="0">
              <a:solidFill>
                <a:srgbClr val="0070C0"/>
              </a:solidFill>
            </a:endParaRPr>
          </a:p>
        </p:txBody>
      </p:sp>
      <p:sp>
        <p:nvSpPr>
          <p:cNvPr id="15" name="TextBox 14"/>
          <p:cNvSpPr txBox="1"/>
          <p:nvPr/>
        </p:nvSpPr>
        <p:spPr>
          <a:xfrm>
            <a:off x="389191" y="1317015"/>
            <a:ext cx="4925875" cy="646331"/>
          </a:xfrm>
          <a:prstGeom prst="rect">
            <a:avLst/>
          </a:prstGeom>
          <a:noFill/>
        </p:spPr>
        <p:txBody>
          <a:bodyPr wrap="square" rtlCol="0">
            <a:spAutoFit/>
          </a:bodyPr>
          <a:lstStyle/>
          <a:p>
            <a:pPr algn="ctr"/>
            <a:r>
              <a:rPr lang="en-US" sz="3600" b="1" dirty="0" smtClean="0"/>
              <a:t>Academic – Non Faculty</a:t>
            </a:r>
            <a:endParaRPr lang="en-US" sz="36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512" y="849182"/>
            <a:ext cx="2958128" cy="5700335"/>
          </a:xfrm>
          <a:prstGeom prst="rect">
            <a:avLst/>
          </a:prstGeom>
          <a:ln w="12700">
            <a:solidFill>
              <a:schemeClr val="tx1"/>
            </a:solidFill>
          </a:ln>
        </p:spPr>
      </p:pic>
      <p:sp>
        <p:nvSpPr>
          <p:cNvPr id="2" name="Slide Number Placeholder 1"/>
          <p:cNvSpPr>
            <a:spLocks noGrp="1"/>
          </p:cNvSpPr>
          <p:nvPr>
            <p:ph type="sldNum" sz="quarter" idx="12"/>
          </p:nvPr>
        </p:nvSpPr>
        <p:spPr>
          <a:xfrm>
            <a:off x="31758" y="6330696"/>
            <a:ext cx="408432" cy="437642"/>
          </a:xfrm>
        </p:spPr>
        <p:txBody>
          <a:bodyPr/>
          <a:lstStyle/>
          <a:p>
            <a:fld id="{8E167FBA-C87A-4522-98EF-6CE4736BA201}" type="slidenum">
              <a:rPr lang="en-US" b="1" smtClean="0">
                <a:solidFill>
                  <a:schemeClr val="tx1"/>
                </a:solidFill>
              </a:rPr>
              <a:t>49</a:t>
            </a:fld>
            <a:endParaRPr lang="en-US" b="1">
              <a:solidFill>
                <a:schemeClr val="tx1"/>
              </a:solidFill>
            </a:endParaRPr>
          </a:p>
        </p:txBody>
      </p:sp>
    </p:spTree>
    <p:extLst>
      <p:ext uri="{BB962C8B-B14F-4D97-AF65-F5344CB8AC3E}">
        <p14:creationId xmlns:p14="http://schemas.microsoft.com/office/powerpoint/2010/main" val="4188219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44856" y="1712749"/>
            <a:ext cx="9496425" cy="3676650"/>
          </a:xfrm>
          <a:prstGeom prst="rect">
            <a:avLst/>
          </a:prstGeom>
        </p:spPr>
      </p:pic>
      <p:sp>
        <p:nvSpPr>
          <p:cNvPr id="4"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p14="http://schemas.microsoft.com/office/powerpoint/2010/main" val="57672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135421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noProof="0" dirty="0" smtClean="0">
                <a:solidFill>
                  <a:prstClr val="black"/>
                </a:solidFill>
                <a:latin typeface="Arial"/>
              </a:rPr>
              <a:t>Position Data changes in PayPath Actions can be initiated for what types of positions?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Position information that is updates on the Position Data page also updates the position-related information in the _______ page?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endParaRPr lang="en-US" spc="-5" dirty="0">
              <a:solidFill>
                <a:prstClr val="black"/>
              </a:solidFill>
              <a:latin typeface="Arial"/>
              <a:cs typeface="Arial"/>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In</a:t>
            </a:r>
            <a:r>
              <a:rPr kumimoji="0" lang="en-US" sz="1800" b="0" i="0" u="none" strike="noStrike" kern="1200" cap="none" spc="-5" normalizeH="0" noProof="0" dirty="0" smtClean="0">
                <a:ln>
                  <a:noFill/>
                </a:ln>
                <a:solidFill>
                  <a:prstClr val="black"/>
                </a:solidFill>
                <a:effectLst/>
                <a:uLnTx/>
                <a:uFillTx/>
                <a:latin typeface="Arial"/>
                <a:ea typeface="+mn-ea"/>
                <a:cs typeface="Arial"/>
              </a:rPr>
              <a:t> addition to the effective date you must</a:t>
            </a:r>
            <a:r>
              <a:rPr lang="en-US" spc="-5" dirty="0" smtClean="0">
                <a:solidFill>
                  <a:prstClr val="black"/>
                </a:solidFill>
                <a:latin typeface="Arial"/>
                <a:cs typeface="Arial"/>
              </a:rPr>
              <a:t> always enter the __________?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
        <p:nvSpPr>
          <p:cNvPr id="3" name="Slide Number Placeholder 2"/>
          <p:cNvSpPr>
            <a:spLocks noGrp="1"/>
          </p:cNvSpPr>
          <p:nvPr>
            <p:ph type="sldNum" sz="quarter" idx="12"/>
          </p:nvPr>
        </p:nvSpPr>
        <p:spPr>
          <a:xfrm>
            <a:off x="160527" y="6436043"/>
            <a:ext cx="435864" cy="303085"/>
          </a:xfrm>
        </p:spPr>
        <p:txBody>
          <a:bodyPr/>
          <a:lstStyle/>
          <a:p>
            <a:pPr>
              <a:defRPr/>
            </a:pPr>
            <a:fld id="{08156D9A-717C-4C36-974D-F6EE13F3C2A5}" type="slidenum">
              <a:rPr lang="en-US" altLang="en-US" smtClean="0">
                <a:solidFill>
                  <a:prstClr val="black"/>
                </a:solidFill>
              </a:rPr>
              <a:pPr>
                <a:defRPr/>
              </a:pPr>
              <a:t>50</a:t>
            </a:fld>
            <a:endParaRPr lang="en-US" altLang="en-US" dirty="0">
              <a:solidFill>
                <a:prstClr val="black"/>
              </a:solidFill>
            </a:endParaRPr>
          </a:p>
        </p:txBody>
      </p:sp>
    </p:spTree>
    <p:extLst>
      <p:ext uri="{BB962C8B-B14F-4D97-AF65-F5344CB8AC3E}">
        <p14:creationId xmlns:p14="http://schemas.microsoft.com/office/powerpoint/2010/main" val="4038836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10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PROMOTION (PRO)</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18872" y="6509195"/>
            <a:ext cx="353568" cy="239077"/>
          </a:xfrm>
        </p:spPr>
        <p:txBody>
          <a:bodyPr/>
          <a:lstStyle/>
          <a:p>
            <a:pPr>
              <a:defRPr/>
            </a:pPr>
            <a:fld id="{08156D9A-717C-4C36-974D-F6EE13F3C2A5}" type="slidenum">
              <a:rPr lang="en-US" altLang="en-US" smtClean="0">
                <a:solidFill>
                  <a:prstClr val="black"/>
                </a:solidFill>
              </a:rPr>
              <a:pPr>
                <a:defRPr/>
              </a:pPr>
              <a:t>51</a:t>
            </a:fld>
            <a:endParaRPr lang="en-US" altLang="en-US" dirty="0">
              <a:solidFill>
                <a:prstClr val="black"/>
              </a:solidFill>
            </a:endParaRPr>
          </a:p>
        </p:txBody>
      </p:sp>
    </p:spTree>
    <p:extLst>
      <p:ext uri="{BB962C8B-B14F-4D97-AF65-F5344CB8AC3E}">
        <p14:creationId xmlns:p14="http://schemas.microsoft.com/office/powerpoint/2010/main" val="452338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872" y="6362890"/>
            <a:ext cx="344424" cy="385381"/>
          </a:xfrm>
        </p:spPr>
        <p:txBody>
          <a:bodyPr/>
          <a:lstStyle/>
          <a:p>
            <a:pPr>
              <a:defRPr/>
            </a:pPr>
            <a:fld id="{08156D9A-717C-4C36-974D-F6EE13F3C2A5}" type="slidenum">
              <a:rPr lang="en-US" altLang="en-US" smtClean="0">
                <a:solidFill>
                  <a:prstClr val="black"/>
                </a:solidFill>
              </a:rPr>
              <a:pPr>
                <a:defRPr/>
              </a:pPr>
              <a:t>52</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562438" y="394782"/>
            <a:ext cx="8175162" cy="586479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370832" y="1490472"/>
            <a:ext cx="2935224" cy="521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88136" y="3145536"/>
            <a:ext cx="2935224" cy="192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6430" y="1490472"/>
            <a:ext cx="3100852" cy="2374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7215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10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Temporary Reduction in Time</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(TRT)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55448" y="6253162"/>
            <a:ext cx="490728" cy="421957"/>
          </a:xfrm>
        </p:spPr>
        <p:txBody>
          <a:bodyPr/>
          <a:lstStyle/>
          <a:p>
            <a:pPr>
              <a:defRPr/>
            </a:pPr>
            <a:fld id="{08156D9A-717C-4C36-974D-F6EE13F3C2A5}" type="slidenum">
              <a:rPr lang="en-US" altLang="en-US" smtClean="0">
                <a:solidFill>
                  <a:prstClr val="black"/>
                </a:solidFill>
              </a:rPr>
              <a:pPr>
                <a:defRPr/>
              </a:pPr>
              <a:t>53</a:t>
            </a:fld>
            <a:endParaRPr lang="en-US" altLang="en-US" dirty="0">
              <a:solidFill>
                <a:prstClr val="black"/>
              </a:solidFill>
            </a:endParaRPr>
          </a:p>
        </p:txBody>
      </p:sp>
    </p:spTree>
    <p:extLst>
      <p:ext uri="{BB962C8B-B14F-4D97-AF65-F5344CB8AC3E}">
        <p14:creationId xmlns:p14="http://schemas.microsoft.com/office/powerpoint/2010/main" val="25677404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98120" y="6518339"/>
            <a:ext cx="536448" cy="239077"/>
          </a:xfrm>
        </p:spPr>
        <p:txBody>
          <a:bodyPr/>
          <a:lstStyle/>
          <a:p>
            <a:pPr>
              <a:defRPr/>
            </a:pPr>
            <a:fld id="{08156D9A-717C-4C36-974D-F6EE13F3C2A5}" type="slidenum">
              <a:rPr lang="en-US" altLang="en-US" smtClean="0">
                <a:solidFill>
                  <a:prstClr val="black"/>
                </a:solidFill>
              </a:rPr>
              <a:pPr>
                <a:defRPr/>
              </a:pPr>
              <a:t>54</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466344" y="191595"/>
            <a:ext cx="8570385" cy="621148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599432" y="1344168"/>
            <a:ext cx="3474720" cy="521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88720" y="4608576"/>
            <a:ext cx="1490472" cy="283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687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HANDS ON</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3152" y="6463475"/>
            <a:ext cx="481584" cy="257365"/>
          </a:xfrm>
        </p:spPr>
        <p:txBody>
          <a:bodyPr/>
          <a:lstStyle/>
          <a:p>
            <a:pPr>
              <a:defRPr/>
            </a:pPr>
            <a:fld id="{08156D9A-717C-4C36-974D-F6EE13F3C2A5}" type="slidenum">
              <a:rPr lang="en-US" altLang="en-US" smtClean="0">
                <a:solidFill>
                  <a:prstClr val="black"/>
                </a:solidFill>
              </a:rPr>
              <a:pPr>
                <a:defRPr/>
              </a:pPr>
              <a:t>55</a:t>
            </a:fld>
            <a:endParaRPr lang="en-US" altLang="en-US" dirty="0">
              <a:solidFill>
                <a:prstClr val="black"/>
              </a:solidFill>
            </a:endParaRPr>
          </a:p>
        </p:txBody>
      </p:sp>
    </p:spTree>
    <p:extLst>
      <p:ext uri="{BB962C8B-B14F-4D97-AF65-F5344CB8AC3E}">
        <p14:creationId xmlns:p14="http://schemas.microsoft.com/office/powerpoint/2010/main" val="32576156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 y="6463475"/>
            <a:ext cx="481584" cy="257365"/>
          </a:xfrm>
        </p:spPr>
        <p:txBody>
          <a:bodyPr/>
          <a:lstStyle/>
          <a:p>
            <a:pPr>
              <a:defRPr/>
            </a:pPr>
            <a:fld id="{08156D9A-717C-4C36-974D-F6EE13F3C2A5}" type="slidenum">
              <a:rPr lang="en-US" altLang="en-US" smtClean="0">
                <a:solidFill>
                  <a:prstClr val="black"/>
                </a:solidFill>
              </a:rPr>
              <a:pPr>
                <a:defRPr/>
              </a:pPr>
              <a:t>56</a:t>
            </a:fld>
            <a:endParaRPr lang="en-US" altLang="en-US" dirty="0">
              <a:solidFill>
                <a:prstClr val="black"/>
              </a:solidFill>
            </a:endParaRPr>
          </a:p>
        </p:txBody>
      </p:sp>
      <p:sp>
        <p:nvSpPr>
          <p:cNvPr id="3" name="TextBox 2"/>
          <p:cNvSpPr txBox="1"/>
          <p:nvPr/>
        </p:nvSpPr>
        <p:spPr>
          <a:xfrm>
            <a:off x="554736" y="1161288"/>
            <a:ext cx="10701528" cy="3046988"/>
          </a:xfrm>
          <a:prstGeom prst="rect">
            <a:avLst/>
          </a:prstGeom>
          <a:noFill/>
        </p:spPr>
        <p:txBody>
          <a:bodyPr wrap="square" rtlCol="0">
            <a:spAutoFit/>
          </a:bodyPr>
          <a:lstStyle/>
          <a:p>
            <a:pPr marL="457200" indent="-457200">
              <a:buFont typeface="+mj-lt"/>
              <a:buAutoNum type="arabicPeriod"/>
            </a:pPr>
            <a:r>
              <a:rPr lang="en-US" sz="2400" dirty="0" smtClean="0"/>
              <a:t>Do a </a:t>
            </a:r>
            <a:r>
              <a:rPr lang="en-US" sz="2400" dirty="0" err="1" smtClean="0"/>
              <a:t>RTC</a:t>
            </a:r>
            <a:r>
              <a:rPr lang="en-US" sz="2400" dirty="0" smtClean="0"/>
              <a:t> Report to change for 2 different employees with applicable </a:t>
            </a:r>
            <a:r>
              <a:rPr lang="en-US" sz="2400" dirty="0" err="1" smtClean="0"/>
              <a:t>empl</a:t>
            </a:r>
            <a:r>
              <a:rPr lang="en-US" sz="2400" dirty="0" smtClean="0"/>
              <a:t> classes in your unit</a:t>
            </a:r>
          </a:p>
          <a:p>
            <a:pPr marL="457200" indent="-457200">
              <a:buFont typeface="+mj-lt"/>
              <a:buAutoNum type="arabicPeriod"/>
            </a:pPr>
            <a:r>
              <a:rPr lang="en-US" sz="2400" dirty="0" smtClean="0"/>
              <a:t>Do a </a:t>
            </a:r>
            <a:r>
              <a:rPr lang="en-US" sz="2400" dirty="0" err="1" smtClean="0"/>
              <a:t>TRT</a:t>
            </a:r>
            <a:r>
              <a:rPr lang="en-US" sz="2400" dirty="0" smtClean="0"/>
              <a:t> temporary reduction in time </a:t>
            </a:r>
            <a:r>
              <a:rPr lang="en-US" sz="2400" dirty="0"/>
              <a:t>with applicable </a:t>
            </a:r>
            <a:r>
              <a:rPr lang="en-US" sz="2400" dirty="0" err="1"/>
              <a:t>empl</a:t>
            </a:r>
            <a:r>
              <a:rPr lang="en-US" sz="2400" dirty="0"/>
              <a:t> classes in your unit</a:t>
            </a:r>
          </a:p>
          <a:p>
            <a:pPr marL="457200" indent="-457200">
              <a:buFont typeface="+mj-lt"/>
              <a:buAutoNum type="arabicPeriod"/>
            </a:pPr>
            <a:r>
              <a:rPr lang="en-US" sz="2400" dirty="0" smtClean="0"/>
              <a:t>Do a </a:t>
            </a:r>
            <a:r>
              <a:rPr lang="en-US" sz="2400" dirty="0" err="1" smtClean="0"/>
              <a:t>PRT</a:t>
            </a:r>
            <a:r>
              <a:rPr lang="en-US" sz="2400" dirty="0" smtClean="0"/>
              <a:t> permanent increase in time for </a:t>
            </a:r>
            <a:r>
              <a:rPr lang="en-US" sz="2400" dirty="0"/>
              <a:t>with applicable </a:t>
            </a:r>
            <a:r>
              <a:rPr lang="en-US" sz="2400" dirty="0" err="1"/>
              <a:t>empl</a:t>
            </a:r>
            <a:r>
              <a:rPr lang="en-US" sz="2400" dirty="0"/>
              <a:t> classes in your unit</a:t>
            </a:r>
          </a:p>
          <a:p>
            <a:pPr marL="457200" indent="-457200">
              <a:buFont typeface="+mj-lt"/>
              <a:buAutoNum type="arabicPeriod"/>
            </a:pPr>
            <a:r>
              <a:rPr lang="en-US" sz="2400" dirty="0" smtClean="0"/>
              <a:t>Do a PRO Promotion </a:t>
            </a:r>
            <a:r>
              <a:rPr lang="en-US" sz="2400" dirty="0"/>
              <a:t>with applicable </a:t>
            </a:r>
            <a:r>
              <a:rPr lang="en-US" sz="2400" dirty="0" err="1"/>
              <a:t>empl</a:t>
            </a:r>
            <a:r>
              <a:rPr lang="en-US" sz="2400" dirty="0"/>
              <a:t> classes in your </a:t>
            </a:r>
            <a:r>
              <a:rPr lang="en-US" sz="2400" dirty="0" smtClean="0"/>
              <a:t>unit OR</a:t>
            </a:r>
          </a:p>
          <a:p>
            <a:pPr marL="457200" indent="-457200">
              <a:buFont typeface="+mj-lt"/>
              <a:buAutoNum type="arabicPeriod"/>
            </a:pPr>
            <a:r>
              <a:rPr lang="en-US" sz="2400" dirty="0" smtClean="0"/>
              <a:t>Do a </a:t>
            </a:r>
            <a:r>
              <a:rPr lang="en-US" sz="2400" dirty="0" err="1" smtClean="0"/>
              <a:t>ERC</a:t>
            </a:r>
            <a:r>
              <a:rPr lang="en-US" sz="2400" dirty="0" smtClean="0"/>
              <a:t> Employee Relation code change</a:t>
            </a:r>
            <a:endParaRPr lang="en-US" sz="2400" dirty="0"/>
          </a:p>
        </p:txBody>
      </p:sp>
      <p:sp>
        <p:nvSpPr>
          <p:cNvPr id="5" name="Title 1"/>
          <p:cNvSpPr>
            <a:spLocks noGrp="1"/>
          </p:cNvSpPr>
          <p:nvPr>
            <p:ph type="title"/>
          </p:nvPr>
        </p:nvSpPr>
        <p:spPr>
          <a:xfrm>
            <a:off x="378459" y="293370"/>
            <a:ext cx="10963618" cy="685800"/>
          </a:xfrm>
        </p:spPr>
        <p:txBody>
          <a:bodyPr/>
          <a:lstStyle/>
          <a:p>
            <a:r>
              <a:rPr lang="en-US" dirty="0" smtClean="0">
                <a:solidFill>
                  <a:schemeClr val="accent5"/>
                </a:solidFill>
              </a:rPr>
              <a:t>TRY IT!</a:t>
            </a:r>
            <a:endParaRPr lang="en-US" dirty="0">
              <a:solidFill>
                <a:schemeClr val="accent5"/>
              </a:solidFill>
            </a:endParaRPr>
          </a:p>
        </p:txBody>
      </p:sp>
    </p:spTree>
    <p:extLst>
      <p:ext uri="{BB962C8B-B14F-4D97-AF65-F5344CB8AC3E}">
        <p14:creationId xmlns:p14="http://schemas.microsoft.com/office/powerpoint/2010/main" val="322311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JOB DATA CHANGES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3152" y="6463475"/>
            <a:ext cx="481584" cy="257365"/>
          </a:xfrm>
        </p:spPr>
        <p:txBody>
          <a:bodyPr/>
          <a:lstStyle/>
          <a:p>
            <a:pPr>
              <a:defRPr/>
            </a:pPr>
            <a:fld id="{08156D9A-717C-4C36-974D-F6EE13F3C2A5}" type="slidenum">
              <a:rPr lang="en-US" altLang="en-US" smtClean="0">
                <a:solidFill>
                  <a:prstClr val="black"/>
                </a:solidFill>
              </a:rPr>
              <a:pPr>
                <a:defRPr/>
              </a:pPr>
              <a:t>57</a:t>
            </a:fld>
            <a:endParaRPr lang="en-US" altLang="en-US" dirty="0">
              <a:solidFill>
                <a:prstClr val="black"/>
              </a:solidFill>
            </a:endParaRPr>
          </a:p>
        </p:txBody>
      </p:sp>
    </p:spTree>
    <p:extLst>
      <p:ext uri="{BB962C8B-B14F-4D97-AF65-F5344CB8AC3E}">
        <p14:creationId xmlns:p14="http://schemas.microsoft.com/office/powerpoint/2010/main" val="26518863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JOB DATA CHANGES OVERVIEW   </a:t>
            </a:r>
            <a:endParaRPr lang="en-US" dirty="0">
              <a:solidFill>
                <a:schemeClr val="accent5"/>
              </a:solidFill>
            </a:endParaRPr>
          </a:p>
        </p:txBody>
      </p:sp>
      <p:sp>
        <p:nvSpPr>
          <p:cNvPr id="22" name="Rectangle 21"/>
          <p:cNvSpPr/>
          <p:nvPr/>
        </p:nvSpPr>
        <p:spPr>
          <a:xfrm>
            <a:off x="570964" y="1209091"/>
            <a:ext cx="11225348" cy="177933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b="1" dirty="0"/>
              <a:t>Job Data </a:t>
            </a:r>
            <a:r>
              <a:rPr lang="en-US" dirty="0"/>
              <a:t>page is used for many types of job-related updates, which can be made independent of a </a:t>
            </a:r>
            <a:r>
              <a:rPr lang="en-US" dirty="0" smtClean="0"/>
              <a:t>Position Data change.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However</a:t>
            </a:r>
            <a:r>
              <a:rPr lang="en-US" dirty="0"/>
              <a:t>, if a </a:t>
            </a:r>
            <a:r>
              <a:rPr lang="en-US" dirty="0" smtClean="0"/>
              <a:t>Position Data change </a:t>
            </a:r>
            <a:r>
              <a:rPr lang="en-US" dirty="0"/>
              <a:t>is made, PayPath automatically updates the employee’s </a:t>
            </a:r>
            <a:r>
              <a:rPr lang="en-US" b="1" dirty="0"/>
              <a:t>Job Data </a:t>
            </a:r>
            <a:r>
              <a:rPr lang="en-US" dirty="0"/>
              <a:t>page to display the new position information</a:t>
            </a:r>
            <a:r>
              <a:rPr lang="en-US" dirty="0" smtClean="0"/>
              <a:t>.</a:t>
            </a:r>
          </a:p>
          <a:p>
            <a:pPr marL="285750" indent="-285750">
              <a:lnSpc>
                <a:spcPct val="107000"/>
              </a:lnSpc>
              <a:spcAft>
                <a:spcPts val="800"/>
              </a:spcAft>
              <a:buFont typeface="Arial" panose="020B0604020202020204" pitchFamily="34" charset="0"/>
              <a:buChar char="•"/>
              <a:defRPr/>
            </a:pPr>
            <a:r>
              <a:rPr lang="en-US" dirty="0"/>
              <a:t>There are many types of </a:t>
            </a:r>
            <a:r>
              <a:rPr lang="en-US" b="1" dirty="0"/>
              <a:t>Job Data </a:t>
            </a:r>
            <a:r>
              <a:rPr lang="en-US" dirty="0"/>
              <a:t>changes, most of which fall into the first three categories</a:t>
            </a:r>
            <a:r>
              <a:rPr lang="en-US" dirty="0" smtClean="0"/>
              <a:t>.</a:t>
            </a:r>
            <a:endParaRPr lang="en-US" dirty="0"/>
          </a:p>
        </p:txBody>
      </p:sp>
      <p:grpSp>
        <p:nvGrpSpPr>
          <p:cNvPr id="4" name="Group 3"/>
          <p:cNvGrpSpPr/>
          <p:nvPr/>
        </p:nvGrpSpPr>
        <p:grpSpPr>
          <a:xfrm>
            <a:off x="1903719" y="3377387"/>
            <a:ext cx="8371127" cy="1900238"/>
            <a:chOff x="375166" y="2886066"/>
            <a:chExt cx="8371127" cy="1900238"/>
          </a:xfrm>
        </p:grpSpPr>
        <p:sp>
          <p:nvSpPr>
            <p:cNvPr id="5" name="Freeform 4"/>
            <p:cNvSpPr/>
            <p:nvPr/>
          </p:nvSpPr>
          <p:spPr>
            <a:xfrm>
              <a:off x="375166"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Data</a:t>
              </a:r>
              <a:endParaRPr lang="en-US" sz="2400" b="1" kern="1200" dirty="0">
                <a:latin typeface="Arial" panose="020B0604020202020204" pitchFamily="34" charset="0"/>
                <a:cs typeface="Arial" panose="020B0604020202020204" pitchFamily="34" charset="0"/>
              </a:endParaRPr>
            </a:p>
          </p:txBody>
        </p:sp>
        <p:sp>
          <p:nvSpPr>
            <p:cNvPr id="6" name="Freeform 5"/>
            <p:cNvSpPr/>
            <p:nvPr/>
          </p:nvSpPr>
          <p:spPr>
            <a:xfrm>
              <a:off x="2520700"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Pay Rate</a:t>
              </a:r>
              <a:endParaRPr lang="en-US" sz="2400" b="1" kern="1200" dirty="0">
                <a:latin typeface="Arial" panose="020B0604020202020204" pitchFamily="34" charset="0"/>
                <a:cs typeface="Arial" panose="020B0604020202020204" pitchFamily="34" charset="0"/>
              </a:endParaRPr>
            </a:p>
          </p:txBody>
        </p:sp>
        <p:sp>
          <p:nvSpPr>
            <p:cNvPr id="7" name="Freeform 6"/>
            <p:cNvSpPr/>
            <p:nvPr/>
          </p:nvSpPr>
          <p:spPr>
            <a:xfrm>
              <a:off x="4666233"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Job Earnings Distribution (JED)</a:t>
              </a:r>
              <a:endParaRPr lang="en-US" sz="2400" b="1" kern="1200" dirty="0">
                <a:latin typeface="Arial" panose="020B0604020202020204" pitchFamily="34" charset="0"/>
                <a:cs typeface="Arial" panose="020B0604020202020204" pitchFamily="34" charset="0"/>
              </a:endParaRPr>
            </a:p>
          </p:txBody>
        </p:sp>
        <p:sp>
          <p:nvSpPr>
            <p:cNvPr id="8" name="Freeform 7"/>
            <p:cNvSpPr/>
            <p:nvPr/>
          </p:nvSpPr>
          <p:spPr>
            <a:xfrm>
              <a:off x="6826053"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Short Work Break</a:t>
              </a:r>
              <a:endParaRPr lang="en-US" sz="2400" b="1" kern="1200" dirty="0">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12"/>
          </p:nvPr>
        </p:nvSpPr>
        <p:spPr>
          <a:xfrm>
            <a:off x="89380" y="6445187"/>
            <a:ext cx="481584" cy="266509"/>
          </a:xfrm>
        </p:spPr>
        <p:txBody>
          <a:bodyPr/>
          <a:lstStyle/>
          <a:p>
            <a:pPr>
              <a:defRPr/>
            </a:pPr>
            <a:fld id="{08156D9A-717C-4C36-974D-F6EE13F3C2A5}" type="slidenum">
              <a:rPr lang="en-US" altLang="en-US" smtClean="0">
                <a:solidFill>
                  <a:prstClr val="black"/>
                </a:solidFill>
              </a:rPr>
              <a:pPr>
                <a:defRPr/>
              </a:pPr>
              <a:t>58</a:t>
            </a:fld>
            <a:endParaRPr lang="en-US" altLang="en-US" dirty="0">
              <a:solidFill>
                <a:prstClr val="black"/>
              </a:solidFill>
            </a:endParaRPr>
          </a:p>
        </p:txBody>
      </p:sp>
    </p:spTree>
    <p:extLst>
      <p:ext uri="{BB962C8B-B14F-4D97-AF65-F5344CB8AC3E}">
        <p14:creationId xmlns:p14="http://schemas.microsoft.com/office/powerpoint/2010/main" val="29992242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DATA   </a:t>
            </a:r>
            <a:endParaRPr lang="en-US" dirty="0">
              <a:solidFill>
                <a:schemeClr val="accent5"/>
              </a:solidFill>
            </a:endParaRPr>
          </a:p>
        </p:txBody>
      </p:sp>
      <p:sp>
        <p:nvSpPr>
          <p:cNvPr id="22" name="Rectangle 21"/>
          <p:cNvSpPr/>
          <p:nvPr/>
        </p:nvSpPr>
        <p:spPr>
          <a:xfrm>
            <a:off x="570964" y="1209091"/>
            <a:ext cx="11225348" cy="297619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Examples </a:t>
            </a:r>
            <a:r>
              <a:rPr lang="en-US" dirty="0"/>
              <a:t>of data changes requested through PayPath </a:t>
            </a:r>
            <a:r>
              <a:rPr lang="en-US" dirty="0" smtClean="0"/>
              <a:t>include:</a:t>
            </a:r>
          </a:p>
          <a:p>
            <a:pPr marL="742950" lvl="1" indent="-285750">
              <a:lnSpc>
                <a:spcPct val="107000"/>
              </a:lnSpc>
              <a:spcAft>
                <a:spcPts val="800"/>
              </a:spcAft>
              <a:buFont typeface="Wingdings" panose="05000000000000000000" pitchFamily="2" charset="2"/>
              <a:buChar char="Ø"/>
              <a:defRPr/>
            </a:pPr>
            <a:r>
              <a:rPr lang="en-US" dirty="0" smtClean="0"/>
              <a:t>Extension </a:t>
            </a:r>
            <a:r>
              <a:rPr lang="en-US" dirty="0"/>
              <a:t>of Appointment End </a:t>
            </a:r>
            <a:r>
              <a:rPr lang="en-US" dirty="0" smtClean="0"/>
              <a:t>Date</a:t>
            </a:r>
          </a:p>
          <a:p>
            <a:pPr marL="742950" lvl="1" indent="-285750">
              <a:lnSpc>
                <a:spcPct val="107000"/>
              </a:lnSpc>
              <a:spcAft>
                <a:spcPts val="800"/>
              </a:spcAft>
              <a:buFont typeface="Wingdings" panose="05000000000000000000" pitchFamily="2" charset="2"/>
              <a:buChar char="Ø"/>
              <a:defRPr/>
            </a:pPr>
            <a:r>
              <a:rPr lang="en-US" dirty="0" smtClean="0"/>
              <a:t>Extension </a:t>
            </a:r>
            <a:r>
              <a:rPr lang="en-US" dirty="0"/>
              <a:t>of Location Use End </a:t>
            </a:r>
            <a:r>
              <a:rPr lang="en-US" dirty="0" smtClean="0"/>
              <a:t>Date</a:t>
            </a:r>
          </a:p>
          <a:p>
            <a:pPr marL="742950" lvl="1" indent="-285750">
              <a:lnSpc>
                <a:spcPct val="107000"/>
              </a:lnSpc>
              <a:spcAft>
                <a:spcPts val="800"/>
              </a:spcAft>
              <a:buFont typeface="Wingdings" panose="05000000000000000000" pitchFamily="2" charset="2"/>
              <a:buChar char="Ø"/>
              <a:defRPr/>
            </a:pPr>
            <a:r>
              <a:rPr lang="en-US" dirty="0" smtClean="0"/>
              <a:t>Academic Reappointment</a:t>
            </a:r>
          </a:p>
          <a:p>
            <a:pPr marL="742950" lvl="1" indent="-285750">
              <a:lnSpc>
                <a:spcPct val="107000"/>
              </a:lnSpc>
              <a:spcAft>
                <a:spcPts val="800"/>
              </a:spcAft>
              <a:buFont typeface="Wingdings" panose="05000000000000000000" pitchFamily="2" charset="2"/>
              <a:buChar char="Ø"/>
              <a:defRPr/>
            </a:pPr>
            <a:r>
              <a:rPr lang="en-US" dirty="0" smtClean="0"/>
              <a:t>Change </a:t>
            </a:r>
            <a:r>
              <a:rPr lang="en-US" dirty="0"/>
              <a:t>from Limited to Career Status and </a:t>
            </a:r>
            <a:br>
              <a:rPr lang="en-US" dirty="0"/>
            </a:br>
            <a:r>
              <a:rPr lang="en-US" dirty="0"/>
              <a:t>Change of Employee Class (Staff </a:t>
            </a:r>
            <a:r>
              <a:rPr lang="en-US" dirty="0" smtClean="0"/>
              <a:t>Only)</a:t>
            </a:r>
          </a:p>
          <a:p>
            <a:pPr marL="742950" lvl="1" indent="-285750">
              <a:lnSpc>
                <a:spcPct val="107000"/>
              </a:lnSpc>
              <a:spcAft>
                <a:spcPts val="800"/>
              </a:spcAft>
              <a:buFont typeface="Wingdings" panose="05000000000000000000" pitchFamily="2" charset="2"/>
              <a:buChar char="Ø"/>
              <a:defRPr/>
            </a:pPr>
            <a:r>
              <a:rPr lang="en-US" dirty="0" smtClean="0"/>
              <a:t>Update </a:t>
            </a:r>
            <a:r>
              <a:rPr lang="en-US" dirty="0"/>
              <a:t>to Probation Code and/or Probation </a:t>
            </a:r>
            <a:br>
              <a:rPr lang="en-US" dirty="0"/>
            </a:br>
            <a:r>
              <a:rPr lang="en-US" dirty="0" smtClean="0"/>
              <a:t>Date</a:t>
            </a:r>
            <a:endParaRPr lang="en-US" dirty="0"/>
          </a:p>
        </p:txBody>
      </p:sp>
      <p:sp>
        <p:nvSpPr>
          <p:cNvPr id="5" name="Freeform 4"/>
          <p:cNvSpPr/>
          <p:nvPr/>
        </p:nvSpPr>
        <p:spPr>
          <a:xfrm>
            <a:off x="9876072" y="362304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Data</a:t>
            </a:r>
            <a:endParaRPr lang="en-US" sz="2400" b="1" kern="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65099" y="6481763"/>
            <a:ext cx="426720" cy="239077"/>
          </a:xfrm>
        </p:spPr>
        <p:txBody>
          <a:bodyPr/>
          <a:lstStyle/>
          <a:p>
            <a:pPr>
              <a:defRPr/>
            </a:pPr>
            <a:fld id="{08156D9A-717C-4C36-974D-F6EE13F3C2A5}" type="slidenum">
              <a:rPr lang="en-US" altLang="en-US" smtClean="0">
                <a:solidFill>
                  <a:prstClr val="black"/>
                </a:solidFill>
              </a:rPr>
              <a:pPr>
                <a:defRPr/>
              </a:pPr>
              <a:t>59</a:t>
            </a:fld>
            <a:endParaRPr lang="en-US" altLang="en-US" dirty="0">
              <a:solidFill>
                <a:prstClr val="black"/>
              </a:solidFill>
            </a:endParaRPr>
          </a:p>
        </p:txBody>
      </p:sp>
    </p:spTree>
    <p:extLst>
      <p:ext uri="{BB962C8B-B14F-4D97-AF65-F5344CB8AC3E}">
        <p14:creationId xmlns:p14="http://schemas.microsoft.com/office/powerpoint/2010/main" val="22434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 name="Shape 174"/>
          <p:cNvSpPr txBox="1"/>
          <p:nvPr/>
        </p:nvSpPr>
        <p:spPr>
          <a:xfrm>
            <a:off x="1951264" y="1396093"/>
            <a:ext cx="8357250" cy="3231227"/>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LEARNING OBJECTIVES</a:t>
            </a:r>
            <a:endParaRPr lang="en-US" sz="7200" b="1" dirty="0">
              <a:solidFill>
                <a:srgbClr val="F1AB00"/>
              </a:solidFill>
            </a:endParaRPr>
          </a:p>
        </p:txBody>
      </p:sp>
      <p:sp>
        <p:nvSpPr>
          <p:cNvPr id="33"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6</a:t>
            </a:fld>
            <a:endParaRPr lang="en-US" altLang="en-US" dirty="0">
              <a:solidFill>
                <a:prstClr val="black"/>
              </a:solidFill>
            </a:endParaRPr>
          </a:p>
        </p:txBody>
      </p:sp>
    </p:spTree>
    <p:extLst>
      <p:ext uri="{BB962C8B-B14F-4D97-AF65-F5344CB8AC3E}">
        <p14:creationId xmlns:p14="http://schemas.microsoft.com/office/powerpoint/2010/main" val="16963916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PAY CHANGE   </a:t>
            </a:r>
            <a:endParaRPr lang="en-US" dirty="0">
              <a:solidFill>
                <a:schemeClr val="accent5"/>
              </a:solidFill>
            </a:endParaRPr>
          </a:p>
        </p:txBody>
      </p:sp>
      <p:sp>
        <p:nvSpPr>
          <p:cNvPr id="22" name="Rectangle 21"/>
          <p:cNvSpPr/>
          <p:nvPr/>
        </p:nvSpPr>
        <p:spPr>
          <a:xfrm>
            <a:off x="570964" y="1209091"/>
            <a:ext cx="11225348" cy="3477747"/>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Examples </a:t>
            </a:r>
            <a:r>
              <a:rPr lang="en-US" dirty="0"/>
              <a:t>of pay changes requested through PayPath </a:t>
            </a:r>
            <a:r>
              <a:rPr lang="en-US" dirty="0" smtClean="0"/>
              <a:t>include:</a:t>
            </a:r>
          </a:p>
          <a:p>
            <a:pPr marL="742950" lvl="1" indent="-285750">
              <a:lnSpc>
                <a:spcPct val="107000"/>
              </a:lnSpc>
              <a:spcAft>
                <a:spcPts val="800"/>
              </a:spcAft>
              <a:buFont typeface="Wingdings" panose="05000000000000000000" pitchFamily="2" charset="2"/>
              <a:buChar char="Ø"/>
              <a:defRPr/>
            </a:pPr>
            <a:r>
              <a:rPr lang="en-US" dirty="0" smtClean="0"/>
              <a:t>Change </a:t>
            </a:r>
            <a:r>
              <a:rPr lang="en-US" dirty="0"/>
              <a:t>to rate of pay for staff or </a:t>
            </a:r>
            <a:r>
              <a:rPr lang="en-US" dirty="0" smtClean="0"/>
              <a:t>academic</a:t>
            </a:r>
          </a:p>
          <a:p>
            <a:pPr marL="1200150" lvl="2" indent="-285750">
              <a:lnSpc>
                <a:spcPct val="107000"/>
              </a:lnSpc>
              <a:spcAft>
                <a:spcPts val="800"/>
              </a:spcAft>
              <a:buFont typeface="Wingdings" panose="05000000000000000000" pitchFamily="2" charset="2"/>
              <a:buChar char="ü"/>
              <a:defRPr/>
            </a:pPr>
            <a:r>
              <a:rPr lang="en-US" dirty="0" smtClean="0"/>
              <a:t>Merit/Reappointment</a:t>
            </a:r>
          </a:p>
          <a:p>
            <a:pPr marL="1200150" lvl="2" indent="-285750">
              <a:lnSpc>
                <a:spcPct val="107000"/>
              </a:lnSpc>
              <a:spcAft>
                <a:spcPts val="800"/>
              </a:spcAft>
              <a:buFont typeface="Wingdings" panose="05000000000000000000" pitchFamily="2" charset="2"/>
              <a:buChar char="ü"/>
              <a:defRPr/>
            </a:pPr>
            <a:r>
              <a:rPr lang="en-US" dirty="0" smtClean="0"/>
              <a:t>Equity increases</a:t>
            </a:r>
          </a:p>
          <a:p>
            <a:pPr marL="1200150" lvl="2" indent="-285750">
              <a:lnSpc>
                <a:spcPct val="107000"/>
              </a:lnSpc>
              <a:spcAft>
                <a:spcPts val="800"/>
              </a:spcAft>
              <a:buFont typeface="Wingdings" panose="05000000000000000000" pitchFamily="2" charset="2"/>
              <a:buChar char="ü"/>
              <a:defRPr/>
            </a:pPr>
            <a:r>
              <a:rPr lang="en-US" dirty="0" smtClean="0"/>
              <a:t>Changes </a:t>
            </a:r>
            <a:r>
              <a:rPr lang="en-US" dirty="0"/>
              <a:t>to negotiated </a:t>
            </a:r>
            <a:r>
              <a:rPr lang="en-US" dirty="0" smtClean="0"/>
              <a:t>salaries</a:t>
            </a:r>
          </a:p>
          <a:p>
            <a:pPr marL="1200150" lvl="2" indent="-285750">
              <a:lnSpc>
                <a:spcPct val="107000"/>
              </a:lnSpc>
              <a:spcAft>
                <a:spcPts val="800"/>
              </a:spcAft>
              <a:buFont typeface="Wingdings" panose="05000000000000000000" pitchFamily="2" charset="2"/>
              <a:buChar char="ü"/>
              <a:defRPr/>
            </a:pPr>
            <a:r>
              <a:rPr lang="en-US" dirty="0" smtClean="0"/>
              <a:t>Adjustments </a:t>
            </a:r>
            <a:r>
              <a:rPr lang="en-US" dirty="0"/>
              <a:t>to off-scale salary </a:t>
            </a:r>
            <a:r>
              <a:rPr lang="en-US" dirty="0" smtClean="0"/>
              <a:t>amounts</a:t>
            </a:r>
          </a:p>
          <a:p>
            <a:pPr marL="1200150" lvl="2" indent="-285750">
              <a:lnSpc>
                <a:spcPct val="107000"/>
              </a:lnSpc>
              <a:spcAft>
                <a:spcPts val="800"/>
              </a:spcAft>
              <a:buFont typeface="Wingdings" panose="05000000000000000000" pitchFamily="2" charset="2"/>
              <a:buChar char="ü"/>
              <a:defRPr/>
            </a:pPr>
            <a:r>
              <a:rPr lang="en-US" dirty="0" smtClean="0"/>
              <a:t>Step </a:t>
            </a:r>
            <a:r>
              <a:rPr lang="en-US" dirty="0"/>
              <a:t>increase </a:t>
            </a:r>
            <a:r>
              <a:rPr lang="en-US" dirty="0" smtClean="0"/>
              <a:t>progression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Pay </a:t>
            </a:r>
            <a:r>
              <a:rPr lang="en-US" dirty="0"/>
              <a:t>components (for example, X, X</a:t>
            </a:r>
            <a:r>
              <a:rPr lang="en-US" dirty="0" smtClean="0"/>
              <a:t>’, </a:t>
            </a:r>
            <a:r>
              <a:rPr lang="en-US" dirty="0"/>
              <a:t>or </a:t>
            </a:r>
            <a:r>
              <a:rPr lang="en-US" dirty="0" smtClean="0"/>
              <a:t>Annual </a:t>
            </a:r>
            <a:r>
              <a:rPr lang="en-US" dirty="0"/>
              <a:t>Salary) automatically populate </a:t>
            </a:r>
            <a:br>
              <a:rPr lang="en-US" dirty="0"/>
            </a:br>
            <a:r>
              <a:rPr lang="en-US" dirty="0"/>
              <a:t>based on selection of a salary step. </a:t>
            </a:r>
          </a:p>
        </p:txBody>
      </p:sp>
      <p:sp>
        <p:nvSpPr>
          <p:cNvPr id="6" name="Freeform 5"/>
          <p:cNvSpPr/>
          <p:nvPr/>
        </p:nvSpPr>
        <p:spPr>
          <a:xfrm>
            <a:off x="9754017" y="3786820"/>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Pay Rate</a:t>
            </a:r>
            <a:endParaRPr lang="en-US" sz="2400" b="1" kern="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28523" y="6445187"/>
            <a:ext cx="499872" cy="303085"/>
          </a:xfrm>
        </p:spPr>
        <p:txBody>
          <a:bodyPr/>
          <a:lstStyle/>
          <a:p>
            <a:pPr>
              <a:defRPr/>
            </a:pPr>
            <a:fld id="{08156D9A-717C-4C36-974D-F6EE13F3C2A5}" type="slidenum">
              <a:rPr lang="en-US" altLang="en-US" smtClean="0">
                <a:solidFill>
                  <a:prstClr val="black"/>
                </a:solidFill>
              </a:rPr>
              <a:pPr>
                <a:defRPr/>
              </a:pPr>
              <a:t>60</a:t>
            </a:fld>
            <a:endParaRPr lang="en-US" altLang="en-US" dirty="0">
              <a:solidFill>
                <a:prstClr val="black"/>
              </a:solidFill>
            </a:endParaRPr>
          </a:p>
        </p:txBody>
      </p:sp>
    </p:spTree>
    <p:extLst>
      <p:ext uri="{BB962C8B-B14F-4D97-AF65-F5344CB8AC3E}">
        <p14:creationId xmlns:p14="http://schemas.microsoft.com/office/powerpoint/2010/main" val="22838938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JOB EARNINGS DISTRIBUTION   </a:t>
            </a:r>
            <a:endParaRPr lang="en-US" dirty="0">
              <a:solidFill>
                <a:schemeClr val="accent5"/>
              </a:solidFill>
            </a:endParaRPr>
          </a:p>
        </p:txBody>
      </p:sp>
      <p:sp>
        <p:nvSpPr>
          <p:cNvPr id="22" name="Rectangle 21"/>
          <p:cNvSpPr/>
          <p:nvPr/>
        </p:nvSpPr>
        <p:spPr>
          <a:xfrm>
            <a:off x="570964" y="1209091"/>
            <a:ext cx="11225348" cy="297619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dirty="0"/>
              <a:t>Job Earnings Distribution (JED) is primarily used to distribute earnings by earn </a:t>
            </a:r>
            <a:r>
              <a:rPr lang="en-US" dirty="0" smtClean="0"/>
              <a:t>codes, </a:t>
            </a:r>
            <a:r>
              <a:rPr lang="en-US" dirty="0"/>
              <a:t>either by percentage or by amount, and is important for exempt employees as it controls how much they are paid when an adjustment to their FTE is not applicable.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Examples </a:t>
            </a:r>
            <a:r>
              <a:rPr lang="en-US" dirty="0"/>
              <a:t>of JED changes requested through PayPath include: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Employee </a:t>
            </a:r>
            <a:r>
              <a:rPr lang="en-US" dirty="0"/>
              <a:t>Reduction in Time (</a:t>
            </a:r>
            <a:r>
              <a:rPr lang="en-US" dirty="0" smtClean="0"/>
              <a:t>ERIT)</a:t>
            </a:r>
          </a:p>
          <a:p>
            <a:pPr marL="742950" lvl="1" indent="-285750">
              <a:lnSpc>
                <a:spcPct val="107000"/>
              </a:lnSpc>
              <a:spcAft>
                <a:spcPts val="800"/>
              </a:spcAft>
              <a:buFont typeface="Wingdings" panose="05000000000000000000" pitchFamily="2" charset="2"/>
              <a:buChar char="Ø"/>
              <a:defRPr/>
            </a:pPr>
            <a:r>
              <a:rPr lang="en-US" dirty="0" smtClean="0"/>
              <a:t>Phased </a:t>
            </a:r>
            <a:r>
              <a:rPr lang="en-US" dirty="0"/>
              <a:t>Retirement </a:t>
            </a:r>
            <a:r>
              <a:rPr lang="en-US" dirty="0" smtClean="0"/>
              <a:t>Program</a:t>
            </a:r>
          </a:p>
          <a:p>
            <a:pPr marL="742950" lvl="1" indent="-285750">
              <a:lnSpc>
                <a:spcPct val="107000"/>
              </a:lnSpc>
              <a:spcAft>
                <a:spcPts val="800"/>
              </a:spcAft>
              <a:buFont typeface="Wingdings" panose="05000000000000000000" pitchFamily="2" charset="2"/>
              <a:buChar char="Ø"/>
              <a:defRPr/>
            </a:pPr>
            <a:r>
              <a:rPr lang="en-US" dirty="0" smtClean="0"/>
              <a:t>HSCP-related </a:t>
            </a:r>
            <a:r>
              <a:rPr lang="en-US" dirty="0"/>
              <a:t>automated JED by Earn </a:t>
            </a:r>
            <a:r>
              <a:rPr lang="en-US" dirty="0" smtClean="0"/>
              <a:t>Code</a:t>
            </a:r>
          </a:p>
          <a:p>
            <a:pPr marL="742950" lvl="1" indent="-285750">
              <a:lnSpc>
                <a:spcPct val="107000"/>
              </a:lnSpc>
              <a:spcAft>
                <a:spcPts val="800"/>
              </a:spcAft>
              <a:buFont typeface="Wingdings" panose="05000000000000000000" pitchFamily="2" charset="2"/>
              <a:buChar char="Ø"/>
              <a:defRPr/>
            </a:pPr>
            <a:r>
              <a:rPr lang="en-US" dirty="0" smtClean="0"/>
              <a:t>NSTP-Negotiated </a:t>
            </a:r>
            <a:r>
              <a:rPr lang="en-US" dirty="0"/>
              <a:t>Salary Trial </a:t>
            </a:r>
            <a:r>
              <a:rPr lang="en-US" dirty="0" smtClean="0"/>
              <a:t>Program</a:t>
            </a:r>
            <a:endParaRPr lang="en-US" dirty="0"/>
          </a:p>
        </p:txBody>
      </p:sp>
      <p:sp>
        <p:nvSpPr>
          <p:cNvPr id="5" name="Freeform 4"/>
          <p:cNvSpPr/>
          <p:nvPr/>
        </p:nvSpPr>
        <p:spPr>
          <a:xfrm>
            <a:off x="9975215" y="3966640"/>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Job Earnings Distribution (JED)</a:t>
            </a:r>
            <a:endParaRPr lang="en-US" sz="2400" b="1" kern="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98524" y="6326314"/>
            <a:ext cx="472440" cy="376237"/>
          </a:xfrm>
        </p:spPr>
        <p:txBody>
          <a:bodyPr/>
          <a:lstStyle/>
          <a:p>
            <a:pPr>
              <a:defRPr/>
            </a:pPr>
            <a:fld id="{08156D9A-717C-4C36-974D-F6EE13F3C2A5}" type="slidenum">
              <a:rPr lang="en-US" altLang="en-US" smtClean="0">
                <a:solidFill>
                  <a:prstClr val="black"/>
                </a:solidFill>
              </a:rPr>
              <a:pPr>
                <a:defRPr/>
              </a:pPr>
              <a:t>61</a:t>
            </a:fld>
            <a:endParaRPr lang="en-US" altLang="en-US" dirty="0">
              <a:solidFill>
                <a:prstClr val="black"/>
              </a:solidFill>
            </a:endParaRPr>
          </a:p>
        </p:txBody>
      </p:sp>
    </p:spTree>
    <p:extLst>
      <p:ext uri="{BB962C8B-B14F-4D97-AF65-F5344CB8AC3E}">
        <p14:creationId xmlns:p14="http://schemas.microsoft.com/office/powerpoint/2010/main" val="1283984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SHORT WORK BREAK   </a:t>
            </a:r>
            <a:endParaRPr lang="en-US" dirty="0">
              <a:solidFill>
                <a:schemeClr val="accent5"/>
              </a:solidFill>
            </a:endParaRPr>
          </a:p>
        </p:txBody>
      </p:sp>
      <p:sp>
        <p:nvSpPr>
          <p:cNvPr id="22" name="Rectangle 21"/>
          <p:cNvSpPr/>
          <p:nvPr/>
        </p:nvSpPr>
        <p:spPr>
          <a:xfrm>
            <a:off x="570964" y="1209091"/>
            <a:ext cx="11225348" cy="2372060"/>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dirty="0"/>
              <a:t>UCPath Short Work Break (SWB) process refers to placing an employee on, or returning them from, a short work </a:t>
            </a:r>
            <a:r>
              <a:rPr lang="en-US" dirty="0" smtClean="0"/>
              <a:t>break.</a:t>
            </a:r>
          </a:p>
          <a:p>
            <a:pPr marL="742950" lvl="1" indent="-285750">
              <a:lnSpc>
                <a:spcPct val="107000"/>
              </a:lnSpc>
              <a:spcAft>
                <a:spcPts val="800"/>
              </a:spcAft>
              <a:buFont typeface="Wingdings" panose="05000000000000000000" pitchFamily="2" charset="2"/>
              <a:buChar char="Ø"/>
              <a:defRPr/>
            </a:pPr>
            <a:r>
              <a:rPr lang="en-US" dirty="0" smtClean="0"/>
              <a:t>The </a:t>
            </a:r>
            <a:r>
              <a:rPr lang="en-US" dirty="0"/>
              <a:t>action of SWB can be used to stop pay for an employee in the system for a temporary period of time and moves them to a </a:t>
            </a:r>
            <a:r>
              <a:rPr lang="en-US" dirty="0" smtClean="0"/>
              <a:t>“work break” status.</a:t>
            </a:r>
          </a:p>
          <a:p>
            <a:pPr marL="742950" lvl="1" indent="-285750">
              <a:lnSpc>
                <a:spcPct val="107000"/>
              </a:lnSpc>
              <a:spcAft>
                <a:spcPts val="800"/>
              </a:spcAft>
              <a:buFont typeface="Wingdings" panose="05000000000000000000" pitchFamily="2" charset="2"/>
              <a:buChar char="Ø"/>
              <a:defRPr/>
            </a:pPr>
            <a:r>
              <a:rPr lang="en-US" dirty="0" smtClean="0"/>
              <a:t>Employees </a:t>
            </a:r>
            <a:r>
              <a:rPr lang="en-US" dirty="0"/>
              <a:t>on SWB are monitored </a:t>
            </a:r>
            <a:r>
              <a:rPr lang="en-US" dirty="0" smtClean="0"/>
              <a:t>on </a:t>
            </a:r>
            <a:r>
              <a:rPr lang="en-US" dirty="0"/>
              <a:t>a regular basis. The UCPath Center is responsible for monitoring the </a:t>
            </a:r>
            <a:r>
              <a:rPr lang="en-US" dirty="0" smtClean="0"/>
              <a:t>Short </a:t>
            </a:r>
            <a:r>
              <a:rPr lang="en-US" dirty="0"/>
              <a:t>Work Break Audit </a:t>
            </a:r>
            <a:r>
              <a:rPr lang="en-US" dirty="0" smtClean="0"/>
              <a:t>Report, </a:t>
            </a:r>
            <a:r>
              <a:rPr lang="en-US" dirty="0"/>
              <a:t>and works </a:t>
            </a:r>
            <a:r>
              <a:rPr lang="en-US" dirty="0" smtClean="0"/>
              <a:t>with </a:t>
            </a:r>
            <a:r>
              <a:rPr lang="en-US" dirty="0"/>
              <a:t>Locations to confirm the appropriate </a:t>
            </a:r>
            <a:br>
              <a:rPr lang="en-US" dirty="0"/>
            </a:br>
            <a:r>
              <a:rPr lang="en-US" dirty="0"/>
              <a:t>course of action regarding the employee </a:t>
            </a:r>
            <a:r>
              <a:rPr lang="en-US" dirty="0" smtClean="0"/>
              <a:t>on </a:t>
            </a:r>
            <a:r>
              <a:rPr lang="en-US" dirty="0"/>
              <a:t>SWB. </a:t>
            </a:r>
          </a:p>
        </p:txBody>
      </p:sp>
      <p:sp>
        <p:nvSpPr>
          <p:cNvPr id="6" name="Freeform 5"/>
          <p:cNvSpPr/>
          <p:nvPr/>
        </p:nvSpPr>
        <p:spPr>
          <a:xfrm>
            <a:off x="9876072" y="3857453"/>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Short Work Break</a:t>
            </a:r>
            <a:endParaRPr lang="en-US" sz="2400" b="1" kern="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53388" y="6335458"/>
            <a:ext cx="417576" cy="385381"/>
          </a:xfrm>
        </p:spPr>
        <p:txBody>
          <a:bodyPr/>
          <a:lstStyle/>
          <a:p>
            <a:pPr>
              <a:defRPr/>
            </a:pPr>
            <a:fld id="{08156D9A-717C-4C36-974D-F6EE13F3C2A5}" type="slidenum">
              <a:rPr lang="en-US" altLang="en-US" smtClean="0">
                <a:solidFill>
                  <a:prstClr val="black"/>
                </a:solidFill>
              </a:rPr>
              <a:pPr>
                <a:defRPr/>
              </a:pPr>
              <a:t>62</a:t>
            </a:fld>
            <a:endParaRPr lang="en-US" altLang="en-US" dirty="0">
              <a:solidFill>
                <a:prstClr val="black"/>
              </a:solidFill>
            </a:endParaRPr>
          </a:p>
        </p:txBody>
      </p:sp>
    </p:spTree>
    <p:extLst>
      <p:ext uri="{BB962C8B-B14F-4D97-AF65-F5344CB8AC3E}">
        <p14:creationId xmlns:p14="http://schemas.microsoft.com/office/powerpoint/2010/main" val="11172855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SHORT WORK BREAK    </a:t>
            </a:r>
            <a:endParaRPr lang="en-US" dirty="0">
              <a:solidFill>
                <a:schemeClr val="accent5"/>
              </a:solidFill>
            </a:endParaRPr>
          </a:p>
        </p:txBody>
      </p:sp>
      <p:sp>
        <p:nvSpPr>
          <p:cNvPr id="3" name="TextBox 2"/>
          <p:cNvSpPr txBox="1"/>
          <p:nvPr/>
        </p:nvSpPr>
        <p:spPr>
          <a:xfrm>
            <a:off x="378459" y="6117643"/>
            <a:ext cx="2694007" cy="369332"/>
          </a:xfrm>
          <a:prstGeom prst="rect">
            <a:avLst/>
          </a:prstGeom>
          <a:noFill/>
        </p:spPr>
        <p:txBody>
          <a:bodyPr wrap="none" rtlCol="0">
            <a:spAutoFit/>
          </a:bodyPr>
          <a:lstStyle/>
          <a:p>
            <a:r>
              <a:rPr lang="en-US" dirty="0" smtClean="0">
                <a:hlinkClick r:id="rId4"/>
              </a:rPr>
              <a:t>Short Work Break Matrix</a:t>
            </a:r>
            <a:endParaRPr lang="en-US" dirty="0"/>
          </a:p>
        </p:txBody>
      </p:sp>
      <p:pic>
        <p:nvPicPr>
          <p:cNvPr id="4" name="Picture 3"/>
          <p:cNvPicPr>
            <a:picLocks noChangeAspect="1"/>
          </p:cNvPicPr>
          <p:nvPr/>
        </p:nvPicPr>
        <p:blipFill>
          <a:blip r:embed="rId5"/>
          <a:stretch>
            <a:fillRect/>
          </a:stretch>
        </p:blipFill>
        <p:spPr>
          <a:xfrm>
            <a:off x="1101540" y="979170"/>
            <a:ext cx="9517455" cy="4880955"/>
          </a:xfrm>
          <a:prstGeom prst="rect">
            <a:avLst/>
          </a:prstGeom>
        </p:spPr>
      </p:pic>
      <p:sp>
        <p:nvSpPr>
          <p:cNvPr id="5" name="Slide Number Placeholder 4"/>
          <p:cNvSpPr>
            <a:spLocks noGrp="1"/>
          </p:cNvSpPr>
          <p:nvPr>
            <p:ph type="sldNum" sz="quarter" idx="12"/>
          </p:nvPr>
        </p:nvSpPr>
        <p:spPr>
          <a:xfrm>
            <a:off x="73152" y="6486975"/>
            <a:ext cx="371856" cy="293941"/>
          </a:xfrm>
        </p:spPr>
        <p:txBody>
          <a:bodyPr/>
          <a:lstStyle/>
          <a:p>
            <a:pPr>
              <a:defRPr/>
            </a:pPr>
            <a:fld id="{08156D9A-717C-4C36-974D-F6EE13F3C2A5}" type="slidenum">
              <a:rPr lang="en-US" altLang="en-US" smtClean="0">
                <a:solidFill>
                  <a:prstClr val="black"/>
                </a:solidFill>
              </a:rPr>
              <a:pPr>
                <a:defRPr/>
              </a:pPr>
              <a:t>63</a:t>
            </a:fld>
            <a:endParaRPr lang="en-US" altLang="en-US" dirty="0">
              <a:solidFill>
                <a:prstClr val="black"/>
              </a:solidFill>
            </a:endParaRPr>
          </a:p>
        </p:txBody>
      </p:sp>
    </p:spTree>
    <p:extLst>
      <p:ext uri="{BB962C8B-B14F-4D97-AF65-F5344CB8AC3E}">
        <p14:creationId xmlns:p14="http://schemas.microsoft.com/office/powerpoint/2010/main" val="11336631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MULTIPLE JOB DATA CHANGES   </a:t>
            </a:r>
            <a:endParaRPr lang="en-US" dirty="0">
              <a:solidFill>
                <a:schemeClr val="accent5"/>
              </a:solidFill>
            </a:endParaRPr>
          </a:p>
        </p:txBody>
      </p:sp>
      <p:sp>
        <p:nvSpPr>
          <p:cNvPr id="22" name="Rectangle 21"/>
          <p:cNvSpPr/>
          <p:nvPr/>
        </p:nvSpPr>
        <p:spPr>
          <a:xfrm>
            <a:off x="486384" y="979170"/>
            <a:ext cx="11225348" cy="367177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Effective Date </a:t>
            </a:r>
            <a:r>
              <a:rPr lang="en-US" sz="2000" dirty="0"/>
              <a:t>sequencing is important when compensation is involved. Guidelines for entering multiple rows of </a:t>
            </a:r>
            <a:r>
              <a:rPr lang="en-US" sz="2000" b="1" dirty="0"/>
              <a:t>Job Data </a:t>
            </a:r>
            <a:r>
              <a:rPr lang="en-US" sz="2000" dirty="0"/>
              <a:t>in a single </a:t>
            </a:r>
            <a:r>
              <a:rPr lang="en-US" sz="2000" dirty="0" smtClean="0"/>
              <a:t>transaction:</a:t>
            </a:r>
          </a:p>
          <a:p>
            <a:pPr marL="800100" lvl="1" indent="-342900">
              <a:lnSpc>
                <a:spcPct val="107000"/>
              </a:lnSpc>
              <a:spcAft>
                <a:spcPts val="800"/>
              </a:spcAft>
              <a:buFont typeface="Wingdings" panose="05000000000000000000" pitchFamily="2" charset="2"/>
              <a:buChar char="Ø"/>
              <a:defRPr/>
            </a:pPr>
            <a:r>
              <a:rPr lang="en-US" sz="2000" dirty="0" smtClean="0"/>
              <a:t>Must </a:t>
            </a:r>
            <a:r>
              <a:rPr lang="en-US" sz="2000" dirty="0"/>
              <a:t>be the same </a:t>
            </a:r>
            <a:r>
              <a:rPr lang="en-US" sz="2000" b="1" dirty="0"/>
              <a:t>Effective </a:t>
            </a:r>
            <a:r>
              <a:rPr lang="en-US" sz="2000" b="1" dirty="0" smtClean="0"/>
              <a:t>Date</a:t>
            </a:r>
            <a:r>
              <a:rPr lang="en-US" sz="2000" dirty="0" smtClean="0"/>
              <a:t>.</a:t>
            </a:r>
          </a:p>
          <a:p>
            <a:pPr marL="1257300" lvl="2" indent="-342900">
              <a:lnSpc>
                <a:spcPct val="107000"/>
              </a:lnSpc>
              <a:spcAft>
                <a:spcPts val="800"/>
              </a:spcAft>
              <a:buFont typeface="Wingdings" panose="05000000000000000000" pitchFamily="2" charset="2"/>
              <a:buChar char="ü"/>
              <a:defRPr/>
            </a:pPr>
            <a:r>
              <a:rPr lang="en-US" sz="2000" dirty="0" smtClean="0"/>
              <a:t>The </a:t>
            </a:r>
            <a:r>
              <a:rPr lang="en-US" sz="2000" dirty="0"/>
              <a:t>sequence number is automatically populated when you add a row in the </a:t>
            </a:r>
            <a:r>
              <a:rPr lang="en-US" sz="2000" b="1" dirty="0"/>
              <a:t>Job Data </a:t>
            </a:r>
            <a:r>
              <a:rPr lang="en-US" sz="2000" dirty="0" smtClean="0"/>
              <a:t>tab.</a:t>
            </a:r>
          </a:p>
          <a:p>
            <a:pPr marL="342900" indent="-342900">
              <a:lnSpc>
                <a:spcPct val="107000"/>
              </a:lnSpc>
              <a:spcAft>
                <a:spcPts val="800"/>
              </a:spcAft>
              <a:buFont typeface="Arial" panose="020B0604020202020204" pitchFamily="34" charset="0"/>
              <a:buChar char="•"/>
              <a:defRPr/>
            </a:pPr>
            <a:r>
              <a:rPr lang="en-US" sz="2000" dirty="0" smtClean="0"/>
              <a:t>Enter </a:t>
            </a:r>
            <a:r>
              <a:rPr lang="en-US" sz="2000" dirty="0"/>
              <a:t>the rows in sequential order or the order in which they </a:t>
            </a:r>
            <a:r>
              <a:rPr lang="en-US" sz="2000" dirty="0" smtClean="0"/>
              <a:t>occur.</a:t>
            </a:r>
          </a:p>
          <a:p>
            <a:pPr marL="800100" lvl="1" indent="-342900">
              <a:lnSpc>
                <a:spcPct val="107000"/>
              </a:lnSpc>
              <a:spcAft>
                <a:spcPts val="800"/>
              </a:spcAft>
              <a:buFont typeface="Wingdings" panose="05000000000000000000" pitchFamily="2" charset="2"/>
              <a:buChar char="Ø"/>
              <a:defRPr/>
            </a:pPr>
            <a:r>
              <a:rPr lang="en-US" sz="2000" b="1" dirty="0" smtClean="0"/>
              <a:t>Seq</a:t>
            </a:r>
            <a:r>
              <a:rPr lang="en-US" sz="2000" b="1" dirty="0"/>
              <a:t>. 0 </a:t>
            </a:r>
            <a:r>
              <a:rPr lang="en-US" sz="2000" dirty="0"/>
              <a:t>is the first update, then add a </a:t>
            </a:r>
            <a:r>
              <a:rPr lang="en-US" sz="2000" dirty="0" smtClean="0"/>
              <a:t>row.</a:t>
            </a:r>
          </a:p>
          <a:p>
            <a:pPr marL="800100" lvl="1" indent="-342900">
              <a:lnSpc>
                <a:spcPct val="107000"/>
              </a:lnSpc>
              <a:spcAft>
                <a:spcPts val="800"/>
              </a:spcAft>
              <a:buFont typeface="Wingdings" panose="05000000000000000000" pitchFamily="2" charset="2"/>
              <a:buChar char="Ø"/>
              <a:defRPr/>
            </a:pPr>
            <a:r>
              <a:rPr lang="en-US" sz="2000" b="1" dirty="0" smtClean="0"/>
              <a:t>Seq</a:t>
            </a:r>
            <a:r>
              <a:rPr lang="en-US" sz="2000" b="1" dirty="0"/>
              <a:t>. 1 </a:t>
            </a:r>
            <a:r>
              <a:rPr lang="en-US" sz="2000" dirty="0"/>
              <a:t>is the next update, then add a </a:t>
            </a:r>
            <a:r>
              <a:rPr lang="en-US" sz="2000" dirty="0" smtClean="0"/>
              <a:t>row.</a:t>
            </a:r>
          </a:p>
          <a:p>
            <a:pPr marL="800100" lvl="1" indent="-342900">
              <a:lnSpc>
                <a:spcPct val="107000"/>
              </a:lnSpc>
              <a:spcAft>
                <a:spcPts val="800"/>
              </a:spcAft>
              <a:buFont typeface="Wingdings" panose="05000000000000000000" pitchFamily="2" charset="2"/>
              <a:buChar char="Ø"/>
              <a:defRPr/>
            </a:pPr>
            <a:r>
              <a:rPr lang="en-US" sz="2000" b="1" dirty="0" smtClean="0"/>
              <a:t>Seq</a:t>
            </a:r>
            <a:r>
              <a:rPr lang="en-US" sz="2000" b="1" dirty="0"/>
              <a:t>. 2 </a:t>
            </a:r>
            <a:r>
              <a:rPr lang="en-US" sz="2000" dirty="0"/>
              <a:t>is the next update, and so forth</a:t>
            </a:r>
            <a:r>
              <a:rPr lang="en-US" sz="2000" dirty="0" smtClean="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921312002"/>
              </p:ext>
            </p:extLst>
          </p:nvPr>
        </p:nvGraphicFramePr>
        <p:xfrm>
          <a:off x="1277954" y="4650944"/>
          <a:ext cx="8229599" cy="2170176"/>
        </p:xfrm>
        <a:graphic>
          <a:graphicData uri="http://schemas.openxmlformats.org/drawingml/2006/table">
            <a:tbl>
              <a:tblPr firstRow="1" firstCol="1" bandRow="1">
                <a:tableStyleId>{21E4AEA4-8DFA-4A89-87EB-49C32662AFE0}</a:tableStyleId>
              </a:tblPr>
              <a:tblGrid>
                <a:gridCol w="1968058">
                  <a:extLst>
                    <a:ext uri="{9D8B030D-6E8A-4147-A177-3AD203B41FA5}">
                      <a16:colId xmlns:a16="http://schemas.microsoft.com/office/drawing/2014/main" val="20000"/>
                    </a:ext>
                  </a:extLst>
                </a:gridCol>
                <a:gridCol w="1251284">
                  <a:extLst>
                    <a:ext uri="{9D8B030D-6E8A-4147-A177-3AD203B41FA5}">
                      <a16:colId xmlns:a16="http://schemas.microsoft.com/office/drawing/2014/main" val="20001"/>
                    </a:ext>
                  </a:extLst>
                </a:gridCol>
                <a:gridCol w="1090863">
                  <a:extLst>
                    <a:ext uri="{9D8B030D-6E8A-4147-A177-3AD203B41FA5}">
                      <a16:colId xmlns:a16="http://schemas.microsoft.com/office/drawing/2014/main" val="20002"/>
                    </a:ext>
                  </a:extLst>
                </a:gridCol>
                <a:gridCol w="3919394">
                  <a:extLst>
                    <a:ext uri="{9D8B030D-6E8A-4147-A177-3AD203B41FA5}">
                      <a16:colId xmlns:a16="http://schemas.microsoft.com/office/drawing/2014/main" val="20003"/>
                    </a:ext>
                  </a:extLst>
                </a:gridCol>
              </a:tblGrid>
              <a:tr h="467063">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Action</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Effective </a:t>
                      </a:r>
                    </a:p>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Date</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Effective </a:t>
                      </a:r>
                      <a:endParaRPr lang="en-US" sz="1600" dirty="0" smtClean="0">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Seq.</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Notes</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extLst>
                  <a:ext uri="{0D108BD9-81ED-4DB2-BD59-A6C34878D82A}">
                    <a16:rowId xmlns:a16="http://schemas.microsoft.com/office/drawing/2014/main" val="10000"/>
                  </a:ext>
                </a:extLst>
              </a:tr>
              <a:tr h="420357">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Position Promotion</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3/1/2016</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0</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Position</a:t>
                      </a:r>
                      <a:r>
                        <a:rPr lang="en-US" sz="1600" baseline="0" dirty="0" smtClean="0">
                          <a:effectLst/>
                          <a:latin typeface="Arial" panose="020B0604020202020204" pitchFamily="34" charset="0"/>
                          <a:cs typeface="Arial" panose="020B0604020202020204" pitchFamily="34" charset="0"/>
                        </a:rPr>
                        <a:t> Data change automatically i</a:t>
                      </a:r>
                      <a:r>
                        <a:rPr lang="en-US" sz="1600" dirty="0" smtClean="0">
                          <a:effectLst/>
                          <a:latin typeface="Arial" panose="020B0604020202020204" pitchFamily="34" charset="0"/>
                          <a:cs typeface="Arial" panose="020B0604020202020204" pitchFamily="34" charset="0"/>
                        </a:rPr>
                        <a:t>nserts</a:t>
                      </a:r>
                      <a:r>
                        <a:rPr lang="en-US" sz="1600" baseline="0" dirty="0" smtClean="0">
                          <a:effectLst/>
                          <a:latin typeface="Arial" panose="020B0604020202020204" pitchFamily="34" charset="0"/>
                          <a:cs typeface="Arial" panose="020B0604020202020204" pitchFamily="34" charset="0"/>
                        </a:rPr>
                        <a:t> the first row</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in </a:t>
                      </a:r>
                      <a:r>
                        <a:rPr lang="en-US" sz="1600" dirty="0" smtClean="0">
                          <a:effectLst/>
                          <a:latin typeface="Arial" panose="020B0604020202020204" pitchFamily="34" charset="0"/>
                          <a:cs typeface="Arial" panose="020B0604020202020204" pitchFamily="34" charset="0"/>
                        </a:rPr>
                        <a:t>PayPath Job Data.</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extLst>
                  <a:ext uri="{0D108BD9-81ED-4DB2-BD59-A6C34878D82A}">
                    <a16:rowId xmlns:a16="http://schemas.microsoft.com/office/drawing/2014/main" val="10002"/>
                  </a:ext>
                </a:extLst>
              </a:tr>
              <a:tr h="420357">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Pay Rate Change</a:t>
                      </a:r>
                      <a:r>
                        <a:rPr lang="en-US" sz="1600" baseline="0" dirty="0" smtClean="0">
                          <a:effectLst/>
                          <a:latin typeface="Arial" panose="020B0604020202020204" pitchFamily="34" charset="0"/>
                          <a:cs typeface="Arial" panose="020B0604020202020204" pitchFamily="34" charset="0"/>
                        </a:rPr>
                        <a:t> / Promotion</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3/1/2016</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1</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just">
                        <a:spcBef>
                          <a:spcPts val="0"/>
                        </a:spcBef>
                        <a:spcAft>
                          <a:spcPts val="0"/>
                        </a:spcAft>
                      </a:pPr>
                      <a:r>
                        <a:rPr lang="en-US" sz="1600" dirty="0" smtClean="0">
                          <a:effectLst/>
                          <a:latin typeface="Arial" panose="020B0604020202020204" pitchFamily="34" charset="0"/>
                          <a:cs typeface="Arial" panose="020B0604020202020204" pitchFamily="34" charset="0"/>
                        </a:rPr>
                        <a:t>Second row added by user.</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extLst>
                  <a:ext uri="{0D108BD9-81ED-4DB2-BD59-A6C34878D82A}">
                    <a16:rowId xmlns:a16="http://schemas.microsoft.com/office/drawing/2014/main" val="10003"/>
                  </a:ext>
                </a:extLst>
              </a:tr>
              <a:tr h="420357">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Pay</a:t>
                      </a:r>
                      <a:r>
                        <a:rPr lang="en-US" sz="1600" baseline="0" dirty="0" smtClean="0">
                          <a:effectLst/>
                          <a:latin typeface="Arial" panose="020B0604020202020204" pitchFamily="34" charset="0"/>
                          <a:cs typeface="Arial" panose="020B0604020202020204" pitchFamily="34" charset="0"/>
                        </a:rPr>
                        <a:t> Rate Change / Equity</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3/1/2016</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2</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just">
                        <a:spcBef>
                          <a:spcPts val="0"/>
                        </a:spcBef>
                        <a:spcAft>
                          <a:spcPts val="0"/>
                        </a:spcAft>
                      </a:pPr>
                      <a:r>
                        <a:rPr lang="en-US" sz="1600" dirty="0" smtClean="0">
                          <a:effectLst/>
                          <a:latin typeface="Arial" panose="020B0604020202020204" pitchFamily="34" charset="0"/>
                          <a:cs typeface="Arial" panose="020B0604020202020204" pitchFamily="34" charset="0"/>
                        </a:rPr>
                        <a:t>Third</a:t>
                      </a:r>
                      <a:r>
                        <a:rPr lang="en-US" sz="1600" baseline="0" dirty="0" smtClean="0">
                          <a:effectLst/>
                          <a:latin typeface="Arial" panose="020B0604020202020204" pitchFamily="34" charset="0"/>
                          <a:cs typeface="Arial" panose="020B0604020202020204" pitchFamily="34" charset="0"/>
                        </a:rPr>
                        <a:t> row added by user.</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6916367" y="3892604"/>
            <a:ext cx="4544834" cy="369332"/>
          </a:xfrm>
          <a:prstGeom prst="rect">
            <a:avLst/>
          </a:prstGeom>
          <a:noFill/>
        </p:spPr>
        <p:txBody>
          <a:bodyPr wrap="none" rtlCol="0">
            <a:spAutoFit/>
          </a:bodyPr>
          <a:lstStyle/>
          <a:p>
            <a:r>
              <a:rPr lang="en-US" dirty="0" smtClean="0">
                <a:solidFill>
                  <a:srgbClr val="FF0000"/>
                </a:solidFill>
              </a:rPr>
              <a:t>Ask KJ for someone that fits this example: </a:t>
            </a:r>
            <a:endParaRPr lang="en-US" dirty="0">
              <a:solidFill>
                <a:srgbClr val="FF0000"/>
              </a:solidFill>
            </a:endParaRPr>
          </a:p>
        </p:txBody>
      </p:sp>
      <p:sp>
        <p:nvSpPr>
          <p:cNvPr id="5" name="Slide Number Placeholder 4"/>
          <p:cNvSpPr>
            <a:spLocks noGrp="1"/>
          </p:cNvSpPr>
          <p:nvPr>
            <p:ph type="sldNum" sz="quarter" idx="12"/>
          </p:nvPr>
        </p:nvSpPr>
        <p:spPr>
          <a:xfrm>
            <a:off x="64008" y="6444883"/>
            <a:ext cx="490728" cy="376237"/>
          </a:xfrm>
        </p:spPr>
        <p:txBody>
          <a:bodyPr/>
          <a:lstStyle/>
          <a:p>
            <a:pPr>
              <a:defRPr/>
            </a:pPr>
            <a:fld id="{08156D9A-717C-4C36-974D-F6EE13F3C2A5}" type="slidenum">
              <a:rPr lang="en-US" altLang="en-US" smtClean="0">
                <a:solidFill>
                  <a:prstClr val="black"/>
                </a:solidFill>
              </a:rPr>
              <a:pPr>
                <a:defRPr/>
              </a:pPr>
              <a:t>64</a:t>
            </a:fld>
            <a:endParaRPr lang="en-US" altLang="en-US" dirty="0">
              <a:solidFill>
                <a:prstClr val="black"/>
              </a:solidFill>
            </a:endParaRPr>
          </a:p>
        </p:txBody>
      </p:sp>
    </p:spTree>
    <p:extLst>
      <p:ext uri="{BB962C8B-B14F-4D97-AF65-F5344CB8AC3E}">
        <p14:creationId xmlns:p14="http://schemas.microsoft.com/office/powerpoint/2010/main" val="23017805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JOB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3" name="Picture 2"/>
          <p:cNvPicPr>
            <a:picLocks noChangeAspect="1"/>
          </p:cNvPicPr>
          <p:nvPr/>
        </p:nvPicPr>
        <p:blipFill>
          <a:blip r:embed="rId4"/>
          <a:stretch>
            <a:fillRect/>
          </a:stretch>
        </p:blipFill>
        <p:spPr>
          <a:xfrm>
            <a:off x="2648412" y="1783765"/>
            <a:ext cx="4735773" cy="4663379"/>
          </a:xfrm>
          <a:prstGeom prst="rect">
            <a:avLst/>
          </a:prstGeom>
          <a:ln w="6350">
            <a:solidFill>
              <a:schemeClr val="tx1"/>
            </a:solidFill>
          </a:ln>
        </p:spPr>
      </p:pic>
      <p:sp>
        <p:nvSpPr>
          <p:cNvPr id="10" name="Rectangle 9"/>
          <p:cNvSpPr/>
          <p:nvPr/>
        </p:nvSpPr>
        <p:spPr>
          <a:xfrm>
            <a:off x="3084200" y="1783765"/>
            <a:ext cx="322473" cy="1678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69852" y="2243435"/>
            <a:ext cx="2416780" cy="923330"/>
          </a:xfrm>
          <a:prstGeom prst="rect">
            <a:avLst/>
          </a:prstGeom>
          <a:solidFill>
            <a:schemeClr val="accent1">
              <a:lumMod val="20000"/>
              <a:lumOff val="80000"/>
            </a:schemeClr>
          </a:solidFill>
          <a:ln>
            <a:solidFill>
              <a:schemeClr val="tx1"/>
            </a:solidFill>
          </a:ln>
        </p:spPr>
        <p:txBody>
          <a:bodyPr wrap="square">
            <a:spAutoFit/>
          </a:bodyPr>
          <a:lstStyle/>
          <a:p>
            <a:r>
              <a:rPr lang="en-US" kern="0" dirty="0">
                <a:solidFill>
                  <a:srgbClr val="000000"/>
                </a:solidFill>
                <a:latin typeface="Arial" panose="020B0604020202020204" pitchFamily="34" charset="0"/>
                <a:ea typeface="Times New Roman"/>
                <a:cs typeface="Arial" panose="020B0604020202020204" pitchFamily="34" charset="0"/>
              </a:rPr>
              <a:t>Enter the </a:t>
            </a:r>
            <a:r>
              <a:rPr lang="en-US" b="1" kern="0" dirty="0">
                <a:solidFill>
                  <a:srgbClr val="000000"/>
                </a:solidFill>
                <a:latin typeface="Arial" panose="020B0604020202020204" pitchFamily="34" charset="0"/>
                <a:ea typeface="Times New Roman"/>
                <a:cs typeface="Arial" panose="020B0604020202020204" pitchFamily="34" charset="0"/>
              </a:rPr>
              <a:t>Effective Date </a:t>
            </a:r>
            <a:r>
              <a:rPr lang="en-US" kern="0" dirty="0">
                <a:solidFill>
                  <a:srgbClr val="000000"/>
                </a:solidFill>
                <a:latin typeface="Arial" panose="020B0604020202020204" pitchFamily="34" charset="0"/>
                <a:ea typeface="Times New Roman"/>
                <a:cs typeface="Arial" panose="020B0604020202020204" pitchFamily="34" charset="0"/>
              </a:rPr>
              <a:t>for the job data </a:t>
            </a:r>
            <a:r>
              <a:rPr lang="en-US" kern="0" dirty="0" smtClean="0">
                <a:solidFill>
                  <a:srgbClr val="000000"/>
                </a:solidFill>
                <a:latin typeface="Arial" panose="020B0604020202020204" pitchFamily="34" charset="0"/>
                <a:ea typeface="Times New Roman"/>
                <a:cs typeface="Arial" panose="020B0604020202020204" pitchFamily="34" charset="0"/>
              </a:rPr>
              <a:t>update.</a:t>
            </a:r>
            <a:endParaRPr lang="en-US" dirty="0"/>
          </a:p>
        </p:txBody>
      </p:sp>
      <p:sp>
        <p:nvSpPr>
          <p:cNvPr id="8" name="Rectangle 7"/>
          <p:cNvSpPr/>
          <p:nvPr/>
        </p:nvSpPr>
        <p:spPr>
          <a:xfrm>
            <a:off x="7459926" y="1744034"/>
            <a:ext cx="3475630" cy="646331"/>
          </a:xfrm>
          <a:prstGeom prst="rect">
            <a:avLst/>
          </a:prstGeom>
          <a:solidFill>
            <a:schemeClr val="accent1">
              <a:lumMod val="20000"/>
              <a:lumOff val="80000"/>
            </a:schemeClr>
          </a:solidFill>
          <a:ln>
            <a:solidFill>
              <a:schemeClr val="tx1"/>
            </a:solidFill>
          </a:ln>
        </p:spPr>
        <p:txBody>
          <a:bodyPr wrap="square">
            <a:spAutoFit/>
          </a:bodyPr>
          <a:lstStyle/>
          <a:p>
            <a:r>
              <a:rPr lang="en-US" kern="0" dirty="0">
                <a:solidFill>
                  <a:srgbClr val="000000"/>
                </a:solidFill>
                <a:latin typeface="Arial" panose="020B0604020202020204" pitchFamily="34" charset="0"/>
                <a:ea typeface="Times New Roman"/>
                <a:cs typeface="Arial" panose="020B0604020202020204" pitchFamily="34" charset="0"/>
              </a:rPr>
              <a:t>Enter the </a:t>
            </a:r>
            <a:r>
              <a:rPr lang="en-US" b="1" kern="0" dirty="0">
                <a:solidFill>
                  <a:srgbClr val="000000"/>
                </a:solidFill>
                <a:latin typeface="Arial" panose="020B0604020202020204" pitchFamily="34" charset="0"/>
                <a:ea typeface="Times New Roman"/>
                <a:cs typeface="Arial" panose="020B0604020202020204" pitchFamily="34" charset="0"/>
              </a:rPr>
              <a:t>Action </a:t>
            </a:r>
            <a:r>
              <a:rPr lang="en-US" kern="0" dirty="0">
                <a:solidFill>
                  <a:srgbClr val="000000"/>
                </a:solidFill>
                <a:latin typeface="Arial" panose="020B0604020202020204" pitchFamily="34" charset="0"/>
                <a:ea typeface="Times New Roman"/>
                <a:cs typeface="Arial" panose="020B0604020202020204" pitchFamily="34" charset="0"/>
              </a:rPr>
              <a:t>and</a:t>
            </a:r>
            <a:r>
              <a:rPr lang="en-US" b="1" kern="0" dirty="0">
                <a:solidFill>
                  <a:srgbClr val="000000"/>
                </a:solidFill>
                <a:latin typeface="Arial" panose="020B0604020202020204" pitchFamily="34" charset="0"/>
                <a:ea typeface="Times New Roman"/>
                <a:cs typeface="Arial" panose="020B0604020202020204" pitchFamily="34" charset="0"/>
              </a:rPr>
              <a:t> Action Reason </a:t>
            </a:r>
            <a:r>
              <a:rPr lang="en-US" kern="0" dirty="0">
                <a:solidFill>
                  <a:srgbClr val="000000"/>
                </a:solidFill>
                <a:latin typeface="Arial" panose="020B0604020202020204" pitchFamily="34" charset="0"/>
                <a:ea typeface="Times New Roman"/>
                <a:cs typeface="Arial" panose="020B0604020202020204" pitchFamily="34" charset="0"/>
              </a:rPr>
              <a:t>for the job data </a:t>
            </a:r>
            <a:r>
              <a:rPr lang="en-US" kern="0" dirty="0" smtClean="0">
                <a:solidFill>
                  <a:srgbClr val="000000"/>
                </a:solidFill>
                <a:latin typeface="Arial" panose="020B0604020202020204" pitchFamily="34" charset="0"/>
                <a:ea typeface="Times New Roman"/>
                <a:cs typeface="Arial" panose="020B0604020202020204" pitchFamily="34" charset="0"/>
              </a:rPr>
              <a:t>update.</a:t>
            </a:r>
            <a:endParaRPr lang="en-US" dirty="0"/>
          </a:p>
        </p:txBody>
      </p:sp>
      <p:cxnSp>
        <p:nvCxnSpPr>
          <p:cNvPr id="13" name="Straight Arrow Connector 12"/>
          <p:cNvCxnSpPr/>
          <p:nvPr/>
        </p:nvCxnSpPr>
        <p:spPr>
          <a:xfrm>
            <a:off x="2486632" y="2483721"/>
            <a:ext cx="3849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64834" y="2483721"/>
            <a:ext cx="4380931"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Click + to add multiple job data changes in the same transaction. Multiple changes can be entered only for the same Effective Date. </a:t>
            </a:r>
            <a:endParaRPr lang="en-US" dirty="0"/>
          </a:p>
        </p:txBody>
      </p:sp>
      <p:cxnSp>
        <p:nvCxnSpPr>
          <p:cNvPr id="25" name="Straight Arrow Connector 24"/>
          <p:cNvCxnSpPr/>
          <p:nvPr/>
        </p:nvCxnSpPr>
        <p:spPr>
          <a:xfrm flipH="1" flipV="1">
            <a:off x="7180848" y="2562225"/>
            <a:ext cx="279078" cy="14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1"/>
          </p:cNvCxnSpPr>
          <p:nvPr/>
        </p:nvCxnSpPr>
        <p:spPr>
          <a:xfrm flipH="1">
            <a:off x="6054339" y="2067200"/>
            <a:ext cx="1405587" cy="284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9852" y="4715217"/>
            <a:ext cx="2458406"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Use the PayPath Job Data Comments to record details about the position and/or job changes.</a:t>
            </a:r>
          </a:p>
        </p:txBody>
      </p:sp>
      <p:cxnSp>
        <p:nvCxnSpPr>
          <p:cNvPr id="38" name="Straight Arrow Connector 37"/>
          <p:cNvCxnSpPr/>
          <p:nvPr/>
        </p:nvCxnSpPr>
        <p:spPr>
          <a:xfrm>
            <a:off x="2528258" y="6032310"/>
            <a:ext cx="555942" cy="160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459926" y="4115454"/>
            <a:ext cx="4621616" cy="1805623"/>
          </a:xfrm>
          <a:prstGeom prst="rect">
            <a:avLst/>
          </a:prstGeom>
          <a:solidFill>
            <a:schemeClr val="accent1">
              <a:lumMod val="20000"/>
              <a:lumOff val="80000"/>
            </a:schemeClr>
          </a:solidFill>
          <a:ln>
            <a:solidFill>
              <a:schemeClr val="tx1"/>
            </a:solidFill>
          </a:ln>
        </p:spPr>
        <p:txBody>
          <a:bodyPr wrap="square">
            <a:spAutoFit/>
          </a:bodyPr>
          <a:lstStyle/>
          <a:p>
            <a:pPr>
              <a:spcAft>
                <a:spcPts val="400"/>
              </a:spcAft>
            </a:pPr>
            <a:r>
              <a:rPr lang="en-US" dirty="0">
                <a:latin typeface="Arial" panose="020B0604020202020204" pitchFamily="34" charset="0"/>
                <a:ea typeface="Times New Roman"/>
                <a:cs typeface="Arial" panose="020B0604020202020204" pitchFamily="34" charset="0"/>
              </a:rPr>
              <a:t>Use the </a:t>
            </a:r>
            <a:r>
              <a:rPr lang="en-US" b="1" dirty="0">
                <a:latin typeface="Arial" panose="020B0604020202020204" pitchFamily="34" charset="0"/>
                <a:ea typeface="Times New Roman"/>
                <a:cs typeface="Arial" panose="020B0604020202020204" pitchFamily="34" charset="0"/>
              </a:rPr>
              <a:t>Job Data </a:t>
            </a:r>
            <a:r>
              <a:rPr lang="en-US" dirty="0">
                <a:latin typeface="Arial" panose="020B0604020202020204" pitchFamily="34" charset="0"/>
                <a:ea typeface="Times New Roman"/>
                <a:cs typeface="Arial" panose="020B0604020202020204" pitchFamily="34" charset="0"/>
              </a:rPr>
              <a:t>page </a:t>
            </a:r>
            <a:r>
              <a:rPr lang="en-US" dirty="0" smtClean="0">
                <a:latin typeface="Arial" panose="020B0604020202020204" pitchFamily="34" charset="0"/>
                <a:ea typeface="Times New Roman"/>
                <a:cs typeface="Arial" panose="020B0604020202020204" pitchFamily="34" charset="0"/>
              </a:rPr>
              <a:t>to </a:t>
            </a:r>
            <a:r>
              <a:rPr lang="en-US" dirty="0">
                <a:latin typeface="Arial" panose="020B0604020202020204" pitchFamily="34" charset="0"/>
                <a:ea typeface="Times New Roman"/>
                <a:cs typeface="Arial" panose="020B0604020202020204" pitchFamily="34" charset="0"/>
              </a:rPr>
              <a:t>enter updates to job-related data such as pay, earnings </a:t>
            </a:r>
            <a:r>
              <a:rPr lang="en-US" dirty="0" smtClean="0">
                <a:latin typeface="Arial" panose="020B0604020202020204" pitchFamily="34" charset="0"/>
                <a:ea typeface="Times New Roman"/>
                <a:cs typeface="Arial" panose="020B0604020202020204" pitchFamily="34" charset="0"/>
              </a:rPr>
              <a:t>distribution, </a:t>
            </a:r>
            <a:r>
              <a:rPr lang="en-US" dirty="0">
                <a:latin typeface="Arial" panose="020B0604020202020204" pitchFamily="34" charset="0"/>
                <a:ea typeface="Times New Roman"/>
                <a:cs typeface="Arial" panose="020B0604020202020204" pitchFamily="34" charset="0"/>
              </a:rPr>
              <a:t>and short work break.</a:t>
            </a:r>
          </a:p>
          <a:p>
            <a:pPr>
              <a:spcAft>
                <a:spcPts val="400"/>
              </a:spcAft>
            </a:pPr>
            <a:r>
              <a:rPr lang="en-US" dirty="0">
                <a:latin typeface="Arial" panose="020B0604020202020204" pitchFamily="34" charset="0"/>
                <a:ea typeface="Times New Roman"/>
                <a:cs typeface="Arial" panose="020B0604020202020204" pitchFamily="34" charset="0"/>
              </a:rPr>
              <a:t>You must enter the </a:t>
            </a:r>
            <a:r>
              <a:rPr lang="en-US" b="1" dirty="0">
                <a:latin typeface="Arial" panose="020B0604020202020204" pitchFamily="34" charset="0"/>
                <a:ea typeface="Times New Roman"/>
                <a:cs typeface="Arial" panose="020B0604020202020204" pitchFamily="34" charset="0"/>
              </a:rPr>
              <a:t>Effective Date </a:t>
            </a:r>
            <a:r>
              <a:rPr lang="en-US" dirty="0">
                <a:latin typeface="Arial" panose="020B0604020202020204" pitchFamily="34" charset="0"/>
                <a:ea typeface="Times New Roman"/>
                <a:cs typeface="Arial" panose="020B0604020202020204" pitchFamily="34" charset="0"/>
              </a:rPr>
              <a:t>and the </a:t>
            </a:r>
            <a:r>
              <a:rPr lang="en-US" b="1" dirty="0">
                <a:latin typeface="Arial" panose="020B0604020202020204" pitchFamily="34" charset="0"/>
                <a:ea typeface="Times New Roman"/>
                <a:cs typeface="Arial" panose="020B0604020202020204" pitchFamily="34" charset="0"/>
              </a:rPr>
              <a:t>Action</a:t>
            </a:r>
            <a:r>
              <a:rPr lang="en-US" dirty="0">
                <a:latin typeface="Arial" panose="020B0604020202020204" pitchFamily="34" charset="0"/>
                <a:ea typeface="Times New Roman"/>
                <a:cs typeface="Arial" panose="020B0604020202020204" pitchFamily="34" charset="0"/>
              </a:rPr>
              <a:t> and </a:t>
            </a:r>
            <a:r>
              <a:rPr lang="en-US" b="1" dirty="0">
                <a:latin typeface="Arial" panose="020B0604020202020204" pitchFamily="34" charset="0"/>
                <a:ea typeface="Times New Roman"/>
                <a:cs typeface="Arial" panose="020B0604020202020204" pitchFamily="34" charset="0"/>
              </a:rPr>
              <a:t>Action Reason </a:t>
            </a:r>
            <a:r>
              <a:rPr lang="en-US" dirty="0">
                <a:latin typeface="Arial" panose="020B0604020202020204" pitchFamily="34" charset="0"/>
                <a:ea typeface="Times New Roman"/>
                <a:cs typeface="Arial" panose="020B0604020202020204" pitchFamily="34" charset="0"/>
              </a:rPr>
              <a:t>fields before entering an update.</a:t>
            </a:r>
          </a:p>
        </p:txBody>
      </p:sp>
      <p:sp>
        <p:nvSpPr>
          <p:cNvPr id="4" name="Slide Number Placeholder 3"/>
          <p:cNvSpPr>
            <a:spLocks noGrp="1"/>
          </p:cNvSpPr>
          <p:nvPr>
            <p:ph type="sldNum" sz="quarter" idx="12"/>
          </p:nvPr>
        </p:nvSpPr>
        <p:spPr>
          <a:xfrm>
            <a:off x="69852" y="6527483"/>
            <a:ext cx="426720" cy="239077"/>
          </a:xfrm>
        </p:spPr>
        <p:txBody>
          <a:bodyPr/>
          <a:lstStyle/>
          <a:p>
            <a:pPr>
              <a:defRPr/>
            </a:pPr>
            <a:fld id="{08156D9A-717C-4C36-974D-F6EE13F3C2A5}" type="slidenum">
              <a:rPr lang="en-US" altLang="en-US" smtClean="0">
                <a:solidFill>
                  <a:prstClr val="black"/>
                </a:solidFill>
              </a:rPr>
              <a:pPr>
                <a:defRPr/>
              </a:pPr>
              <a:t>65</a:t>
            </a:fld>
            <a:endParaRPr lang="en-US" altLang="en-US" dirty="0">
              <a:solidFill>
                <a:prstClr val="black"/>
              </a:solidFill>
            </a:endParaRPr>
          </a:p>
        </p:txBody>
      </p:sp>
    </p:spTree>
    <p:extLst>
      <p:ext uri="{BB962C8B-B14F-4D97-AF65-F5344CB8AC3E}">
        <p14:creationId xmlns:p14="http://schemas.microsoft.com/office/powerpoint/2010/main" val="10266672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DTA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DATA CHANGES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00584" y="6344602"/>
            <a:ext cx="381000" cy="376237"/>
          </a:xfrm>
        </p:spPr>
        <p:txBody>
          <a:bodyPr/>
          <a:lstStyle/>
          <a:p>
            <a:pPr>
              <a:defRPr/>
            </a:pPr>
            <a:fld id="{08156D9A-717C-4C36-974D-F6EE13F3C2A5}" type="slidenum">
              <a:rPr lang="en-US" altLang="en-US" smtClean="0">
                <a:solidFill>
                  <a:prstClr val="black"/>
                </a:solidFill>
              </a:rPr>
              <a:pPr>
                <a:defRPr/>
              </a:pPr>
              <a:t>66</a:t>
            </a:fld>
            <a:endParaRPr lang="en-US" altLang="en-US" dirty="0">
              <a:solidFill>
                <a:prstClr val="black"/>
              </a:solidFill>
            </a:endParaRPr>
          </a:p>
        </p:txBody>
      </p:sp>
    </p:spTree>
    <p:extLst>
      <p:ext uri="{BB962C8B-B14F-4D97-AF65-F5344CB8AC3E}">
        <p14:creationId xmlns:p14="http://schemas.microsoft.com/office/powerpoint/2010/main" val="35919760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10800000">
            <a:off x="7163882" y="910780"/>
            <a:ext cx="4249270" cy="5755492"/>
          </a:xfrm>
          <a:prstGeom prst="roundRect">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ounded Rectangle 1"/>
          <p:cNvSpPr/>
          <p:nvPr/>
        </p:nvSpPr>
        <p:spPr>
          <a:xfrm rot="10800000">
            <a:off x="376157" y="911351"/>
            <a:ext cx="4249270" cy="57549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DTA– Data Change Common Action Reason Codes</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 name="TextBox 11"/>
          <p:cNvSpPr txBox="1"/>
          <p:nvPr/>
        </p:nvSpPr>
        <p:spPr>
          <a:xfrm>
            <a:off x="7131600" y="1665892"/>
            <a:ext cx="4241320" cy="430887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CAR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Limited to Career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ERI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ERIT End Date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PHR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Phased Retirement End Dt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PRB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Probation Code/End Date</a:t>
            </a:r>
            <a:endPar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TRL</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Update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Trial Employment Date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409543" y="906304"/>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325837" y="910780"/>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867690" y="780355"/>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COMMON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4251817" y="1578264"/>
            <a:ext cx="2138075" cy="1504404"/>
            <a:chOff x="3549445" y="1326556"/>
            <a:chExt cx="1838632" cy="1219926"/>
          </a:xfrm>
        </p:grpSpPr>
        <p:sp>
          <p:nvSpPr>
            <p:cNvPr id="19" name="Oval 18"/>
            <p:cNvSpPr/>
            <p:nvPr/>
          </p:nvSpPr>
          <p:spPr>
            <a:xfrm>
              <a:off x="3549445" y="1326556"/>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3728932" y="1397614"/>
              <a:ext cx="1533833" cy="11488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Correction- Non Pay Related</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p:cNvGrpSpPr/>
          <p:nvPr/>
        </p:nvGrpSpPr>
        <p:grpSpPr>
          <a:xfrm>
            <a:off x="6037219" y="2284464"/>
            <a:ext cx="2295331" cy="1109565"/>
            <a:chOff x="5074010" y="1417957"/>
            <a:chExt cx="2207200" cy="1109565"/>
          </a:xfrm>
        </p:grpSpPr>
        <p:sp>
          <p:nvSpPr>
            <p:cNvPr id="21" name="Oval 20"/>
            <p:cNvSpPr/>
            <p:nvPr/>
          </p:nvSpPr>
          <p:spPr>
            <a:xfrm>
              <a:off x="5186148" y="1417957"/>
              <a:ext cx="1956621" cy="110956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074010" y="1488446"/>
              <a:ext cx="2207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CPR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Correction- Non Pay Related</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6093396" y="3480979"/>
            <a:ext cx="1934357" cy="1049831"/>
            <a:chOff x="6255836" y="2229197"/>
            <a:chExt cx="1934357" cy="1049831"/>
          </a:xfrm>
        </p:grpSpPr>
        <p:sp>
          <p:nvSpPr>
            <p:cNvPr id="23" name="Oval 22"/>
            <p:cNvSpPr/>
            <p:nvPr/>
          </p:nvSpPr>
          <p:spPr>
            <a:xfrm>
              <a:off x="6255836" y="2232623"/>
              <a:ext cx="1934357" cy="104640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6344217" y="2229197"/>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Add/Extend Appointment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oup 5"/>
          <p:cNvGrpSpPr/>
          <p:nvPr/>
        </p:nvGrpSpPr>
        <p:grpSpPr>
          <a:xfrm>
            <a:off x="4082771" y="3902970"/>
            <a:ext cx="2077946" cy="1232400"/>
            <a:chOff x="2987265" y="2193689"/>
            <a:chExt cx="1956620" cy="1193145"/>
          </a:xfrm>
        </p:grpSpPr>
        <p:sp>
          <p:nvSpPr>
            <p:cNvPr id="25" name="Oval 24"/>
            <p:cNvSpPr/>
            <p:nvPr/>
          </p:nvSpPr>
          <p:spPr>
            <a:xfrm>
              <a:off x="2987265" y="2211785"/>
              <a:ext cx="1956620" cy="1000969"/>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3076417" y="2193689"/>
              <a:ext cx="1804078" cy="11931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Change in Percent Time (FTE)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p:cNvGrpSpPr/>
          <p:nvPr/>
        </p:nvGrpSpPr>
        <p:grpSpPr>
          <a:xfrm>
            <a:off x="4466917" y="2854242"/>
            <a:ext cx="1801080" cy="981103"/>
            <a:chOff x="4669764" y="2515564"/>
            <a:chExt cx="1838632" cy="988803"/>
          </a:xfrm>
        </p:grpSpPr>
        <p:sp>
          <p:nvSpPr>
            <p:cNvPr id="27" name="Oval 26"/>
            <p:cNvSpPr/>
            <p:nvPr/>
          </p:nvSpPr>
          <p:spPr>
            <a:xfrm>
              <a:off x="4669764" y="2534581"/>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4677503" y="2515564"/>
              <a:ext cx="1804078" cy="9305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EXP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Extend Expected Return Date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 name="Group 51"/>
          <p:cNvGrpSpPr/>
          <p:nvPr/>
        </p:nvGrpSpPr>
        <p:grpSpPr>
          <a:xfrm>
            <a:off x="5992806" y="4579785"/>
            <a:ext cx="2091587" cy="1104351"/>
            <a:chOff x="6082632" y="3233517"/>
            <a:chExt cx="1956620" cy="1014043"/>
          </a:xfrm>
        </p:grpSpPr>
        <p:sp>
          <p:nvSpPr>
            <p:cNvPr id="29" name="Oval 28"/>
            <p:cNvSpPr/>
            <p:nvPr/>
          </p:nvSpPr>
          <p:spPr>
            <a:xfrm>
              <a:off x="6082632" y="3246591"/>
              <a:ext cx="1956620" cy="1000969"/>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6178702" y="3233517"/>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TMF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Auto Termination Flag</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p:cNvGrpSpPr/>
          <p:nvPr/>
        </p:nvGrpSpPr>
        <p:grpSpPr>
          <a:xfrm>
            <a:off x="4173986" y="5075071"/>
            <a:ext cx="1934570" cy="1091872"/>
            <a:chOff x="4486336" y="3724990"/>
            <a:chExt cx="1934570" cy="1091872"/>
          </a:xfrm>
        </p:grpSpPr>
        <p:sp>
          <p:nvSpPr>
            <p:cNvPr id="33" name="Oval 32"/>
            <p:cNvSpPr/>
            <p:nvPr/>
          </p:nvSpPr>
          <p:spPr>
            <a:xfrm>
              <a:off x="4486336" y="3724990"/>
              <a:ext cx="1934570" cy="1091872"/>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4525496" y="3753203"/>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Location Use End Date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TextBox 10"/>
          <p:cNvSpPr txBox="1"/>
          <p:nvPr/>
        </p:nvSpPr>
        <p:spPr>
          <a:xfrm>
            <a:off x="562357" y="1352934"/>
            <a:ext cx="4235750"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Active Service Modified Duties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ASR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Return from ASMD</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CNT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New Contract (Contract Pay)</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EPR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Extension Pending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FRQ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Job Comp Frequency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PST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Post Doc Anniversary Dt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RCN</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Remove Contract Pay</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REA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 Reappointment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UCC</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off Scale Rate Code</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a:xfrm>
            <a:off x="50046" y="6416829"/>
            <a:ext cx="371856" cy="423179"/>
          </a:xfrm>
        </p:spPr>
        <p:txBody>
          <a:bodyPr/>
          <a:lstStyle/>
          <a:p>
            <a:fld id="{8E167FBA-C87A-4522-98EF-6CE4736BA201}" type="slidenum">
              <a:rPr lang="en-US" b="1" smtClean="0">
                <a:solidFill>
                  <a:schemeClr val="tx1"/>
                </a:solidFill>
              </a:rPr>
              <a:t>67</a:t>
            </a:fld>
            <a:endParaRPr lang="en-US" b="1">
              <a:solidFill>
                <a:schemeClr val="tx1"/>
              </a:solidFill>
            </a:endParaRPr>
          </a:p>
        </p:txBody>
      </p:sp>
    </p:spTree>
    <p:extLst>
      <p:ext uri="{BB962C8B-B14F-4D97-AF65-F5344CB8AC3E}">
        <p14:creationId xmlns:p14="http://schemas.microsoft.com/office/powerpoint/2010/main" val="5244569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5 DEMO (EXT)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64008" y="6392926"/>
            <a:ext cx="435864" cy="391922"/>
          </a:xfrm>
        </p:spPr>
        <p:txBody>
          <a:bodyPr/>
          <a:lstStyle/>
          <a:p>
            <a:fld id="{8E167FBA-C87A-4522-98EF-6CE4736BA201}" type="slidenum">
              <a:rPr lang="en-US" b="1" smtClean="0">
                <a:solidFill>
                  <a:schemeClr val="tx1"/>
                </a:solidFill>
              </a:rPr>
              <a:t>68</a:t>
            </a:fld>
            <a:endParaRPr lang="en-US" b="1">
              <a:solidFill>
                <a:schemeClr val="tx1"/>
              </a:solidFill>
            </a:endParaRPr>
          </a:p>
        </p:txBody>
      </p:sp>
    </p:spTree>
    <p:extLst>
      <p:ext uri="{BB962C8B-B14F-4D97-AF65-F5344CB8AC3E}">
        <p14:creationId xmlns:p14="http://schemas.microsoft.com/office/powerpoint/2010/main" val="2900588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436042"/>
            <a:ext cx="454152" cy="421958"/>
          </a:xfrm>
        </p:spPr>
        <p:txBody>
          <a:bodyPr/>
          <a:lstStyle/>
          <a:p>
            <a:pPr>
              <a:defRPr/>
            </a:pPr>
            <a:fld id="{08156D9A-717C-4C36-974D-F6EE13F3C2A5}" type="slidenum">
              <a:rPr lang="en-US" altLang="en-US" smtClean="0">
                <a:solidFill>
                  <a:prstClr val="black"/>
                </a:solidFill>
              </a:rPr>
              <a:pPr>
                <a:defRPr/>
              </a:pPr>
              <a:t>69</a:t>
            </a:fld>
            <a:endParaRPr lang="en-US" altLang="en-US" dirty="0">
              <a:solidFill>
                <a:prstClr val="black"/>
              </a:solidFill>
            </a:endParaRPr>
          </a:p>
        </p:txBody>
      </p:sp>
      <p:pic>
        <p:nvPicPr>
          <p:cNvPr id="3" name="Picture 2"/>
          <p:cNvPicPr>
            <a:picLocks noChangeAspect="1"/>
          </p:cNvPicPr>
          <p:nvPr/>
        </p:nvPicPr>
        <p:blipFill rotWithShape="1">
          <a:blip r:embed="rId3"/>
          <a:srcRect t="1102"/>
          <a:stretch/>
        </p:blipFill>
        <p:spPr>
          <a:xfrm>
            <a:off x="484632" y="365760"/>
            <a:ext cx="6986016" cy="618001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142232" y="1042416"/>
            <a:ext cx="1801368"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4192" y="3421315"/>
            <a:ext cx="1801368" cy="2088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209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506848" y="5658146"/>
            <a:ext cx="9352075" cy="627942"/>
          </a:xfrm>
          <a:prstGeom prst="rect">
            <a:avLst/>
          </a:prstGeom>
        </p:spPr>
      </p:pic>
      <p:grpSp>
        <p:nvGrpSpPr>
          <p:cNvPr id="21" name="Group 20"/>
          <p:cNvGrpSpPr/>
          <p:nvPr/>
        </p:nvGrpSpPr>
        <p:grpSpPr>
          <a:xfrm>
            <a:off x="498624" y="2175413"/>
            <a:ext cx="9343056" cy="620884"/>
            <a:chOff x="493963" y="2576648"/>
            <a:chExt cx="6915485" cy="826560"/>
          </a:xfrm>
          <a:solidFill>
            <a:schemeClr val="accent1">
              <a:lumMod val="60000"/>
              <a:lumOff val="40000"/>
            </a:schemeClr>
          </a:solidFill>
        </p:grpSpPr>
        <p:sp>
          <p:nvSpPr>
            <p:cNvPr id="22" name="Rounded Rectangle 21"/>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 name="Picture 4"/>
          <p:cNvPicPr>
            <a:picLocks noChangeAspect="1"/>
          </p:cNvPicPr>
          <p:nvPr/>
        </p:nvPicPr>
        <p:blipFill>
          <a:blip r:embed="rId4"/>
          <a:stretch>
            <a:fillRect/>
          </a:stretch>
        </p:blipFill>
        <p:spPr>
          <a:xfrm>
            <a:off x="489605" y="4718284"/>
            <a:ext cx="9352075" cy="627942"/>
          </a:xfrm>
          <a:prstGeom prst="rect">
            <a:avLst/>
          </a:prstGeom>
        </p:spPr>
      </p:pic>
      <p:grpSp>
        <p:nvGrpSpPr>
          <p:cNvPr id="25" name="Group 24"/>
          <p:cNvGrpSpPr/>
          <p:nvPr/>
        </p:nvGrpSpPr>
        <p:grpSpPr>
          <a:xfrm>
            <a:off x="457329" y="2954320"/>
            <a:ext cx="9343056" cy="620884"/>
            <a:chOff x="493963" y="2576648"/>
            <a:chExt cx="6915485" cy="826560"/>
          </a:xfrm>
          <a:solidFill>
            <a:schemeClr val="accent1">
              <a:lumMod val="60000"/>
              <a:lumOff val="40000"/>
            </a:schemeClr>
          </a:solidFill>
        </p:grpSpPr>
        <p:sp>
          <p:nvSpPr>
            <p:cNvPr id="26" name="Rounded Rectangle 2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4" name="Picture 3"/>
          <p:cNvPicPr>
            <a:picLocks noChangeAspect="1"/>
          </p:cNvPicPr>
          <p:nvPr/>
        </p:nvPicPr>
        <p:blipFill>
          <a:blip r:embed="rId4"/>
          <a:stretch>
            <a:fillRect/>
          </a:stretch>
        </p:blipFill>
        <p:spPr>
          <a:xfrm>
            <a:off x="452335" y="3898487"/>
            <a:ext cx="9352075" cy="627942"/>
          </a:xfrm>
          <a:prstGeom prst="rect">
            <a:avLst/>
          </a:prstGeom>
        </p:spPr>
      </p:pic>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a:t>
            </a:r>
            <a:endParaRPr lang="en-US" dirty="0">
              <a:solidFill>
                <a:schemeClr val="accent5"/>
              </a:solidFill>
            </a:endParaRPr>
          </a:p>
        </p:txBody>
      </p:sp>
      <p:grpSp>
        <p:nvGrpSpPr>
          <p:cNvPr id="17" name="Group 16"/>
          <p:cNvGrpSpPr/>
          <p:nvPr/>
        </p:nvGrpSpPr>
        <p:grpSpPr>
          <a:xfrm>
            <a:off x="452335" y="1405807"/>
            <a:ext cx="9343056" cy="620884"/>
            <a:chOff x="493963" y="2576648"/>
            <a:chExt cx="6915485" cy="826560"/>
          </a:xfrm>
          <a:solidFill>
            <a:schemeClr val="accent1">
              <a:lumMod val="60000"/>
              <a:lumOff val="40000"/>
            </a:schemeClr>
          </a:solidFill>
        </p:grpSpPr>
        <p:sp>
          <p:nvSpPr>
            <p:cNvPr id="18" name="Rounded Rectangle 1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0" name="TextBox 19"/>
          <p:cNvSpPr txBox="1"/>
          <p:nvPr/>
        </p:nvSpPr>
        <p:spPr>
          <a:xfrm>
            <a:off x="506848" y="229585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Describe the PayPath Transaction process</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p:cNvSpPr txBox="1"/>
          <p:nvPr/>
        </p:nvSpPr>
        <p:spPr>
          <a:xfrm>
            <a:off x="529522" y="5618174"/>
            <a:ext cx="8891337"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position data changes, job data changes and Additional Pay transactions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p:cNvSpPr>
            <a:spLocks noGrp="1"/>
          </p:cNvSpPr>
          <p:nvPr>
            <p:ph type="sldNum" sz="quarter" idx="12"/>
          </p:nvPr>
        </p:nvSpPr>
        <p:spPr>
          <a:xfrm>
            <a:off x="115005" y="6216586"/>
            <a:ext cx="379143" cy="522541"/>
          </a:xfrm>
        </p:spPr>
        <p:txBody>
          <a:bodyPr/>
          <a:lstStyle/>
          <a:p>
            <a:pPr>
              <a:defRPr/>
            </a:pPr>
            <a:fld id="{08156D9A-717C-4C36-974D-F6EE13F3C2A5}" type="slidenum">
              <a:rPr lang="en-US" altLang="en-US" smtClean="0">
                <a:solidFill>
                  <a:prstClr val="black"/>
                </a:solidFill>
              </a:rPr>
              <a:pPr>
                <a:defRPr/>
              </a:pPr>
              <a:t>7</a:t>
            </a:fld>
            <a:endParaRPr lang="en-US" altLang="en-US" dirty="0">
              <a:solidFill>
                <a:prstClr val="black"/>
              </a:solidFill>
            </a:endParaRPr>
          </a:p>
        </p:txBody>
      </p:sp>
      <p:sp>
        <p:nvSpPr>
          <p:cNvPr id="29" name="TextBox 28"/>
          <p:cNvSpPr txBox="1"/>
          <p:nvPr/>
        </p:nvSpPr>
        <p:spPr>
          <a:xfrm>
            <a:off x="529523" y="1543645"/>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Describe the </a:t>
            </a:r>
            <a:r>
              <a:rPr lang="en-US" sz="2000" dirty="0" err="1" smtClean="0">
                <a:solidFill>
                  <a:prstClr val="black"/>
                </a:solidFill>
                <a:latin typeface="Arial"/>
              </a:rPr>
              <a:t>PayPath</a:t>
            </a:r>
            <a:r>
              <a:rPr lang="en-US" sz="2000" dirty="0" smtClean="0">
                <a:solidFill>
                  <a:prstClr val="black"/>
                </a:solidFill>
                <a:latin typeface="Arial"/>
              </a:rPr>
              <a:t> Actions Page</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p:cNvSpPr txBox="1"/>
          <p:nvPr/>
        </p:nvSpPr>
        <p:spPr>
          <a:xfrm>
            <a:off x="529523" y="2932242"/>
            <a:ext cx="8891337"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Define the 8 + 1  ACTION codes common to Staff and Academic </a:t>
            </a:r>
            <a:r>
              <a:rPr lang="en-US" sz="2000" dirty="0" err="1" smtClean="0">
                <a:solidFill>
                  <a:prstClr val="black"/>
                </a:solidFill>
                <a:latin typeface="Arial"/>
              </a:rPr>
              <a:t>Paypath</a:t>
            </a:r>
            <a:r>
              <a:rPr lang="en-US" sz="2000" dirty="0" smtClean="0">
                <a:solidFill>
                  <a:prstClr val="black"/>
                </a:solidFill>
                <a:latin typeface="Arial"/>
              </a:rPr>
              <a:t> actions</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TextBox 30"/>
          <p:cNvSpPr txBox="1"/>
          <p:nvPr/>
        </p:nvSpPr>
        <p:spPr>
          <a:xfrm>
            <a:off x="553137" y="4672318"/>
            <a:ext cx="8891337"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Select the correct action and reason code AKA “action reason code” for the required transaction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p:cNvSpPr txBox="1"/>
          <p:nvPr/>
        </p:nvSpPr>
        <p:spPr>
          <a:xfrm>
            <a:off x="553137" y="3989863"/>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Understand multiple paypath attributes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613104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5 DEMO (CPR)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9248" y="6447791"/>
            <a:ext cx="423672" cy="291338"/>
          </a:xfrm>
        </p:spPr>
        <p:txBody>
          <a:bodyPr/>
          <a:lstStyle/>
          <a:p>
            <a:pPr algn="l"/>
            <a:fld id="{8E167FBA-C87A-4522-98EF-6CE4736BA201}" type="slidenum">
              <a:rPr lang="en-US" b="1" smtClean="0">
                <a:solidFill>
                  <a:schemeClr val="tx1"/>
                </a:solidFill>
              </a:rPr>
              <a:pPr algn="l"/>
              <a:t>70</a:t>
            </a:fld>
            <a:endParaRPr lang="en-US" b="1">
              <a:solidFill>
                <a:schemeClr val="tx1"/>
              </a:solidFill>
            </a:endParaRPr>
          </a:p>
        </p:txBody>
      </p:sp>
    </p:spTree>
    <p:extLst>
      <p:ext uri="{BB962C8B-B14F-4D97-AF65-F5344CB8AC3E}">
        <p14:creationId xmlns:p14="http://schemas.microsoft.com/office/powerpoint/2010/main" val="37327232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2971" y="274319"/>
            <a:ext cx="6635029" cy="6287057"/>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a:xfrm>
            <a:off x="0" y="6490907"/>
            <a:ext cx="463296" cy="376237"/>
          </a:xfrm>
        </p:spPr>
        <p:txBody>
          <a:bodyPr/>
          <a:lstStyle/>
          <a:p>
            <a:pPr>
              <a:defRPr/>
            </a:pPr>
            <a:fld id="{08156D9A-717C-4C36-974D-F6EE13F3C2A5}" type="slidenum">
              <a:rPr lang="en-US" altLang="en-US" smtClean="0">
                <a:solidFill>
                  <a:prstClr val="black"/>
                </a:solidFill>
              </a:rPr>
              <a:pPr>
                <a:defRPr/>
              </a:pPr>
              <a:t>71</a:t>
            </a:fld>
            <a:endParaRPr lang="en-US" altLang="en-US" dirty="0">
              <a:solidFill>
                <a:prstClr val="black"/>
              </a:solidFill>
            </a:endParaRPr>
          </a:p>
        </p:txBody>
      </p:sp>
      <p:sp>
        <p:nvSpPr>
          <p:cNvPr id="4" name="Rectangle 3"/>
          <p:cNvSpPr/>
          <p:nvPr/>
        </p:nvSpPr>
        <p:spPr>
          <a:xfrm>
            <a:off x="3822192" y="1078992"/>
            <a:ext cx="1801368"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6992" y="4002024"/>
            <a:ext cx="4245864" cy="469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4708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9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(ASM</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91440" y="6356350"/>
            <a:ext cx="426720" cy="391922"/>
          </a:xfrm>
        </p:spPr>
        <p:txBody>
          <a:bodyPr/>
          <a:lstStyle/>
          <a:p>
            <a:fld id="{8E167FBA-C87A-4522-98EF-6CE4736BA201}" type="slidenum">
              <a:rPr lang="en-US" b="1" smtClean="0">
                <a:solidFill>
                  <a:schemeClr val="tx1"/>
                </a:solidFill>
              </a:rPr>
              <a:t>72</a:t>
            </a:fld>
            <a:endParaRPr lang="en-US" b="1">
              <a:solidFill>
                <a:schemeClr val="tx1"/>
              </a:solidFill>
            </a:endParaRPr>
          </a:p>
        </p:txBody>
      </p:sp>
    </p:spTree>
    <p:extLst>
      <p:ext uri="{BB962C8B-B14F-4D97-AF65-F5344CB8AC3E}">
        <p14:creationId xmlns:p14="http://schemas.microsoft.com/office/powerpoint/2010/main" val="24536410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 y="6436043"/>
            <a:ext cx="490728" cy="339661"/>
          </a:xfrm>
        </p:spPr>
        <p:txBody>
          <a:bodyPr/>
          <a:lstStyle/>
          <a:p>
            <a:pPr>
              <a:defRPr/>
            </a:pPr>
            <a:fld id="{08156D9A-717C-4C36-974D-F6EE13F3C2A5}" type="slidenum">
              <a:rPr lang="en-US" altLang="en-US" smtClean="0">
                <a:solidFill>
                  <a:prstClr val="black"/>
                </a:solidFill>
              </a:rPr>
              <a:pPr>
                <a:defRPr/>
              </a:pPr>
              <a:t>73</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506216" y="236212"/>
            <a:ext cx="6671824" cy="6475484"/>
          </a:xfrm>
          <a:prstGeom prst="rect">
            <a:avLst/>
          </a:prstGeom>
        </p:spPr>
      </p:pic>
      <p:sp>
        <p:nvSpPr>
          <p:cNvPr id="4" name="Rectangle 3"/>
          <p:cNvSpPr/>
          <p:nvPr/>
        </p:nvSpPr>
        <p:spPr>
          <a:xfrm>
            <a:off x="4114800" y="1005840"/>
            <a:ext cx="2066544"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8934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9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(REA</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91440" y="6447791"/>
            <a:ext cx="371856" cy="300482"/>
          </a:xfrm>
        </p:spPr>
        <p:txBody>
          <a:bodyPr/>
          <a:lstStyle/>
          <a:p>
            <a:fld id="{8E167FBA-C87A-4522-98EF-6CE4736BA201}" type="slidenum">
              <a:rPr lang="en-US" b="1" smtClean="0">
                <a:solidFill>
                  <a:schemeClr val="tx1"/>
                </a:solidFill>
              </a:rPr>
              <a:t>74</a:t>
            </a:fld>
            <a:endParaRPr lang="en-US" b="1">
              <a:solidFill>
                <a:schemeClr val="tx1"/>
              </a:solidFill>
            </a:endParaRPr>
          </a:p>
        </p:txBody>
      </p:sp>
    </p:spTree>
    <p:extLst>
      <p:ext uri="{BB962C8B-B14F-4D97-AF65-F5344CB8AC3E}">
        <p14:creationId xmlns:p14="http://schemas.microsoft.com/office/powerpoint/2010/main" val="6287613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446044"/>
            <a:ext cx="435864" cy="376237"/>
          </a:xfrm>
        </p:spPr>
        <p:txBody>
          <a:bodyPr/>
          <a:lstStyle/>
          <a:p>
            <a:pPr algn="l">
              <a:defRPr/>
            </a:pPr>
            <a:fld id="{08156D9A-717C-4C36-974D-F6EE13F3C2A5}" type="slidenum">
              <a:rPr lang="en-US" altLang="en-US" smtClean="0">
                <a:solidFill>
                  <a:prstClr val="black"/>
                </a:solidFill>
              </a:rPr>
              <a:pPr algn="l">
                <a:defRPr/>
              </a:pPr>
              <a:t>75</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367110" y="167971"/>
            <a:ext cx="6838362" cy="646619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114800" y="1005840"/>
            <a:ext cx="196596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9808" y="3401067"/>
            <a:ext cx="1801368" cy="2382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196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SWB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SHORT WORK BREAK</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3152" y="6463474"/>
            <a:ext cx="472440" cy="312229"/>
          </a:xfrm>
        </p:spPr>
        <p:txBody>
          <a:bodyPr/>
          <a:lstStyle/>
          <a:p>
            <a:pPr>
              <a:defRPr/>
            </a:pPr>
            <a:fld id="{08156D9A-717C-4C36-974D-F6EE13F3C2A5}" type="slidenum">
              <a:rPr lang="en-US" altLang="en-US" smtClean="0">
                <a:solidFill>
                  <a:prstClr val="black"/>
                </a:solidFill>
              </a:rPr>
              <a:pPr>
                <a:defRPr/>
              </a:pPr>
              <a:t>76</a:t>
            </a:fld>
            <a:endParaRPr lang="en-US" altLang="en-US" dirty="0">
              <a:solidFill>
                <a:prstClr val="black"/>
              </a:solidFill>
            </a:endParaRPr>
          </a:p>
        </p:txBody>
      </p:sp>
    </p:spTree>
    <p:extLst>
      <p:ext uri="{BB962C8B-B14F-4D97-AF65-F5344CB8AC3E}">
        <p14:creationId xmlns:p14="http://schemas.microsoft.com/office/powerpoint/2010/main" val="34518595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SWB- Short Work Break – No Common Action Reason Codes</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Oval 4"/>
          <p:cNvSpPr/>
          <p:nvPr/>
        </p:nvSpPr>
        <p:spPr>
          <a:xfrm rot="16200000">
            <a:off x="934063" y="1165120"/>
            <a:ext cx="5029200" cy="5029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rot="16200000">
            <a:off x="6361471" y="1165119"/>
            <a:ext cx="5029200" cy="5029200"/>
          </a:xfrm>
          <a:prstGeom prst="ellipse">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133166" y="2125446"/>
            <a:ext cx="5029201"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BEN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U18-Benefits Bridge Eligible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GST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Academic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RFB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Research Funding Bridge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U18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U18-Benefits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Bridge Not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Elig</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UNX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Extension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VAR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Academic Variable Appointment</a:t>
            </a:r>
          </a:p>
        </p:txBody>
      </p:sp>
      <p:sp>
        <p:nvSpPr>
          <p:cNvPr id="12" name="TextBox 11"/>
          <p:cNvSpPr txBox="1"/>
          <p:nvPr/>
        </p:nvSpPr>
        <p:spPr>
          <a:xfrm>
            <a:off x="6486830" y="2125446"/>
            <a:ext cx="502920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Floaters/TOPS</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FLT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Limited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Employees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LMT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Arial" panose="020B0604020202020204" pitchFamily="34" charset="0"/>
                <a:cs typeface="+mn-cs"/>
              </a:rPr>
              <a:t>              Partial Year Career - 09 Months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P09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Partial Year Career – 10 Months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P10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Partial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Year Career –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Months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P11</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Staff Students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UST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7934632" y="1415845"/>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330245" y="1403105"/>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109728" y="6383783"/>
            <a:ext cx="445008" cy="355346"/>
          </a:xfrm>
        </p:spPr>
        <p:txBody>
          <a:bodyPr/>
          <a:lstStyle/>
          <a:p>
            <a:fld id="{8E167FBA-C87A-4522-98EF-6CE4736BA201}" type="slidenum">
              <a:rPr lang="en-US" b="1" smtClean="0">
                <a:solidFill>
                  <a:schemeClr val="tx1"/>
                </a:solidFill>
              </a:rPr>
              <a:t>77</a:t>
            </a:fld>
            <a:endParaRPr lang="en-US" b="1">
              <a:solidFill>
                <a:schemeClr val="tx1"/>
              </a:solidFill>
            </a:endParaRPr>
          </a:p>
        </p:txBody>
      </p:sp>
    </p:spTree>
    <p:extLst>
      <p:ext uri="{BB962C8B-B14F-4D97-AF65-F5344CB8AC3E}">
        <p14:creationId xmlns:p14="http://schemas.microsoft.com/office/powerpoint/2010/main" val="25968506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SHORT WORK BREAK ATTRIBUTES</a:t>
            </a:r>
            <a:r>
              <a:rPr lang="en-US" dirty="0">
                <a:solidFill>
                  <a:schemeClr val="accent5"/>
                </a:solidFill>
              </a:rPr>
              <a:t/>
            </a:r>
            <a:br>
              <a:rPr lang="en-US" dirty="0">
                <a:solidFill>
                  <a:schemeClr val="accent5"/>
                </a:solidFill>
              </a:rPr>
            </a:br>
            <a:r>
              <a:rPr lang="en-US" dirty="0" smtClean="0">
                <a:solidFill>
                  <a:schemeClr val="accent5"/>
                </a:solidFill>
              </a:rPr>
              <a:t>  </a:t>
            </a:r>
            <a:endParaRPr lang="en-US" dirty="0">
              <a:solidFill>
                <a:schemeClr val="accent5"/>
              </a:solidFill>
            </a:endParaRPr>
          </a:p>
        </p:txBody>
      </p:sp>
      <p:sp>
        <p:nvSpPr>
          <p:cNvPr id="16" name="Rectangle 15"/>
          <p:cNvSpPr/>
          <p:nvPr/>
        </p:nvSpPr>
        <p:spPr>
          <a:xfrm>
            <a:off x="448821" y="1498775"/>
            <a:ext cx="11225348" cy="198451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solidFill>
                  <a:prstClr val="black"/>
                </a:solidFill>
                <a:latin typeface="Arial"/>
              </a:rPr>
              <a:t>Short Work Break </a:t>
            </a:r>
            <a:r>
              <a:rPr lang="en-US" dirty="0" err="1" smtClean="0">
                <a:solidFill>
                  <a:prstClr val="black"/>
                </a:solidFill>
                <a:latin typeface="Arial"/>
              </a:rPr>
              <a:t>SWB</a:t>
            </a:r>
            <a:endParaRPr lang="en-US" dirty="0" smtClean="0">
              <a:solidFill>
                <a:prstClr val="black"/>
              </a:solidFill>
              <a:latin typeface="Arial"/>
            </a:endParaRPr>
          </a:p>
          <a:p>
            <a:pPr marL="742950" lvl="1" indent="-285750">
              <a:lnSpc>
                <a:spcPct val="107000"/>
              </a:lnSpc>
              <a:spcAft>
                <a:spcPts val="800"/>
              </a:spcAft>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Place</a:t>
            </a:r>
            <a:r>
              <a:rPr kumimoji="0" lang="en-US" b="0" i="0" u="none" strike="noStrike" kern="1200" cap="none" spc="0" normalizeH="0" noProof="0" dirty="0" smtClean="0">
                <a:ln>
                  <a:noFill/>
                </a:ln>
                <a:solidFill>
                  <a:prstClr val="black"/>
                </a:solidFill>
                <a:effectLst/>
                <a:uLnTx/>
                <a:uFillTx/>
                <a:latin typeface="Arial"/>
                <a:ea typeface="+mn-ea"/>
                <a:cs typeface="+mn-cs"/>
              </a:rPr>
              <a:t> an Employee on </a:t>
            </a:r>
            <a:r>
              <a:rPr kumimoji="0" lang="en-US" b="0" i="0" u="none" strike="noStrike" kern="1200" cap="none" spc="0" normalizeH="0" noProof="0" dirty="0" err="1" smtClean="0">
                <a:ln>
                  <a:noFill/>
                </a:ln>
                <a:solidFill>
                  <a:prstClr val="black"/>
                </a:solidFill>
                <a:effectLst/>
                <a:uLnTx/>
                <a:uFillTx/>
                <a:latin typeface="Arial"/>
                <a:ea typeface="+mn-ea"/>
                <a:cs typeface="+mn-cs"/>
              </a:rPr>
              <a:t>SWB</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742950" lvl="1" indent="-285750">
              <a:lnSpc>
                <a:spcPct val="107000"/>
              </a:lnSpc>
              <a:spcAft>
                <a:spcPts val="800"/>
              </a:spcAft>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Return</a:t>
            </a:r>
            <a:r>
              <a:rPr lang="en-US" dirty="0" smtClean="0">
                <a:solidFill>
                  <a:prstClr val="black"/>
                </a:solidFill>
                <a:latin typeface="Arial"/>
              </a:rPr>
              <a:t> employee back to work </a:t>
            </a:r>
          </a:p>
          <a:p>
            <a:pPr marL="742950" lvl="1" indent="-285750">
              <a:lnSpc>
                <a:spcPct val="107000"/>
              </a:lnSpc>
              <a:spcAft>
                <a:spcPts val="800"/>
              </a:spcAft>
              <a:buFont typeface="Arial" panose="020B0604020202020204" pitchFamily="34" charset="0"/>
              <a:buChar char="•"/>
              <a:defRPr/>
            </a:pPr>
            <a:r>
              <a:rPr kumimoji="0" lang="en-US" b="0" i="0" u="none" strike="noStrike" kern="1200" cap="none" spc="0" normalizeH="0" noProof="0" dirty="0" smtClean="0">
                <a:ln>
                  <a:noFill/>
                </a:ln>
                <a:solidFill>
                  <a:prstClr val="black"/>
                </a:solidFill>
                <a:effectLst/>
                <a:uLnTx/>
                <a:uFillTx/>
                <a:latin typeface="Arial"/>
                <a:ea typeface="+mn-ea"/>
                <a:cs typeface="+mn-cs"/>
              </a:rPr>
              <a:t>Extend Short Work Break </a:t>
            </a:r>
          </a:p>
          <a:p>
            <a:pPr marL="742950" lvl="1" indent="-285750">
              <a:lnSpc>
                <a:spcPct val="107000"/>
              </a:lnSpc>
              <a:spcAft>
                <a:spcPts val="800"/>
              </a:spcAft>
              <a:buFont typeface="Arial" panose="020B0604020202020204" pitchFamily="34" charset="0"/>
              <a:buChar char="•"/>
              <a:defRPr/>
            </a:pPr>
            <a:r>
              <a:rPr lang="en-US" dirty="0" smtClean="0">
                <a:solidFill>
                  <a:prstClr val="black"/>
                </a:solidFill>
                <a:latin typeface="Arial"/>
              </a:rPr>
              <a:t>Terminate employee </a:t>
            </a:r>
            <a:endParaRPr lang="en-US" dirty="0">
              <a:solidFill>
                <a:prstClr val="black"/>
              </a:solidFill>
              <a:latin typeface="Arial"/>
            </a:endParaRPr>
          </a:p>
        </p:txBody>
      </p:sp>
      <p:sp>
        <p:nvSpPr>
          <p:cNvPr id="3" name="Slide Number Placeholder 2"/>
          <p:cNvSpPr>
            <a:spLocks noGrp="1"/>
          </p:cNvSpPr>
          <p:nvPr>
            <p:ph type="sldNum" sz="quarter" idx="12"/>
          </p:nvPr>
        </p:nvSpPr>
        <p:spPr>
          <a:xfrm>
            <a:off x="38318" y="6500051"/>
            <a:ext cx="410503" cy="266509"/>
          </a:xfrm>
        </p:spPr>
        <p:txBody>
          <a:bodyPr/>
          <a:lstStyle/>
          <a:p>
            <a:pPr>
              <a:defRPr/>
            </a:pPr>
            <a:fld id="{08156D9A-717C-4C36-974D-F6EE13F3C2A5}" type="slidenum">
              <a:rPr lang="en-US" altLang="en-US" smtClean="0">
                <a:solidFill>
                  <a:prstClr val="black"/>
                </a:solidFill>
              </a:rPr>
              <a:pPr>
                <a:defRPr/>
              </a:pPr>
              <a:t>78</a:t>
            </a:fld>
            <a:endParaRPr lang="en-US" altLang="en-US" dirty="0">
              <a:solidFill>
                <a:prstClr val="black"/>
              </a:solidFill>
            </a:endParaRPr>
          </a:p>
        </p:txBody>
      </p:sp>
    </p:spTree>
    <p:extLst>
      <p:ext uri="{BB962C8B-B14F-4D97-AF65-F5344CB8AC3E}">
        <p14:creationId xmlns:p14="http://schemas.microsoft.com/office/powerpoint/2010/main" val="6557754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SWB- Short Work Break – No Common Action Reason Codes</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257" y="1944485"/>
            <a:ext cx="3040380" cy="3185160"/>
          </a:xfrm>
          <a:prstGeom prst="rect">
            <a:avLst/>
          </a:prstGeom>
          <a:ln w="12700">
            <a:solidFill>
              <a:schemeClr val="tx1"/>
            </a:solidFill>
          </a:ln>
        </p:spPr>
      </p:pic>
      <p:sp>
        <p:nvSpPr>
          <p:cNvPr id="10" name="TextBox 9"/>
          <p:cNvSpPr txBox="1"/>
          <p:nvPr/>
        </p:nvSpPr>
        <p:spPr>
          <a:xfrm>
            <a:off x="2342208" y="1192017"/>
            <a:ext cx="27424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Empl Class 5</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4" y="1978774"/>
            <a:ext cx="2941320" cy="3116580"/>
          </a:xfrm>
          <a:prstGeom prst="rect">
            <a:avLst/>
          </a:prstGeom>
          <a:ln w="12700">
            <a:solidFill>
              <a:schemeClr val="tx1"/>
            </a:solidFill>
          </a:ln>
        </p:spPr>
      </p:pic>
      <p:sp>
        <p:nvSpPr>
          <p:cNvPr id="16" name="TextBox 15"/>
          <p:cNvSpPr txBox="1"/>
          <p:nvPr/>
        </p:nvSpPr>
        <p:spPr>
          <a:xfrm>
            <a:off x="5803752" y="1192017"/>
            <a:ext cx="36328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Empl Class 9 &amp; 10</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129761" y="6319774"/>
            <a:ext cx="454152" cy="391922"/>
          </a:xfrm>
        </p:spPr>
        <p:txBody>
          <a:bodyPr/>
          <a:lstStyle/>
          <a:p>
            <a:fld id="{8E167FBA-C87A-4522-98EF-6CE4736BA201}" type="slidenum">
              <a:rPr lang="en-US" b="1" smtClean="0">
                <a:solidFill>
                  <a:schemeClr val="tx1"/>
                </a:solidFill>
              </a:rPr>
              <a:t>79</a:t>
            </a:fld>
            <a:endParaRPr lang="en-US" b="1" dirty="0">
              <a:solidFill>
                <a:schemeClr val="tx1"/>
              </a:solidFill>
            </a:endParaRPr>
          </a:p>
        </p:txBody>
      </p:sp>
    </p:spTree>
    <p:extLst>
      <p:ext uri="{BB962C8B-B14F-4D97-AF65-F5344CB8AC3E}">
        <p14:creationId xmlns:p14="http://schemas.microsoft.com/office/powerpoint/2010/main" val="658556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174"/>
          <p:cNvSpPr txBox="1"/>
          <p:nvPr/>
        </p:nvSpPr>
        <p:spPr>
          <a:xfrm>
            <a:off x="1951264" y="1396093"/>
            <a:ext cx="8357250" cy="3231227"/>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PAYPATH DEFINITION</a:t>
            </a:r>
            <a:endParaRPr lang="en-US" sz="7200" b="1" dirty="0">
              <a:solidFill>
                <a:srgbClr val="F1AB00"/>
              </a:solidFill>
            </a:endParaRPr>
          </a:p>
        </p:txBody>
      </p:sp>
      <p:sp>
        <p:nvSpPr>
          <p:cNvPr id="3"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1942409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EMPL CLASS 5 DEMO (UST)</a:t>
            </a:r>
          </a:p>
        </p:txBody>
      </p:sp>
      <p:sp>
        <p:nvSpPr>
          <p:cNvPr id="2" name="Slide Number Placeholder 1"/>
          <p:cNvSpPr>
            <a:spLocks noGrp="1"/>
          </p:cNvSpPr>
          <p:nvPr>
            <p:ph type="sldNum" sz="quarter" idx="12"/>
          </p:nvPr>
        </p:nvSpPr>
        <p:spPr>
          <a:xfrm>
            <a:off x="100584" y="6454331"/>
            <a:ext cx="435864" cy="293941"/>
          </a:xfrm>
        </p:spPr>
        <p:txBody>
          <a:bodyPr/>
          <a:lstStyle/>
          <a:p>
            <a:pPr>
              <a:defRPr/>
            </a:pPr>
            <a:fld id="{08156D9A-717C-4C36-974D-F6EE13F3C2A5}" type="slidenum">
              <a:rPr lang="en-US" altLang="en-US" smtClean="0">
                <a:solidFill>
                  <a:prstClr val="black"/>
                </a:solidFill>
              </a:rPr>
              <a:pPr>
                <a:defRPr/>
              </a:pPr>
              <a:t>80</a:t>
            </a:fld>
            <a:endParaRPr lang="en-US" altLang="en-US" dirty="0">
              <a:solidFill>
                <a:prstClr val="black"/>
              </a:solidFill>
            </a:endParaRPr>
          </a:p>
        </p:txBody>
      </p:sp>
    </p:spTree>
    <p:extLst>
      <p:ext uri="{BB962C8B-B14F-4D97-AF65-F5344CB8AC3E}">
        <p14:creationId xmlns:p14="http://schemas.microsoft.com/office/powerpoint/2010/main" val="32778589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418421"/>
            <a:ext cx="408432" cy="385381"/>
          </a:xfrm>
        </p:spPr>
        <p:txBody>
          <a:bodyPr/>
          <a:lstStyle/>
          <a:p>
            <a:pPr>
              <a:defRPr/>
            </a:pPr>
            <a:fld id="{08156D9A-717C-4C36-974D-F6EE13F3C2A5}" type="slidenum">
              <a:rPr lang="en-US" altLang="en-US" smtClean="0">
                <a:solidFill>
                  <a:prstClr val="black"/>
                </a:solidFill>
              </a:rPr>
              <a:pPr>
                <a:defRPr/>
              </a:pPr>
              <a:t>81</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384048" y="159500"/>
            <a:ext cx="6519672" cy="645161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886200" y="960120"/>
            <a:ext cx="196596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9199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EMPL CLASS 10 DEMO (VAR)</a:t>
            </a:r>
          </a:p>
        </p:txBody>
      </p:sp>
      <p:sp>
        <p:nvSpPr>
          <p:cNvPr id="2" name="Slide Number Placeholder 1"/>
          <p:cNvSpPr>
            <a:spLocks noGrp="1"/>
          </p:cNvSpPr>
          <p:nvPr>
            <p:ph type="sldNum" sz="quarter" idx="12"/>
          </p:nvPr>
        </p:nvSpPr>
        <p:spPr>
          <a:xfrm>
            <a:off x="118872" y="6463475"/>
            <a:ext cx="362712" cy="312230"/>
          </a:xfrm>
        </p:spPr>
        <p:txBody>
          <a:bodyPr/>
          <a:lstStyle/>
          <a:p>
            <a:pPr>
              <a:defRPr/>
            </a:pPr>
            <a:fld id="{08156D9A-717C-4C36-974D-F6EE13F3C2A5}" type="slidenum">
              <a:rPr lang="en-US" altLang="en-US" smtClean="0">
                <a:solidFill>
                  <a:prstClr val="black"/>
                </a:solidFill>
              </a:rPr>
              <a:pPr>
                <a:defRPr/>
              </a:pPr>
              <a:t>82</a:t>
            </a:fld>
            <a:endParaRPr lang="en-US" altLang="en-US" dirty="0">
              <a:solidFill>
                <a:prstClr val="black"/>
              </a:solidFill>
            </a:endParaRPr>
          </a:p>
        </p:txBody>
      </p:sp>
    </p:spTree>
    <p:extLst>
      <p:ext uri="{BB962C8B-B14F-4D97-AF65-F5344CB8AC3E}">
        <p14:creationId xmlns:p14="http://schemas.microsoft.com/office/powerpoint/2010/main" val="21897797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417755"/>
            <a:ext cx="371856" cy="303085"/>
          </a:xfrm>
        </p:spPr>
        <p:txBody>
          <a:bodyPr/>
          <a:lstStyle/>
          <a:p>
            <a:pPr>
              <a:defRPr/>
            </a:pPr>
            <a:fld id="{08156D9A-717C-4C36-974D-F6EE13F3C2A5}" type="slidenum">
              <a:rPr lang="en-US" altLang="en-US" smtClean="0">
                <a:solidFill>
                  <a:prstClr val="black"/>
                </a:solidFill>
              </a:rPr>
              <a:pPr>
                <a:defRPr/>
              </a:pPr>
              <a:t>83</a:t>
            </a:fld>
            <a:endParaRPr lang="en-US" altLang="en-US" dirty="0">
              <a:solidFill>
                <a:prstClr val="black"/>
              </a:solidFill>
            </a:endParaRPr>
          </a:p>
        </p:txBody>
      </p:sp>
      <p:pic>
        <p:nvPicPr>
          <p:cNvPr id="5" name="Picture 4"/>
          <p:cNvPicPr>
            <a:picLocks noChangeAspect="1"/>
          </p:cNvPicPr>
          <p:nvPr/>
        </p:nvPicPr>
        <p:blipFill>
          <a:blip r:embed="rId3"/>
          <a:stretch>
            <a:fillRect/>
          </a:stretch>
        </p:blipFill>
        <p:spPr>
          <a:xfrm>
            <a:off x="405126" y="129277"/>
            <a:ext cx="6791201" cy="6509267"/>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060444" y="969264"/>
            <a:ext cx="2386076" cy="438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7093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JED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JOB EARNINGS DISTRIBUTION</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91440" y="6344602"/>
            <a:ext cx="445008" cy="348805"/>
          </a:xfrm>
        </p:spPr>
        <p:txBody>
          <a:bodyPr/>
          <a:lstStyle/>
          <a:p>
            <a:pPr>
              <a:defRPr/>
            </a:pPr>
            <a:fld id="{08156D9A-717C-4C36-974D-F6EE13F3C2A5}" type="slidenum">
              <a:rPr lang="en-US" altLang="en-US" smtClean="0">
                <a:solidFill>
                  <a:prstClr val="black"/>
                </a:solidFill>
              </a:rPr>
              <a:pPr>
                <a:defRPr/>
              </a:pPr>
              <a:t>84</a:t>
            </a:fld>
            <a:endParaRPr lang="en-US" altLang="en-US" dirty="0">
              <a:solidFill>
                <a:prstClr val="black"/>
              </a:solidFill>
            </a:endParaRPr>
          </a:p>
        </p:txBody>
      </p:sp>
    </p:spTree>
    <p:extLst>
      <p:ext uri="{BB962C8B-B14F-4D97-AF65-F5344CB8AC3E}">
        <p14:creationId xmlns:p14="http://schemas.microsoft.com/office/powerpoint/2010/main" val="8803228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10800000">
            <a:off x="7163882" y="910780"/>
            <a:ext cx="4249270" cy="5755492"/>
          </a:xfrm>
          <a:prstGeom prst="roundRect">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ounded Rectangle 1"/>
          <p:cNvSpPr/>
          <p:nvPr/>
        </p:nvSpPr>
        <p:spPr>
          <a:xfrm rot="10800000">
            <a:off x="376157" y="911351"/>
            <a:ext cx="4249270" cy="57549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JED– Earnings Distribution Change - </a:t>
            </a:r>
            <a:r>
              <a:rPr kumimoji="0" lang="en-US" sz="2800" b="1" i="0" u="none" strike="noStrike" kern="1200" cap="none" spc="0" normalizeH="0" baseline="0" noProof="0" dirty="0" smtClean="0">
                <a:ln>
                  <a:noFill/>
                </a:ln>
                <a:solidFill>
                  <a:srgbClr val="0070C0"/>
                </a:solidFill>
                <a:effectLst/>
                <a:uLnTx/>
                <a:uFillTx/>
                <a:latin typeface="Calibri" panose="020F0502020204030204"/>
                <a:ea typeface="+mn-ea"/>
                <a:cs typeface="+mn-cs"/>
              </a:rPr>
              <a:t>Common Action Reason Codes</a:t>
            </a:r>
            <a:endPar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 name="TextBox 11"/>
          <p:cNvSpPr txBox="1"/>
          <p:nvPr/>
        </p:nvSpPr>
        <p:spPr>
          <a:xfrm>
            <a:off x="7131600" y="1665892"/>
            <a:ext cx="4241320" cy="23698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ERT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ERIT-EE Reduction in Time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PHR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Phased Retirement End Dt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409543" y="906304"/>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325837" y="910780"/>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867690" y="780355"/>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COMMON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4237703" y="1578265"/>
            <a:ext cx="2152189" cy="1420574"/>
            <a:chOff x="3549445" y="1326556"/>
            <a:chExt cx="1838632" cy="1044409"/>
          </a:xfrm>
        </p:grpSpPr>
        <p:sp>
          <p:nvSpPr>
            <p:cNvPr id="19" name="Oval 18"/>
            <p:cNvSpPr/>
            <p:nvPr/>
          </p:nvSpPr>
          <p:spPr>
            <a:xfrm>
              <a:off x="3549445" y="1326556"/>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3728932" y="1397614"/>
              <a:ext cx="1533833" cy="9733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Negotiated Compensation Plans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p:cNvGrpSpPr/>
          <p:nvPr/>
        </p:nvGrpSpPr>
        <p:grpSpPr>
          <a:xfrm>
            <a:off x="5596940" y="2715428"/>
            <a:ext cx="2295331" cy="1109565"/>
            <a:chOff x="5074010" y="1417957"/>
            <a:chExt cx="2207200" cy="1109565"/>
          </a:xfrm>
        </p:grpSpPr>
        <p:sp>
          <p:nvSpPr>
            <p:cNvPr id="21" name="Oval 20"/>
            <p:cNvSpPr/>
            <p:nvPr/>
          </p:nvSpPr>
          <p:spPr>
            <a:xfrm>
              <a:off x="5186148" y="1417957"/>
              <a:ext cx="1956621" cy="110956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074010" y="1488446"/>
              <a:ext cx="2207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Return to Normal Hours/</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Dist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Slide Number Placeholder 5"/>
          <p:cNvSpPr>
            <a:spLocks noGrp="1"/>
          </p:cNvSpPr>
          <p:nvPr>
            <p:ph type="sldNum" sz="quarter" idx="12"/>
          </p:nvPr>
        </p:nvSpPr>
        <p:spPr>
          <a:xfrm>
            <a:off x="5466" y="6414066"/>
            <a:ext cx="461015" cy="314375"/>
          </a:xfrm>
        </p:spPr>
        <p:txBody>
          <a:bodyPr/>
          <a:lstStyle/>
          <a:p>
            <a:fld id="{8E167FBA-C87A-4522-98EF-6CE4736BA201}" type="slidenum">
              <a:rPr lang="en-US" b="1" smtClean="0">
                <a:solidFill>
                  <a:schemeClr val="tx1"/>
                </a:solidFill>
              </a:rPr>
              <a:t>85</a:t>
            </a:fld>
            <a:endParaRPr lang="en-US" b="1" dirty="0">
              <a:solidFill>
                <a:schemeClr val="tx1"/>
              </a:solidFill>
            </a:endParaRPr>
          </a:p>
        </p:txBody>
      </p:sp>
    </p:spTree>
    <p:extLst>
      <p:ext uri="{BB962C8B-B14F-4D97-AF65-F5344CB8AC3E}">
        <p14:creationId xmlns:p14="http://schemas.microsoft.com/office/powerpoint/2010/main" val="29432859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a:t>
            </a:r>
            <a:r>
              <a:rPr kumimoji="0" lang="en-US" sz="7200" b="1" i="0" u="none" strike="noStrike" kern="1200" cap="none" spc="0" normalizeH="0" noProof="0" dirty="0" smtClean="0">
                <a:ln>
                  <a:noFill/>
                </a:ln>
                <a:solidFill>
                  <a:srgbClr val="F1AB00"/>
                </a:solidFill>
                <a:effectLst/>
                <a:uLnTx/>
                <a:uFillTx/>
                <a:latin typeface="Arial"/>
                <a:ea typeface="+mn-ea"/>
                <a:cs typeface="+mn-cs"/>
              </a:rPr>
              <a:t>10</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DEMO (JED)</a:t>
            </a:r>
          </a:p>
        </p:txBody>
      </p:sp>
      <p:sp>
        <p:nvSpPr>
          <p:cNvPr id="2" name="Slide Number Placeholder 1"/>
          <p:cNvSpPr>
            <a:spLocks noGrp="1"/>
          </p:cNvSpPr>
          <p:nvPr>
            <p:ph type="sldNum" sz="quarter" idx="12"/>
          </p:nvPr>
        </p:nvSpPr>
        <p:spPr>
          <a:xfrm>
            <a:off x="0" y="6454330"/>
            <a:ext cx="390144" cy="312229"/>
          </a:xfrm>
        </p:spPr>
        <p:txBody>
          <a:bodyPr/>
          <a:lstStyle/>
          <a:p>
            <a:pPr>
              <a:defRPr/>
            </a:pPr>
            <a:fld id="{08156D9A-717C-4C36-974D-F6EE13F3C2A5}" type="slidenum">
              <a:rPr lang="en-US" altLang="en-US" smtClean="0">
                <a:solidFill>
                  <a:prstClr val="black"/>
                </a:solidFill>
              </a:rPr>
              <a:pPr>
                <a:defRPr/>
              </a:pPr>
              <a:t>86</a:t>
            </a:fld>
            <a:endParaRPr lang="en-US" altLang="en-US" dirty="0">
              <a:solidFill>
                <a:prstClr val="black"/>
              </a:solidFill>
            </a:endParaRPr>
          </a:p>
        </p:txBody>
      </p:sp>
    </p:spTree>
    <p:extLst>
      <p:ext uri="{BB962C8B-B14F-4D97-AF65-F5344CB8AC3E}">
        <p14:creationId xmlns:p14="http://schemas.microsoft.com/office/powerpoint/2010/main" val="31878514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870" y="6629399"/>
            <a:ext cx="454152" cy="202501"/>
          </a:xfrm>
        </p:spPr>
        <p:txBody>
          <a:bodyPr/>
          <a:lstStyle/>
          <a:p>
            <a:pPr>
              <a:defRPr/>
            </a:pPr>
            <a:fld id="{08156D9A-717C-4C36-974D-F6EE13F3C2A5}" type="slidenum">
              <a:rPr lang="en-US" altLang="en-US" smtClean="0">
                <a:solidFill>
                  <a:prstClr val="black"/>
                </a:solidFill>
              </a:rPr>
              <a:pPr>
                <a:defRPr/>
              </a:pPr>
              <a:t>87</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470022" y="151626"/>
            <a:ext cx="6552570" cy="6477773"/>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950716" y="969264"/>
            <a:ext cx="2386076" cy="438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4012" y="3685032"/>
            <a:ext cx="2386076" cy="256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4012" y="4544568"/>
            <a:ext cx="6171692" cy="530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9777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RESERVE FACULTY ABEYANCE</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0" y="6481762"/>
            <a:ext cx="454152" cy="312229"/>
          </a:xfrm>
        </p:spPr>
        <p:txBody>
          <a:bodyPr/>
          <a:lstStyle/>
          <a:p>
            <a:pPr>
              <a:defRPr/>
            </a:pPr>
            <a:fld id="{08156D9A-717C-4C36-974D-F6EE13F3C2A5}" type="slidenum">
              <a:rPr lang="en-US" altLang="en-US" smtClean="0">
                <a:solidFill>
                  <a:prstClr val="black"/>
                </a:solidFill>
              </a:rPr>
              <a:pPr>
                <a:defRPr/>
              </a:pPr>
              <a:t>88</a:t>
            </a:fld>
            <a:endParaRPr lang="en-US" altLang="en-US" dirty="0">
              <a:solidFill>
                <a:prstClr val="black"/>
              </a:solidFill>
            </a:endParaRPr>
          </a:p>
        </p:txBody>
      </p:sp>
    </p:spTree>
    <p:extLst>
      <p:ext uri="{BB962C8B-B14F-4D97-AF65-F5344CB8AC3E}">
        <p14:creationId xmlns:p14="http://schemas.microsoft.com/office/powerpoint/2010/main" val="31875141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RESERVE ABEYANCE ATTRIBUTES</a:t>
            </a:r>
            <a:r>
              <a:rPr lang="en-US" dirty="0">
                <a:solidFill>
                  <a:schemeClr val="accent5"/>
                </a:solidFill>
              </a:rPr>
              <a:t/>
            </a:r>
            <a:br>
              <a:rPr lang="en-US" dirty="0">
                <a:solidFill>
                  <a:schemeClr val="accent5"/>
                </a:solidFill>
              </a:rPr>
            </a:br>
            <a:r>
              <a:rPr lang="en-US" dirty="0" smtClean="0">
                <a:solidFill>
                  <a:schemeClr val="accent5"/>
                </a:solidFill>
              </a:rPr>
              <a:t>  </a:t>
            </a:r>
            <a:endParaRPr lang="en-US" dirty="0">
              <a:solidFill>
                <a:schemeClr val="accent5"/>
              </a:solidFill>
            </a:endParaRPr>
          </a:p>
        </p:txBody>
      </p:sp>
      <p:sp>
        <p:nvSpPr>
          <p:cNvPr id="16" name="Rectangle 15"/>
          <p:cNvSpPr/>
          <p:nvPr/>
        </p:nvSpPr>
        <p:spPr>
          <a:xfrm>
            <a:off x="448821" y="1480487"/>
            <a:ext cx="11225348" cy="196303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defRPr/>
            </a:pPr>
            <a:r>
              <a:rPr lang="en-US" dirty="0" smtClean="0">
                <a:solidFill>
                  <a:prstClr val="black"/>
                </a:solidFill>
                <a:latin typeface="Arial"/>
              </a:rPr>
              <a:t>Reserve Abeyance RES/ABY</a:t>
            </a:r>
          </a:p>
          <a:p>
            <a:pPr marL="742950" lvl="1" indent="-285750">
              <a:lnSpc>
                <a:spcPct val="107000"/>
              </a:lnSpc>
              <a:spcAft>
                <a:spcPts val="800"/>
              </a:spcAft>
              <a:buFont typeface="Arial" panose="020B0604020202020204" pitchFamily="34" charset="0"/>
              <a:buChar char="•"/>
              <a:defRPr/>
            </a:pPr>
            <a:r>
              <a:rPr lang="en-US" dirty="0" smtClean="0">
                <a:solidFill>
                  <a:prstClr val="black"/>
                </a:solidFill>
                <a:latin typeface="Arial"/>
              </a:rPr>
              <a:t>Place and academic employee on RES/ABY</a:t>
            </a:r>
          </a:p>
          <a:p>
            <a:pPr marL="742950" lvl="1" indent="-285750">
              <a:lnSpc>
                <a:spcPct val="107000"/>
              </a:lnSpc>
              <a:spcAft>
                <a:spcPts val="800"/>
              </a:spcAft>
              <a:buFont typeface="Arial" panose="020B0604020202020204" pitchFamily="34" charset="0"/>
              <a:buChar char="•"/>
              <a:defRPr/>
            </a:pPr>
            <a:r>
              <a:rPr lang="en-US" dirty="0" smtClean="0">
                <a:solidFill>
                  <a:prstClr val="black"/>
                </a:solidFill>
                <a:latin typeface="Arial"/>
              </a:rPr>
              <a:t>Return academic employee back to work </a:t>
            </a:r>
          </a:p>
          <a:p>
            <a:pPr marL="742950" lvl="1" indent="-285750">
              <a:lnSpc>
                <a:spcPct val="107000"/>
              </a:lnSpc>
              <a:spcAft>
                <a:spcPts val="800"/>
              </a:spcAft>
              <a:buFont typeface="Arial" panose="020B0604020202020204" pitchFamily="34" charset="0"/>
              <a:buChar char="•"/>
              <a:defRPr/>
            </a:pPr>
            <a:r>
              <a:rPr lang="en-US" dirty="0" smtClean="0">
                <a:solidFill>
                  <a:prstClr val="black"/>
                </a:solidFill>
                <a:latin typeface="Arial"/>
              </a:rPr>
              <a:t>Extend academic employees RES/ABY</a:t>
            </a:r>
          </a:p>
          <a:p>
            <a:pPr marL="742950" lvl="1" indent="-285750">
              <a:lnSpc>
                <a:spcPct val="107000"/>
              </a:lnSpc>
              <a:spcAft>
                <a:spcPts val="800"/>
              </a:spcAft>
              <a:buFont typeface="Arial" panose="020B0604020202020204" pitchFamily="34" charset="0"/>
              <a:buChar char="•"/>
              <a:defRPr/>
            </a:pPr>
            <a:r>
              <a:rPr lang="en-US" dirty="0" smtClean="0">
                <a:solidFill>
                  <a:prstClr val="black"/>
                </a:solidFill>
                <a:latin typeface="Arial"/>
              </a:rPr>
              <a:t>Terminate academic employee </a:t>
            </a:r>
          </a:p>
        </p:txBody>
      </p:sp>
      <p:sp>
        <p:nvSpPr>
          <p:cNvPr id="3" name="Slide Number Placeholder 2"/>
          <p:cNvSpPr>
            <a:spLocks noGrp="1"/>
          </p:cNvSpPr>
          <p:nvPr>
            <p:ph type="sldNum" sz="quarter" idx="12"/>
          </p:nvPr>
        </p:nvSpPr>
        <p:spPr>
          <a:xfrm>
            <a:off x="38318" y="6500051"/>
            <a:ext cx="410503" cy="266509"/>
          </a:xfrm>
        </p:spPr>
        <p:txBody>
          <a:bodyPr/>
          <a:lstStyle/>
          <a:p>
            <a:pPr>
              <a:defRPr/>
            </a:pPr>
            <a:fld id="{08156D9A-717C-4C36-974D-F6EE13F3C2A5}" type="slidenum">
              <a:rPr lang="en-US" altLang="en-US" smtClean="0">
                <a:solidFill>
                  <a:prstClr val="black"/>
                </a:solidFill>
              </a:rPr>
              <a:pPr>
                <a:defRPr/>
              </a:pPr>
              <a:t>89</a:t>
            </a:fld>
            <a:endParaRPr lang="en-US" altLang="en-US" dirty="0">
              <a:solidFill>
                <a:prstClr val="black"/>
              </a:solidFill>
            </a:endParaRPr>
          </a:p>
        </p:txBody>
      </p:sp>
    </p:spTree>
    <p:extLst>
      <p:ext uri="{BB962C8B-B14F-4D97-AF65-F5344CB8AC3E}">
        <p14:creationId xmlns:p14="http://schemas.microsoft.com/office/powerpoint/2010/main" val="3053607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7974" y="989075"/>
            <a:ext cx="10963618" cy="1676741"/>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PayPath Actions page is a customized component (CEMLI</a:t>
            </a:r>
            <a:r>
              <a:rPr kumimoji="0" lang="en-US" sz="1800" b="0" i="0" u="none" strike="noStrike" kern="1200" cap="none" spc="0" normalizeH="0" noProof="0" dirty="0" smtClean="0">
                <a:ln>
                  <a:noFill/>
                </a:ln>
                <a:solidFill>
                  <a:prstClr val="black"/>
                </a:solidFill>
                <a:effectLst/>
                <a:uLnTx/>
                <a:uFillTx/>
                <a:latin typeface="Arial"/>
                <a:ea typeface="+mn-ea"/>
                <a:cs typeface="+mn-cs"/>
              </a:rPr>
              <a:t> E-102)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designed just for UC that offers a one-stop shop for processing various types of transactions, and the flexibility to submit multiple actions in a single transaction.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err="1" smtClean="0">
                <a:ln>
                  <a:noFill/>
                </a:ln>
                <a:solidFill>
                  <a:prstClr val="black"/>
                </a:solidFill>
                <a:effectLst/>
                <a:uLnTx/>
                <a:uFillTx/>
                <a:latin typeface="Arial"/>
                <a:ea typeface="+mn-ea"/>
                <a:cs typeface="+mn-cs"/>
              </a:rPr>
              <a:t>Paypath</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Actions is a component that contains a subset of the Fields on POSITION and JOBDATA.  And, is a clone of the “Recurring” ADDITIONAL PAY PAGE.</a:t>
            </a:r>
          </a:p>
        </p:txBody>
      </p:sp>
      <p:sp>
        <p:nvSpPr>
          <p:cNvPr id="3" name="Title 1"/>
          <p:cNvSpPr>
            <a:spLocks noGrp="1"/>
          </p:cNvSpPr>
          <p:nvPr>
            <p:ph type="title"/>
          </p:nvPr>
        </p:nvSpPr>
        <p:spPr>
          <a:xfrm>
            <a:off x="407974" y="163219"/>
            <a:ext cx="10963618" cy="685800"/>
          </a:xfrm>
        </p:spPr>
        <p:txBody>
          <a:bodyPr/>
          <a:lstStyle/>
          <a:p>
            <a:r>
              <a:rPr lang="en-US" dirty="0" smtClean="0">
                <a:solidFill>
                  <a:schemeClr val="accent5"/>
                </a:solidFill>
              </a:rPr>
              <a:t>PAYPATH ACTIONS OVERVIEW</a:t>
            </a:r>
            <a:endParaRPr lang="en-US" dirty="0">
              <a:solidFill>
                <a:schemeClr val="accent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18087917"/>
              </p:ext>
            </p:extLst>
          </p:nvPr>
        </p:nvGraphicFramePr>
        <p:xfrm>
          <a:off x="3505809" y="3368354"/>
          <a:ext cx="4606544" cy="1483360"/>
        </p:xfrm>
        <a:graphic>
          <a:graphicData uri="http://schemas.openxmlformats.org/drawingml/2006/table">
            <a:tbl>
              <a:tblPr firstRow="1" bandRow="1">
                <a:tableStyleId>{5C22544A-7EE6-4342-B048-85BDC9FD1C3A}</a:tableStyleId>
              </a:tblPr>
              <a:tblGrid>
                <a:gridCol w="4606544">
                  <a:extLst>
                    <a:ext uri="{9D8B030D-6E8A-4147-A177-3AD203B41FA5}">
                      <a16:colId xmlns:a16="http://schemas.microsoft.com/office/drawing/2014/main" val="3408811985"/>
                    </a:ext>
                  </a:extLst>
                </a:gridCol>
              </a:tblGrid>
              <a:tr h="370840">
                <a:tc>
                  <a:txBody>
                    <a:bodyPr/>
                    <a:lstStyle/>
                    <a:p>
                      <a:pPr algn="ctr"/>
                      <a:r>
                        <a:rPr lang="en-US" dirty="0" smtClean="0"/>
                        <a:t>PayPath</a:t>
                      </a:r>
                      <a:r>
                        <a:rPr lang="en-US" baseline="0" dirty="0" smtClean="0"/>
                        <a:t> Actions Transactions</a:t>
                      </a:r>
                      <a:endParaRPr lang="en-US" dirty="0"/>
                    </a:p>
                  </a:txBody>
                  <a:tcPr>
                    <a:solidFill>
                      <a:srgbClr val="002060"/>
                    </a:solidFill>
                  </a:tcPr>
                </a:tc>
                <a:extLst>
                  <a:ext uri="{0D108BD9-81ED-4DB2-BD59-A6C34878D82A}">
                    <a16:rowId xmlns:a16="http://schemas.microsoft.com/office/drawing/2014/main" val="2398580373"/>
                  </a:ext>
                </a:extLst>
              </a:tr>
              <a:tr h="370840">
                <a:tc>
                  <a:txBody>
                    <a:bodyPr/>
                    <a:lstStyle/>
                    <a:p>
                      <a:pPr algn="ctr"/>
                      <a:r>
                        <a:rPr lang="en-US" dirty="0" smtClean="0">
                          <a:solidFill>
                            <a:schemeClr val="tx1"/>
                          </a:solidFill>
                        </a:rPr>
                        <a:t>Position</a:t>
                      </a:r>
                      <a:r>
                        <a:rPr lang="en-US" baseline="0" dirty="0" smtClean="0">
                          <a:solidFill>
                            <a:schemeClr val="tx1"/>
                          </a:solidFill>
                        </a:rPr>
                        <a:t> Data Changes</a:t>
                      </a:r>
                      <a:endParaRPr lang="en-US" dirty="0">
                        <a:solidFill>
                          <a:schemeClr val="tx1"/>
                        </a:solidFill>
                      </a:endParaRPr>
                    </a:p>
                  </a:txBody>
                  <a:tcPr/>
                </a:tc>
                <a:extLst>
                  <a:ext uri="{0D108BD9-81ED-4DB2-BD59-A6C34878D82A}">
                    <a16:rowId xmlns:a16="http://schemas.microsoft.com/office/drawing/2014/main" val="4000676498"/>
                  </a:ext>
                </a:extLst>
              </a:tr>
              <a:tr h="370840">
                <a:tc>
                  <a:txBody>
                    <a:bodyPr/>
                    <a:lstStyle/>
                    <a:p>
                      <a:pPr algn="ctr"/>
                      <a:r>
                        <a:rPr lang="en-US" dirty="0" smtClean="0"/>
                        <a:t>Job Data Changes</a:t>
                      </a:r>
                      <a:endParaRPr lang="en-US" dirty="0"/>
                    </a:p>
                  </a:txBody>
                  <a:tcPr/>
                </a:tc>
                <a:extLst>
                  <a:ext uri="{0D108BD9-81ED-4DB2-BD59-A6C34878D82A}">
                    <a16:rowId xmlns:a16="http://schemas.microsoft.com/office/drawing/2014/main" val="3488741604"/>
                  </a:ext>
                </a:extLst>
              </a:tr>
              <a:tr h="370840">
                <a:tc>
                  <a:txBody>
                    <a:bodyPr/>
                    <a:lstStyle/>
                    <a:p>
                      <a:pPr algn="ctr"/>
                      <a:r>
                        <a:rPr lang="en-US" dirty="0" smtClean="0"/>
                        <a:t>Additional Pay</a:t>
                      </a:r>
                      <a:endParaRPr lang="en-US" dirty="0"/>
                    </a:p>
                  </a:txBody>
                  <a:tcPr/>
                </a:tc>
                <a:extLst>
                  <a:ext uri="{0D108BD9-81ED-4DB2-BD59-A6C34878D82A}">
                    <a16:rowId xmlns:a16="http://schemas.microsoft.com/office/drawing/2014/main" val="891292190"/>
                  </a:ext>
                </a:extLst>
              </a:tr>
            </a:tbl>
          </a:graphicData>
        </a:graphic>
      </p:graphicFrame>
      <p:sp>
        <p:nvSpPr>
          <p:cNvPr id="5"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16013194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RES- Reserve/Faculty </a:t>
            </a: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Abeyance– </a:t>
            </a:r>
            <a:r>
              <a:rPr kumimoji="0" lang="en-US" sz="2800" b="1" i="0" u="none" strike="noStrike" kern="1200" cap="none" spc="0" normalizeH="0" baseline="0" noProof="0" dirty="0" smtClean="0">
                <a:ln>
                  <a:noFill/>
                </a:ln>
                <a:solidFill>
                  <a:srgbClr val="0070C0"/>
                </a:solidFill>
                <a:effectLst/>
                <a:uLnTx/>
                <a:uFillTx/>
                <a:latin typeface="Calibri" panose="020F0502020204030204"/>
                <a:ea typeface="+mn-ea"/>
                <a:cs typeface="+mn-cs"/>
              </a:rPr>
              <a:t>No Common Action Reason Codes</a:t>
            </a:r>
            <a:endPar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Oval 4"/>
          <p:cNvSpPr/>
          <p:nvPr/>
        </p:nvSpPr>
        <p:spPr>
          <a:xfrm rot="16200000">
            <a:off x="934063" y="1165120"/>
            <a:ext cx="5029200" cy="5029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rot="16200000">
            <a:off x="6361471" y="1165119"/>
            <a:ext cx="5029200" cy="5029200"/>
          </a:xfrm>
          <a:prstGeom prst="ellipse">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814540" y="2125446"/>
            <a:ext cx="307307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ABY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Faculty Abeyance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7934632" y="1415845"/>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330245" y="1403105"/>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6712676" y="2125446"/>
            <a:ext cx="407724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RES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Reserve Appointment (Staff)</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109728" y="6456935"/>
            <a:ext cx="490728" cy="327914"/>
          </a:xfrm>
        </p:spPr>
        <p:txBody>
          <a:bodyPr/>
          <a:lstStyle/>
          <a:p>
            <a:fld id="{8E167FBA-C87A-4522-98EF-6CE4736BA201}" type="slidenum">
              <a:rPr lang="en-US" b="1" smtClean="0">
                <a:solidFill>
                  <a:schemeClr val="tx1"/>
                </a:solidFill>
              </a:rPr>
              <a:t>90</a:t>
            </a:fld>
            <a:endParaRPr lang="en-US" b="1">
              <a:solidFill>
                <a:schemeClr val="tx1"/>
              </a:solidFill>
            </a:endParaRPr>
          </a:p>
        </p:txBody>
      </p:sp>
    </p:spTree>
    <p:extLst>
      <p:ext uri="{BB962C8B-B14F-4D97-AF65-F5344CB8AC3E}">
        <p14:creationId xmlns:p14="http://schemas.microsoft.com/office/powerpoint/2010/main" val="7070834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9 DEMO Faculty</a:t>
            </a:r>
            <a:r>
              <a:rPr kumimoji="0" lang="en-US" sz="7200" b="1" i="0" u="none" strike="noStrike" kern="1200" cap="none" spc="0" normalizeH="0" noProof="0" dirty="0" smtClean="0">
                <a:ln>
                  <a:noFill/>
                </a:ln>
                <a:solidFill>
                  <a:srgbClr val="F1AB00"/>
                </a:solidFill>
                <a:effectLst/>
                <a:uLnTx/>
                <a:uFillTx/>
                <a:latin typeface="Arial"/>
                <a:ea typeface="+mn-ea"/>
                <a:cs typeface="+mn-cs"/>
              </a:rPr>
              <a:t> Abeyance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(ABY)</a:t>
            </a:r>
          </a:p>
        </p:txBody>
      </p:sp>
      <p:sp>
        <p:nvSpPr>
          <p:cNvPr id="2" name="Slide Number Placeholder 1"/>
          <p:cNvSpPr>
            <a:spLocks noGrp="1"/>
          </p:cNvSpPr>
          <p:nvPr>
            <p:ph type="sldNum" sz="quarter" idx="12"/>
          </p:nvPr>
        </p:nvSpPr>
        <p:spPr>
          <a:xfrm>
            <a:off x="0" y="6454330"/>
            <a:ext cx="390144" cy="31222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23638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591491"/>
            <a:ext cx="435864" cy="266509"/>
          </a:xfrm>
        </p:spPr>
        <p:txBody>
          <a:bodyPr/>
          <a:lstStyle/>
          <a:p>
            <a:pPr>
              <a:defRPr/>
            </a:pPr>
            <a:fld id="{08156D9A-717C-4C36-974D-F6EE13F3C2A5}" type="slidenum">
              <a:rPr lang="en-US" altLang="en-US" smtClean="0">
                <a:solidFill>
                  <a:prstClr val="black"/>
                </a:solidFill>
              </a:rPr>
              <a:pPr>
                <a:defRPr/>
              </a:pPr>
              <a:t>92</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328800" y="162296"/>
            <a:ext cx="6931536" cy="644881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932428" y="969264"/>
            <a:ext cx="2386076" cy="438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122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HANDS ON</a:t>
            </a:r>
            <a:endParaRPr kumimoji="0" lang="en-US" sz="7200" b="1" i="0" u="none" strike="noStrike" kern="1200" cap="none" spc="0" normalizeH="0" baseline="0" noProof="0" dirty="0" smtClean="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0" y="6454330"/>
            <a:ext cx="390144" cy="31222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915404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242552"/>
            <a:ext cx="5835322" cy="437649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9088" y="6463475"/>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764411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87376" y="6362891"/>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20260493"/>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74342" y="1636334"/>
            <a:ext cx="8425028" cy="352088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SharePoint Instructions and Hands on Training</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3152" y="6426899"/>
            <a:ext cx="2844800" cy="304800"/>
          </a:xfrm>
        </p:spPr>
        <p:txBody>
          <a:bodyPr/>
          <a:lstStyle/>
          <a:p>
            <a:pPr algn="l">
              <a:defRPr/>
            </a:pPr>
            <a:fld id="{08156D9A-717C-4C36-974D-F6EE13F3C2A5}" type="slidenum">
              <a:rPr lang="en-US" altLang="en-US" smtClean="0">
                <a:solidFill>
                  <a:prstClr val="black"/>
                </a:solidFill>
              </a:rPr>
              <a:pPr algn="l">
                <a:defRPr/>
              </a:pPr>
              <a:t>96</a:t>
            </a:fld>
            <a:endParaRPr lang="en-US" altLang="en-US" dirty="0">
              <a:solidFill>
                <a:prstClr val="black"/>
              </a:solidFill>
            </a:endParaRPr>
          </a:p>
        </p:txBody>
      </p:sp>
    </p:spTree>
    <p:extLst>
      <p:ext uri="{BB962C8B-B14F-4D97-AF65-F5344CB8AC3E}">
        <p14:creationId xmlns:p14="http://schemas.microsoft.com/office/powerpoint/2010/main" val="1770184015"/>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7" name="Rectangle 6"/>
          <p:cNvSpPr/>
          <p:nvPr/>
        </p:nvSpPr>
        <p:spPr>
          <a:xfrm>
            <a:off x="557212" y="1080766"/>
            <a:ext cx="11325225" cy="4635884"/>
          </a:xfrm>
          <a:prstGeom prst="rect">
            <a:avLst/>
          </a:prstGeom>
          <a:noFill/>
        </p:spPr>
        <p:txBody>
          <a:bodyPr wrap="square">
            <a:spAutoFit/>
          </a:bodyPr>
          <a:lstStyle/>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Open </a:t>
            </a:r>
            <a:r>
              <a:rPr kumimoji="0" lang="en-US" sz="1800" b="0" i="0" u="none" strike="noStrike" kern="1200" cap="none" spc="0" normalizeH="0" baseline="0" noProof="0" dirty="0">
                <a:ln>
                  <a:noFill/>
                </a:ln>
                <a:solidFill>
                  <a:prstClr val="black"/>
                </a:solidFill>
                <a:effectLst/>
                <a:uLnTx/>
                <a:uFillTx/>
                <a:latin typeface="Arial"/>
                <a:ea typeface="+mn-ea"/>
                <a:cs typeface="+mn-cs"/>
              </a:rPr>
              <a:t>the Cisco AnyConnect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client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VPN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name: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ANY-01.UCOP.EDU</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Connect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Select </a:t>
            </a:r>
            <a:r>
              <a:rPr kumimoji="0" lang="en-US" sz="1800" b="0" i="0" u="none" strike="noStrike" kern="1200" cap="none" spc="0" normalizeH="0" baseline="0" noProof="0" dirty="0">
                <a:ln>
                  <a:noFill/>
                </a:ln>
                <a:solidFill>
                  <a:prstClr val="black"/>
                </a:solidFill>
                <a:effectLst/>
                <a:uLnTx/>
                <a:uFillTx/>
                <a:latin typeface="Arial"/>
                <a:ea typeface="+mn-ea"/>
                <a:cs typeface="+mn-cs"/>
              </a:rPr>
              <a:t>the Group: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OMCS</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your username and password</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Once Connected to the VPN</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rPr>
              <a:t> </a:t>
            </a: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go </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rPr>
              <a:t>to https://drppuat02.universityofcalifornia.edu/home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Tester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ID\Password </a:t>
            </a:r>
            <a:r>
              <a:rPr kumimoji="0" lang="en-US" sz="1800" b="0" i="0" u="none" strike="noStrike" kern="1200" cap="none" spc="0" normalizeH="0" baseline="0" noProof="0" dirty="0">
                <a:ln>
                  <a:noFill/>
                </a:ln>
                <a:solidFill>
                  <a:prstClr val="black"/>
                </a:solidFill>
                <a:effectLst/>
                <a:uLnTx/>
                <a:uFillTx/>
                <a:latin typeface="Arial"/>
                <a:ea typeface="+mn-ea"/>
                <a:cs typeface="+mn-cs"/>
              </a:rPr>
              <a:t>provided in the SharePoint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endParaRPr>
          </a:p>
        </p:txBody>
      </p:sp>
      <p:pic>
        <p:nvPicPr>
          <p:cNvPr id="3" name="Picture 2"/>
          <p:cNvPicPr>
            <a:picLocks noChangeAspect="1"/>
          </p:cNvPicPr>
          <p:nvPr/>
        </p:nvPicPr>
        <p:blipFill rotWithShape="1">
          <a:blip r:embed="rId4"/>
          <a:srcRect t="28365" r="5470"/>
          <a:stretch/>
        </p:blipFill>
        <p:spPr>
          <a:xfrm>
            <a:off x="4470553" y="1122650"/>
            <a:ext cx="332265" cy="310541"/>
          </a:xfrm>
          <a:prstGeom prst="rect">
            <a:avLst/>
          </a:prstGeom>
        </p:spPr>
      </p:pic>
      <p:pic>
        <p:nvPicPr>
          <p:cNvPr id="4" name="Picture 3"/>
          <p:cNvPicPr>
            <a:picLocks noChangeAspect="1"/>
          </p:cNvPicPr>
          <p:nvPr/>
        </p:nvPicPr>
        <p:blipFill>
          <a:blip r:embed="rId5"/>
          <a:stretch>
            <a:fillRect/>
          </a:stretch>
        </p:blipFill>
        <p:spPr>
          <a:xfrm>
            <a:off x="5955898" y="917398"/>
            <a:ext cx="3514894" cy="1614066"/>
          </a:xfrm>
          <a:prstGeom prst="rect">
            <a:avLst/>
          </a:prstGeom>
        </p:spPr>
      </p:pic>
      <p:pic>
        <p:nvPicPr>
          <p:cNvPr id="5" name="Picture 4"/>
          <p:cNvPicPr>
            <a:picLocks noChangeAspect="1"/>
          </p:cNvPicPr>
          <p:nvPr/>
        </p:nvPicPr>
        <p:blipFill>
          <a:blip r:embed="rId6"/>
          <a:stretch>
            <a:fillRect/>
          </a:stretch>
        </p:blipFill>
        <p:spPr>
          <a:xfrm>
            <a:off x="6195060" y="2633822"/>
            <a:ext cx="3036570" cy="1980751"/>
          </a:xfrm>
          <a:prstGeom prst="rect">
            <a:avLst/>
          </a:prstGeom>
        </p:spPr>
      </p:pic>
      <p:sp>
        <p:nvSpPr>
          <p:cNvPr id="6" name="Slide Number Placeholder 5"/>
          <p:cNvSpPr>
            <a:spLocks noGrp="1"/>
          </p:cNvSpPr>
          <p:nvPr>
            <p:ph type="sldNum" sz="quarter" idx="12"/>
          </p:nvPr>
        </p:nvSpPr>
        <p:spPr>
          <a:xfrm>
            <a:off x="96520" y="6381179"/>
            <a:ext cx="2844800" cy="304800"/>
          </a:xfrm>
        </p:spPr>
        <p:txBody>
          <a:bodyPr/>
          <a:lstStyle/>
          <a:p>
            <a:pPr algn="l">
              <a:defRPr/>
            </a:pPr>
            <a:fld id="{08156D9A-717C-4C36-974D-F6EE13F3C2A5}" type="slidenum">
              <a:rPr lang="en-US" altLang="en-US" smtClean="0">
                <a:solidFill>
                  <a:prstClr val="black"/>
                </a:solidFill>
              </a:rPr>
              <a:pPr algn="l">
                <a:defRPr/>
              </a:pPr>
              <a:t>97</a:t>
            </a:fld>
            <a:endParaRPr lang="en-US" altLang="en-US" dirty="0">
              <a:solidFill>
                <a:prstClr val="black"/>
              </a:solidFill>
            </a:endParaRPr>
          </a:p>
        </p:txBody>
      </p:sp>
    </p:spTree>
    <p:extLst>
      <p:ext uri="{BB962C8B-B14F-4D97-AF65-F5344CB8AC3E}">
        <p14:creationId xmlns:p14="http://schemas.microsoft.com/office/powerpoint/2010/main" val="276237665"/>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3" name="Rectangle 2"/>
          <p:cNvSpPr/>
          <p:nvPr/>
        </p:nvSpPr>
        <p:spPr>
          <a:xfrm>
            <a:off x="3435764" y="3928135"/>
            <a:ext cx="8127586" cy="2068259"/>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Testing SharePoint:  </a:t>
            </a: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https://ucrshare.ucr.edu/sites/FOM_UCPath/SitePages/Home.aspx</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Preferred browsers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Internet Explorer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Chrome.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the link as a favorite)</a:t>
            </a:r>
          </a:p>
          <a:p>
            <a:pPr marL="342900" marR="0" lvl="0" indent="-342900" algn="l" defTabSz="914400" rtl="0" eaLnBrk="1" fontAlgn="auto" latinLnBrk="0" hangingPunct="1">
              <a:lnSpc>
                <a:spcPct val="107000"/>
              </a:lnSpc>
              <a:spcBef>
                <a:spcPts val="0"/>
              </a:spcBef>
              <a:spcAft>
                <a:spcPts val="80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Select </a:t>
            </a:r>
            <a:r>
              <a:rPr kumimoji="0" lang="en-US" sz="20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UCPath Transaction Training Scenarios</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the left side Quick Menu:</a:t>
            </a:r>
          </a:p>
        </p:txBody>
      </p:sp>
      <p:pic>
        <p:nvPicPr>
          <p:cNvPr id="4" name="Picture 3"/>
          <p:cNvPicPr/>
          <p:nvPr/>
        </p:nvPicPr>
        <p:blipFill>
          <a:blip r:embed="rId4"/>
          <a:stretch>
            <a:fillRect/>
          </a:stretch>
        </p:blipFill>
        <p:spPr>
          <a:xfrm>
            <a:off x="3997739" y="1106068"/>
            <a:ext cx="6965540" cy="2532482"/>
          </a:xfrm>
          <a:prstGeom prst="rect">
            <a:avLst/>
          </a:prstGeom>
          <a:ln>
            <a:solidFill>
              <a:schemeClr val="tx2"/>
            </a:solidFill>
          </a:ln>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970570" y="1077493"/>
            <a:ext cx="2025445" cy="5431462"/>
          </a:xfrm>
          <a:prstGeom prst="rect">
            <a:avLst/>
          </a:prstGeom>
          <a:ln>
            <a:solidFill>
              <a:schemeClr val="tx2"/>
            </a:solidFill>
          </a:ln>
        </p:spPr>
      </p:pic>
      <p:sp>
        <p:nvSpPr>
          <p:cNvPr id="6" name="Rectangle 5"/>
          <p:cNvSpPr/>
          <p:nvPr/>
        </p:nvSpPr>
        <p:spPr>
          <a:xfrm>
            <a:off x="929063" y="6135329"/>
            <a:ext cx="1823965" cy="363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Slide Number Placeholder 6"/>
          <p:cNvSpPr>
            <a:spLocks noGrp="1"/>
          </p:cNvSpPr>
          <p:nvPr>
            <p:ph type="sldNum" sz="quarter" idx="12"/>
          </p:nvPr>
        </p:nvSpPr>
        <p:spPr>
          <a:xfrm>
            <a:off x="151215" y="6386642"/>
            <a:ext cx="2844800" cy="304800"/>
          </a:xfrm>
        </p:spPr>
        <p:txBody>
          <a:bodyPr/>
          <a:lstStyle/>
          <a:p>
            <a:pPr algn="l">
              <a:defRPr/>
            </a:pPr>
            <a:fld id="{08156D9A-717C-4C36-974D-F6EE13F3C2A5}" type="slidenum">
              <a:rPr lang="en-US" altLang="en-US" smtClean="0">
                <a:solidFill>
                  <a:prstClr val="black"/>
                </a:solidFill>
              </a:rPr>
              <a:pPr algn="l">
                <a:defRPr/>
              </a:pPr>
              <a:t>98</a:t>
            </a:fld>
            <a:endParaRPr lang="en-US" altLang="en-US" dirty="0">
              <a:solidFill>
                <a:prstClr val="black"/>
              </a:solidFill>
            </a:endParaRPr>
          </a:p>
        </p:txBody>
      </p:sp>
    </p:spTree>
    <p:extLst>
      <p:ext uri="{BB962C8B-B14F-4D97-AF65-F5344CB8AC3E}">
        <p14:creationId xmlns:p14="http://schemas.microsoft.com/office/powerpoint/2010/main" val="799894494"/>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endParaRPr lang="en-US" dirty="0">
              <a:solidFill>
                <a:schemeClr val="accent5"/>
              </a:solidFill>
            </a:endParaRPr>
          </a:p>
        </p:txBody>
      </p:sp>
      <p:sp>
        <p:nvSpPr>
          <p:cNvPr id="3" name="Rectangle 2"/>
          <p:cNvSpPr/>
          <p:nvPr/>
        </p:nvSpPr>
        <p:spPr>
          <a:xfrm>
            <a:off x="1974896" y="1288856"/>
            <a:ext cx="8586005" cy="461665"/>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
                <a:srgbClr val="4472C4"/>
              </a:buClr>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When the list opens,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tabs at the top of the screen: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p:nvPr/>
        </p:nvPicPr>
        <p:blipFill>
          <a:blip r:embed="rId3"/>
          <a:stretch>
            <a:fillRect/>
          </a:stretch>
        </p:blipFill>
        <p:spPr>
          <a:xfrm>
            <a:off x="856647" y="2528258"/>
            <a:ext cx="10487628" cy="2586566"/>
          </a:xfrm>
          <a:prstGeom prst="rect">
            <a:avLst/>
          </a:prstGeom>
          <a:ln>
            <a:solidFill>
              <a:schemeClr val="tx2"/>
            </a:solidFill>
          </a:ln>
        </p:spPr>
      </p:pic>
      <p:sp>
        <p:nvSpPr>
          <p:cNvPr id="5" name="Rectangle 4"/>
          <p:cNvSpPr/>
          <p:nvPr/>
        </p:nvSpPr>
        <p:spPr>
          <a:xfrm>
            <a:off x="804772" y="2713500"/>
            <a:ext cx="1338662" cy="475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12"/>
          </p:nvPr>
        </p:nvSpPr>
        <p:spPr>
          <a:xfrm>
            <a:off x="150271" y="6359874"/>
            <a:ext cx="2844800" cy="304800"/>
          </a:xfrm>
        </p:spPr>
        <p:txBody>
          <a:bodyPr/>
          <a:lstStyle/>
          <a:p>
            <a:pPr algn="l">
              <a:defRPr/>
            </a:pPr>
            <a:fld id="{08156D9A-717C-4C36-974D-F6EE13F3C2A5}" type="slidenum">
              <a:rPr lang="en-US" altLang="en-US" smtClean="0">
                <a:solidFill>
                  <a:prstClr val="black"/>
                </a:solidFill>
              </a:rPr>
              <a:pPr algn="l">
                <a:defRPr/>
              </a:pPr>
              <a:t>99</a:t>
            </a:fld>
            <a:endParaRPr lang="en-US" altLang="en-US" dirty="0">
              <a:solidFill>
                <a:prstClr val="black"/>
              </a:solidFill>
            </a:endParaRPr>
          </a:p>
        </p:txBody>
      </p:sp>
    </p:spTree>
    <p:extLst>
      <p:ext uri="{BB962C8B-B14F-4D97-AF65-F5344CB8AC3E}">
        <p14:creationId xmlns:p14="http://schemas.microsoft.com/office/powerpoint/2010/main" val="22450312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D71D42-BE49-4063-9EE1-F615A3FE80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F153158-FB73-473A-8AE4-9FA603606C24}">
  <ds:schemaRefs>
    <ds:schemaRef ds:uri="http://schemas.microsoft.com/office/2006/documentManagement/types"/>
    <ds:schemaRef ds:uri="http://schemas.microsoft.com/office/infopath/2007/PartnerControls"/>
    <ds:schemaRef ds:uri="http://purl.org/dc/dcmitype/"/>
    <ds:schemaRef ds:uri="http://www.w3.org/XML/1998/namespace"/>
    <ds:schemaRef ds:uri="http://schemas.microsoft.com/office/2006/metadata/propertie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CC0C36BF-3066-4EE8-B072-BDBDDDC3AB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40892</TotalTime>
  <Words>3776</Words>
  <Application>Microsoft Office PowerPoint</Application>
  <PresentationFormat>Widescreen</PresentationFormat>
  <Paragraphs>677</Paragraphs>
  <Slides>107</Slides>
  <Notes>42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107</vt:i4>
      </vt:variant>
    </vt:vector>
  </HeadingPairs>
  <TitlesOfParts>
    <vt:vector size="117" baseType="lpstr">
      <vt:lpstr>Arial</vt:lpstr>
      <vt:lpstr>Calibri</vt:lpstr>
      <vt:lpstr>Calibri Light</vt:lpstr>
      <vt:lpstr>Symbol</vt:lpstr>
      <vt:lpstr>Times New Roman</vt:lpstr>
      <vt:lpstr>Tw Cen MT</vt:lpstr>
      <vt:lpstr>Wingdings</vt:lpstr>
      <vt:lpstr>1_UCRTemplate1</vt:lpstr>
      <vt:lpstr>3_UCRTemplate1</vt:lpstr>
      <vt:lpstr>Office Theme</vt:lpstr>
      <vt:lpstr>PowerPoint Presentation</vt:lpstr>
      <vt:lpstr>PowerPoint Presentation</vt:lpstr>
      <vt:lpstr>LOG IN INSTRUCTIONS</vt:lpstr>
      <vt:lpstr>TRAINER INTRODUCTION </vt:lpstr>
      <vt:lpstr>HOUSEKEEPING</vt:lpstr>
      <vt:lpstr>PowerPoint Presentation</vt:lpstr>
      <vt:lpstr>LEARNING OBJECTIVES </vt:lpstr>
      <vt:lpstr>PowerPoint Presentation</vt:lpstr>
      <vt:lpstr>PAYPATH ACTIONS OVERVIEW</vt:lpstr>
      <vt:lpstr>PAYPATH ACTIONS EXAMPLES</vt:lpstr>
      <vt:lpstr>PAYPATH TRANSACTION – SYSTEM PROCESS</vt:lpstr>
      <vt:lpstr>PowerPoint Presentation</vt:lpstr>
      <vt:lpstr>PAYPATH ACTIONS PAGES</vt:lpstr>
      <vt:lpstr>ACADEMIC PAYPATH PAGE</vt:lpstr>
      <vt:lpstr>STAFF PAYPATH PAGE</vt:lpstr>
      <vt:lpstr>PAYPATH ACTIONS &amp; INDIVIDUAL PAGES</vt:lpstr>
      <vt:lpstr>PowerPoint Presentation</vt:lpstr>
      <vt:lpstr>PAYPATH ATTRIBUTES - GENERAL</vt:lpstr>
      <vt:lpstr>PAYPATH TRANSACTION   </vt:lpstr>
      <vt:lpstr>PAYPATH TRANSACTION   </vt:lpstr>
      <vt:lpstr>PAYPATH ACTIONS – POSITION DATA PAGE  </vt:lpstr>
      <vt:lpstr>PAYPATH ACTIONS – JOB DATA PAGE  </vt:lpstr>
      <vt:lpstr>PAYPATH ACTIONS – ADDITIONAL PAY DATA PAGE  </vt:lpstr>
      <vt:lpstr>PowerPoint Presentation</vt:lpstr>
      <vt:lpstr>ACTION REASON CODES   </vt:lpstr>
      <vt:lpstr>CHECK YOUR UNDERSTANDING   </vt:lpstr>
      <vt:lpstr>PowerPoint Presentation</vt:lpstr>
      <vt:lpstr>POSITION DATA OVERVIEW   </vt:lpstr>
      <vt:lpstr>POSITION CHANGE ACTION CODES</vt:lpstr>
      <vt:lpstr>POSITION DATA CHANGES   </vt:lpstr>
      <vt:lpstr>POSITION DATA CHANGE – ACTION REASON CODE </vt:lpstr>
      <vt:lpstr>POSITION DATA PAGE  </vt:lpstr>
      <vt:lpstr>PowerPoint Presentation</vt:lpstr>
      <vt:lpstr>PowerPoint Presentation</vt:lpstr>
      <vt:lpstr>PowerPoint Presentation</vt:lpstr>
      <vt:lpstr>GENERAL DESCRIPTIONS AND ATTRIBUTES  </vt:lpstr>
      <vt:lpstr>PowerPoint Presentation</vt:lpstr>
      <vt:lpstr>PowerPoint Presentation</vt:lpstr>
      <vt:lpstr>PowerPoint Presentation</vt:lpstr>
      <vt:lpstr>PowerPoint Presentation</vt:lpstr>
      <vt:lpstr>PowerPoint Presentation</vt:lpstr>
      <vt:lpstr>PowerPoint Presentation</vt:lpstr>
      <vt:lpstr>GENERAL DESCRIPTIONS AND ATTRIBUTES  </vt:lpstr>
      <vt:lpstr>PowerPoint Presentation</vt:lpstr>
      <vt:lpstr>PowerPoint Presentation</vt:lpstr>
      <vt:lpstr>PowerPoint Presentation</vt:lpstr>
      <vt:lpstr>PowerPoint Presentation</vt:lpstr>
      <vt:lpstr>GENERAL DESCRIPTIONS AND ATTRIBUTES  </vt:lpstr>
      <vt:lpstr>PowerPoint Presentation</vt:lpstr>
      <vt:lpstr>CHECK YOUR UNDERSTANDING   </vt:lpstr>
      <vt:lpstr>PowerPoint Presentation</vt:lpstr>
      <vt:lpstr>PowerPoint Presentation</vt:lpstr>
      <vt:lpstr>PowerPoint Presentation</vt:lpstr>
      <vt:lpstr>PowerPoint Presentation</vt:lpstr>
      <vt:lpstr>PowerPoint Presentation</vt:lpstr>
      <vt:lpstr>TRY IT!</vt:lpstr>
      <vt:lpstr>PowerPoint Presentation</vt:lpstr>
      <vt:lpstr>JOB DATA CHANGES OVERVIEW   </vt:lpstr>
      <vt:lpstr>CHANGE TYPE - DATA   </vt:lpstr>
      <vt:lpstr>CHANGE TYPE – PAY CHANGE   </vt:lpstr>
      <vt:lpstr>CHANGE TYPE – JOB EARNINGS DISTRIBUTION   </vt:lpstr>
      <vt:lpstr>CHANGE TYPE – SHORT WORK BREAK   </vt:lpstr>
      <vt:lpstr>SHORT WORK BREAK    </vt:lpstr>
      <vt:lpstr>MULTIPLE JOB DATA CHANGES   </vt:lpstr>
      <vt:lpstr>JOB DATA PAGE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 WORK BREAK ATTRIBUTES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RESERVE ABEYANCE ATTRIBUTES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SHAREPOINT LIST INSTRUCTIONS</vt:lpstr>
      <vt:lpstr>SHAREPOINT LIST INSTRUCTIONS</vt:lpstr>
      <vt:lpstr>VIEWING LIST OPTIONS</vt:lpstr>
      <vt:lpstr>VIEWING LIST OPTIONS part 2 </vt:lpstr>
      <vt:lpstr>UPDATING AND EDITING A SHAREPOINT LIST</vt:lpstr>
      <vt:lpstr>UPDATING AND EDITING A SHAREPOINT LIST part 2</vt:lpstr>
      <vt:lpstr>LEARNING OBJECTIVES REVIEW</vt:lpstr>
      <vt:lpstr>APPENDIX</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PayPath Training Deck</dc:title>
  <dc:creator>Puja Pannu</dc:creator>
  <cp:lastModifiedBy>Lakesha Lee Welch</cp:lastModifiedBy>
  <cp:revision>1527</cp:revision>
  <cp:lastPrinted>2019-10-08T01:45:00Z</cp:lastPrinted>
  <dcterms:created xsi:type="dcterms:W3CDTF">2016-05-04T15:33:48Z</dcterms:created>
  <dcterms:modified xsi:type="dcterms:W3CDTF">2019-10-18T19:12:19Z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