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 id="2147483732" r:id="rId6"/>
    <p:sldMasterId id="2147483747" r:id="rId7"/>
    <p:sldMasterId id="2147483776" r:id="rId8"/>
    <p:sldMasterId id="2147483835" r:id="rId9"/>
    <p:sldMasterId id="2147483880" r:id="rId10"/>
  </p:sldMasterIdLst>
  <p:notesMasterIdLst>
    <p:notesMasterId r:id="rId125"/>
  </p:notesMasterIdLst>
  <p:handoutMasterIdLst>
    <p:handoutMasterId r:id="rId126"/>
  </p:handoutMasterIdLst>
  <p:sldIdLst>
    <p:sldId id="607" r:id="rId11"/>
    <p:sldId id="691" r:id="rId12"/>
    <p:sldId id="581" r:id="rId13"/>
    <p:sldId id="670" r:id="rId14"/>
    <p:sldId id="908" r:id="rId15"/>
    <p:sldId id="900" r:id="rId16"/>
    <p:sldId id="886" r:id="rId17"/>
    <p:sldId id="780" r:id="rId18"/>
    <p:sldId id="781" r:id="rId19"/>
    <p:sldId id="902" r:id="rId20"/>
    <p:sldId id="926" r:id="rId21"/>
    <p:sldId id="785" r:id="rId22"/>
    <p:sldId id="782" r:id="rId23"/>
    <p:sldId id="783" r:id="rId24"/>
    <p:sldId id="871" r:id="rId25"/>
    <p:sldId id="903" r:id="rId26"/>
    <p:sldId id="887" r:id="rId27"/>
    <p:sldId id="907" r:id="rId28"/>
    <p:sldId id="788" r:id="rId29"/>
    <p:sldId id="904" r:id="rId30"/>
    <p:sldId id="919" r:id="rId31"/>
    <p:sldId id="906" r:id="rId32"/>
    <p:sldId id="905" r:id="rId33"/>
    <p:sldId id="792" r:id="rId34"/>
    <p:sldId id="789" r:id="rId35"/>
    <p:sldId id="790" r:id="rId36"/>
    <p:sldId id="910" r:id="rId37"/>
    <p:sldId id="875" r:id="rId38"/>
    <p:sldId id="888" r:id="rId39"/>
    <p:sldId id="909" r:id="rId40"/>
    <p:sldId id="845" r:id="rId41"/>
    <p:sldId id="846" r:id="rId42"/>
    <p:sldId id="847" r:id="rId43"/>
    <p:sldId id="848" r:id="rId44"/>
    <p:sldId id="912" r:id="rId45"/>
    <p:sldId id="801" r:id="rId46"/>
    <p:sldId id="802" r:id="rId47"/>
    <p:sldId id="803" r:id="rId48"/>
    <p:sldId id="798" r:id="rId49"/>
    <p:sldId id="799" r:id="rId50"/>
    <p:sldId id="895" r:id="rId51"/>
    <p:sldId id="922" r:id="rId52"/>
    <p:sldId id="928" r:id="rId53"/>
    <p:sldId id="932" r:id="rId54"/>
    <p:sldId id="920" r:id="rId55"/>
    <p:sldId id="921" r:id="rId56"/>
    <p:sldId id="810" r:id="rId57"/>
    <p:sldId id="807" r:id="rId58"/>
    <p:sldId id="809" r:id="rId59"/>
    <p:sldId id="889" r:id="rId60"/>
    <p:sldId id="822" r:id="rId61"/>
    <p:sldId id="826" r:id="rId62"/>
    <p:sldId id="913" r:id="rId63"/>
    <p:sldId id="914" r:id="rId64"/>
    <p:sldId id="825" r:id="rId65"/>
    <p:sldId id="811" r:id="rId66"/>
    <p:sldId id="930" r:id="rId67"/>
    <p:sldId id="896" r:id="rId68"/>
    <p:sldId id="897" r:id="rId69"/>
    <p:sldId id="898" r:id="rId70"/>
    <p:sldId id="899" r:id="rId71"/>
    <p:sldId id="814" r:id="rId72"/>
    <p:sldId id="815" r:id="rId73"/>
    <p:sldId id="816" r:id="rId74"/>
    <p:sldId id="819" r:id="rId75"/>
    <p:sldId id="817" r:id="rId76"/>
    <p:sldId id="609" r:id="rId77"/>
    <p:sldId id="925" r:id="rId78"/>
    <p:sldId id="923" r:id="rId79"/>
    <p:sldId id="924" r:id="rId80"/>
    <p:sldId id="525" r:id="rId81"/>
    <p:sldId id="755" r:id="rId82"/>
    <p:sldId id="678" r:id="rId83"/>
    <p:sldId id="700" r:id="rId84"/>
    <p:sldId id="452" r:id="rId85"/>
    <p:sldId id="851" r:id="rId86"/>
    <p:sldId id="756" r:id="rId87"/>
    <p:sldId id="852" r:id="rId88"/>
    <p:sldId id="608" r:id="rId89"/>
    <p:sldId id="702" r:id="rId90"/>
    <p:sldId id="931" r:id="rId91"/>
    <p:sldId id="485" r:id="rId92"/>
    <p:sldId id="916" r:id="rId93"/>
    <p:sldId id="891" r:id="rId94"/>
    <p:sldId id="726" r:id="rId95"/>
    <p:sldId id="917" r:id="rId96"/>
    <p:sldId id="753" r:id="rId97"/>
    <p:sldId id="679" r:id="rId98"/>
    <p:sldId id="704" r:id="rId99"/>
    <p:sldId id="494" r:id="rId100"/>
    <p:sldId id="727" r:id="rId101"/>
    <p:sldId id="757" r:id="rId102"/>
    <p:sldId id="680" r:id="rId103"/>
    <p:sldId id="706" r:id="rId104"/>
    <p:sldId id="892" r:id="rId105"/>
    <p:sldId id="918" r:id="rId106"/>
    <p:sldId id="758" r:id="rId107"/>
    <p:sldId id="681" r:id="rId108"/>
    <p:sldId id="708" r:id="rId109"/>
    <p:sldId id="894" r:id="rId110"/>
    <p:sldId id="868" r:id="rId111"/>
    <p:sldId id="759" r:id="rId112"/>
    <p:sldId id="710" r:id="rId113"/>
    <p:sldId id="893" r:id="rId114"/>
    <p:sldId id="731" r:id="rId115"/>
    <p:sldId id="760" r:id="rId116"/>
    <p:sldId id="682" r:id="rId117"/>
    <p:sldId id="712" r:id="rId118"/>
    <p:sldId id="929" r:id="rId119"/>
    <p:sldId id="544" r:id="rId120"/>
    <p:sldId id="612" r:id="rId121"/>
    <p:sldId id="545" r:id="rId122"/>
    <p:sldId id="546" r:id="rId123"/>
    <p:sldId id="547" r:id="rId1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607"/>
            <p14:sldId id="691"/>
            <p14:sldId id="581"/>
            <p14:sldId id="670"/>
            <p14:sldId id="908"/>
            <p14:sldId id="900"/>
            <p14:sldId id="886"/>
            <p14:sldId id="780"/>
            <p14:sldId id="781"/>
            <p14:sldId id="902"/>
            <p14:sldId id="926"/>
            <p14:sldId id="785"/>
            <p14:sldId id="782"/>
            <p14:sldId id="783"/>
            <p14:sldId id="871"/>
            <p14:sldId id="903"/>
            <p14:sldId id="887"/>
            <p14:sldId id="907"/>
            <p14:sldId id="788"/>
            <p14:sldId id="904"/>
            <p14:sldId id="919"/>
            <p14:sldId id="906"/>
            <p14:sldId id="905"/>
            <p14:sldId id="792"/>
            <p14:sldId id="789"/>
            <p14:sldId id="790"/>
            <p14:sldId id="910"/>
            <p14:sldId id="875"/>
            <p14:sldId id="888"/>
            <p14:sldId id="909"/>
            <p14:sldId id="845"/>
            <p14:sldId id="846"/>
            <p14:sldId id="847"/>
            <p14:sldId id="848"/>
            <p14:sldId id="912"/>
            <p14:sldId id="801"/>
            <p14:sldId id="802"/>
            <p14:sldId id="803"/>
            <p14:sldId id="798"/>
            <p14:sldId id="799"/>
            <p14:sldId id="895"/>
            <p14:sldId id="922"/>
            <p14:sldId id="928"/>
            <p14:sldId id="932"/>
            <p14:sldId id="920"/>
            <p14:sldId id="921"/>
            <p14:sldId id="810"/>
            <p14:sldId id="807"/>
            <p14:sldId id="809"/>
            <p14:sldId id="889"/>
            <p14:sldId id="822"/>
            <p14:sldId id="826"/>
            <p14:sldId id="913"/>
            <p14:sldId id="914"/>
            <p14:sldId id="825"/>
            <p14:sldId id="811"/>
            <p14:sldId id="930"/>
            <p14:sldId id="896"/>
            <p14:sldId id="897"/>
            <p14:sldId id="898"/>
            <p14:sldId id="899"/>
            <p14:sldId id="814"/>
            <p14:sldId id="815"/>
            <p14:sldId id="816"/>
            <p14:sldId id="819"/>
            <p14:sldId id="817"/>
            <p14:sldId id="609"/>
            <p14:sldId id="925"/>
            <p14:sldId id="923"/>
            <p14:sldId id="924"/>
            <p14:sldId id="525"/>
            <p14:sldId id="755"/>
            <p14:sldId id="678"/>
            <p14:sldId id="700"/>
            <p14:sldId id="452"/>
            <p14:sldId id="851"/>
            <p14:sldId id="756"/>
            <p14:sldId id="852"/>
            <p14:sldId id="608"/>
            <p14:sldId id="702"/>
            <p14:sldId id="931"/>
            <p14:sldId id="485"/>
            <p14:sldId id="916"/>
            <p14:sldId id="891"/>
            <p14:sldId id="726"/>
            <p14:sldId id="917"/>
            <p14:sldId id="753"/>
            <p14:sldId id="679"/>
            <p14:sldId id="704"/>
            <p14:sldId id="494"/>
            <p14:sldId id="727"/>
            <p14:sldId id="757"/>
            <p14:sldId id="680"/>
            <p14:sldId id="706"/>
            <p14:sldId id="892"/>
            <p14:sldId id="918"/>
            <p14:sldId id="758"/>
            <p14:sldId id="681"/>
            <p14:sldId id="708"/>
            <p14:sldId id="894"/>
            <p14:sldId id="868"/>
            <p14:sldId id="759"/>
            <p14:sldId id="710"/>
            <p14:sldId id="893"/>
            <p14:sldId id="731"/>
            <p14:sldId id="760"/>
            <p14:sldId id="682"/>
            <p14:sldId id="712"/>
            <p14:sldId id="929"/>
            <p14:sldId id="544"/>
            <p14:sldId id="612"/>
            <p14:sldId id="545"/>
            <p14:sldId id="546"/>
            <p14:sldId id="5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Antonette Toney" initials="AT" lastIdx="7" clrIdx="2">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BC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2126" autoAdjust="0"/>
  </p:normalViewPr>
  <p:slideViewPr>
    <p:cSldViewPr snapToGrid="0">
      <p:cViewPr varScale="1">
        <p:scale>
          <a:sx n="69" d="100"/>
          <a:sy n="69" d="100"/>
        </p:scale>
        <p:origin x="64" y="152"/>
      </p:cViewPr>
      <p:guideLst/>
    </p:cSldViewPr>
  </p:slideViewPr>
  <p:notesTextViewPr>
    <p:cViewPr>
      <p:scale>
        <a:sx n="3" d="2"/>
        <a:sy n="3" d="2"/>
      </p:scale>
      <p:origin x="0" y="0"/>
    </p:cViewPr>
  </p:notesTextViewPr>
  <p:sorterViewPr>
    <p:cViewPr>
      <p:scale>
        <a:sx n="190" d="100"/>
        <a:sy n="190" d="100"/>
      </p:scale>
      <p:origin x="0" y="-14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viewProps" Target="viewProp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theme" Target="theme/theme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6E8E7-17BC-4E30-BF26-0940246772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1ABAAC-16B7-4C5A-90AF-B6A87CA20DE4}">
      <dgm:prSet phldrT="[Text]"/>
      <dgm:spPr/>
      <dgm:t>
        <a:bodyPr/>
        <a:lstStyle/>
        <a:p>
          <a:r>
            <a:rPr lang="en-US" b="1" dirty="0" smtClean="0"/>
            <a:t>Approve </a:t>
          </a:r>
          <a:endParaRPr lang="en-US" dirty="0"/>
        </a:p>
      </dgm:t>
    </dgm:pt>
    <dgm:pt modelId="{1E14A0FB-3A57-4926-B878-17F0A14D3474}" type="parTrans" cxnId="{E20F08FD-21A3-4453-8D82-6E1E28B48F79}">
      <dgm:prSet/>
      <dgm:spPr/>
      <dgm:t>
        <a:bodyPr/>
        <a:lstStyle/>
        <a:p>
          <a:endParaRPr lang="en-US"/>
        </a:p>
      </dgm:t>
    </dgm:pt>
    <dgm:pt modelId="{96FA6EE1-59DB-4282-AC00-7E1AC537E3BB}" type="sibTrans" cxnId="{E20F08FD-21A3-4453-8D82-6E1E28B48F79}">
      <dgm:prSet/>
      <dgm:spPr/>
      <dgm:t>
        <a:bodyPr/>
        <a:lstStyle/>
        <a:p>
          <a:endParaRPr lang="en-US"/>
        </a:p>
      </dgm:t>
    </dgm:pt>
    <dgm:pt modelId="{F650C67C-5430-4A90-A037-11E6F4145E5A}">
      <dgm:prSet/>
      <dgm:spPr>
        <a:solidFill>
          <a:schemeClr val="accent5">
            <a:lumMod val="50000"/>
          </a:schemeClr>
        </a:solidFill>
      </dgm:spPr>
      <dgm:t>
        <a:bodyPr/>
        <a:lstStyle/>
        <a:p>
          <a:r>
            <a:rPr lang="en-US" b="1" dirty="0" smtClean="0"/>
            <a:t>Deny</a:t>
          </a:r>
          <a:endParaRPr lang="en-US" b="1" dirty="0"/>
        </a:p>
      </dgm:t>
    </dgm:pt>
    <dgm:pt modelId="{0BB3A3E2-2CE2-45C2-A02A-B93411FB1D66}" type="parTrans" cxnId="{8C0F52F9-AFC1-4BEF-8899-9881C683F518}">
      <dgm:prSet/>
      <dgm:spPr/>
      <dgm:t>
        <a:bodyPr/>
        <a:lstStyle/>
        <a:p>
          <a:endParaRPr lang="en-US"/>
        </a:p>
      </dgm:t>
    </dgm:pt>
    <dgm:pt modelId="{3BF061AE-FA65-4DA3-A31A-4A4B5807D4DE}" type="sibTrans" cxnId="{8C0F52F9-AFC1-4BEF-8899-9881C683F518}">
      <dgm:prSet/>
      <dgm:spPr/>
      <dgm:t>
        <a:bodyPr/>
        <a:lstStyle/>
        <a:p>
          <a:endParaRPr lang="en-US"/>
        </a:p>
      </dgm:t>
    </dgm:pt>
    <dgm:pt modelId="{FC73BC1E-A231-497B-AE93-A4BEA66D125A}" type="pres">
      <dgm:prSet presAssocID="{82D6E8E7-17BC-4E30-BF26-0940246772FD}" presName="diagram" presStyleCnt="0">
        <dgm:presLayoutVars>
          <dgm:dir/>
          <dgm:resizeHandles val="exact"/>
        </dgm:presLayoutVars>
      </dgm:prSet>
      <dgm:spPr/>
      <dgm:t>
        <a:bodyPr/>
        <a:lstStyle/>
        <a:p>
          <a:endParaRPr lang="en-US"/>
        </a:p>
      </dgm:t>
    </dgm:pt>
    <dgm:pt modelId="{23808F92-005C-42BE-AAFA-C8270F4B8E85}" type="pres">
      <dgm:prSet presAssocID="{241ABAAC-16B7-4C5A-90AF-B6A87CA20DE4}" presName="node" presStyleLbl="node1" presStyleIdx="0" presStyleCnt="2">
        <dgm:presLayoutVars>
          <dgm:bulletEnabled val="1"/>
        </dgm:presLayoutVars>
      </dgm:prSet>
      <dgm:spPr/>
      <dgm:t>
        <a:bodyPr/>
        <a:lstStyle/>
        <a:p>
          <a:endParaRPr lang="en-US"/>
        </a:p>
      </dgm:t>
    </dgm:pt>
    <dgm:pt modelId="{4BF0C383-AA15-4C8E-B417-5E50E83B51E5}" type="pres">
      <dgm:prSet presAssocID="{96FA6EE1-59DB-4282-AC00-7E1AC537E3BB}" presName="sibTrans" presStyleCnt="0"/>
      <dgm:spPr/>
    </dgm:pt>
    <dgm:pt modelId="{BD489FC5-FD04-4197-89F8-AD8A50543E39}" type="pres">
      <dgm:prSet presAssocID="{F650C67C-5430-4A90-A037-11E6F4145E5A}" presName="node" presStyleLbl="node1" presStyleIdx="1" presStyleCnt="2">
        <dgm:presLayoutVars>
          <dgm:bulletEnabled val="1"/>
        </dgm:presLayoutVars>
      </dgm:prSet>
      <dgm:spPr/>
      <dgm:t>
        <a:bodyPr/>
        <a:lstStyle/>
        <a:p>
          <a:endParaRPr lang="en-US"/>
        </a:p>
      </dgm:t>
    </dgm:pt>
  </dgm:ptLst>
  <dgm:cxnLst>
    <dgm:cxn modelId="{45BFEF31-E88C-4A89-86BB-58AC9859CF1B}" type="presOf" srcId="{241ABAAC-16B7-4C5A-90AF-B6A87CA20DE4}" destId="{23808F92-005C-42BE-AAFA-C8270F4B8E85}" srcOrd="0" destOrd="0" presId="urn:microsoft.com/office/officeart/2005/8/layout/default"/>
    <dgm:cxn modelId="{1959B46C-B298-4F9B-A7D3-AF075FFBF3C3}" type="presOf" srcId="{F650C67C-5430-4A90-A037-11E6F4145E5A}" destId="{BD489FC5-FD04-4197-89F8-AD8A50543E39}" srcOrd="0" destOrd="0" presId="urn:microsoft.com/office/officeart/2005/8/layout/default"/>
    <dgm:cxn modelId="{E20F08FD-21A3-4453-8D82-6E1E28B48F79}" srcId="{82D6E8E7-17BC-4E30-BF26-0940246772FD}" destId="{241ABAAC-16B7-4C5A-90AF-B6A87CA20DE4}" srcOrd="0" destOrd="0" parTransId="{1E14A0FB-3A57-4926-B878-17F0A14D3474}" sibTransId="{96FA6EE1-59DB-4282-AC00-7E1AC537E3BB}"/>
    <dgm:cxn modelId="{4EC17F49-02A9-4A54-A335-C430E6C90321}" type="presOf" srcId="{82D6E8E7-17BC-4E30-BF26-0940246772FD}" destId="{FC73BC1E-A231-497B-AE93-A4BEA66D125A}" srcOrd="0" destOrd="0" presId="urn:microsoft.com/office/officeart/2005/8/layout/default"/>
    <dgm:cxn modelId="{8C0F52F9-AFC1-4BEF-8899-9881C683F518}" srcId="{82D6E8E7-17BC-4E30-BF26-0940246772FD}" destId="{F650C67C-5430-4A90-A037-11E6F4145E5A}" srcOrd="1" destOrd="0" parTransId="{0BB3A3E2-2CE2-45C2-A02A-B93411FB1D66}" sibTransId="{3BF061AE-FA65-4DA3-A31A-4A4B5807D4DE}"/>
    <dgm:cxn modelId="{296844A9-9254-4A7B-8FDB-4DD8B01271EF}" type="presParOf" srcId="{FC73BC1E-A231-497B-AE93-A4BEA66D125A}" destId="{23808F92-005C-42BE-AAFA-C8270F4B8E85}" srcOrd="0" destOrd="0" presId="urn:microsoft.com/office/officeart/2005/8/layout/default"/>
    <dgm:cxn modelId="{2BD9F66F-3824-4E12-84A3-499B51EAC3FC}" type="presParOf" srcId="{FC73BC1E-A231-497B-AE93-A4BEA66D125A}" destId="{4BF0C383-AA15-4C8E-B417-5E50E83B51E5}" srcOrd="1" destOrd="0" presId="urn:microsoft.com/office/officeart/2005/8/layout/default"/>
    <dgm:cxn modelId="{58446212-FA3B-454F-9B84-5D57F8CBB730}" type="presParOf" srcId="{FC73BC1E-A231-497B-AE93-A4BEA66D125A}" destId="{BD489FC5-FD04-4197-89F8-AD8A50543E3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6E8E7-17BC-4E30-BF26-0940246772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1ABAAC-16B7-4C5A-90AF-B6A87CA20DE4}">
      <dgm:prSet phldrT="[Text]"/>
      <dgm:spPr/>
      <dgm:t>
        <a:bodyPr/>
        <a:lstStyle/>
        <a:p>
          <a:r>
            <a:rPr lang="en-US" b="1" dirty="0" smtClean="0"/>
            <a:t>Approve </a:t>
          </a:r>
          <a:endParaRPr lang="en-US" dirty="0"/>
        </a:p>
      </dgm:t>
    </dgm:pt>
    <dgm:pt modelId="{1E14A0FB-3A57-4926-B878-17F0A14D3474}" type="parTrans" cxnId="{E20F08FD-21A3-4453-8D82-6E1E28B48F79}">
      <dgm:prSet/>
      <dgm:spPr/>
      <dgm:t>
        <a:bodyPr/>
        <a:lstStyle/>
        <a:p>
          <a:endParaRPr lang="en-US"/>
        </a:p>
      </dgm:t>
    </dgm:pt>
    <dgm:pt modelId="{96FA6EE1-59DB-4282-AC00-7E1AC537E3BB}" type="sibTrans" cxnId="{E20F08FD-21A3-4453-8D82-6E1E28B48F79}">
      <dgm:prSet/>
      <dgm:spPr/>
      <dgm:t>
        <a:bodyPr/>
        <a:lstStyle/>
        <a:p>
          <a:endParaRPr lang="en-US"/>
        </a:p>
      </dgm:t>
    </dgm:pt>
    <dgm:pt modelId="{FC73BC1E-A231-497B-AE93-A4BEA66D125A}" type="pres">
      <dgm:prSet presAssocID="{82D6E8E7-17BC-4E30-BF26-0940246772FD}" presName="diagram" presStyleCnt="0">
        <dgm:presLayoutVars>
          <dgm:dir/>
          <dgm:resizeHandles val="exact"/>
        </dgm:presLayoutVars>
      </dgm:prSet>
      <dgm:spPr/>
      <dgm:t>
        <a:bodyPr/>
        <a:lstStyle/>
        <a:p>
          <a:endParaRPr lang="en-US"/>
        </a:p>
      </dgm:t>
    </dgm:pt>
    <dgm:pt modelId="{23808F92-005C-42BE-AAFA-C8270F4B8E85}" type="pres">
      <dgm:prSet presAssocID="{241ABAAC-16B7-4C5A-90AF-B6A87CA20DE4}" presName="node" presStyleLbl="node1" presStyleIdx="0" presStyleCnt="1">
        <dgm:presLayoutVars>
          <dgm:bulletEnabled val="1"/>
        </dgm:presLayoutVars>
      </dgm:prSet>
      <dgm:spPr/>
      <dgm:t>
        <a:bodyPr/>
        <a:lstStyle/>
        <a:p>
          <a:endParaRPr lang="en-US"/>
        </a:p>
      </dgm:t>
    </dgm:pt>
  </dgm:ptLst>
  <dgm:cxnLst>
    <dgm:cxn modelId="{45BFEF31-E88C-4A89-86BB-58AC9859CF1B}" type="presOf" srcId="{241ABAAC-16B7-4C5A-90AF-B6A87CA20DE4}" destId="{23808F92-005C-42BE-AAFA-C8270F4B8E85}" srcOrd="0" destOrd="0" presId="urn:microsoft.com/office/officeart/2005/8/layout/default"/>
    <dgm:cxn modelId="{E20F08FD-21A3-4453-8D82-6E1E28B48F79}" srcId="{82D6E8E7-17BC-4E30-BF26-0940246772FD}" destId="{241ABAAC-16B7-4C5A-90AF-B6A87CA20DE4}" srcOrd="0" destOrd="0" parTransId="{1E14A0FB-3A57-4926-B878-17F0A14D3474}" sibTransId="{96FA6EE1-59DB-4282-AC00-7E1AC537E3BB}"/>
    <dgm:cxn modelId="{4EC17F49-02A9-4A54-A335-C430E6C90321}" type="presOf" srcId="{82D6E8E7-17BC-4E30-BF26-0940246772FD}" destId="{FC73BC1E-A231-497B-AE93-A4BEA66D125A}" srcOrd="0" destOrd="0" presId="urn:microsoft.com/office/officeart/2005/8/layout/default"/>
    <dgm:cxn modelId="{296844A9-9254-4A7B-8FDB-4DD8B01271EF}" type="presParOf" srcId="{FC73BC1E-A231-497B-AE93-A4BEA66D125A}" destId="{23808F92-005C-42BE-AAFA-C8270F4B8E8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6E8E7-17BC-4E30-BF26-0940246772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650C67C-5430-4A90-A037-11E6F4145E5A}">
      <dgm:prSet/>
      <dgm:spPr>
        <a:solidFill>
          <a:schemeClr val="accent5">
            <a:lumMod val="50000"/>
          </a:schemeClr>
        </a:solidFill>
      </dgm:spPr>
      <dgm:t>
        <a:bodyPr/>
        <a:lstStyle/>
        <a:p>
          <a:r>
            <a:rPr lang="en-US" b="1" dirty="0" smtClean="0"/>
            <a:t>Deny</a:t>
          </a:r>
          <a:endParaRPr lang="en-US" b="1" dirty="0"/>
        </a:p>
      </dgm:t>
    </dgm:pt>
    <dgm:pt modelId="{0BB3A3E2-2CE2-45C2-A02A-B93411FB1D66}" type="parTrans" cxnId="{8C0F52F9-AFC1-4BEF-8899-9881C683F518}">
      <dgm:prSet/>
      <dgm:spPr/>
      <dgm:t>
        <a:bodyPr/>
        <a:lstStyle/>
        <a:p>
          <a:endParaRPr lang="en-US"/>
        </a:p>
      </dgm:t>
    </dgm:pt>
    <dgm:pt modelId="{3BF061AE-FA65-4DA3-A31A-4A4B5807D4DE}" type="sibTrans" cxnId="{8C0F52F9-AFC1-4BEF-8899-9881C683F518}">
      <dgm:prSet/>
      <dgm:spPr/>
      <dgm:t>
        <a:bodyPr/>
        <a:lstStyle/>
        <a:p>
          <a:endParaRPr lang="en-US"/>
        </a:p>
      </dgm:t>
    </dgm:pt>
    <dgm:pt modelId="{FC73BC1E-A231-497B-AE93-A4BEA66D125A}" type="pres">
      <dgm:prSet presAssocID="{82D6E8E7-17BC-4E30-BF26-0940246772FD}" presName="diagram" presStyleCnt="0">
        <dgm:presLayoutVars>
          <dgm:dir/>
          <dgm:resizeHandles val="exact"/>
        </dgm:presLayoutVars>
      </dgm:prSet>
      <dgm:spPr/>
      <dgm:t>
        <a:bodyPr/>
        <a:lstStyle/>
        <a:p>
          <a:endParaRPr lang="en-US"/>
        </a:p>
      </dgm:t>
    </dgm:pt>
    <dgm:pt modelId="{BD489FC5-FD04-4197-89F8-AD8A50543E39}" type="pres">
      <dgm:prSet presAssocID="{F650C67C-5430-4A90-A037-11E6F4145E5A}" presName="node" presStyleLbl="node1" presStyleIdx="0" presStyleCnt="1" custLinFactNeighborX="-15168" custLinFactNeighborY="1580">
        <dgm:presLayoutVars>
          <dgm:bulletEnabled val="1"/>
        </dgm:presLayoutVars>
      </dgm:prSet>
      <dgm:spPr/>
      <dgm:t>
        <a:bodyPr/>
        <a:lstStyle/>
        <a:p>
          <a:endParaRPr lang="en-US"/>
        </a:p>
      </dgm:t>
    </dgm:pt>
  </dgm:ptLst>
  <dgm:cxnLst>
    <dgm:cxn modelId="{1959B46C-B298-4F9B-A7D3-AF075FFBF3C3}" type="presOf" srcId="{F650C67C-5430-4A90-A037-11E6F4145E5A}" destId="{BD489FC5-FD04-4197-89F8-AD8A50543E39}" srcOrd="0" destOrd="0" presId="urn:microsoft.com/office/officeart/2005/8/layout/default"/>
    <dgm:cxn modelId="{4EC17F49-02A9-4A54-A335-C430E6C90321}" type="presOf" srcId="{82D6E8E7-17BC-4E30-BF26-0940246772FD}" destId="{FC73BC1E-A231-497B-AE93-A4BEA66D125A}" srcOrd="0" destOrd="0" presId="urn:microsoft.com/office/officeart/2005/8/layout/default"/>
    <dgm:cxn modelId="{8C0F52F9-AFC1-4BEF-8899-9881C683F518}" srcId="{82D6E8E7-17BC-4E30-BF26-0940246772FD}" destId="{F650C67C-5430-4A90-A037-11E6F4145E5A}" srcOrd="0" destOrd="0" parTransId="{0BB3A3E2-2CE2-45C2-A02A-B93411FB1D66}" sibTransId="{3BF061AE-FA65-4DA3-A31A-4A4B5807D4DE}"/>
    <dgm:cxn modelId="{58446212-FA3B-454F-9B84-5D57F8CBB730}" type="presParOf" srcId="{FC73BC1E-A231-497B-AE93-A4BEA66D125A}" destId="{BD489FC5-FD04-4197-89F8-AD8A50543E3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565FC-30B3-4190-AB88-EE2473A05022}"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BC132D75-621E-4914-9E8C-F3C938F03C7E}">
      <dgm:prSet phldrT="[Text]"/>
      <dgm:spPr/>
      <dgm:t>
        <a:bodyPr/>
        <a:lstStyle/>
        <a:p>
          <a:r>
            <a:rPr lang="en-US" dirty="0" smtClean="0"/>
            <a:t>AWE Approvals</a:t>
          </a:r>
          <a:endParaRPr lang="en-US" dirty="0"/>
        </a:p>
      </dgm:t>
    </dgm:pt>
    <dgm:pt modelId="{BB92BEE6-A96C-4860-9B28-4AA836A17413}" type="parTrans" cxnId="{57E1C35B-5052-417A-8D2E-E94D7160EEED}">
      <dgm:prSet/>
      <dgm:spPr/>
      <dgm:t>
        <a:bodyPr/>
        <a:lstStyle/>
        <a:p>
          <a:endParaRPr lang="en-US"/>
        </a:p>
      </dgm:t>
    </dgm:pt>
    <dgm:pt modelId="{F5C9717F-D304-49CC-B4C6-6B737ED8DD3C}" type="sibTrans" cxnId="{57E1C35B-5052-417A-8D2E-E94D7160EEED}">
      <dgm:prSet/>
      <dgm:spPr/>
      <dgm:t>
        <a:bodyPr/>
        <a:lstStyle/>
        <a:p>
          <a:endParaRPr lang="en-US"/>
        </a:p>
      </dgm:t>
    </dgm:pt>
    <dgm:pt modelId="{CF128142-1AD8-43E7-A1F2-662B8FE768DF}">
      <dgm:prSet phldrT="[Text]"/>
      <dgm:spPr/>
      <dgm:t>
        <a:bodyPr/>
        <a:lstStyle/>
        <a:p>
          <a:r>
            <a:rPr lang="en-US" dirty="0" smtClean="0"/>
            <a:t>Contingent Worker (CWR)</a:t>
          </a:r>
          <a:endParaRPr lang="en-US" dirty="0"/>
        </a:p>
      </dgm:t>
    </dgm:pt>
    <dgm:pt modelId="{8D3EC5D5-23EC-45B3-9649-89C2B6105646}" type="parTrans" cxnId="{BC714B6F-2863-4DA8-9BC7-D1016C690545}">
      <dgm:prSet/>
      <dgm:spPr/>
      <dgm:t>
        <a:bodyPr/>
        <a:lstStyle/>
        <a:p>
          <a:endParaRPr lang="en-US" dirty="0"/>
        </a:p>
      </dgm:t>
    </dgm:pt>
    <dgm:pt modelId="{47DF532B-D986-41B5-B979-2D688DFCFE78}" type="sibTrans" cxnId="{BC714B6F-2863-4DA8-9BC7-D1016C690545}">
      <dgm:prSet/>
      <dgm:spPr/>
      <dgm:t>
        <a:bodyPr/>
        <a:lstStyle/>
        <a:p>
          <a:endParaRPr lang="en-US"/>
        </a:p>
      </dgm:t>
    </dgm:pt>
    <dgm:pt modelId="{A5D60F0C-502B-4F75-980F-26CF7C697C36}">
      <dgm:prSet phldrT="[Text]"/>
      <dgm:spPr/>
      <dgm:t>
        <a:bodyPr/>
        <a:lstStyle/>
        <a:p>
          <a:r>
            <a:rPr lang="en-US" dirty="0" smtClean="0"/>
            <a:t>Personal Data</a:t>
          </a:r>
          <a:endParaRPr lang="en-US" dirty="0"/>
        </a:p>
      </dgm:t>
    </dgm:pt>
    <dgm:pt modelId="{73B2E75A-B397-4D8A-8E38-9B81011346F6}" type="parTrans" cxnId="{A57BF5FC-A98B-443E-A99D-9CE550BD445D}">
      <dgm:prSet/>
      <dgm:spPr/>
      <dgm:t>
        <a:bodyPr/>
        <a:lstStyle/>
        <a:p>
          <a:endParaRPr lang="en-US" dirty="0"/>
        </a:p>
      </dgm:t>
    </dgm:pt>
    <dgm:pt modelId="{320C61BD-367F-4696-8560-3C6DFE24363A}" type="sibTrans" cxnId="{A57BF5FC-A98B-443E-A99D-9CE550BD445D}">
      <dgm:prSet/>
      <dgm:spPr/>
      <dgm:t>
        <a:bodyPr/>
        <a:lstStyle/>
        <a:p>
          <a:endParaRPr lang="en-US"/>
        </a:p>
      </dgm:t>
    </dgm:pt>
    <dgm:pt modelId="{45EF292C-2078-483E-9621-0D87061E325B}">
      <dgm:prSet phldrT="[Text]"/>
      <dgm:spPr/>
      <dgm:t>
        <a:bodyPr/>
        <a:lstStyle/>
        <a:p>
          <a:r>
            <a:rPr lang="en-US" dirty="0" smtClean="0"/>
            <a:t>Voluntary Termination</a:t>
          </a:r>
          <a:endParaRPr lang="en-US" dirty="0"/>
        </a:p>
      </dgm:t>
    </dgm:pt>
    <dgm:pt modelId="{9A5169EF-336D-4D12-A521-A1B241030DB8}" type="parTrans" cxnId="{1460BDDB-A4D5-470D-B5C3-5E74C62E6A08}">
      <dgm:prSet/>
      <dgm:spPr/>
      <dgm:t>
        <a:bodyPr/>
        <a:lstStyle/>
        <a:p>
          <a:endParaRPr lang="en-US" dirty="0"/>
        </a:p>
      </dgm:t>
    </dgm:pt>
    <dgm:pt modelId="{95E18AA7-0E09-459A-9A0E-C826C24DC2EE}" type="sibTrans" cxnId="{1460BDDB-A4D5-470D-B5C3-5E74C62E6A08}">
      <dgm:prSet/>
      <dgm:spPr/>
      <dgm:t>
        <a:bodyPr/>
        <a:lstStyle/>
        <a:p>
          <a:endParaRPr lang="en-US"/>
        </a:p>
      </dgm:t>
    </dgm:pt>
    <dgm:pt modelId="{33B96B73-4D98-4E32-8D43-852AEF3DF8AE}">
      <dgm:prSet phldrT="[Text]"/>
      <dgm:spPr/>
      <dgm:t>
        <a:bodyPr/>
        <a:lstStyle/>
        <a:p>
          <a:r>
            <a:rPr lang="en-US" dirty="0" smtClean="0"/>
            <a:t>One Time Pay</a:t>
          </a:r>
          <a:endParaRPr lang="en-US" dirty="0"/>
        </a:p>
      </dgm:t>
    </dgm:pt>
    <dgm:pt modelId="{164A483D-BA67-47B8-8E85-4811A33C451A}" type="parTrans" cxnId="{A03F93C6-1014-4B9D-95DC-41FBB858DF47}">
      <dgm:prSet/>
      <dgm:spPr/>
      <dgm:t>
        <a:bodyPr/>
        <a:lstStyle/>
        <a:p>
          <a:endParaRPr lang="en-US" dirty="0"/>
        </a:p>
      </dgm:t>
    </dgm:pt>
    <dgm:pt modelId="{C49DBF47-D38A-44AC-B0B8-B52CF7CAC801}" type="sibTrans" cxnId="{A03F93C6-1014-4B9D-95DC-41FBB858DF47}">
      <dgm:prSet/>
      <dgm:spPr/>
      <dgm:t>
        <a:bodyPr/>
        <a:lstStyle/>
        <a:p>
          <a:endParaRPr lang="en-US"/>
        </a:p>
      </dgm:t>
    </dgm:pt>
    <dgm:pt modelId="{0AA0A4D1-24FE-4E49-8689-7A855F5BA917}" type="pres">
      <dgm:prSet presAssocID="{A88565FC-30B3-4190-AB88-EE2473A05022}" presName="Name0" presStyleCnt="0">
        <dgm:presLayoutVars>
          <dgm:chMax val="1"/>
          <dgm:dir/>
          <dgm:animLvl val="ctr"/>
          <dgm:resizeHandles val="exact"/>
        </dgm:presLayoutVars>
      </dgm:prSet>
      <dgm:spPr/>
      <dgm:t>
        <a:bodyPr/>
        <a:lstStyle/>
        <a:p>
          <a:endParaRPr lang="en-US"/>
        </a:p>
      </dgm:t>
    </dgm:pt>
    <dgm:pt modelId="{03B08711-4C43-4F7D-A52E-AEFD5FF97522}" type="pres">
      <dgm:prSet presAssocID="{BC132D75-621E-4914-9E8C-F3C938F03C7E}" presName="centerShape" presStyleLbl="node0" presStyleIdx="0" presStyleCnt="1"/>
      <dgm:spPr/>
      <dgm:t>
        <a:bodyPr/>
        <a:lstStyle/>
        <a:p>
          <a:endParaRPr lang="en-US"/>
        </a:p>
      </dgm:t>
    </dgm:pt>
    <dgm:pt modelId="{06AB3773-336E-46E0-A41B-7AE7BE5BFEE4}" type="pres">
      <dgm:prSet presAssocID="{8D3EC5D5-23EC-45B3-9649-89C2B6105646}" presName="parTrans" presStyleLbl="sibTrans2D1" presStyleIdx="0" presStyleCnt="4"/>
      <dgm:spPr/>
      <dgm:t>
        <a:bodyPr/>
        <a:lstStyle/>
        <a:p>
          <a:endParaRPr lang="en-US"/>
        </a:p>
      </dgm:t>
    </dgm:pt>
    <dgm:pt modelId="{E99DACD0-6A8D-4C9A-A392-5DB1050E6E4F}" type="pres">
      <dgm:prSet presAssocID="{8D3EC5D5-23EC-45B3-9649-89C2B6105646}" presName="connectorText" presStyleLbl="sibTrans2D1" presStyleIdx="0" presStyleCnt="4"/>
      <dgm:spPr/>
      <dgm:t>
        <a:bodyPr/>
        <a:lstStyle/>
        <a:p>
          <a:endParaRPr lang="en-US"/>
        </a:p>
      </dgm:t>
    </dgm:pt>
    <dgm:pt modelId="{CA732B8B-AA28-4BF0-8E30-C0FCC27EDDBF}" type="pres">
      <dgm:prSet presAssocID="{CF128142-1AD8-43E7-A1F2-662B8FE768DF}" presName="node" presStyleLbl="node1" presStyleIdx="0" presStyleCnt="4">
        <dgm:presLayoutVars>
          <dgm:bulletEnabled val="1"/>
        </dgm:presLayoutVars>
      </dgm:prSet>
      <dgm:spPr/>
      <dgm:t>
        <a:bodyPr/>
        <a:lstStyle/>
        <a:p>
          <a:endParaRPr lang="en-US"/>
        </a:p>
      </dgm:t>
    </dgm:pt>
    <dgm:pt modelId="{5F84ABDF-8F86-42E6-8776-79DC4ABFE8D2}" type="pres">
      <dgm:prSet presAssocID="{73B2E75A-B397-4D8A-8E38-9B81011346F6}" presName="parTrans" presStyleLbl="sibTrans2D1" presStyleIdx="1" presStyleCnt="4"/>
      <dgm:spPr/>
      <dgm:t>
        <a:bodyPr/>
        <a:lstStyle/>
        <a:p>
          <a:endParaRPr lang="en-US"/>
        </a:p>
      </dgm:t>
    </dgm:pt>
    <dgm:pt modelId="{9F4ED29E-42B1-4201-8B9E-24EB31D2B947}" type="pres">
      <dgm:prSet presAssocID="{73B2E75A-B397-4D8A-8E38-9B81011346F6}" presName="connectorText" presStyleLbl="sibTrans2D1" presStyleIdx="1" presStyleCnt="4"/>
      <dgm:spPr/>
      <dgm:t>
        <a:bodyPr/>
        <a:lstStyle/>
        <a:p>
          <a:endParaRPr lang="en-US"/>
        </a:p>
      </dgm:t>
    </dgm:pt>
    <dgm:pt modelId="{748B6D90-67D4-4934-A400-A52C63889841}" type="pres">
      <dgm:prSet presAssocID="{A5D60F0C-502B-4F75-980F-26CF7C697C36}" presName="node" presStyleLbl="node1" presStyleIdx="1" presStyleCnt="4">
        <dgm:presLayoutVars>
          <dgm:bulletEnabled val="1"/>
        </dgm:presLayoutVars>
      </dgm:prSet>
      <dgm:spPr/>
      <dgm:t>
        <a:bodyPr/>
        <a:lstStyle/>
        <a:p>
          <a:endParaRPr lang="en-US"/>
        </a:p>
      </dgm:t>
    </dgm:pt>
    <dgm:pt modelId="{FEAA28A1-5837-468F-8F01-CF0A5A90A031}" type="pres">
      <dgm:prSet presAssocID="{9A5169EF-336D-4D12-A521-A1B241030DB8}" presName="parTrans" presStyleLbl="sibTrans2D1" presStyleIdx="2" presStyleCnt="4"/>
      <dgm:spPr/>
      <dgm:t>
        <a:bodyPr/>
        <a:lstStyle/>
        <a:p>
          <a:endParaRPr lang="en-US"/>
        </a:p>
      </dgm:t>
    </dgm:pt>
    <dgm:pt modelId="{DDE31319-E86F-422C-BDF6-F968ECD55B37}" type="pres">
      <dgm:prSet presAssocID="{9A5169EF-336D-4D12-A521-A1B241030DB8}" presName="connectorText" presStyleLbl="sibTrans2D1" presStyleIdx="2" presStyleCnt="4"/>
      <dgm:spPr/>
      <dgm:t>
        <a:bodyPr/>
        <a:lstStyle/>
        <a:p>
          <a:endParaRPr lang="en-US"/>
        </a:p>
      </dgm:t>
    </dgm:pt>
    <dgm:pt modelId="{C7D2AB0E-7FFE-48D1-A9E2-FC893DDD3DD4}" type="pres">
      <dgm:prSet presAssocID="{45EF292C-2078-483E-9621-0D87061E325B}" presName="node" presStyleLbl="node1" presStyleIdx="2" presStyleCnt="4">
        <dgm:presLayoutVars>
          <dgm:bulletEnabled val="1"/>
        </dgm:presLayoutVars>
      </dgm:prSet>
      <dgm:spPr/>
      <dgm:t>
        <a:bodyPr/>
        <a:lstStyle/>
        <a:p>
          <a:endParaRPr lang="en-US"/>
        </a:p>
      </dgm:t>
    </dgm:pt>
    <dgm:pt modelId="{6EE20343-3FB2-4631-B3EE-C4A7C91FAEEC}" type="pres">
      <dgm:prSet presAssocID="{164A483D-BA67-47B8-8E85-4811A33C451A}" presName="parTrans" presStyleLbl="sibTrans2D1" presStyleIdx="3" presStyleCnt="4"/>
      <dgm:spPr/>
      <dgm:t>
        <a:bodyPr/>
        <a:lstStyle/>
        <a:p>
          <a:endParaRPr lang="en-US"/>
        </a:p>
      </dgm:t>
    </dgm:pt>
    <dgm:pt modelId="{B5C5C337-9EB4-4E4A-8E45-D06BFF7CF6F0}" type="pres">
      <dgm:prSet presAssocID="{164A483D-BA67-47B8-8E85-4811A33C451A}" presName="connectorText" presStyleLbl="sibTrans2D1" presStyleIdx="3" presStyleCnt="4"/>
      <dgm:spPr/>
      <dgm:t>
        <a:bodyPr/>
        <a:lstStyle/>
        <a:p>
          <a:endParaRPr lang="en-US"/>
        </a:p>
      </dgm:t>
    </dgm:pt>
    <dgm:pt modelId="{309674E8-2A73-45F8-805F-AFC548BA0C14}" type="pres">
      <dgm:prSet presAssocID="{33B96B73-4D98-4E32-8D43-852AEF3DF8AE}" presName="node" presStyleLbl="node1" presStyleIdx="3" presStyleCnt="4">
        <dgm:presLayoutVars>
          <dgm:bulletEnabled val="1"/>
        </dgm:presLayoutVars>
      </dgm:prSet>
      <dgm:spPr/>
      <dgm:t>
        <a:bodyPr/>
        <a:lstStyle/>
        <a:p>
          <a:endParaRPr lang="en-US"/>
        </a:p>
      </dgm:t>
    </dgm:pt>
  </dgm:ptLst>
  <dgm:cxnLst>
    <dgm:cxn modelId="{F696117D-6208-46C6-896A-9009ADE1FCF5}" type="presOf" srcId="{BC132D75-621E-4914-9E8C-F3C938F03C7E}" destId="{03B08711-4C43-4F7D-A52E-AEFD5FF97522}" srcOrd="0" destOrd="0" presId="urn:microsoft.com/office/officeart/2005/8/layout/radial5"/>
    <dgm:cxn modelId="{A7070E2A-25DC-4539-8AD3-C1FF499A3834}" type="presOf" srcId="{A88565FC-30B3-4190-AB88-EE2473A05022}" destId="{0AA0A4D1-24FE-4E49-8689-7A855F5BA917}" srcOrd="0" destOrd="0" presId="urn:microsoft.com/office/officeart/2005/8/layout/radial5"/>
    <dgm:cxn modelId="{BC714B6F-2863-4DA8-9BC7-D1016C690545}" srcId="{BC132D75-621E-4914-9E8C-F3C938F03C7E}" destId="{CF128142-1AD8-43E7-A1F2-662B8FE768DF}" srcOrd="0" destOrd="0" parTransId="{8D3EC5D5-23EC-45B3-9649-89C2B6105646}" sibTransId="{47DF532B-D986-41B5-B979-2D688DFCFE78}"/>
    <dgm:cxn modelId="{7FAD93C0-F3D4-425F-AEB7-1FFF97C85A92}" type="presOf" srcId="{8D3EC5D5-23EC-45B3-9649-89C2B6105646}" destId="{E99DACD0-6A8D-4C9A-A392-5DB1050E6E4F}" srcOrd="1" destOrd="0" presId="urn:microsoft.com/office/officeart/2005/8/layout/radial5"/>
    <dgm:cxn modelId="{A03F93C6-1014-4B9D-95DC-41FBB858DF47}" srcId="{BC132D75-621E-4914-9E8C-F3C938F03C7E}" destId="{33B96B73-4D98-4E32-8D43-852AEF3DF8AE}" srcOrd="3" destOrd="0" parTransId="{164A483D-BA67-47B8-8E85-4811A33C451A}" sibTransId="{C49DBF47-D38A-44AC-B0B8-B52CF7CAC801}"/>
    <dgm:cxn modelId="{3255484A-810A-47B5-99B7-907F7979FFB2}" type="presOf" srcId="{73B2E75A-B397-4D8A-8E38-9B81011346F6}" destId="{9F4ED29E-42B1-4201-8B9E-24EB31D2B947}" srcOrd="1" destOrd="0" presId="urn:microsoft.com/office/officeart/2005/8/layout/radial5"/>
    <dgm:cxn modelId="{CE3DEB1E-A9F9-44F8-9C3F-C7A289B0E7FF}" type="presOf" srcId="{73B2E75A-B397-4D8A-8E38-9B81011346F6}" destId="{5F84ABDF-8F86-42E6-8776-79DC4ABFE8D2}" srcOrd="0" destOrd="0" presId="urn:microsoft.com/office/officeart/2005/8/layout/radial5"/>
    <dgm:cxn modelId="{EDFC9269-27CC-4916-BD19-C5A469DB256B}" type="presOf" srcId="{9A5169EF-336D-4D12-A521-A1B241030DB8}" destId="{DDE31319-E86F-422C-BDF6-F968ECD55B37}" srcOrd="1" destOrd="0" presId="urn:microsoft.com/office/officeart/2005/8/layout/radial5"/>
    <dgm:cxn modelId="{359ECAE4-3825-49DA-9731-9DE503D9C4FD}" type="presOf" srcId="{8D3EC5D5-23EC-45B3-9649-89C2B6105646}" destId="{06AB3773-336E-46E0-A41B-7AE7BE5BFEE4}" srcOrd="0" destOrd="0" presId="urn:microsoft.com/office/officeart/2005/8/layout/radial5"/>
    <dgm:cxn modelId="{12BDA2C7-0463-4CFC-909C-BEF1470DFDC1}" type="presOf" srcId="{A5D60F0C-502B-4F75-980F-26CF7C697C36}" destId="{748B6D90-67D4-4934-A400-A52C63889841}" srcOrd="0" destOrd="0" presId="urn:microsoft.com/office/officeart/2005/8/layout/radial5"/>
    <dgm:cxn modelId="{D57969A8-00E5-42D7-BC9D-52E20743CB9F}" type="presOf" srcId="{164A483D-BA67-47B8-8E85-4811A33C451A}" destId="{B5C5C337-9EB4-4E4A-8E45-D06BFF7CF6F0}" srcOrd="1" destOrd="0" presId="urn:microsoft.com/office/officeart/2005/8/layout/radial5"/>
    <dgm:cxn modelId="{A57BF5FC-A98B-443E-A99D-9CE550BD445D}" srcId="{BC132D75-621E-4914-9E8C-F3C938F03C7E}" destId="{A5D60F0C-502B-4F75-980F-26CF7C697C36}" srcOrd="1" destOrd="0" parTransId="{73B2E75A-B397-4D8A-8E38-9B81011346F6}" sibTransId="{320C61BD-367F-4696-8560-3C6DFE24363A}"/>
    <dgm:cxn modelId="{1460BDDB-A4D5-470D-B5C3-5E74C62E6A08}" srcId="{BC132D75-621E-4914-9E8C-F3C938F03C7E}" destId="{45EF292C-2078-483E-9621-0D87061E325B}" srcOrd="2" destOrd="0" parTransId="{9A5169EF-336D-4D12-A521-A1B241030DB8}" sibTransId="{95E18AA7-0E09-459A-9A0E-C826C24DC2EE}"/>
    <dgm:cxn modelId="{B864C6E9-9890-4C36-8FD6-871B7E446B7D}" type="presOf" srcId="{33B96B73-4D98-4E32-8D43-852AEF3DF8AE}" destId="{309674E8-2A73-45F8-805F-AFC548BA0C14}" srcOrd="0" destOrd="0" presId="urn:microsoft.com/office/officeart/2005/8/layout/radial5"/>
    <dgm:cxn modelId="{DFCE6548-A203-435F-9617-EC7F427C7DAC}" type="presOf" srcId="{45EF292C-2078-483E-9621-0D87061E325B}" destId="{C7D2AB0E-7FFE-48D1-A9E2-FC893DDD3DD4}" srcOrd="0" destOrd="0" presId="urn:microsoft.com/office/officeart/2005/8/layout/radial5"/>
    <dgm:cxn modelId="{57E1C35B-5052-417A-8D2E-E94D7160EEED}" srcId="{A88565FC-30B3-4190-AB88-EE2473A05022}" destId="{BC132D75-621E-4914-9E8C-F3C938F03C7E}" srcOrd="0" destOrd="0" parTransId="{BB92BEE6-A96C-4860-9B28-4AA836A17413}" sibTransId="{F5C9717F-D304-49CC-B4C6-6B737ED8DD3C}"/>
    <dgm:cxn modelId="{09D2E131-D72E-47D9-8EE8-BE741EDDA95D}" type="presOf" srcId="{164A483D-BA67-47B8-8E85-4811A33C451A}" destId="{6EE20343-3FB2-4631-B3EE-C4A7C91FAEEC}" srcOrd="0" destOrd="0" presId="urn:microsoft.com/office/officeart/2005/8/layout/radial5"/>
    <dgm:cxn modelId="{D74AE42B-D755-4DFC-B6F7-086E90909EDF}" type="presOf" srcId="{CF128142-1AD8-43E7-A1F2-662B8FE768DF}" destId="{CA732B8B-AA28-4BF0-8E30-C0FCC27EDDBF}" srcOrd="0" destOrd="0" presId="urn:microsoft.com/office/officeart/2005/8/layout/radial5"/>
    <dgm:cxn modelId="{BC9D0489-6D20-430D-9250-0432A8B727A9}" type="presOf" srcId="{9A5169EF-336D-4D12-A521-A1B241030DB8}" destId="{FEAA28A1-5837-468F-8F01-CF0A5A90A031}" srcOrd="0" destOrd="0" presId="urn:microsoft.com/office/officeart/2005/8/layout/radial5"/>
    <dgm:cxn modelId="{1A9191EC-E017-40ED-8E73-C82EA3F79631}" type="presParOf" srcId="{0AA0A4D1-24FE-4E49-8689-7A855F5BA917}" destId="{03B08711-4C43-4F7D-A52E-AEFD5FF97522}" srcOrd="0" destOrd="0" presId="urn:microsoft.com/office/officeart/2005/8/layout/radial5"/>
    <dgm:cxn modelId="{47977840-6082-42A9-8E87-6A907A4D5DF1}" type="presParOf" srcId="{0AA0A4D1-24FE-4E49-8689-7A855F5BA917}" destId="{06AB3773-336E-46E0-A41B-7AE7BE5BFEE4}" srcOrd="1" destOrd="0" presId="urn:microsoft.com/office/officeart/2005/8/layout/radial5"/>
    <dgm:cxn modelId="{B179A1CA-3BB7-4D6A-8913-786C1E67F710}" type="presParOf" srcId="{06AB3773-336E-46E0-A41B-7AE7BE5BFEE4}" destId="{E99DACD0-6A8D-4C9A-A392-5DB1050E6E4F}" srcOrd="0" destOrd="0" presId="urn:microsoft.com/office/officeart/2005/8/layout/radial5"/>
    <dgm:cxn modelId="{58003225-6221-46A5-B9F9-5BEE173B46B7}" type="presParOf" srcId="{0AA0A4D1-24FE-4E49-8689-7A855F5BA917}" destId="{CA732B8B-AA28-4BF0-8E30-C0FCC27EDDBF}" srcOrd="2" destOrd="0" presId="urn:microsoft.com/office/officeart/2005/8/layout/radial5"/>
    <dgm:cxn modelId="{319794F9-8149-4DB1-8F3F-7EB3916ABA00}" type="presParOf" srcId="{0AA0A4D1-24FE-4E49-8689-7A855F5BA917}" destId="{5F84ABDF-8F86-42E6-8776-79DC4ABFE8D2}" srcOrd="3" destOrd="0" presId="urn:microsoft.com/office/officeart/2005/8/layout/radial5"/>
    <dgm:cxn modelId="{06E2446A-122B-415F-9008-57C0DCF2C5C6}" type="presParOf" srcId="{5F84ABDF-8F86-42E6-8776-79DC4ABFE8D2}" destId="{9F4ED29E-42B1-4201-8B9E-24EB31D2B947}" srcOrd="0" destOrd="0" presId="urn:microsoft.com/office/officeart/2005/8/layout/radial5"/>
    <dgm:cxn modelId="{17B084B8-8644-4F4B-BBE2-1D10B06B559F}" type="presParOf" srcId="{0AA0A4D1-24FE-4E49-8689-7A855F5BA917}" destId="{748B6D90-67D4-4934-A400-A52C63889841}" srcOrd="4" destOrd="0" presId="urn:microsoft.com/office/officeart/2005/8/layout/radial5"/>
    <dgm:cxn modelId="{A5AC2A0A-7BEF-4393-A210-115AFC2236CF}" type="presParOf" srcId="{0AA0A4D1-24FE-4E49-8689-7A855F5BA917}" destId="{FEAA28A1-5837-468F-8F01-CF0A5A90A031}" srcOrd="5" destOrd="0" presId="urn:microsoft.com/office/officeart/2005/8/layout/radial5"/>
    <dgm:cxn modelId="{56DB4C34-D248-4EE3-9BF1-20F2BD84055E}" type="presParOf" srcId="{FEAA28A1-5837-468F-8F01-CF0A5A90A031}" destId="{DDE31319-E86F-422C-BDF6-F968ECD55B37}" srcOrd="0" destOrd="0" presId="urn:microsoft.com/office/officeart/2005/8/layout/radial5"/>
    <dgm:cxn modelId="{C3238D8E-DE69-40D8-9CD0-E2FE99A64521}" type="presParOf" srcId="{0AA0A4D1-24FE-4E49-8689-7A855F5BA917}" destId="{C7D2AB0E-7FFE-48D1-A9E2-FC893DDD3DD4}" srcOrd="6" destOrd="0" presId="urn:microsoft.com/office/officeart/2005/8/layout/radial5"/>
    <dgm:cxn modelId="{754F4408-F2BF-43AE-9C3B-C903E203229C}" type="presParOf" srcId="{0AA0A4D1-24FE-4E49-8689-7A855F5BA917}" destId="{6EE20343-3FB2-4631-B3EE-C4A7C91FAEEC}" srcOrd="7" destOrd="0" presId="urn:microsoft.com/office/officeart/2005/8/layout/radial5"/>
    <dgm:cxn modelId="{CE262808-78E9-4DD7-A5B1-0A77834CBE93}" type="presParOf" srcId="{6EE20343-3FB2-4631-B3EE-C4A7C91FAEEC}" destId="{B5C5C337-9EB4-4E4A-8E45-D06BFF7CF6F0}" srcOrd="0" destOrd="0" presId="urn:microsoft.com/office/officeart/2005/8/layout/radial5"/>
    <dgm:cxn modelId="{0823F212-CB7A-40E7-9B45-8B8229586490}" type="presParOf" srcId="{0AA0A4D1-24FE-4E49-8689-7A855F5BA917}" destId="{309674E8-2A73-45F8-805F-AFC548BA0C1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8F92-005C-42BE-AAFA-C8270F4B8E85}">
      <dsp:nvSpPr>
        <dsp:cNvPr id="0" name=""/>
        <dsp:cNvSpPr/>
      </dsp:nvSpPr>
      <dsp:spPr>
        <a:xfrm>
          <a:off x="353903" y="352"/>
          <a:ext cx="2167593" cy="1300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Approve </a:t>
          </a:r>
          <a:endParaRPr lang="en-US" sz="3600" kern="1200" dirty="0"/>
        </a:p>
      </dsp:txBody>
      <dsp:txXfrm>
        <a:off x="353903" y="352"/>
        <a:ext cx="2167593" cy="1300556"/>
      </dsp:txXfrm>
    </dsp:sp>
    <dsp:sp modelId="{BD489FC5-FD04-4197-89F8-AD8A50543E39}">
      <dsp:nvSpPr>
        <dsp:cNvPr id="0" name=""/>
        <dsp:cNvSpPr/>
      </dsp:nvSpPr>
      <dsp:spPr>
        <a:xfrm>
          <a:off x="2738256" y="352"/>
          <a:ext cx="2167593" cy="130055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Deny</a:t>
          </a:r>
          <a:endParaRPr lang="en-US" sz="3600" b="1" kern="1200" dirty="0"/>
        </a:p>
      </dsp:txBody>
      <dsp:txXfrm>
        <a:off x="2738256" y="352"/>
        <a:ext cx="2167593" cy="1300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8F92-005C-42BE-AAFA-C8270F4B8E85}">
      <dsp:nvSpPr>
        <dsp:cNvPr id="0" name=""/>
        <dsp:cNvSpPr/>
      </dsp:nvSpPr>
      <dsp:spPr>
        <a:xfrm>
          <a:off x="1546080" y="352"/>
          <a:ext cx="2167593" cy="1300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Approve </a:t>
          </a:r>
          <a:endParaRPr lang="en-US" sz="3600" kern="1200" dirty="0"/>
        </a:p>
      </dsp:txBody>
      <dsp:txXfrm>
        <a:off x="1546080" y="352"/>
        <a:ext cx="2167593" cy="1300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89FC5-FD04-4197-89F8-AD8A50543E39}">
      <dsp:nvSpPr>
        <dsp:cNvPr id="0" name=""/>
        <dsp:cNvSpPr/>
      </dsp:nvSpPr>
      <dsp:spPr>
        <a:xfrm>
          <a:off x="1217299" y="704"/>
          <a:ext cx="2167593" cy="130055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b="1" kern="1200" dirty="0" smtClean="0"/>
            <a:t>Deny</a:t>
          </a:r>
          <a:endParaRPr lang="en-US" sz="5600" b="1" kern="1200" dirty="0"/>
        </a:p>
      </dsp:txBody>
      <dsp:txXfrm>
        <a:off x="1217299" y="704"/>
        <a:ext cx="2167593" cy="1300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08711-4C43-4F7D-A52E-AEFD5FF97522}">
      <dsp:nvSpPr>
        <dsp:cNvPr id="0" name=""/>
        <dsp:cNvSpPr/>
      </dsp:nvSpPr>
      <dsp:spPr>
        <a:xfrm>
          <a:off x="2827404" y="1715591"/>
          <a:ext cx="1222298" cy="122229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AWE Approvals</a:t>
          </a:r>
          <a:endParaRPr lang="en-US" sz="1400" kern="1200" dirty="0"/>
        </a:p>
      </dsp:txBody>
      <dsp:txXfrm>
        <a:off x="3006405" y="1894592"/>
        <a:ext cx="864296" cy="864296"/>
      </dsp:txXfrm>
    </dsp:sp>
    <dsp:sp modelId="{06AB3773-336E-46E0-A41B-7AE7BE5BFEE4}">
      <dsp:nvSpPr>
        <dsp:cNvPr id="0" name=""/>
        <dsp:cNvSpPr/>
      </dsp:nvSpPr>
      <dsp:spPr>
        <a:xfrm rot="16200000">
          <a:off x="3308424" y="1269638"/>
          <a:ext cx="260259" cy="41558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347463" y="1391793"/>
        <a:ext cx="182181" cy="249349"/>
      </dsp:txXfrm>
    </dsp:sp>
    <dsp:sp modelId="{CA732B8B-AA28-4BF0-8E30-C0FCC27EDDBF}">
      <dsp:nvSpPr>
        <dsp:cNvPr id="0" name=""/>
        <dsp:cNvSpPr/>
      </dsp:nvSpPr>
      <dsp:spPr>
        <a:xfrm>
          <a:off x="2827404" y="2236"/>
          <a:ext cx="1222298" cy="122229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Contingent Worker (CWR)</a:t>
          </a:r>
          <a:endParaRPr lang="en-US" sz="1200" kern="1200" dirty="0"/>
        </a:p>
      </dsp:txBody>
      <dsp:txXfrm>
        <a:off x="3006405" y="181237"/>
        <a:ext cx="864296" cy="864296"/>
      </dsp:txXfrm>
    </dsp:sp>
    <dsp:sp modelId="{5F84ABDF-8F86-42E6-8776-79DC4ABFE8D2}">
      <dsp:nvSpPr>
        <dsp:cNvPr id="0" name=""/>
        <dsp:cNvSpPr/>
      </dsp:nvSpPr>
      <dsp:spPr>
        <a:xfrm>
          <a:off x="4157735" y="2118950"/>
          <a:ext cx="260259" cy="415581"/>
        </a:xfrm>
        <a:prstGeom prst="rightArrow">
          <a:avLst>
            <a:gd name="adj1" fmla="val 60000"/>
            <a:gd name="adj2" fmla="val 5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157735" y="2202066"/>
        <a:ext cx="182181" cy="249349"/>
      </dsp:txXfrm>
    </dsp:sp>
    <dsp:sp modelId="{748B6D90-67D4-4934-A400-A52C63889841}">
      <dsp:nvSpPr>
        <dsp:cNvPr id="0" name=""/>
        <dsp:cNvSpPr/>
      </dsp:nvSpPr>
      <dsp:spPr>
        <a:xfrm>
          <a:off x="4540759" y="1715591"/>
          <a:ext cx="1222298" cy="1222298"/>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Personal Data</a:t>
          </a:r>
          <a:endParaRPr lang="en-US" sz="1200" kern="1200" dirty="0"/>
        </a:p>
      </dsp:txBody>
      <dsp:txXfrm>
        <a:off x="4719760" y="1894592"/>
        <a:ext cx="864296" cy="864296"/>
      </dsp:txXfrm>
    </dsp:sp>
    <dsp:sp modelId="{FEAA28A1-5837-468F-8F01-CF0A5A90A031}">
      <dsp:nvSpPr>
        <dsp:cNvPr id="0" name=""/>
        <dsp:cNvSpPr/>
      </dsp:nvSpPr>
      <dsp:spPr>
        <a:xfrm rot="5400000">
          <a:off x="3308424" y="2968261"/>
          <a:ext cx="260259" cy="415581"/>
        </a:xfrm>
        <a:prstGeom prst="rightArrow">
          <a:avLst>
            <a:gd name="adj1" fmla="val 60000"/>
            <a:gd name="adj2" fmla="val 5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347463" y="3012338"/>
        <a:ext cx="182181" cy="249349"/>
      </dsp:txXfrm>
    </dsp:sp>
    <dsp:sp modelId="{C7D2AB0E-7FFE-48D1-A9E2-FC893DDD3DD4}">
      <dsp:nvSpPr>
        <dsp:cNvPr id="0" name=""/>
        <dsp:cNvSpPr/>
      </dsp:nvSpPr>
      <dsp:spPr>
        <a:xfrm>
          <a:off x="2827404" y="3428946"/>
          <a:ext cx="1222298" cy="1222298"/>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Voluntary Termination</a:t>
          </a:r>
          <a:endParaRPr lang="en-US" sz="1200" kern="1200" dirty="0"/>
        </a:p>
      </dsp:txBody>
      <dsp:txXfrm>
        <a:off x="3006405" y="3607947"/>
        <a:ext cx="864296" cy="864296"/>
      </dsp:txXfrm>
    </dsp:sp>
    <dsp:sp modelId="{6EE20343-3FB2-4631-B3EE-C4A7C91FAEEC}">
      <dsp:nvSpPr>
        <dsp:cNvPr id="0" name=""/>
        <dsp:cNvSpPr/>
      </dsp:nvSpPr>
      <dsp:spPr>
        <a:xfrm rot="10800000">
          <a:off x="2459112" y="2118950"/>
          <a:ext cx="260259" cy="415581"/>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37190" y="2202066"/>
        <a:ext cx="182181" cy="249349"/>
      </dsp:txXfrm>
    </dsp:sp>
    <dsp:sp modelId="{309674E8-2A73-45F8-805F-AFC548BA0C14}">
      <dsp:nvSpPr>
        <dsp:cNvPr id="0" name=""/>
        <dsp:cNvSpPr/>
      </dsp:nvSpPr>
      <dsp:spPr>
        <a:xfrm>
          <a:off x="1114049" y="1715591"/>
          <a:ext cx="1222298" cy="122229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One Time Pay</a:t>
          </a:r>
          <a:endParaRPr lang="en-US" sz="1200" kern="1200" dirty="0"/>
        </a:p>
      </dsp:txBody>
      <dsp:txXfrm>
        <a:off x="1293050" y="1894592"/>
        <a:ext cx="864296" cy="8642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10/16/2019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79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1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2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97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the involuntary term form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a:t>
            </a:fld>
            <a:endParaRPr lang="en-US" dirty="0"/>
          </a:p>
        </p:txBody>
      </p:sp>
    </p:spTree>
    <p:extLst>
      <p:ext uri="{BB962C8B-B14F-4D97-AF65-F5344CB8AC3E}">
        <p14:creationId xmlns:p14="http://schemas.microsoft.com/office/powerpoint/2010/main" val="151533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800"/>
              </a:spcAft>
              <a:buFont typeface="Arial" panose="020B0604020202020204" pitchFamily="34" charset="0"/>
              <a:buNone/>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The</a:t>
            </a:r>
            <a:r>
              <a:rPr kumimoji="0" lang="en-US" sz="2000" b="0" i="0" u="none" strike="noStrike" kern="1200" cap="none" spc="-5" normalizeH="0" noProof="0" dirty="0" smtClean="0">
                <a:ln>
                  <a:noFill/>
                </a:ln>
                <a:solidFill>
                  <a:prstClr val="black"/>
                </a:solidFill>
                <a:effectLst/>
                <a:uLnTx/>
                <a:uFillTx/>
                <a:latin typeface="Arial"/>
                <a:ea typeface="+mn-ea"/>
                <a:cs typeface="Arial"/>
              </a:rPr>
              <a:t> Rehire template can be used when there is an existing employee record within the same BU. </a:t>
            </a:r>
          </a:p>
          <a:p>
            <a:pPr marL="628650" lvl="1" indent="-171450">
              <a:lnSpc>
                <a:spcPct val="107000"/>
              </a:lnSpc>
              <a:spcAft>
                <a:spcPts val="800"/>
              </a:spcAft>
              <a:buFont typeface="Arial" panose="020B0604020202020204" pitchFamily="34" charset="0"/>
              <a:buChar char="•"/>
              <a:defRPr/>
            </a:pPr>
            <a:r>
              <a:rPr lang="en-US" sz="2000" spc="-5" baseline="0" dirty="0" smtClean="0">
                <a:solidFill>
                  <a:prstClr val="black"/>
                </a:solidFill>
                <a:latin typeface="Arial"/>
                <a:cs typeface="Arial"/>
              </a:rPr>
              <a:t>If</a:t>
            </a:r>
            <a:r>
              <a:rPr lang="en-US" sz="2000" spc="-5" dirty="0" smtClean="0">
                <a:solidFill>
                  <a:prstClr val="black"/>
                </a:solidFill>
                <a:latin typeface="Arial"/>
                <a:cs typeface="Arial"/>
              </a:rPr>
              <a:t> the employee’s only terminated employee record is at a different BU, you must use the HIRE template with the appropriate rehire reason code. </a:t>
            </a: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20</a:t>
            </a:fld>
            <a:endParaRPr lang="en-US" dirty="0"/>
          </a:p>
        </p:txBody>
      </p:sp>
    </p:spTree>
    <p:extLst>
      <p:ext uri="{BB962C8B-B14F-4D97-AF65-F5344CB8AC3E}">
        <p14:creationId xmlns:p14="http://schemas.microsoft.com/office/powerpoint/2010/main" val="380395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47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93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1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83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Use the </a:t>
            </a:r>
            <a:r>
              <a:rPr lang="en-US" sz="1200" b="1" dirty="0" smtClean="0">
                <a:solidFill>
                  <a:schemeClr val="tx1"/>
                </a:solidFill>
                <a:latin typeface="Arial" panose="020B0604020202020204" pitchFamily="34" charset="0"/>
                <a:ea typeface="Times New Roman"/>
                <a:cs typeface="Arial" panose="020B0604020202020204" pitchFamily="34" charset="0"/>
              </a:rPr>
              <a:t>Job Data </a:t>
            </a:r>
            <a:r>
              <a:rPr lang="en-US" sz="1200" dirty="0" smtClean="0">
                <a:solidFill>
                  <a:schemeClr val="tx1"/>
                </a:solidFill>
                <a:latin typeface="Arial" panose="020B0604020202020204" pitchFamily="34" charset="0"/>
                <a:ea typeface="Times New Roman"/>
                <a:cs typeface="Arial" panose="020B0604020202020204" pitchFamily="34" charset="0"/>
              </a:rPr>
              <a:t>page  to enter updates to job-related data such as pay, earnings distribution and short work break.</a:t>
            </a:r>
          </a:p>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You must enter the </a:t>
            </a:r>
            <a:r>
              <a:rPr lang="en-US" sz="1200" b="1" dirty="0" smtClean="0">
                <a:solidFill>
                  <a:schemeClr val="tx1"/>
                </a:solidFill>
                <a:latin typeface="Arial" panose="020B0604020202020204" pitchFamily="34" charset="0"/>
                <a:ea typeface="Times New Roman"/>
                <a:cs typeface="Arial" panose="020B0604020202020204" pitchFamily="34" charset="0"/>
              </a:rPr>
              <a:t>Effective Date </a:t>
            </a:r>
            <a:r>
              <a:rPr lang="en-US" sz="1200" dirty="0" smtClean="0">
                <a:solidFill>
                  <a:schemeClr val="tx1"/>
                </a:solidFill>
                <a:latin typeface="Arial" panose="020B0604020202020204" pitchFamily="34" charset="0"/>
                <a:ea typeface="Times New Roman"/>
                <a:cs typeface="Arial" panose="020B0604020202020204" pitchFamily="34" charset="0"/>
              </a:rPr>
              <a:t>and the </a:t>
            </a:r>
            <a:r>
              <a:rPr lang="en-US" sz="1200" b="1" dirty="0" smtClean="0">
                <a:solidFill>
                  <a:schemeClr val="tx1"/>
                </a:solidFill>
                <a:latin typeface="Arial" panose="020B0604020202020204" pitchFamily="34" charset="0"/>
                <a:ea typeface="Times New Roman"/>
                <a:cs typeface="Arial" panose="020B0604020202020204" pitchFamily="34" charset="0"/>
              </a:rPr>
              <a:t>Action</a:t>
            </a:r>
            <a:r>
              <a:rPr lang="en-US" sz="1200" dirty="0" smtClean="0">
                <a:solidFill>
                  <a:schemeClr val="tx1"/>
                </a:solidFill>
                <a:latin typeface="Arial" panose="020B0604020202020204" pitchFamily="34" charset="0"/>
                <a:ea typeface="Times New Roman"/>
                <a:cs typeface="Arial" panose="020B0604020202020204" pitchFamily="34" charset="0"/>
              </a:rPr>
              <a:t> and </a:t>
            </a:r>
            <a:r>
              <a:rPr lang="en-US" sz="1200" b="1" dirty="0" smtClean="0">
                <a:solidFill>
                  <a:schemeClr val="tx1"/>
                </a:solidFill>
                <a:latin typeface="Arial" panose="020B0604020202020204" pitchFamily="34" charset="0"/>
                <a:ea typeface="Times New Roman"/>
                <a:cs typeface="Arial" panose="020B0604020202020204" pitchFamily="34" charset="0"/>
              </a:rPr>
              <a:t>Action Reason </a:t>
            </a:r>
            <a:r>
              <a:rPr lang="en-US" sz="1200" dirty="0" smtClean="0">
                <a:solidFill>
                  <a:schemeClr val="tx1"/>
                </a:solidFill>
                <a:latin typeface="Arial" panose="020B0604020202020204" pitchFamily="34" charset="0"/>
                <a:ea typeface="Times New Roman"/>
                <a:cs typeface="Arial" panose="020B0604020202020204" pitchFamily="34" charset="0"/>
              </a:rPr>
              <a:t>fields before entering an update.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59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004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0082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5312007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29054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720379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58124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27921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12754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15212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079357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100348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3240772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61187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708383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145700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2773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0342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8252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725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25577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9339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93236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50863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3900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1271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98686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0444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099647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58510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99390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74220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294949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44390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32490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5175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89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7662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2516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5814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66533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84568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047016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690669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70917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21355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62212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33306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84899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010424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713279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24803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224809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45327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616717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95476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993439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269105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29013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81264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00727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44529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095799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49340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1658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5604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00601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33288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0008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34067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408909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969275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037832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0607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7510171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54460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55212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18436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1291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43693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21494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97592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95148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9691033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92774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png"/><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3.png"/><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2.png"/><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3.png"/><Relationship Id="rId2" Type="http://schemas.openxmlformats.org/officeDocument/2006/relationships/slideLayout" Target="../slideLayouts/slideLayout84.xml"/><Relationship Id="rId16" Type="http://schemas.openxmlformats.org/officeDocument/2006/relationships/image" Target="../media/image2.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30" r:id="rId6"/>
    <p:sldLayoutId id="2147483680" r:id="rId7"/>
    <p:sldLayoutId id="2147483681" r:id="rId8"/>
    <p:sldLayoutId id="2147483682" r:id="rId9"/>
    <p:sldLayoutId id="2147483683" r:id="rId10"/>
    <p:sldLayoutId id="2147483684" r:id="rId11"/>
    <p:sldLayoutId id="2147483685" r:id="rId12"/>
    <p:sldLayoutId id="2147483731" r:id="rId13"/>
    <p:sldLayoutId id="2147483715"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4028358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5686861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1005462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7313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36804346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07130747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8.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107.xml.rels><?xml version="1.0" encoding="UTF-8" standalone="yes"?>
<Relationships xmlns="http://schemas.openxmlformats.org/package/2006/relationships"><Relationship Id="rId8" Type="http://schemas.openxmlformats.org/officeDocument/2006/relationships/hyperlink" Target="https://ucpath.ucr.edu/document/ucrto-beprocess-offboardingfinalsigned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sites/g/files/rcwecm436/files/2019-07/OFFBOARDING_Infographic_voluntarytermination.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Voluntary_Termination_Template_Transaction.pdf" TargetMode="External"/><Relationship Id="rId5" Type="http://schemas.openxmlformats.org/officeDocument/2006/relationships/hyperlink" Target="https://fomucpathtraining.ucr.edu/Job_Aids_Pilot/Voluntary_Termination_Retirement_Template_Transactions_Action_Reason_Codes_Descriptions.pdf" TargetMode="External"/><Relationship Id="rId4" Type="http://schemas.openxmlformats.org/officeDocument/2006/relationships/hyperlink" Target="https://fomucpathtraining.ucr.edu/Pilot_Docs/Offboarding_Checklist.pdf" TargetMode="External"/></Relationships>
</file>

<file path=ppt/slides/_rels/slide10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8" Type="http://schemas.openxmlformats.org/officeDocument/2006/relationships/hyperlink" Target="https://ucrshare.ucr.edu/sites/FOM_UCPath/Pages/PD.aspx?RootFolder=/sites/FOM_UCPath/PostDeploy/Transaction%20Pilot/8%20-%20Additional%20Comp%20(E-353)%20-%20One%20Time%20Pay/Additional%20Comp%20-%20One%20Time%20Pay%20Process%20Maps&amp;FolderCTID=0x0120001A1F5F6DF353CC46BE7B38AEE07BC3CD&amp;View=%7bF3E1E8B1-51EB-4100-A3C7-C5312B151588%7d" TargetMode="External"/><Relationship Id="rId3" Type="http://schemas.openxmlformats.org/officeDocument/2006/relationships/hyperlink" Target="https://ucrshare.ucr.edu/sites/FOM_UCPath/Pages/PD.aspx?RootFolder=/sites/FOM_UCPath/PostDeploy/Transaction%20Pilot/2%20-%20On%20Behalf%20Case%20Management/On%20Behalf%20of%20Process%20Maps&amp;FolderCTID=0x0120001A1F5F6DF353CC46BE7B38AEE07BC3CD&amp;View=%7bF3E1E8B1-51EB-4100-A3C7-C5312B151588%7d" TargetMode="External"/><Relationship Id="rId7" Type="http://schemas.openxmlformats.org/officeDocument/2006/relationships/hyperlink" Target="https://ucrshare.ucr.edu/sites/FOM_UCPath/Pages/PD.aspx?RootFolder=/sites/FOM_UCPath/PostDeploy/Transaction%20Pilot/4%20-%20POI%20Initiation/POI%20Initiation%20Process%20Maps&amp;FolderCTID=0x0120001A1F5F6DF353CC46BE7B38AEE07BC3CD&amp;View=%7bF3E1E8B1-51EB-4100-A3C7-C5312B151588%7d" TargetMode="External"/><Relationship Id="rId12" Type="http://schemas.openxmlformats.org/officeDocument/2006/relationships/hyperlink" Target="https://ucrshare.ucr.edu/sites/FOM_UCPath/Pages/PD.aspx?RootFolder=%2Fsites%2FFOM%5FUCPath%2FPostDeploy%2FTransaction%20Pilot%2F11%20%2D%20PayPath%20for%20EMPL%20Class%205%20and%209%20and%2010%2FPayPath%20for%20Empl%20Class%205%2C%209%20and%2010%20%2D%20Process%20Maps&amp;FolderCTID=0x0120001A1F5F6DF353CC46BE7B38AEE07BC3CD&amp;View=%7BF3E1E8B1%2D51EB%2D4100%2DA3C7%2DC5312B151588%7D"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ucrshare.ucr.edu/sites/FOM_UCPath/Pages/PD.aspx?RootFolder=/sites/FOM_UCPath/PostDeploy/Transaction%20Pilot/5%20-%20Personal%20Data%20Change%20-%20Person%20Profile%20Approval%20Role/Personal%20Data%20Changes%20Process%20Maps&amp;FolderCTID=0x0120001A1F5F6DF353CC46BE7B38AEE07BC3CD&amp;View=%7bF3E1E8B1-51EB-4100-A3C7-C5312B151588%7d" TargetMode="External"/><Relationship Id="rId11" Type="http://schemas.openxmlformats.org/officeDocument/2006/relationships/hyperlink" Target="https://ucrshare.ucr.edu/sites/FOM_UCPath/Pages/PD.aspx?RootFolder=%2Fsites%2FFOM%5FUCPath%2FPostDeploy%2FTransaction%20Pilot%2F10%20%2D%20%20Onboarding%20for%20EMPL%20Class%205%2C%209%20and%2010%2FOnboarding%20Empl%20Class%205%2C%209%20and%2010%20%2D%20Process%20Maps&amp;FolderCTID=0x0120001A1F5F6DF353CC46BE7B38AEE07BC3CD&amp;View=%7BF3E1E8B1%2D51EB%2D4100%2DA3C7%2DC5312B151588%7D" TargetMode="External"/><Relationship Id="rId5" Type="http://schemas.openxmlformats.org/officeDocument/2006/relationships/hyperlink" Target="https://ucrshare.ucr.edu/sites/FOM_UCPath/Pages/PD.aspx?RootFolder=/sites/FOM_UCPath/PostDeploy/Transaction%20Pilot/1%20-%20Contingent%20Worker/CWR%20Process%20Maps&amp;FolderCTID=0x0120001A1F5F6DF353CC46BE7B38AEE07BC3CD&amp;View=%7bF3E1E8B1-51EB-4100-A3C7-C5312B151588%7d" TargetMode="External"/><Relationship Id="rId10" Type="http://schemas.openxmlformats.org/officeDocument/2006/relationships/hyperlink" Target="https://ucrshare.ucr.edu/sites/FOM_UCPath/Pages/PD.aspx?RootFolder=%2Fsites%2FFOM%5FUCPath%2FPostDeploy%2FTransaction%20Pilot%2F9%20%2D%20Offboarding%20Involuntary%20Termination%2FOffboarding%20Involuntary%20Termination%20%2D%20Process%20Maps&amp;FolderCTID=0x0120001A1F5F6DF353CC46BE7B38AEE07BC3CD&amp;View=%7BF3E1E8B1%2D51EB%2D4100%2DA3C7%2DC5312B151588%7D" TargetMode="External"/><Relationship Id="rId4" Type="http://schemas.openxmlformats.org/officeDocument/2006/relationships/hyperlink" Target="https://ucrshare.ucr.edu/sites/FOM_UCPath/Pages/PD.aspx?RootFolder=/sites/FOM_UCPath/PostDeploy/Transaction%20Pilot/7%20-%20Position%20Control%20Process/Position%20Control%20Process%20-%20Process%20Map&amp;FolderCTID=0x0120001A1F5F6DF353CC46BE7B38AEE07BC3CD&amp;View=%7bF3E1E8B1-51EB-4100-A3C7-C5312B151588%7d" TargetMode="External"/><Relationship Id="rId9" Type="http://schemas.openxmlformats.org/officeDocument/2006/relationships/hyperlink" Target="https://ucrshare.ucr.edu/sites/FOM_UCPath/Pages/PD.aspx?RootFolder=/sites/FOM_UCPath/PostDeploy/Transaction%20Pilot/6%20-%20Offboarding%20Voluntary%20Termination/Off%20Boarding%20Voluntary%20Term%20Process%20Maps&amp;FolderCTID=0x0120001A1F5F6DF353CC46BE7B38AEE07BC3CD&amp;View=%7bF3E1E8B1-51EB-4100-A3C7-C5312B151588%7d"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ucrshare.ucr.edu/sites/FOM_UCPath/Pages/PD.aspx?RootFolder=%2Fsites%2FFOM%5FUCPath%2FPostDeploy%2FTransaction%20Pilot%2F9%20%2D%20Offboarding%20Involuntary%20Termination%2FOffboarding%20Involuntary%20Termination%20%2D%20Process%20Maps&amp;FolderCTID=0x0120001A1F5F6DF353CC46BE7B38AEE07BC3CD&amp;View=%7BF3E1E8B1%2D51EB%2D4100%2DA3C7%2DC5312B151588%7D"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document/ucrto-beprocessdesigninvoluntaryoffboardingv10finaldocx"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ucpath.ucr.edu/document/offboardinginvoluntary" TargetMode="External"/><Relationship Id="rId5" Type="http://schemas.openxmlformats.org/officeDocument/2006/relationships/hyperlink" Target="https://ucpath.ucr.edu/document/involuntaryjobaid" TargetMode="External"/><Relationship Id="rId4" Type="http://schemas.openxmlformats.org/officeDocument/2006/relationships/hyperlink" Target="https://fomucpathtraining.ucr.edu/Job_Aids_Pilot/View_Personal_Organizational_Summary.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ucrshare.ucr.edu/sites/FOM_UCPath/PostDeploy/Transaction%20Pilot/10%20-%20%20Onboarding%20for%20EMPL%20Class%205%2C%209%20and%2010/Onboarding%20Empl%20Class%205%2C%209%20and%2010%20-%20Checklist/Onboarding%20Checklist_V5%20FINAL.docx"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hyperlink" Target="https://hr.ucr.edu/total-compensation/benefits-belong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6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hyperlink" Target="https://ucpath.ucr.edu/document/07initiatefullhiretemplatetransactionstaffdocx"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document/08initiatefullhiretemplatetransactionacaddocx"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ucpath.ucr.edu/document/05initiateconcurrenthiretemplatetransactionstaff1docx" TargetMode="External"/><Relationship Id="rId5" Type="http://schemas.openxmlformats.org/officeDocument/2006/relationships/hyperlink" Target="https://ucpath.ucr.edu/document/04initiateconcurrenthiretemplatetransactionacaddocx" TargetMode="External"/><Relationship Id="rId10" Type="http://schemas.openxmlformats.org/officeDocument/2006/relationships/hyperlink" Target="https://ucpath.ucr.edu/document/10initiaterehiretemplatetransactionstaffdocx" TargetMode="External"/><Relationship Id="rId4" Type="http://schemas.openxmlformats.org/officeDocument/2006/relationships/hyperlink" Target="https://fomucpathtraining.ucr.edu/Job_Aids_Pilot/View_Personal_Organizational_Summary.pdf" TargetMode="External"/><Relationship Id="rId9" Type="http://schemas.openxmlformats.org/officeDocument/2006/relationships/hyperlink" Target="https://ucpath.ucr.edu/document/09initiaterehiretemplatetransactionacaddoc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ucrshare.ucr.edu/sites/FOM_UCPath/PostDeploy/Transaction%20Pilot/11%20-%20PayPath%20for%20EMPL%20Class%205%20and%209%20and%2010/PayPath%20for%20Empl%20Class%205%2C%209%20and%2010%20-%20Checklist/PayPath_ChecklistV_5.0.docx"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hyperlink" Target="https://hr.ucr.edu/total-compensation/benefits-belong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6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6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61.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hyperlink" Target="https://ucpath.ucr.edu/document/flsa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pilot-resources#paypath"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ucpath.ucr.edu/document/02actionreasoncodesanddescriptionsstaffdocx" TargetMode="External"/><Relationship Id="rId5" Type="http://schemas.openxmlformats.org/officeDocument/2006/relationships/hyperlink" Target="https://ucpath.ucr.edu/document/01actionreasoncodesanddescriptionsacademicdocx" TargetMode="External"/><Relationship Id="rId10" Type="http://schemas.openxmlformats.org/officeDocument/2006/relationships/hyperlink" Target="https://ucpath.ucr.edu/document/paypath-process-map" TargetMode="External"/><Relationship Id="rId4" Type="http://schemas.openxmlformats.org/officeDocument/2006/relationships/hyperlink" Target="https://fomucpathtraining.ucr.edu/Job_Aids_Pilot/View_Personal_Organizational_Summary.pdf" TargetMode="External"/><Relationship Id="rId9" Type="http://schemas.openxmlformats.org/officeDocument/2006/relationships/hyperlink" Target="https://ucpath.ucr.edu/document/ucrto-beprocessdesignpaypath5910doc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61.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hyperlink" Target="https://ucpath.ucr.edu/pilot-resources"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1.xml"/><Relationship Id="rId5" Type="http://schemas.openxmlformats.org/officeDocument/2006/relationships/image" Target="../media/image18.jpe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hyperlink" Target="https://www.ucop.edu/ucpath-center/_files/mypath/calendar/payroll-processing-schedule-2019.pdf" TargetMode="External"/><Relationship Id="rId2" Type="http://schemas.openxmlformats.org/officeDocument/2006/relationships/image" Target="../media/image7.jpg"/><Relationship Id="rId1" Type="http://schemas.openxmlformats.org/officeDocument/2006/relationships/slideLayout" Target="../slideLayouts/slideLayout61.xml"/><Relationship Id="rId6" Type="http://schemas.openxmlformats.org/officeDocument/2006/relationships/hyperlink" Target="https://accounting.ucr.edu/payroll/pay_cal.html" TargetMode="External"/><Relationship Id="rId5" Type="http://schemas.openxmlformats.org/officeDocument/2006/relationships/hyperlink" Target="https://www.ucop.edu/ucpath-center/_files/mypath/calendar/payroll-calendar-mo-2019.pdf" TargetMode="External"/><Relationship Id="rId4" Type="http://schemas.openxmlformats.org/officeDocument/2006/relationships/hyperlink" Target="https://www.ucop.edu/ucpath-center/_files/mypath/calendar/payroll-calendar-bw-2019.pdf"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ucrshare.ucr.edu/sites/FOM_UCPath/PostDeploy/Transaction%20Pilot/18%20-%20Approval%20Workflow%20Engine%20(AWE)/AWE%20Checklist%20v3%209.25.19.docx"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61.xml"/><Relationship Id="rId5" Type="http://schemas.openxmlformats.org/officeDocument/2006/relationships/image" Target="../media/image45.pn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61.xml"/><Relationship Id="rId5" Type="http://schemas.openxmlformats.org/officeDocument/2006/relationships/image" Target="../media/image45.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61.xml"/><Relationship Id="rId5" Type="http://schemas.openxmlformats.org/officeDocument/2006/relationships/image" Target="../media/image19.png"/><Relationship Id="rId4" Type="http://schemas.openxmlformats.org/officeDocument/2006/relationships/image" Target="../media/image49.jpeg"/></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mailto:ucpathhelp@ucr.edu" TargetMode="External"/><Relationship Id="rId2" Type="http://schemas.openxmlformats.org/officeDocument/2006/relationships/image" Target="../media/image7.jpg"/><Relationship Id="rId1" Type="http://schemas.openxmlformats.org/officeDocument/2006/relationships/slideLayout" Target="../slideLayouts/slideLayout8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ucpathsupport.force.com/askucpath/s/"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ucpath.ucr.edu/document/onbehalfofcasemanagement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Monitor_UCPath_Center_Cases.pdf" TargetMode="External"/><Relationship Id="rId2" Type="http://schemas.openxmlformats.org/officeDocument/2006/relationships/image" Target="../media/image7.jpg"/><Relationship Id="rId1" Type="http://schemas.openxmlformats.org/officeDocument/2006/relationships/slideLayout" Target="../slideLayouts/slideLayout33.xml"/><Relationship Id="rId6" Type="http://schemas.openxmlformats.org/officeDocument/2006/relationships/hyperlink" Target="https://fomucpathtraining.ucr.edu/Job_Aids_Pilot/Reopen_Closed_UCPath_Canter_Case.pdf" TargetMode="External"/><Relationship Id="rId5" Type="http://schemas.openxmlformats.org/officeDocument/2006/relationships/hyperlink" Target="https://fomucpathtraining.ucr.edu/Job_Aids_Pilot/Submit_Case_(on_Behalf_of_Employee)_to_UCPath_Center.pdf" TargetMode="External"/><Relationship Id="rId4" Type="http://schemas.openxmlformats.org/officeDocument/2006/relationships/hyperlink" Target="https://fomucpathtraining.ucr.edu/Job_Aids_Pilot/Submit_Case_to_UCPath_Center.pdf" TargetMode="External"/><Relationship Id="rId9" Type="http://schemas.openxmlformats.org/officeDocument/2006/relationships/hyperlink" Target="https://ucpath.ucr.edu/document/ucrto-beprocessdesignonbehalffinalsignedpdf"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jpg"/><Relationship Id="rId1" Type="http://schemas.openxmlformats.org/officeDocument/2006/relationships/slideLayout" Target="../slideLayouts/slideLayout88.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8" Type="http://schemas.openxmlformats.org/officeDocument/2006/relationships/hyperlink" Target="https://ucpath.ucr.edu/document/ucrto-beprocess-positioncontrolfinal52819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document/positioncontrol-inforgraphic"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fomucpathtraining.ucr.edu/Job_Aids_Pilot/Initiate_New_Position_Control_Request.pdf" TargetMode="External"/><Relationship Id="rId5" Type="http://schemas.openxmlformats.org/officeDocument/2006/relationships/hyperlink" Target="https://fomucpathtraining.ucr.edu/Job_Aids_Pilot/Initiate_Update_Vacant_Position_Request.pdf" TargetMode="External"/><Relationship Id="rId4" Type="http://schemas.openxmlformats.org/officeDocument/2006/relationships/hyperlink" Target="https://fomucpathtraining.ucr.edu/Job_Aids_Pilot/View_Position_Information.pdf" TargetMode="External"/><Relationship Id="rId9" Type="http://schemas.openxmlformats.org/officeDocument/2006/relationships/hyperlink" Target="https://ucpath.ucr.edu/document/positioncontrolchecklist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crshare.ucr.edu/sites/FOM_UCPath/PostDeploy/Transaction%20Pilot/9%20-%20Offboarding%20Involuntary%20Termination/Offboarding%20Involuntary%20Termination%20-%20Offboarding%20Checklist/Offboarding%20Checklist.xlsx?Web=1"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8.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8" Type="http://schemas.openxmlformats.org/officeDocument/2006/relationships/hyperlink" Target="https://fomucpathtraining.ucr.edu/Job_Aids_Pilot/Initiate_Extend_Contingent_Worker_(No_Position)_Template_Transaction.pdf" TargetMode="External"/><Relationship Id="rId13" Type="http://schemas.openxmlformats.org/officeDocument/2006/relationships/hyperlink" Target="https://ucpath.ucr.edu/sites/g/files/rcwecm436/files/2019-07/contingentworker_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Initiate_Extend_Contingent_Worker_(With_Position)_Template_Transaction.pdf" TargetMode="External"/><Relationship Id="rId12" Type="http://schemas.openxmlformats.org/officeDocument/2006/relationships/hyperlink" Target="https://ucpath.ucr.edu/document/onboardingchecklistfillablepdf" TargetMode="External"/><Relationship Id="rId2" Type="http://schemas.openxmlformats.org/officeDocument/2006/relationships/image" Target="../media/image7.jpg"/><Relationship Id="rId1" Type="http://schemas.openxmlformats.org/officeDocument/2006/relationships/slideLayout" Target="../slideLayouts/slideLayout47.xml"/><Relationship Id="rId6" Type="http://schemas.openxmlformats.org/officeDocument/2006/relationships/hyperlink" Target="https://fomucpathtraining.ucr.edu/Job_Aids_Pilot/Initiate_Renew_Contingent_Worker_(No_Position)_Template_Transaction.pdf" TargetMode="External"/><Relationship Id="rId11" Type="http://schemas.openxmlformats.org/officeDocument/2006/relationships/hyperlink" Target="https://fomucpathtraining.ucr.edu/Job_Aids_Pilot/Initiate_Add_Contingent_Worker_(No_Position)_Template_Transaction.pdf" TargetMode="External"/><Relationship Id="rId5" Type="http://schemas.openxmlformats.org/officeDocument/2006/relationships/hyperlink" Target="https://fomucpathtraining.ucr.edu/Job_Aids_Pilot/Initiate_Renew_Contingent_Worker_(With_Position)_Template_Transaction.pdf" TargetMode="External"/><Relationship Id="rId10" Type="http://schemas.openxmlformats.org/officeDocument/2006/relationships/hyperlink" Target="https://fomucpathtraining.ucr.edu/Job_Aids_Pilot/Initiate_Add_Contingent_Worker_(With_Position)_Template_Transaction.pdf" TargetMode="External"/><Relationship Id="rId4" Type="http://schemas.openxmlformats.org/officeDocument/2006/relationships/hyperlink" Target="https://fomucpathtraining.ucr.edu/Job_Aids_Pilot/Contingent_Worker_Template_Transactions_Action_Reason_Codes_Descriptions.pdf" TargetMode="External"/><Relationship Id="rId9" Type="http://schemas.openxmlformats.org/officeDocument/2006/relationships/hyperlink" Target="https://fomucpathtraining.ucr.edu/Job_Aids_Pilot/Initiate_Complete_Contingent_Worker_Instance_Template_Transaction.pdf" TargetMode="External"/><Relationship Id="rId14" Type="http://schemas.openxmlformats.org/officeDocument/2006/relationships/hyperlink" Target="https://ucpath.ucr.edu/document/ucrto-beprocessdesigncwrdocx-0"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8" Type="http://schemas.openxmlformats.org/officeDocument/2006/relationships/hyperlink" Target="https://fomucpathtraining.ucr.edu/Job_Aids_Pilot/Update_Personal_Information-Additional_Names.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Update_Personal_Data_Information-Security_Clearance.pdf" TargetMode="External"/><Relationship Id="rId12" Type="http://schemas.openxmlformats.org/officeDocument/2006/relationships/hyperlink" Target="https://ucpath.ucr.edu/document/ucrto-beprocess-persondatachangefinalsigned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Personal_Data_Change_Template_Transaction.pdf" TargetMode="External"/><Relationship Id="rId11" Type="http://schemas.openxmlformats.org/officeDocument/2006/relationships/hyperlink" Target="https://ucpath.ucr.edu/document/personaldatainfographicpdf" TargetMode="External"/><Relationship Id="rId5" Type="http://schemas.openxmlformats.org/officeDocument/2006/relationships/hyperlink" Target="https://fomucpathtraining.ucr.edu/Job_Aids_Pilot/Personal_Data_Change_Template_Transactions_Action_Reason_Codes_Descriptions.pdf" TargetMode="External"/><Relationship Id="rId10" Type="http://schemas.openxmlformats.org/officeDocument/2006/relationships/hyperlink" Target="https://fomucpathtraining.ucr.edu/Job_Aids_Pilot/View_Personal_Information.pdf" TargetMode="External"/><Relationship Id="rId4" Type="http://schemas.openxmlformats.org/officeDocument/2006/relationships/hyperlink" Target="https://fomucpathtraining.ucr.edu/Pilot_Docs/Personal_Data_Changes_Matrix.pdf" TargetMode="External"/><Relationship Id="rId9" Type="http://schemas.openxmlformats.org/officeDocument/2006/relationships/hyperlink" Target="https://fomucpathtraining.ucr.edu/Job_Aids_Pilot/Update_Personal_Information-Emergency_Contacts.pdf"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98.xml.rels><?xml version="1.0" encoding="UTF-8" standalone="yes"?>
<Relationships xmlns="http://schemas.openxmlformats.org/package/2006/relationships"><Relationship Id="rId8" Type="http://schemas.openxmlformats.org/officeDocument/2006/relationships/hyperlink" Target="https://fomucpathtraining.ucr.edu/Job_Aids_Pilot/Add_Person_of_Interest_Relationship.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Add_Person_of_Interest.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Approve_POI.pdf" TargetMode="External"/><Relationship Id="rId5" Type="http://schemas.openxmlformats.org/officeDocument/2006/relationships/hyperlink" Target="https://fomucpathtraining.ucr.edu/Job_Aids_Pilot/Extend_or_Inactivate_POI.pdf" TargetMode="External"/><Relationship Id="rId10" Type="http://schemas.openxmlformats.org/officeDocument/2006/relationships/hyperlink" Target="https://ucpath.ucr.edu/document/ucrto-beprocessdesignpoifinalsignedpdf" TargetMode="External"/><Relationship Id="rId4" Type="http://schemas.openxmlformats.org/officeDocument/2006/relationships/hyperlink" Target="https://fomucpathtraining.ucr.edu/Job_Aids_Pilot/View_Personal_Organizational_Summary.pdf" TargetMode="External"/><Relationship Id="rId9" Type="http://schemas.openxmlformats.org/officeDocument/2006/relationships/hyperlink" Target="https://ucpath.ucr.edu/document/poiinfographicpdf"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27104" y="1964960"/>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Ucpath </a:t>
            </a:r>
            <a:r>
              <a:rPr lang="en-US" sz="4800" dirty="0" smtClean="0">
                <a:solidFill>
                  <a:schemeClr val="tx1"/>
                </a:solidFill>
                <a:latin typeface="+mj-lt"/>
              </a:rPr>
              <a:t>Phase ii </a:t>
            </a:r>
            <a:r>
              <a:rPr lang="en-US" sz="4800" dirty="0" smtClean="0">
                <a:solidFill>
                  <a:schemeClr val="tx1"/>
                </a:solidFill>
                <a:latin typeface="+mj-lt"/>
              </a:rPr>
              <a:t>summary Review</a:t>
            </a:r>
          </a:p>
        </p:txBody>
      </p:sp>
    </p:spTree>
    <p:extLst>
      <p:ext uri="{BB962C8B-B14F-4D97-AF65-F5344CB8AC3E}">
        <p14:creationId xmlns:p14="http://schemas.microsoft.com/office/powerpoint/2010/main" val="1795740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458017" cy="685800"/>
          </a:xfrm>
        </p:spPr>
        <p:txBody>
          <a:bodyPr/>
          <a:lstStyle/>
          <a:p>
            <a:r>
              <a:rPr lang="en-US" dirty="0" smtClean="0">
                <a:solidFill>
                  <a:schemeClr val="accent5"/>
                </a:solidFill>
              </a:rPr>
              <a:t>TRANSACTIONS PAGE – REASON CODES</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61365" y="1124635"/>
            <a:ext cx="11735359"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TextBox 6"/>
          <p:cNvSpPr txBox="1"/>
          <p:nvPr/>
        </p:nvSpPr>
        <p:spPr>
          <a:xfrm>
            <a:off x="8897665" y="2688194"/>
            <a:ext cx="2575770" cy="2862322"/>
          </a:xfrm>
          <a:prstGeom prst="rect">
            <a:avLst/>
          </a:prstGeom>
          <a:solidFill>
            <a:schemeClr val="accent1">
              <a:lumMod val="20000"/>
              <a:lumOff val="80000"/>
            </a:schemeClr>
          </a:solidFill>
          <a:ln>
            <a:solidFill>
              <a:schemeClr val="tx1"/>
            </a:solidFill>
          </a:ln>
        </p:spPr>
        <p:txBody>
          <a:bodyPr wrap="square" rtlCol="0">
            <a:spAutoFit/>
          </a:bodyPr>
          <a:lstStyle/>
          <a:p>
            <a:pPr marL="12700" marR="5080" lvl="0" indent="0" algn="l" defTabSz="914400" rtl="0" eaLnBrk="1" fontAlgn="auto" latinLnBrk="0" hangingPunct="1">
              <a:lnSpc>
                <a:spcPct val="100200"/>
              </a:lnSpc>
              <a:spcBef>
                <a:spcPts val="105"/>
              </a:spcBef>
              <a:spcAft>
                <a:spcPts val="0"/>
              </a:spcAft>
              <a:buClrTx/>
              <a:buSzTx/>
              <a:buFontTx/>
              <a:buNone/>
              <a:tabLst/>
              <a:defRPr/>
            </a:pPr>
            <a:r>
              <a:rPr kumimoji="0" lang="en-US" b="0" i="0" u="none" strike="noStrike" kern="1200" cap="none" spc="-5" normalizeH="0" baseline="0" noProof="0" dirty="0">
                <a:ln>
                  <a:noFill/>
                </a:ln>
                <a:solidFill>
                  <a:prstClr val="black"/>
                </a:solidFill>
                <a:effectLst/>
                <a:uLnTx/>
                <a:uFillTx/>
                <a:latin typeface="Arial"/>
                <a:ea typeface="+mn-ea"/>
                <a:cs typeface="Arial"/>
              </a:rPr>
              <a:t>Select </a:t>
            </a:r>
            <a:r>
              <a:rPr kumimoji="0" lang="en-US" b="0" i="0" u="none" strike="noStrike" kern="1200" cap="none" spc="10" normalizeH="0" baseline="0" noProof="0" dirty="0">
                <a:ln>
                  <a:noFill/>
                </a:ln>
                <a:solidFill>
                  <a:prstClr val="black"/>
                </a:solidFill>
                <a:effectLst/>
                <a:uLnTx/>
                <a:uFillTx/>
                <a:latin typeface="Arial"/>
                <a:ea typeface="+mn-ea"/>
                <a:cs typeface="Arial"/>
              </a:rPr>
              <a:t>the </a:t>
            </a:r>
            <a:r>
              <a:rPr kumimoji="0" lang="en-US" b="0" i="0" u="none" strike="noStrike" kern="1200" cap="none" spc="-10" normalizeH="0" baseline="0" noProof="0" dirty="0">
                <a:ln>
                  <a:noFill/>
                </a:ln>
                <a:solidFill>
                  <a:prstClr val="black"/>
                </a:solidFill>
                <a:effectLst/>
                <a:uLnTx/>
                <a:uFillTx/>
                <a:latin typeface="Arial"/>
                <a:ea typeface="+mn-ea"/>
                <a:cs typeface="Arial"/>
              </a:rPr>
              <a:t>correct </a:t>
            </a:r>
            <a:r>
              <a:rPr kumimoji="0" lang="en-US" b="1" i="0" u="none" strike="noStrike" kern="1200" cap="none" spc="5" normalizeH="0" baseline="0" noProof="0" dirty="0">
                <a:ln>
                  <a:noFill/>
                </a:ln>
                <a:solidFill>
                  <a:prstClr val="black"/>
                </a:solidFill>
                <a:effectLst/>
                <a:uLnTx/>
                <a:uFillTx/>
                <a:latin typeface="Arial"/>
                <a:ea typeface="+mn-ea"/>
                <a:cs typeface="Arial"/>
              </a:rPr>
              <a:t>Employee ID </a:t>
            </a:r>
            <a:r>
              <a:rPr kumimoji="0" lang="en-US" b="0" i="0" u="none" strike="noStrike" kern="1200" cap="none" spc="5" normalizeH="0" baseline="0" noProof="0" dirty="0">
                <a:ln>
                  <a:noFill/>
                </a:ln>
                <a:solidFill>
                  <a:prstClr val="black"/>
                </a:solidFill>
                <a:effectLst/>
                <a:uLnTx/>
                <a:uFillTx/>
                <a:latin typeface="Arial"/>
                <a:ea typeface="+mn-ea"/>
                <a:cs typeface="Arial"/>
              </a:rPr>
              <a:t>and  </a:t>
            </a:r>
            <a:r>
              <a:rPr kumimoji="0" lang="en-US" b="1" i="0" u="none" strike="noStrike" kern="1200" cap="none" spc="5" normalizeH="0" baseline="0" noProof="0" dirty="0">
                <a:ln>
                  <a:noFill/>
                </a:ln>
                <a:solidFill>
                  <a:prstClr val="black"/>
                </a:solidFill>
                <a:effectLst/>
                <a:uLnTx/>
                <a:uFillTx/>
                <a:latin typeface="Arial"/>
                <a:ea typeface="+mn-ea"/>
                <a:cs typeface="Arial"/>
              </a:rPr>
              <a:t>Employment</a:t>
            </a:r>
            <a:r>
              <a:rPr kumimoji="0" lang="en-US" b="1" i="0" u="none" strike="noStrike" kern="1200" cap="none" spc="-114" normalizeH="0" baseline="0" noProof="0" dirty="0">
                <a:ln>
                  <a:noFill/>
                </a:ln>
                <a:solidFill>
                  <a:prstClr val="black"/>
                </a:solidFill>
                <a:effectLst/>
                <a:uLnTx/>
                <a:uFillTx/>
                <a:latin typeface="Arial"/>
                <a:ea typeface="+mn-ea"/>
                <a:cs typeface="Arial"/>
              </a:rPr>
              <a:t> </a:t>
            </a:r>
            <a:r>
              <a:rPr kumimoji="0" lang="en-US" b="1" i="0" u="none" strike="noStrike" kern="1200" cap="none" spc="5" normalizeH="0" baseline="0" noProof="0" dirty="0">
                <a:ln>
                  <a:noFill/>
                </a:ln>
                <a:solidFill>
                  <a:prstClr val="black"/>
                </a:solidFill>
                <a:effectLst/>
                <a:uLnTx/>
                <a:uFillTx/>
                <a:latin typeface="Arial"/>
                <a:ea typeface="+mn-ea"/>
                <a:cs typeface="Arial"/>
              </a:rPr>
              <a:t>Record</a:t>
            </a:r>
            <a:r>
              <a:rPr kumimoji="0" lang="en-US" b="1" i="0" u="none" strike="noStrike" kern="1200" cap="none" spc="-75" normalizeH="0" baseline="0" noProof="0" dirty="0">
                <a:ln>
                  <a:noFill/>
                </a:ln>
                <a:solidFill>
                  <a:prstClr val="black"/>
                </a:solidFill>
                <a:effectLst/>
                <a:uLnTx/>
                <a:uFillTx/>
                <a:latin typeface="Arial"/>
                <a:ea typeface="+mn-ea"/>
                <a:cs typeface="Arial"/>
              </a:rPr>
              <a:t> </a:t>
            </a:r>
            <a:r>
              <a:rPr kumimoji="0" lang="en-US" b="1" i="0" u="none" strike="noStrike" kern="1200" cap="none" spc="5" normalizeH="0" baseline="0" noProof="0" dirty="0">
                <a:ln>
                  <a:noFill/>
                </a:ln>
                <a:solidFill>
                  <a:prstClr val="black"/>
                </a:solidFill>
                <a:effectLst/>
                <a:uLnTx/>
                <a:uFillTx/>
                <a:latin typeface="Arial"/>
                <a:ea typeface="+mn-ea"/>
                <a:cs typeface="Arial"/>
              </a:rPr>
              <a:t>Numbe</a:t>
            </a:r>
            <a:r>
              <a:rPr kumimoji="0" lang="en-US" b="0" i="0" u="none" strike="noStrike" kern="1200" cap="none" spc="5" normalizeH="0" baseline="0" noProof="0" dirty="0">
                <a:ln>
                  <a:noFill/>
                </a:ln>
                <a:solidFill>
                  <a:prstClr val="black"/>
                </a:solidFill>
                <a:effectLst/>
                <a:uLnTx/>
                <a:uFillTx/>
                <a:latin typeface="Arial"/>
                <a:ea typeface="+mn-ea"/>
                <a:cs typeface="Arial"/>
              </a:rPr>
              <a:t>r</a:t>
            </a:r>
            <a:r>
              <a:rPr kumimoji="0" lang="en-US" b="0" i="0" u="none" strike="noStrike" kern="1200" cap="none" spc="-80" normalizeH="0" baseline="0" noProof="0" dirty="0">
                <a:ln>
                  <a:noFill/>
                </a:ln>
                <a:solidFill>
                  <a:prstClr val="black"/>
                </a:solidFill>
                <a:effectLst/>
                <a:uLnTx/>
                <a:uFillTx/>
                <a:latin typeface="Arial"/>
                <a:ea typeface="+mn-ea"/>
                <a:cs typeface="Arial"/>
              </a:rPr>
              <a:t> </a:t>
            </a:r>
            <a:r>
              <a:rPr kumimoji="0" lang="en-US" b="0" i="0" u="none" strike="noStrike" kern="1200" cap="none" spc="-20" normalizeH="0" baseline="0" noProof="0" dirty="0">
                <a:ln>
                  <a:noFill/>
                </a:ln>
                <a:solidFill>
                  <a:prstClr val="black"/>
                </a:solidFill>
                <a:effectLst/>
                <a:uLnTx/>
                <a:uFillTx/>
                <a:latin typeface="Arial"/>
                <a:ea typeface="+mn-ea"/>
                <a:cs typeface="Arial"/>
              </a:rPr>
              <a:t>for</a:t>
            </a:r>
            <a:r>
              <a:rPr kumimoji="0" lang="en-US" b="0" i="0" u="none" strike="noStrike" kern="1200" cap="none" spc="25" normalizeH="0" baseline="0" noProof="0" dirty="0">
                <a:ln>
                  <a:noFill/>
                </a:ln>
                <a:solidFill>
                  <a:prstClr val="black"/>
                </a:solidFill>
                <a:effectLst/>
                <a:uLnTx/>
                <a:uFillTx/>
                <a:latin typeface="Arial"/>
                <a:ea typeface="+mn-ea"/>
                <a:cs typeface="Arial"/>
              </a:rPr>
              <a:t> </a:t>
            </a:r>
            <a:r>
              <a:rPr kumimoji="0" lang="en-US" b="0" i="0" u="none" strike="noStrike" kern="1200" cap="none" spc="10" normalizeH="0" baseline="0" noProof="0" dirty="0">
                <a:ln>
                  <a:noFill/>
                </a:ln>
                <a:solidFill>
                  <a:prstClr val="black"/>
                </a:solidFill>
                <a:effectLst/>
                <a:uLnTx/>
                <a:uFillTx/>
                <a:latin typeface="Arial"/>
                <a:ea typeface="+mn-ea"/>
                <a:cs typeface="Arial"/>
              </a:rPr>
              <a:t>the  </a:t>
            </a:r>
            <a:r>
              <a:rPr kumimoji="0" lang="en-US" b="0" i="0" u="none" strike="noStrike" kern="1200" cap="none" spc="-10" normalizeH="0" baseline="0" noProof="0" dirty="0">
                <a:ln>
                  <a:noFill/>
                </a:ln>
                <a:solidFill>
                  <a:prstClr val="black"/>
                </a:solidFill>
                <a:effectLst/>
                <a:uLnTx/>
                <a:uFillTx/>
                <a:latin typeface="Arial"/>
                <a:ea typeface="+mn-ea"/>
                <a:cs typeface="Arial"/>
              </a:rPr>
              <a:t>job </a:t>
            </a:r>
            <a:r>
              <a:rPr kumimoji="0" lang="en-US" b="0" i="0" u="none" strike="noStrike" kern="1200" cap="none" spc="5" normalizeH="0" baseline="0" noProof="0" dirty="0">
                <a:ln>
                  <a:noFill/>
                </a:ln>
                <a:solidFill>
                  <a:prstClr val="black"/>
                </a:solidFill>
                <a:effectLst/>
                <a:uLnTx/>
                <a:uFillTx/>
                <a:latin typeface="Arial"/>
                <a:ea typeface="+mn-ea"/>
                <a:cs typeface="Arial"/>
              </a:rPr>
              <a:t>to </a:t>
            </a:r>
            <a:r>
              <a:rPr kumimoji="0" lang="en-US" b="0" i="0" u="none" strike="noStrike" kern="1200" cap="none" spc="-5" normalizeH="0" baseline="0" noProof="0" dirty="0">
                <a:ln>
                  <a:noFill/>
                </a:ln>
                <a:solidFill>
                  <a:prstClr val="black"/>
                </a:solidFill>
                <a:effectLst/>
                <a:uLnTx/>
                <a:uFillTx/>
                <a:latin typeface="Arial"/>
                <a:ea typeface="+mn-ea"/>
                <a:cs typeface="Arial"/>
              </a:rPr>
              <a:t>terminate. </a:t>
            </a:r>
            <a:r>
              <a:rPr kumimoji="0" lang="en-US" b="0" i="0" u="none" strike="noStrike" kern="1200" cap="none" spc="0" normalizeH="0" baseline="0" noProof="0" dirty="0">
                <a:ln>
                  <a:noFill/>
                </a:ln>
                <a:solidFill>
                  <a:prstClr val="black"/>
                </a:solidFill>
                <a:effectLst/>
                <a:uLnTx/>
                <a:uFillTx/>
                <a:latin typeface="Arial"/>
                <a:ea typeface="+mn-ea"/>
                <a:cs typeface="Arial"/>
              </a:rPr>
              <a:t>If </a:t>
            </a:r>
            <a:r>
              <a:rPr kumimoji="0" lang="en-US" b="0" i="0" u="none" strike="noStrike" kern="1200" cap="none" spc="10" normalizeH="0" baseline="0" noProof="0" dirty="0">
                <a:ln>
                  <a:noFill/>
                </a:ln>
                <a:solidFill>
                  <a:prstClr val="black"/>
                </a:solidFill>
                <a:effectLst/>
                <a:uLnTx/>
                <a:uFillTx/>
                <a:latin typeface="Arial"/>
                <a:ea typeface="+mn-ea"/>
                <a:cs typeface="Arial"/>
              </a:rPr>
              <a:t>the </a:t>
            </a:r>
            <a:r>
              <a:rPr kumimoji="0" lang="en-US" b="0" i="0" u="none" strike="noStrike" kern="1200" cap="none" spc="-10" normalizeH="0" baseline="0" noProof="0" dirty="0">
                <a:ln>
                  <a:noFill/>
                </a:ln>
                <a:solidFill>
                  <a:prstClr val="black"/>
                </a:solidFill>
                <a:effectLst/>
                <a:uLnTx/>
                <a:uFillTx/>
                <a:latin typeface="Arial"/>
                <a:ea typeface="+mn-ea"/>
                <a:cs typeface="Arial"/>
              </a:rPr>
              <a:t>employee has </a:t>
            </a:r>
            <a:r>
              <a:rPr kumimoji="0" lang="en-US" b="0" i="0" u="none" strike="noStrike" kern="1200" cap="none" spc="5" normalizeH="0" baseline="0" noProof="0" dirty="0" smtClean="0">
                <a:ln>
                  <a:noFill/>
                </a:ln>
                <a:solidFill>
                  <a:prstClr val="black"/>
                </a:solidFill>
                <a:effectLst/>
                <a:uLnTx/>
                <a:uFillTx/>
                <a:latin typeface="Arial"/>
                <a:ea typeface="+mn-ea"/>
                <a:cs typeface="Arial"/>
              </a:rPr>
              <a:t>multiple </a:t>
            </a:r>
            <a:r>
              <a:rPr kumimoji="0" lang="en-US" b="0" i="0" u="none" strike="noStrike" kern="1200" cap="none" spc="0" normalizeH="0" baseline="0" noProof="0" dirty="0">
                <a:ln>
                  <a:noFill/>
                </a:ln>
                <a:solidFill>
                  <a:prstClr val="black"/>
                </a:solidFill>
                <a:effectLst/>
                <a:uLnTx/>
                <a:uFillTx/>
                <a:latin typeface="Arial"/>
                <a:ea typeface="+mn-ea"/>
                <a:cs typeface="Arial"/>
              </a:rPr>
              <a:t>assignments, </a:t>
            </a:r>
            <a:r>
              <a:rPr kumimoji="0" lang="en-US" b="0" i="0" u="none" strike="noStrike" kern="1200" cap="none" spc="10" normalizeH="0" baseline="0" noProof="0" dirty="0">
                <a:ln>
                  <a:noFill/>
                </a:ln>
                <a:solidFill>
                  <a:prstClr val="black"/>
                </a:solidFill>
                <a:effectLst/>
                <a:uLnTx/>
                <a:uFillTx/>
                <a:latin typeface="Arial"/>
                <a:ea typeface="+mn-ea"/>
                <a:cs typeface="Arial"/>
              </a:rPr>
              <a:t>submit </a:t>
            </a:r>
            <a:r>
              <a:rPr kumimoji="0" lang="en-US" b="0" i="0" u="none" strike="noStrike" kern="1200" cap="none" spc="0" normalizeH="0" baseline="0" noProof="0" dirty="0">
                <a:ln>
                  <a:noFill/>
                </a:ln>
                <a:solidFill>
                  <a:prstClr val="black"/>
                </a:solidFill>
                <a:effectLst/>
                <a:uLnTx/>
                <a:uFillTx/>
                <a:latin typeface="Arial"/>
                <a:ea typeface="+mn-ea"/>
                <a:cs typeface="Arial"/>
              </a:rPr>
              <a:t>a  </a:t>
            </a:r>
            <a:r>
              <a:rPr kumimoji="0" lang="en-US" b="0" i="0" u="none" strike="noStrike" kern="1200" cap="none" spc="-5" normalizeH="0" baseline="0" noProof="0" dirty="0">
                <a:ln>
                  <a:noFill/>
                </a:ln>
                <a:solidFill>
                  <a:prstClr val="black"/>
                </a:solidFill>
                <a:effectLst/>
                <a:uLnTx/>
                <a:uFillTx/>
                <a:latin typeface="Arial"/>
                <a:ea typeface="+mn-ea"/>
                <a:cs typeface="Arial"/>
              </a:rPr>
              <a:t>termination </a:t>
            </a:r>
            <a:r>
              <a:rPr kumimoji="0" lang="en-US" b="0" i="0" u="none" strike="noStrike" kern="1200" cap="none" spc="0" normalizeH="0" baseline="0" noProof="0" dirty="0">
                <a:ln>
                  <a:noFill/>
                </a:ln>
                <a:solidFill>
                  <a:prstClr val="black"/>
                </a:solidFill>
                <a:effectLst/>
                <a:uLnTx/>
                <a:uFillTx/>
                <a:latin typeface="Arial"/>
                <a:ea typeface="+mn-ea"/>
                <a:cs typeface="Arial"/>
              </a:rPr>
              <a:t>template </a:t>
            </a:r>
            <a:r>
              <a:rPr kumimoji="0" lang="en-US" b="0" i="0" u="none" strike="noStrike" kern="1200" cap="none" spc="-20" normalizeH="0" baseline="0" noProof="0" dirty="0">
                <a:ln>
                  <a:noFill/>
                </a:ln>
                <a:solidFill>
                  <a:prstClr val="black"/>
                </a:solidFill>
                <a:effectLst/>
                <a:uLnTx/>
                <a:uFillTx/>
                <a:latin typeface="Arial"/>
                <a:ea typeface="+mn-ea"/>
                <a:cs typeface="Arial"/>
              </a:rPr>
              <a:t>for </a:t>
            </a:r>
            <a:r>
              <a:rPr kumimoji="0" lang="en-US" b="0" i="0" u="none" strike="noStrike" kern="1200" cap="none" spc="-10" normalizeH="0" baseline="0" noProof="0" dirty="0">
                <a:ln>
                  <a:noFill/>
                </a:ln>
                <a:solidFill>
                  <a:prstClr val="black"/>
                </a:solidFill>
                <a:effectLst/>
                <a:uLnTx/>
                <a:uFillTx/>
                <a:latin typeface="Arial"/>
                <a:ea typeface="+mn-ea"/>
                <a:cs typeface="Arial"/>
              </a:rPr>
              <a:t>all </a:t>
            </a:r>
            <a:r>
              <a:rPr kumimoji="0" lang="en-US" b="0" i="0" u="none" strike="noStrike" kern="1200" cap="none" spc="-5" normalizeH="0" baseline="0" noProof="0" dirty="0" smtClean="0">
                <a:ln>
                  <a:noFill/>
                </a:ln>
                <a:solidFill>
                  <a:prstClr val="black"/>
                </a:solidFill>
                <a:effectLst/>
                <a:uLnTx/>
                <a:uFillTx/>
                <a:latin typeface="Arial"/>
                <a:ea typeface="+mn-ea"/>
                <a:cs typeface="Arial"/>
              </a:rPr>
              <a:t>jobs, as </a:t>
            </a:r>
            <a:r>
              <a:rPr kumimoji="0" lang="en-US" b="0" i="0" u="none" strike="noStrike" kern="1200" cap="none" spc="-10" normalizeH="0" baseline="0" noProof="0" dirty="0" smtClean="0">
                <a:ln>
                  <a:noFill/>
                </a:ln>
                <a:solidFill>
                  <a:prstClr val="black"/>
                </a:solidFill>
                <a:effectLst/>
                <a:uLnTx/>
                <a:uFillTx/>
                <a:latin typeface="Arial"/>
                <a:ea typeface="+mn-ea"/>
                <a:cs typeface="Arial"/>
              </a:rPr>
              <a:t>necessary</a:t>
            </a:r>
            <a:r>
              <a:rPr kumimoji="0" lang="en-US" b="0" i="0" u="none" strike="noStrike" kern="1200" cap="none" spc="-10" normalizeH="0" baseline="0" noProof="0" dirty="0">
                <a:ln>
                  <a:noFill/>
                </a:ln>
                <a:solidFill>
                  <a:prstClr val="black"/>
                </a:solidFill>
                <a:effectLst/>
                <a:uLnTx/>
                <a:uFillTx/>
                <a:latin typeface="Arial"/>
                <a:ea typeface="+mn-ea"/>
                <a:cs typeface="Arial"/>
              </a:rPr>
              <a:t>. </a:t>
            </a:r>
            <a:endParaRPr kumimoji="0" lang="en-US"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p:cNvSpPr/>
          <p:nvPr/>
        </p:nvSpPr>
        <p:spPr>
          <a:xfrm>
            <a:off x="514057" y="1764241"/>
            <a:ext cx="10322420"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pc="5" dirty="0" smtClean="0">
                <a:cs typeface="Arial"/>
              </a:rPr>
              <a:t>Enter </a:t>
            </a:r>
            <a:r>
              <a:rPr lang="en-US" spc="5" dirty="0">
                <a:cs typeface="Arial"/>
              </a:rPr>
              <a:t>the </a:t>
            </a:r>
            <a:r>
              <a:rPr lang="en-US" dirty="0">
                <a:cs typeface="Arial"/>
              </a:rPr>
              <a:t>details for </a:t>
            </a:r>
            <a:r>
              <a:rPr lang="en-US" spc="5" dirty="0">
                <a:cs typeface="Arial"/>
              </a:rPr>
              <a:t>the</a:t>
            </a:r>
            <a:r>
              <a:rPr lang="en-US" spc="-155" dirty="0">
                <a:cs typeface="Arial"/>
              </a:rPr>
              <a:t> </a:t>
            </a:r>
            <a:r>
              <a:rPr lang="en-US" dirty="0" smtClean="0">
                <a:cs typeface="Arial"/>
              </a:rPr>
              <a:t>termination, and be sure to select the appropriate </a:t>
            </a:r>
            <a:r>
              <a:rPr lang="en-US" b="1" dirty="0" smtClean="0">
                <a:cs typeface="Arial"/>
              </a:rPr>
              <a:t>Reason Code</a:t>
            </a:r>
            <a:r>
              <a:rPr lang="en-US" dirty="0" smtClean="0">
                <a:cs typeface="Arial"/>
              </a:rPr>
              <a:t>. </a:t>
            </a:r>
            <a:endParaRPr lang="en-US" dirty="0">
              <a:cs typeface="Arial"/>
            </a:endParaRPr>
          </a:p>
        </p:txBody>
      </p:sp>
      <p:pic>
        <p:nvPicPr>
          <p:cNvPr id="19" name="Picture 18"/>
          <p:cNvPicPr>
            <a:picLocks noChangeAspect="1"/>
          </p:cNvPicPr>
          <p:nvPr/>
        </p:nvPicPr>
        <p:blipFill rotWithShape="1">
          <a:blip r:embed="rId3"/>
          <a:srcRect l="6901" t="45887" r="75892" b="21932"/>
          <a:stretch/>
        </p:blipFill>
        <p:spPr>
          <a:xfrm>
            <a:off x="4830991" y="2481747"/>
            <a:ext cx="3146751" cy="3187862"/>
          </a:xfrm>
          <a:prstGeom prst="rect">
            <a:avLst/>
          </a:prstGeom>
          <a:ln w="6350">
            <a:solidFill>
              <a:schemeClr val="tx1"/>
            </a:solidFill>
          </a:ln>
        </p:spPr>
      </p:pic>
      <p:pic>
        <p:nvPicPr>
          <p:cNvPr id="3" name="Picture 2"/>
          <p:cNvPicPr>
            <a:picLocks noChangeAspect="1"/>
          </p:cNvPicPr>
          <p:nvPr/>
        </p:nvPicPr>
        <p:blipFill rotWithShape="1">
          <a:blip r:embed="rId4"/>
          <a:srcRect l="7305" t="45223" r="76008" b="21714"/>
          <a:stretch/>
        </p:blipFill>
        <p:spPr>
          <a:xfrm>
            <a:off x="1164059" y="2481747"/>
            <a:ext cx="3051662" cy="3275215"/>
          </a:xfrm>
          <a:prstGeom prst="rect">
            <a:avLst/>
          </a:prstGeom>
          <a:ln w="6350">
            <a:solidFill>
              <a:schemeClr val="tx1"/>
            </a:solidFill>
          </a:ln>
        </p:spPr>
      </p:pic>
    </p:spTree>
    <p:extLst>
      <p:ext uri="{BB962C8B-B14F-4D97-AF65-F5344CB8AC3E}">
        <p14:creationId xmlns:p14="http://schemas.microsoft.com/office/powerpoint/2010/main" val="34594838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One-Time Pay </a:t>
            </a:r>
            <a:r>
              <a:rPr lang="en-US" sz="7200" b="1" dirty="0" smtClean="0">
                <a:solidFill>
                  <a:srgbClr val="F1AB00"/>
                </a:solidFill>
                <a:latin typeface="Arial"/>
              </a:rPr>
              <a:t>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6202054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TRANSACTION PAGE – ONE TIME PAY</a:t>
            </a:r>
            <a:endParaRPr lang="en-US" dirty="0">
              <a:solidFill>
                <a:srgbClr val="F1AB00"/>
              </a:solidFill>
            </a:endParaRPr>
          </a:p>
        </p:txBody>
      </p:sp>
      <p:sp>
        <p:nvSpPr>
          <p:cNvPr id="4" name="Rectangle 3"/>
          <p:cNvSpPr/>
          <p:nvPr/>
        </p:nvSpPr>
        <p:spPr>
          <a:xfrm>
            <a:off x="144779" y="1124635"/>
            <a:ext cx="117519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Navigation: </a:t>
            </a:r>
            <a:r>
              <a:rPr kumimoji="0" lang="en-US" sz="1800" b="0" i="0" u="none" strike="noStrike" kern="1200" cap="none" spc="0" normalizeH="0" baseline="0" noProof="0" dirty="0">
                <a:ln>
                  <a:noFill/>
                </a:ln>
                <a:solidFill>
                  <a:prstClr val="black"/>
                </a:solidFill>
                <a:effectLst/>
                <a:uLnTx/>
                <a:uFillTx/>
                <a:latin typeface="Arial"/>
                <a:ea typeface="+mn-ea"/>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 Customizations </a:t>
            </a:r>
            <a:r>
              <a:rPr kumimoji="0" lang="en-US" sz="1800" b="0" i="0" u="none" strike="noStrike" kern="1200" cap="none" spc="0" normalizeH="0" baseline="0" noProof="0" dirty="0">
                <a:ln>
                  <a:noFill/>
                </a:ln>
                <a:solidFill>
                  <a:prstClr val="black"/>
                </a:solidFill>
                <a:effectLst/>
                <a:uLnTx/>
                <a:uFillTx/>
                <a:latin typeface="Arial"/>
                <a:ea typeface="+mn-ea"/>
                <a:cs typeface="+mn-cs"/>
              </a:rPr>
              <a:t>&gt; UC Extensions &gt; </a:t>
            </a:r>
            <a:r>
              <a:rPr kumimoji="0" lang="en-US" sz="1800" b="1" i="0" u="none" strike="noStrike" kern="1200" cap="none" spc="0" normalizeH="0" baseline="0" noProof="0" dirty="0">
                <a:ln>
                  <a:noFill/>
                </a:ln>
                <a:solidFill>
                  <a:prstClr val="black"/>
                </a:solidFill>
                <a:effectLst/>
                <a:uLnTx/>
                <a:uFillTx/>
                <a:latin typeface="Arial"/>
                <a:ea typeface="+mn-ea"/>
                <a:cs typeface="+mn-cs"/>
              </a:rPr>
              <a:t>Self Service Transactions Links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p:cNvSpPr/>
          <p:nvPr/>
        </p:nvSpPr>
        <p:spPr>
          <a:xfrm>
            <a:off x="7648815" y="2545587"/>
            <a:ext cx="3689708" cy="685059"/>
          </a:xfrm>
          <a:prstGeom prst="rect">
            <a:avLst/>
          </a:prstGeom>
          <a:solidFill>
            <a:schemeClr val="accent1">
              <a:lumMod val="20000"/>
              <a:lumOff val="80000"/>
            </a:schemeClr>
          </a:solidFill>
          <a:ln>
            <a:solidFill>
              <a:schemeClr val="tx1"/>
            </a:solidFill>
          </a:ln>
        </p:spPr>
        <p:txBody>
          <a:bodyPr wrap="square" anchor="ct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Use this </a:t>
            </a:r>
            <a:r>
              <a:rPr kumimoji="0" lang="en-US" sz="1800" b="0" i="0" u="none" strike="noStrike" kern="1200" cap="none" spc="0" normalizeH="0" baseline="0" noProof="0" dirty="0">
                <a:ln>
                  <a:noFill/>
                </a:ln>
                <a:solidFill>
                  <a:prstClr val="black"/>
                </a:solidFill>
                <a:effectLst/>
                <a:uLnTx/>
                <a:uFillTx/>
                <a:latin typeface="Arial"/>
                <a:ea typeface="+mn-ea"/>
                <a:cs typeface="+mn-cs"/>
              </a:rPr>
              <a:t>task to submit a one-time payment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request in UCPath.</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6" name="Group 2"/>
          <p:cNvGrpSpPr>
            <a:grpSpLocks/>
          </p:cNvGrpSpPr>
          <p:nvPr/>
        </p:nvGrpSpPr>
        <p:grpSpPr bwMode="auto">
          <a:xfrm>
            <a:off x="490189" y="1768450"/>
            <a:ext cx="6685927" cy="4975249"/>
            <a:chOff x="2525" y="299"/>
            <a:chExt cx="7197" cy="539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 y="304"/>
              <a:ext cx="7186" cy="5378"/>
            </a:xfrm>
            <a:prstGeom prst="rect">
              <a:avLst/>
            </a:prstGeom>
            <a:noFill/>
            <a:extLst>
              <a:ext uri="{909E8E84-426E-40DD-AFC4-6F175D3DCCD1}">
                <a14:hiddenFill xmlns:a14="http://schemas.microsoft.com/office/drawing/2010/main">
                  <a:solidFill>
                    <a:srgbClr val="FFFFFF"/>
                  </a:solidFill>
                </a14:hiddenFill>
              </a:ext>
            </a:extLst>
          </p:spPr>
        </p:pic>
        <p:sp>
          <p:nvSpPr>
            <p:cNvPr id="8" name="Line 4"/>
            <p:cNvSpPr>
              <a:spLocks noChangeShapeType="1"/>
            </p:cNvSpPr>
            <p:nvPr/>
          </p:nvSpPr>
          <p:spPr bwMode="auto">
            <a:xfrm>
              <a:off x="2529" y="303"/>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Line 5"/>
            <p:cNvSpPr>
              <a:spLocks noChangeShapeType="1"/>
            </p:cNvSpPr>
            <p:nvPr/>
          </p:nvSpPr>
          <p:spPr bwMode="auto">
            <a:xfrm>
              <a:off x="2525" y="299"/>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Line 6"/>
            <p:cNvSpPr>
              <a:spLocks noChangeShapeType="1"/>
            </p:cNvSpPr>
            <p:nvPr/>
          </p:nvSpPr>
          <p:spPr bwMode="auto">
            <a:xfrm>
              <a:off x="9722" y="299"/>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Line 7"/>
            <p:cNvSpPr>
              <a:spLocks noChangeShapeType="1"/>
            </p:cNvSpPr>
            <p:nvPr/>
          </p:nvSpPr>
          <p:spPr bwMode="auto">
            <a:xfrm>
              <a:off x="2529" y="5691"/>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Rectangle 15"/>
          <p:cNvSpPr/>
          <p:nvPr/>
        </p:nvSpPr>
        <p:spPr>
          <a:xfrm>
            <a:off x="564088" y="2749885"/>
            <a:ext cx="1535126" cy="4430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63680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343435" cy="685800"/>
          </a:xfrm>
        </p:spPr>
        <p:txBody>
          <a:bodyPr/>
          <a:lstStyle/>
          <a:p>
            <a:r>
              <a:rPr lang="en-US" dirty="0" smtClean="0">
                <a:solidFill>
                  <a:schemeClr val="accent5"/>
                </a:solidFill>
              </a:rPr>
              <a:t>THINGS TO REMEMBER WHEN TRANSACTING</a:t>
            </a:r>
            <a:endParaRPr lang="en-US" dirty="0">
              <a:solidFill>
                <a:schemeClr val="accent5"/>
              </a:solidFill>
            </a:endParaRPr>
          </a:p>
        </p:txBody>
      </p:sp>
      <p:sp>
        <p:nvSpPr>
          <p:cNvPr id="4" name="TextBox 3"/>
          <p:cNvSpPr txBox="1"/>
          <p:nvPr/>
        </p:nvSpPr>
        <p:spPr>
          <a:xfrm>
            <a:off x="1014566" y="1189702"/>
            <a:ext cx="10707329" cy="5339923"/>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One-Time Pay transaction page in UCPath does not have the ability to upload attachments</a:t>
            </a: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defRPr/>
            </a:pP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SSCs cannot clone denied one-time payments, if they are denied they always have to be re-entered.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Transactional Unit submits one-time payment transaction, and SSC will approve the transaction.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Transactional Units can only submit one-time payment transactions for employees within their accountability structure.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US" sz="2000" dirty="0"/>
              <a:t>If you override the existing </a:t>
            </a:r>
            <a:r>
              <a:rPr lang="en-US" sz="2000" dirty="0" smtClean="0"/>
              <a:t>Chartfield </a:t>
            </a:r>
            <a:r>
              <a:rPr lang="en-US" sz="2000" dirty="0"/>
              <a:t>values in your request, the override values appear in the </a:t>
            </a:r>
            <a:r>
              <a:rPr lang="en-US" sz="2000" b="1" dirty="0"/>
              <a:t>Chartfield Detail </a:t>
            </a:r>
            <a:r>
              <a:rPr lang="en-US" sz="2000" dirty="0"/>
              <a:t>section.</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141270"/>
            <a:ext cx="1042506" cy="1042506"/>
          </a:xfrm>
          <a:prstGeom prst="rect">
            <a:avLst/>
          </a:prstGeom>
        </p:spPr>
      </p:pic>
      <p:pic>
        <p:nvPicPr>
          <p:cNvPr id="8" name="Picture 7"/>
          <p:cNvPicPr>
            <a:picLocks noChangeAspect="1"/>
          </p:cNvPicPr>
          <p:nvPr/>
        </p:nvPicPr>
        <p:blipFill>
          <a:blip r:embed="rId4"/>
          <a:stretch>
            <a:fillRect/>
          </a:stretch>
        </p:blipFill>
        <p:spPr>
          <a:xfrm>
            <a:off x="360333" y="3273057"/>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pic>
        <p:nvPicPr>
          <p:cNvPr id="10" name="Picture 9"/>
          <p:cNvPicPr>
            <a:picLocks noChangeAspect="1"/>
          </p:cNvPicPr>
          <p:nvPr/>
        </p:nvPicPr>
        <p:blipFill>
          <a:blip r:embed="rId4"/>
          <a:stretch>
            <a:fillRect/>
          </a:stretch>
        </p:blipFill>
        <p:spPr>
          <a:xfrm>
            <a:off x="360243" y="5657881"/>
            <a:ext cx="1042506" cy="1042506"/>
          </a:xfrm>
          <a:prstGeom prst="rect">
            <a:avLst/>
          </a:prstGeom>
        </p:spPr>
      </p:pic>
    </p:spTree>
    <p:extLst>
      <p:ext uri="{BB962C8B-B14F-4D97-AF65-F5344CB8AC3E}">
        <p14:creationId xmlns:p14="http://schemas.microsoft.com/office/powerpoint/2010/main" val="7110294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One-Time Pay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One-Time Pay 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7695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&amp; Retirement </a:t>
            </a:r>
            <a:r>
              <a:rPr lang="en-US" sz="7200" b="1" dirty="0" smtClean="0">
                <a:solidFill>
                  <a:srgbClr val="F1AB00"/>
                </a:solidFill>
                <a:latin typeface="Arial"/>
              </a:rPr>
              <a:t>Transactions</a:t>
            </a:r>
            <a:r>
              <a:rPr kumimoji="0" lang="en-US" sz="7200" b="1" i="0" u="none" strike="noStrike" kern="1200" cap="none" spc="0" normalizeH="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1849742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22264"/>
            <a:ext cx="9042400" cy="685800"/>
          </a:xfrm>
        </p:spPr>
        <p:txBody>
          <a:bodyPr/>
          <a:lstStyle/>
          <a:p>
            <a:r>
              <a:rPr lang="en-US" dirty="0" smtClean="0">
                <a:solidFill>
                  <a:schemeClr val="accent5"/>
                </a:solidFill>
              </a:rPr>
              <a:t>SELECTING THE CORRECT TEMPLATE</a:t>
            </a:r>
            <a:endParaRPr lang="en-US" dirty="0">
              <a:solidFill>
                <a:schemeClr val="accent5"/>
              </a:solidFill>
            </a:endParaRPr>
          </a:p>
        </p:txBody>
      </p:sp>
      <p:grpSp>
        <p:nvGrpSpPr>
          <p:cNvPr id="6" name="Group 5"/>
          <p:cNvGrpSpPr/>
          <p:nvPr/>
        </p:nvGrpSpPr>
        <p:grpSpPr>
          <a:xfrm>
            <a:off x="2863516" y="1567194"/>
            <a:ext cx="6092176" cy="5000524"/>
            <a:chOff x="2198835" y="979170"/>
            <a:chExt cx="6913267" cy="5472065"/>
          </a:xfrm>
        </p:grpSpPr>
        <p:pic>
          <p:nvPicPr>
            <p:cNvPr id="3" name="Picture 2"/>
            <p:cNvPicPr>
              <a:picLocks noChangeAspect="1"/>
            </p:cNvPicPr>
            <p:nvPr/>
          </p:nvPicPr>
          <p:blipFill>
            <a:blip r:embed="rId3"/>
            <a:stretch>
              <a:fillRect/>
            </a:stretch>
          </p:blipFill>
          <p:spPr>
            <a:xfrm>
              <a:off x="2198835" y="979170"/>
              <a:ext cx="6913267" cy="5472065"/>
            </a:xfrm>
            <a:prstGeom prst="rect">
              <a:avLst/>
            </a:prstGeom>
            <a:ln>
              <a:solidFill>
                <a:schemeClr val="tx1"/>
              </a:solidFill>
            </a:ln>
          </p:spPr>
        </p:pic>
        <p:sp>
          <p:nvSpPr>
            <p:cNvPr id="10" name="Rectangle 9"/>
            <p:cNvSpPr/>
            <p:nvPr/>
          </p:nvSpPr>
          <p:spPr>
            <a:xfrm>
              <a:off x="5488249" y="5355326"/>
              <a:ext cx="3102857" cy="14170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5463669" y="4969410"/>
              <a:ext cx="3102857" cy="14170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7" name="Rectangle 6"/>
          <p:cNvSpPr/>
          <p:nvPr/>
        </p:nvSpPr>
        <p:spPr>
          <a:xfrm>
            <a:off x="0" y="819958"/>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4779" y="944157"/>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27611649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41361" y="1098095"/>
            <a:ext cx="10707329" cy="56323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Voluntary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and Involuntary transactions are very similar, be sure to select the appropriate template when creating the transaction.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Be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sure to select the correct Action/Reason code, or if needed, contact Labor and Relations for direction on which one is the appropriate one to use for the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employee.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For best practice attach any supporting documentation you have. For example letter or resignation.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The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Last Date Worked auto populates with a date that is one day prior to the Effective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Initiators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can submit templates only for employees within departments for which they have security access</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If needed, you must coordinate with other departments for terminating other UC jobs.   </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In the event that UCPath cancels a</a:t>
            </a: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transaction, the transactional unit will need to notify the SSC of the cancellation. </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11227386"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131245"/>
            <a:ext cx="1042416" cy="1042416"/>
          </a:xfrm>
          <a:prstGeom prst="rect">
            <a:avLst/>
          </a:prstGeom>
        </p:spPr>
      </p:pic>
      <p:pic>
        <p:nvPicPr>
          <p:cNvPr id="8" name="Picture 7"/>
          <p:cNvPicPr>
            <a:picLocks noChangeAspect="1"/>
          </p:cNvPicPr>
          <p:nvPr/>
        </p:nvPicPr>
        <p:blipFill>
          <a:blip r:embed="rId4"/>
          <a:stretch>
            <a:fillRect/>
          </a:stretch>
        </p:blipFill>
        <p:spPr>
          <a:xfrm>
            <a:off x="378460" y="2319201"/>
            <a:ext cx="1042506" cy="1042506"/>
          </a:xfrm>
          <a:prstGeom prst="rect">
            <a:avLst/>
          </a:prstGeom>
        </p:spPr>
      </p:pic>
      <p:pic>
        <p:nvPicPr>
          <p:cNvPr id="11" name="Picture 10"/>
          <p:cNvPicPr>
            <a:picLocks noChangeAspect="1"/>
          </p:cNvPicPr>
          <p:nvPr/>
        </p:nvPicPr>
        <p:blipFill>
          <a:blip r:embed="rId4"/>
          <a:stretch>
            <a:fillRect/>
          </a:stretch>
        </p:blipFill>
        <p:spPr>
          <a:xfrm>
            <a:off x="378460" y="3430287"/>
            <a:ext cx="1042506" cy="1042506"/>
          </a:xfrm>
          <a:prstGeom prst="rect">
            <a:avLst/>
          </a:prstGeom>
        </p:spPr>
      </p:pic>
      <p:pic>
        <p:nvPicPr>
          <p:cNvPr id="16" name="Picture 15"/>
          <p:cNvPicPr>
            <a:picLocks noChangeAspect="1"/>
          </p:cNvPicPr>
          <p:nvPr/>
        </p:nvPicPr>
        <p:blipFill>
          <a:blip r:embed="rId4"/>
          <a:stretch>
            <a:fillRect/>
          </a:stretch>
        </p:blipFill>
        <p:spPr>
          <a:xfrm>
            <a:off x="378460" y="4511435"/>
            <a:ext cx="1042506" cy="1042506"/>
          </a:xfrm>
          <a:prstGeom prst="rect">
            <a:avLst/>
          </a:prstGeom>
        </p:spPr>
      </p:pic>
      <p:pic>
        <p:nvPicPr>
          <p:cNvPr id="9" name="Picture 8"/>
          <p:cNvPicPr>
            <a:picLocks noChangeAspect="1"/>
          </p:cNvPicPr>
          <p:nvPr/>
        </p:nvPicPr>
        <p:blipFill>
          <a:blip r:embed="rId4"/>
          <a:stretch>
            <a:fillRect/>
          </a:stretch>
        </p:blipFill>
        <p:spPr>
          <a:xfrm>
            <a:off x="378460" y="5592583"/>
            <a:ext cx="1042506" cy="1042506"/>
          </a:xfrm>
          <a:prstGeom prst="rect">
            <a:avLst/>
          </a:prstGeom>
        </p:spPr>
      </p:pic>
    </p:spTree>
    <p:extLst>
      <p:ext uri="{BB962C8B-B14F-4D97-AF65-F5344CB8AC3E}">
        <p14:creationId xmlns:p14="http://schemas.microsoft.com/office/powerpoint/2010/main" val="23075031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Offboarding Voluntary Termination and Retirement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908762"/>
          </a:xfrm>
          <a:prstGeom prst="rect">
            <a:avLst/>
          </a:prstGeom>
        </p:spPr>
        <p:txBody>
          <a:bodyPr wrap="square">
            <a:spAutoFit/>
          </a:bodyPr>
          <a:lstStyle/>
          <a:p>
            <a:pPr algn="ctr"/>
            <a:r>
              <a:rPr lang="en-US" sz="3200" b="1" u="sng" dirty="0">
                <a:solidFill>
                  <a:srgbClr val="329AF0"/>
                </a:solidFill>
                <a:latin typeface="Trade Gothic Next W01"/>
              </a:rPr>
              <a:t>Offboarding </a:t>
            </a:r>
            <a:r>
              <a:rPr lang="en-US" sz="3200" b="1" u="sng" dirty="0" smtClean="0">
                <a:solidFill>
                  <a:srgbClr val="329AF0"/>
                </a:solidFill>
                <a:latin typeface="Trade Gothic Next W01"/>
              </a:rPr>
              <a:t>Voluntary Termination:</a:t>
            </a:r>
            <a:endParaRPr lang="en-US" sz="32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Offboarding Checklist"/>
              </a:rPr>
              <a:t>Offboarding Checklist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Voluntary Termination / Retirement Template Transactions – Action Reason Codes and Descriptions"/>
              </a:rPr>
              <a:t>Voluntary Termination / Retirement Template Transactions – Action Reason Codes and Descriptions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Voluntary Termination Template Transaction"/>
              </a:rPr>
              <a:t>Initiate Voluntary Termination Template Transaction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OFFBOARDING_Infographic_voluntarytermination.pdf"/>
              </a:rPr>
              <a:t>Voluntary Termination (Offboarding)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Map</a:t>
            </a:r>
            <a:endParaRPr lang="en-US" sz="2800" b="1" dirty="0" smtClean="0">
              <a:solidFill>
                <a:srgbClr val="D6336C"/>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42103886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Voluntary and Retirement Template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Voluntary and Retirement Template 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5008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174"/>
          <p:cNvSpPr txBox="1"/>
          <p:nvPr/>
        </p:nvSpPr>
        <p:spPr>
          <a:xfrm>
            <a:off x="1854167" y="1493550"/>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SSC/UNIT BREAKOUT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30405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458017" cy="685800"/>
          </a:xfrm>
        </p:spPr>
        <p:txBody>
          <a:bodyPr/>
          <a:lstStyle/>
          <a:p>
            <a:r>
              <a:rPr lang="en-US" dirty="0" smtClean="0">
                <a:solidFill>
                  <a:schemeClr val="accent5"/>
                </a:solidFill>
              </a:rPr>
              <a:t>FINAL PAY</a:t>
            </a:r>
            <a:endParaRPr lang="en-US" dirty="0">
              <a:solidFill>
                <a:schemeClr val="accent5"/>
              </a:solidFil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p:cNvSpPr/>
          <p:nvPr/>
        </p:nvSpPr>
        <p:spPr>
          <a:xfrm>
            <a:off x="662912" y="1249444"/>
            <a:ext cx="10322420" cy="98142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cs typeface="Arial"/>
              </a:rPr>
              <a:t>If </a:t>
            </a:r>
            <a:r>
              <a:rPr lang="en-US" dirty="0">
                <a:cs typeface="Arial"/>
              </a:rPr>
              <a:t>in a represented position, your final paycheck is processed within 72 hours from when UCPath Center receives request for issuance of final payment.  All other positions will be paid on the next on cycle paycheck once UCPath Center receives request for issuance of final payment.</a:t>
            </a:r>
          </a:p>
        </p:txBody>
      </p:sp>
      <p:pic>
        <p:nvPicPr>
          <p:cNvPr id="4" name="Picture 3"/>
          <p:cNvPicPr>
            <a:picLocks noChangeAspect="1"/>
          </p:cNvPicPr>
          <p:nvPr/>
        </p:nvPicPr>
        <p:blipFill>
          <a:blip r:embed="rId3"/>
          <a:stretch>
            <a:fillRect/>
          </a:stretch>
        </p:blipFill>
        <p:spPr>
          <a:xfrm>
            <a:off x="4213097" y="2501141"/>
            <a:ext cx="3282971" cy="3282971"/>
          </a:xfrm>
          <a:prstGeom prst="rect">
            <a:avLst/>
          </a:prstGeom>
        </p:spPr>
      </p:pic>
    </p:spTree>
    <p:extLst>
      <p:ext uri="{BB962C8B-B14F-4D97-AF65-F5344CB8AC3E}">
        <p14:creationId xmlns:p14="http://schemas.microsoft.com/office/powerpoint/2010/main" val="32400081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38625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3"/>
              </a:rPr>
              <a:t>On behalf case management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4"/>
              </a:rPr>
              <a:t>Position control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5"/>
              </a:rPr>
              <a:t>Contingent worker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6"/>
              </a:rPr>
              <a:t>Personal data changes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7"/>
              </a:rPr>
              <a:t>Person of interest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8"/>
              </a:rPr>
              <a:t>One–time payments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9"/>
              </a:rPr>
              <a:t>Voluntary termination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10"/>
              </a:rPr>
              <a:t>Involuntary termination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11"/>
              </a:rPr>
              <a:t>Onboarding EMPL Class 5, 9 and 10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12"/>
              </a:rPr>
              <a:t>PayPath EMPL Class 5, 9 and 10 Process Map</a:t>
            </a:r>
            <a:endParaRPr lang="en-US" sz="2000" dirty="0" smtClean="0">
              <a:solidFill>
                <a:prstClr val="black"/>
              </a:solidFill>
            </a:endParaRPr>
          </a:p>
        </p:txBody>
      </p:sp>
    </p:spTree>
    <p:extLst>
      <p:ext uri="{BB962C8B-B14F-4D97-AF65-F5344CB8AC3E}">
        <p14:creationId xmlns:p14="http://schemas.microsoft.com/office/powerpoint/2010/main" val="29883258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   </a:t>
            </a:r>
            <a:endParaRPr lang="en-US" dirty="0">
              <a:solidFill>
                <a:schemeClr val="accent5"/>
              </a:solidFill>
            </a:endParaRPr>
          </a:p>
        </p:txBody>
      </p:sp>
      <p:sp>
        <p:nvSpPr>
          <p:cNvPr id="5" name="Rectangle 4"/>
          <p:cNvSpPr/>
          <p:nvPr/>
        </p:nvSpPr>
        <p:spPr>
          <a:xfrm>
            <a:off x="0" y="173740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88286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Rectangle 6"/>
          <p:cNvSpPr/>
          <p:nvPr/>
        </p:nvSpPr>
        <p:spPr>
          <a:xfrm>
            <a:off x="13059" y="253423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57838" y="2679699"/>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9" name="Rectangle 8"/>
          <p:cNvSpPr/>
          <p:nvPr/>
        </p:nvSpPr>
        <p:spPr>
          <a:xfrm>
            <a:off x="0" y="3294618"/>
            <a:ext cx="12192000" cy="6509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44779" y="3308079"/>
            <a:ext cx="11751945"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Job Information &gt; Review Job Information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Job Summary</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Rectangle 10"/>
          <p:cNvSpPr/>
          <p:nvPr/>
        </p:nvSpPr>
        <p:spPr>
          <a:xfrm>
            <a:off x="0" y="403254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44779" y="417800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3" name="Rectangle 12"/>
          <p:cNvSpPr/>
          <p:nvPr/>
        </p:nvSpPr>
        <p:spPr>
          <a:xfrm>
            <a:off x="0" y="4796742"/>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144779" y="4844871"/>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Position Control Request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5" name="Rectangle 14"/>
          <p:cNvSpPr/>
          <p:nvPr/>
        </p:nvSpPr>
        <p:spPr>
          <a:xfrm>
            <a:off x="0" y="5379140"/>
            <a:ext cx="12192000" cy="46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144779" y="5428349"/>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7" name="Rectangle 16"/>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1200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spTree>
    <p:extLst>
      <p:ext uri="{BB962C8B-B14F-4D97-AF65-F5344CB8AC3E}">
        <p14:creationId xmlns:p14="http://schemas.microsoft.com/office/powerpoint/2010/main" val="18998233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81933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lang="en-US" sz="4400" dirty="0">
                <a:solidFill>
                  <a:prstClr val="black"/>
                </a:solidFill>
              </a:rPr>
              <a:t>http://bit.ly/pilottrainingphase2</a:t>
            </a:r>
          </a:p>
        </p:txBody>
      </p:sp>
    </p:spTree>
    <p:extLst>
      <p:ext uri="{BB962C8B-B14F-4D97-AF65-F5344CB8AC3E}">
        <p14:creationId xmlns:p14="http://schemas.microsoft.com/office/powerpoint/2010/main" val="19508782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33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22727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019768" y="1255379"/>
            <a:ext cx="10707329" cy="400109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If </a:t>
            </a:r>
            <a:r>
              <a:rPr kumimoji="0" lang="en-US"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termination is due to death, only one termination template should be initiated. UCPC WFA Production will terminate all other UC Jobs for the employee. </a:t>
            </a:r>
            <a:endParaRPr lang="en-US" noProof="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Shared </a:t>
            </a:r>
            <a:r>
              <a:rPr kumimoji="0" lang="en-US"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Service Centers will continue to transact for final pay. </a:t>
            </a:r>
            <a:r>
              <a:rPr kumimoji="0" lang="en-US"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Final </a:t>
            </a:r>
            <a:r>
              <a:rPr kumimoji="0" lang="en-US"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Pay should be submitted for any employee. </a:t>
            </a:r>
            <a:endParaRPr lang="en-US"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The template</a:t>
            </a:r>
            <a:r>
              <a:rPr kumimoji="0" lang="en-US"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does not require any documentation to be added but it is recommended to attach any HR documentation you may have.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Aria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5" dirty="0" smtClean="0">
                <a:solidFill>
                  <a:prstClr val="black"/>
                </a:solidFill>
                <a:latin typeface="Arial"/>
                <a:cs typeface="Times New Roman" panose="02020603050405020304" pitchFamily="18" charset="0"/>
              </a:rPr>
              <a:t>The </a:t>
            </a:r>
            <a:r>
              <a:rPr lang="en-US" spc="-5" dirty="0" smtClean="0">
                <a:solidFill>
                  <a:prstClr val="black"/>
                </a:solidFill>
                <a:cs typeface="Arial"/>
              </a:rPr>
              <a:t>Last </a:t>
            </a:r>
            <a:r>
              <a:rPr lang="en-US" spc="-10" dirty="0">
                <a:solidFill>
                  <a:prstClr val="black"/>
                </a:solidFill>
                <a:cs typeface="Arial"/>
              </a:rPr>
              <a:t>Date </a:t>
            </a:r>
            <a:r>
              <a:rPr lang="en-US" spc="-15" dirty="0">
                <a:solidFill>
                  <a:prstClr val="black"/>
                </a:solidFill>
                <a:cs typeface="Arial"/>
              </a:rPr>
              <a:t>Worked  </a:t>
            </a:r>
            <a:r>
              <a:rPr lang="en-US" dirty="0">
                <a:solidFill>
                  <a:prstClr val="black"/>
                </a:solidFill>
                <a:cs typeface="Arial"/>
              </a:rPr>
              <a:t>automatically </a:t>
            </a:r>
            <a:r>
              <a:rPr lang="en-US" spc="-5" dirty="0">
                <a:solidFill>
                  <a:prstClr val="black"/>
                </a:solidFill>
                <a:cs typeface="Arial"/>
              </a:rPr>
              <a:t>populates </a:t>
            </a:r>
            <a:r>
              <a:rPr lang="en-US" spc="-10" dirty="0">
                <a:solidFill>
                  <a:prstClr val="black"/>
                </a:solidFill>
                <a:cs typeface="Arial"/>
              </a:rPr>
              <a:t>with </a:t>
            </a:r>
            <a:r>
              <a:rPr lang="en-US" spc="-5" dirty="0">
                <a:solidFill>
                  <a:prstClr val="black"/>
                </a:solidFill>
                <a:cs typeface="Arial"/>
              </a:rPr>
              <a:t>a date that </a:t>
            </a:r>
            <a:r>
              <a:rPr lang="en-US" spc="5" dirty="0">
                <a:solidFill>
                  <a:prstClr val="black"/>
                </a:solidFill>
                <a:cs typeface="Arial"/>
              </a:rPr>
              <a:t>is </a:t>
            </a:r>
            <a:r>
              <a:rPr lang="en-US" spc="-5" dirty="0">
                <a:solidFill>
                  <a:prstClr val="black"/>
                </a:solidFill>
                <a:cs typeface="Arial"/>
              </a:rPr>
              <a:t>one day prior to the </a:t>
            </a:r>
            <a:r>
              <a:rPr lang="en-US" spc="-10" dirty="0">
                <a:solidFill>
                  <a:prstClr val="black"/>
                </a:solidFill>
                <a:cs typeface="Arial"/>
              </a:rPr>
              <a:t>Effective </a:t>
            </a:r>
            <a:r>
              <a:rPr lang="en-US" spc="-10" dirty="0" smtClean="0">
                <a:solidFill>
                  <a:prstClr val="black"/>
                </a:solidFill>
                <a:cs typeface="Arial"/>
              </a:rPr>
              <a:t>Date. </a:t>
            </a:r>
            <a:r>
              <a:rPr lang="en-US" spc="15" dirty="0" smtClean="0">
                <a:solidFill>
                  <a:prstClr val="black"/>
                </a:solidFill>
                <a:cs typeface="Arial"/>
              </a:rPr>
              <a:t>The </a:t>
            </a:r>
            <a:r>
              <a:rPr lang="en-US" dirty="0">
                <a:solidFill>
                  <a:prstClr val="black"/>
                </a:solidFill>
                <a:cs typeface="Arial"/>
              </a:rPr>
              <a:t>Last Date</a:t>
            </a:r>
            <a:r>
              <a:rPr lang="en-US" spc="-195" dirty="0">
                <a:solidFill>
                  <a:prstClr val="black"/>
                </a:solidFill>
                <a:cs typeface="Arial"/>
              </a:rPr>
              <a:t> </a:t>
            </a:r>
            <a:r>
              <a:rPr lang="en-US" spc="-5" dirty="0">
                <a:solidFill>
                  <a:prstClr val="black"/>
                </a:solidFill>
                <a:cs typeface="Arial"/>
              </a:rPr>
              <a:t>Worked  </a:t>
            </a:r>
            <a:r>
              <a:rPr lang="en-US" dirty="0">
                <a:solidFill>
                  <a:prstClr val="black"/>
                </a:solidFill>
                <a:cs typeface="Arial"/>
              </a:rPr>
              <a:t>field </a:t>
            </a:r>
            <a:r>
              <a:rPr lang="en-US" spc="5" dirty="0">
                <a:solidFill>
                  <a:prstClr val="black"/>
                </a:solidFill>
                <a:cs typeface="Arial"/>
              </a:rPr>
              <a:t>can </a:t>
            </a:r>
            <a:r>
              <a:rPr lang="en-US" dirty="0">
                <a:solidFill>
                  <a:prstClr val="black"/>
                </a:solidFill>
                <a:cs typeface="Arial"/>
              </a:rPr>
              <a:t>be changed, </a:t>
            </a:r>
            <a:r>
              <a:rPr lang="en-US" spc="10" dirty="0">
                <a:solidFill>
                  <a:prstClr val="black"/>
                </a:solidFill>
                <a:cs typeface="Arial"/>
              </a:rPr>
              <a:t>if  </a:t>
            </a:r>
            <a:r>
              <a:rPr lang="en-US" dirty="0">
                <a:solidFill>
                  <a:prstClr val="black"/>
                </a:solidFill>
                <a:cs typeface="Arial"/>
              </a:rPr>
              <a:t>needed; </a:t>
            </a:r>
            <a:r>
              <a:rPr lang="en-US" spc="-15" dirty="0">
                <a:solidFill>
                  <a:prstClr val="black"/>
                </a:solidFill>
                <a:cs typeface="Arial"/>
              </a:rPr>
              <a:t>however, </a:t>
            </a:r>
            <a:r>
              <a:rPr lang="en-US" spc="5" dirty="0">
                <a:solidFill>
                  <a:prstClr val="black"/>
                </a:solidFill>
                <a:cs typeface="Arial"/>
              </a:rPr>
              <a:t>the  </a:t>
            </a:r>
            <a:r>
              <a:rPr lang="en-US" dirty="0">
                <a:solidFill>
                  <a:prstClr val="black"/>
                </a:solidFill>
                <a:cs typeface="Arial"/>
              </a:rPr>
              <a:t>Last Date </a:t>
            </a:r>
            <a:r>
              <a:rPr lang="en-US" spc="-5" dirty="0">
                <a:solidFill>
                  <a:prstClr val="black"/>
                </a:solidFill>
                <a:cs typeface="Arial"/>
              </a:rPr>
              <a:t>Worked </a:t>
            </a:r>
            <a:r>
              <a:rPr lang="en-US" spc="5" dirty="0">
                <a:solidFill>
                  <a:prstClr val="black"/>
                </a:solidFill>
                <a:cs typeface="Arial"/>
              </a:rPr>
              <a:t>must be </a:t>
            </a:r>
            <a:r>
              <a:rPr lang="en-US" spc="10" dirty="0">
                <a:solidFill>
                  <a:prstClr val="black"/>
                </a:solidFill>
                <a:cs typeface="Arial"/>
              </a:rPr>
              <a:t>prior to the </a:t>
            </a:r>
            <a:r>
              <a:rPr lang="en-US" spc="5" dirty="0">
                <a:solidFill>
                  <a:prstClr val="black"/>
                </a:solidFill>
                <a:cs typeface="Arial"/>
              </a:rPr>
              <a:t>Effective</a:t>
            </a:r>
            <a:r>
              <a:rPr lang="en-US" spc="-100" dirty="0">
                <a:solidFill>
                  <a:prstClr val="black"/>
                </a:solidFill>
                <a:cs typeface="Arial"/>
              </a:rPr>
              <a:t> </a:t>
            </a:r>
            <a:r>
              <a:rPr lang="en-US" dirty="0" smtClean="0">
                <a:solidFill>
                  <a:prstClr val="black"/>
                </a:solidFill>
                <a:cs typeface="Arial"/>
              </a:rPr>
              <a:t>Date. If </a:t>
            </a:r>
            <a:r>
              <a:rPr lang="en-US" dirty="0">
                <a:solidFill>
                  <a:prstClr val="black"/>
                </a:solidFill>
                <a:cs typeface="Arial"/>
              </a:rPr>
              <a:t>the Last Date Worked was not the day prior you MUST change the date to what the last day was.</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59" y="293370"/>
            <a:ext cx="11473571"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255379"/>
            <a:ext cx="1042416" cy="1042416"/>
          </a:xfrm>
          <a:prstGeom prst="rect">
            <a:avLst/>
          </a:prstGeom>
        </p:spPr>
      </p:pic>
      <p:pic>
        <p:nvPicPr>
          <p:cNvPr id="7" name="Picture 6"/>
          <p:cNvPicPr>
            <a:picLocks noChangeAspect="1"/>
          </p:cNvPicPr>
          <p:nvPr/>
        </p:nvPicPr>
        <p:blipFill>
          <a:blip r:embed="rId4"/>
          <a:stretch>
            <a:fillRect/>
          </a:stretch>
        </p:blipFill>
        <p:spPr>
          <a:xfrm>
            <a:off x="360333" y="2331361"/>
            <a:ext cx="1042506" cy="1042506"/>
          </a:xfrm>
          <a:prstGeom prst="rect">
            <a:avLst/>
          </a:prstGeom>
        </p:spPr>
      </p:pic>
      <p:pic>
        <p:nvPicPr>
          <p:cNvPr id="6" name="Picture 5"/>
          <p:cNvPicPr>
            <a:picLocks noChangeAspect="1"/>
          </p:cNvPicPr>
          <p:nvPr/>
        </p:nvPicPr>
        <p:blipFill>
          <a:blip r:embed="rId4"/>
          <a:stretch>
            <a:fillRect/>
          </a:stretch>
        </p:blipFill>
        <p:spPr>
          <a:xfrm>
            <a:off x="360333" y="3671432"/>
            <a:ext cx="1042506" cy="1042506"/>
          </a:xfrm>
          <a:prstGeom prst="rect">
            <a:avLst/>
          </a:prstGeom>
        </p:spPr>
      </p:pic>
    </p:spTree>
    <p:extLst>
      <p:ext uri="{BB962C8B-B14F-4D97-AF65-F5344CB8AC3E}">
        <p14:creationId xmlns:p14="http://schemas.microsoft.com/office/powerpoint/2010/main" val="2833537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Involuntary Termination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2616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329AF0"/>
                </a:solidFill>
                <a:effectLst/>
                <a:uLnTx/>
                <a:uFillTx/>
                <a:latin typeface="Trade Gothic Next W01"/>
                <a:ea typeface="+mn-ea"/>
                <a:cs typeface="+mn-cs"/>
              </a:rPr>
              <a:t>Involuntary Termination:</a:t>
            </a:r>
            <a:r>
              <a:rPr kumimoji="0" lang="en-US" sz="2000" b="1" i="0" u="none" strike="noStrike" kern="1200" cap="none" spc="0" normalizeH="0" baseline="0" noProof="0" dirty="0">
                <a:ln>
                  <a:noFill/>
                </a:ln>
                <a:solidFill>
                  <a:srgbClr val="329AF0"/>
                </a:solidFill>
                <a:effectLst/>
                <a:uLnTx/>
                <a:uFillTx/>
                <a:latin typeface="Trade Gothic Next W01"/>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4" tooltip="View Person Organizational Summary"/>
              </a:rPr>
              <a:t>View Person Organizational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4" tooltip="View Person Organizational Summary"/>
              </a:rPr>
              <a:t>Summary</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5"/>
              </a:rPr>
              <a:t>Initiate Involuntary Termination Template Transaction</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6"/>
              </a:rPr>
              <a:t>Involuntary Termination Infographic</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7"/>
              </a:rPr>
              <a:t>Involuntary Termination Process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7"/>
              </a:rPr>
              <a:t>Workbook</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Involuntary Termination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8"/>
              </a:rPr>
              <a:t>Process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Map</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150177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5953" y="103834"/>
            <a:ext cx="1679916" cy="1259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7970" y="1247427"/>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Involuntary Termination Templates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a:solidFill>
                  <a:prstClr val="black"/>
                </a:solidFill>
                <a:ea typeface="Calibri" panose="020F0502020204030204" pitchFamily="34" charset="0"/>
                <a:cs typeface="Times New Roman" panose="02020603050405020304" pitchFamily="18" charset="0"/>
              </a:rPr>
              <a:t>Involuntary </a:t>
            </a:r>
            <a:r>
              <a:rPr lang="en-US" sz="2000" b="1" dirty="0" smtClean="0">
                <a:solidFill>
                  <a:prstClr val="black"/>
                </a:solidFill>
                <a:ea typeface="Calibri" panose="020F0502020204030204" pitchFamily="34" charset="0"/>
                <a:cs typeface="Times New Roman" panose="02020603050405020304" pitchFamily="18" charset="0"/>
              </a:rPr>
              <a:t>Termination Templates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147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Onboarding</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Policies for EMPL Class</a:t>
            </a:r>
            <a:r>
              <a:rPr kumimoji="0" lang="en-US" sz="7200" b="1" i="0" u="none" strike="noStrike" kern="1200" cap="none" spc="0" normalizeH="0" noProof="0" dirty="0" smtClean="0">
                <a:ln>
                  <a:noFill/>
                </a:ln>
                <a:solidFill>
                  <a:srgbClr val="F1AB00"/>
                </a:solidFill>
                <a:effectLst/>
                <a:uLnTx/>
                <a:uFillTx/>
                <a:latin typeface="Arial"/>
                <a:ea typeface="+mn-ea"/>
                <a:cs typeface="+mn-cs"/>
              </a:rPr>
              <a:t> 5, 9 and 10</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4444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70789" y="-86166"/>
            <a:ext cx="11370366"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POLICIES RELATED TO ONBOARDING</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95511" y="1004116"/>
            <a:ext cx="5305508" cy="2061312"/>
          </a:xfrm>
          <a:prstGeom prst="rect">
            <a:avLst/>
          </a:prstGeom>
          <a:ln w="6350">
            <a:solidFill>
              <a:schemeClr val="tx1"/>
            </a:solidFill>
          </a:ln>
        </p:spPr>
      </p:pic>
      <p:pic>
        <p:nvPicPr>
          <p:cNvPr id="7" name="Picture 6"/>
          <p:cNvPicPr>
            <a:picLocks noChangeAspect="1"/>
          </p:cNvPicPr>
          <p:nvPr/>
        </p:nvPicPr>
        <p:blipFill>
          <a:blip r:embed="rId4"/>
          <a:stretch>
            <a:fillRect/>
          </a:stretch>
        </p:blipFill>
        <p:spPr>
          <a:xfrm>
            <a:off x="6414586" y="972032"/>
            <a:ext cx="5556598" cy="1962368"/>
          </a:xfrm>
          <a:prstGeom prst="rect">
            <a:avLst/>
          </a:prstGeom>
          <a:ln w="6350">
            <a:solidFill>
              <a:schemeClr val="tx1"/>
            </a:solidFill>
          </a:ln>
        </p:spPr>
      </p:pic>
      <p:sp>
        <p:nvSpPr>
          <p:cNvPr id="8" name="TextBox 7"/>
          <p:cNvSpPr txBox="1"/>
          <p:nvPr/>
        </p:nvSpPr>
        <p:spPr>
          <a:xfrm>
            <a:off x="2328530" y="732984"/>
            <a:ext cx="719108" cy="369332"/>
          </a:xfrm>
          <a:prstGeom prst="rect">
            <a:avLst/>
          </a:prstGeom>
          <a:noFill/>
        </p:spPr>
        <p:txBody>
          <a:bodyPr wrap="none" rtlCol="0">
            <a:spAutoFit/>
          </a:bodyPr>
          <a:lstStyle/>
          <a:p>
            <a:r>
              <a:rPr lang="en-US" dirty="0" smtClean="0"/>
              <a:t>Staff </a:t>
            </a:r>
            <a:endParaRPr lang="en-US" dirty="0"/>
          </a:p>
        </p:txBody>
      </p:sp>
      <p:sp>
        <p:nvSpPr>
          <p:cNvPr id="10" name="TextBox 9"/>
          <p:cNvSpPr txBox="1"/>
          <p:nvPr/>
        </p:nvSpPr>
        <p:spPr>
          <a:xfrm>
            <a:off x="8669079" y="659299"/>
            <a:ext cx="1261884" cy="369332"/>
          </a:xfrm>
          <a:prstGeom prst="rect">
            <a:avLst/>
          </a:prstGeom>
          <a:noFill/>
        </p:spPr>
        <p:txBody>
          <a:bodyPr wrap="none" rtlCol="0">
            <a:spAutoFit/>
          </a:bodyPr>
          <a:lstStyle/>
          <a:p>
            <a:r>
              <a:rPr lang="en-US" dirty="0" smtClean="0"/>
              <a:t>Academic </a:t>
            </a:r>
            <a:endParaRPr lang="en-US" dirty="0"/>
          </a:p>
        </p:txBody>
      </p:sp>
      <p:pic>
        <p:nvPicPr>
          <p:cNvPr id="11" name="Picture 10"/>
          <p:cNvPicPr>
            <a:picLocks noChangeAspect="1"/>
          </p:cNvPicPr>
          <p:nvPr/>
        </p:nvPicPr>
        <p:blipFill>
          <a:blip r:embed="rId5"/>
          <a:stretch>
            <a:fillRect/>
          </a:stretch>
        </p:blipFill>
        <p:spPr>
          <a:xfrm>
            <a:off x="267782" y="3758610"/>
            <a:ext cx="5433237" cy="2183546"/>
          </a:xfrm>
          <a:prstGeom prst="rect">
            <a:avLst/>
          </a:prstGeom>
          <a:ln w="6350">
            <a:solidFill>
              <a:schemeClr val="tx1"/>
            </a:solidFill>
          </a:ln>
        </p:spPr>
      </p:pic>
      <p:pic>
        <p:nvPicPr>
          <p:cNvPr id="12" name="Picture 11"/>
          <p:cNvPicPr>
            <a:picLocks noChangeAspect="1"/>
          </p:cNvPicPr>
          <p:nvPr/>
        </p:nvPicPr>
        <p:blipFill>
          <a:blip r:embed="rId6"/>
          <a:stretch>
            <a:fillRect/>
          </a:stretch>
        </p:blipFill>
        <p:spPr>
          <a:xfrm>
            <a:off x="6414586" y="2961560"/>
            <a:ext cx="5649788" cy="1315706"/>
          </a:xfrm>
          <a:prstGeom prst="rect">
            <a:avLst/>
          </a:prstGeom>
          <a:ln w="6350">
            <a:solidFill>
              <a:schemeClr val="tx1"/>
            </a:solidFill>
          </a:ln>
        </p:spPr>
      </p:pic>
      <p:pic>
        <p:nvPicPr>
          <p:cNvPr id="13" name="Picture 12"/>
          <p:cNvPicPr>
            <a:picLocks noChangeAspect="1"/>
          </p:cNvPicPr>
          <p:nvPr/>
        </p:nvPicPr>
        <p:blipFill>
          <a:blip r:embed="rId7"/>
          <a:stretch>
            <a:fillRect/>
          </a:stretch>
        </p:blipFill>
        <p:spPr>
          <a:xfrm>
            <a:off x="6395589" y="4331370"/>
            <a:ext cx="5668785" cy="2412330"/>
          </a:xfrm>
          <a:prstGeom prst="rect">
            <a:avLst/>
          </a:prstGeom>
          <a:ln w="6350">
            <a:solidFill>
              <a:schemeClr val="tx1"/>
            </a:solidFill>
          </a:ln>
        </p:spPr>
      </p:pic>
    </p:spTree>
    <p:extLst>
      <p:ext uri="{BB962C8B-B14F-4D97-AF65-F5344CB8AC3E}">
        <p14:creationId xmlns:p14="http://schemas.microsoft.com/office/powerpoint/2010/main" val="289361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Onboarding EMPL Class 5, 9 and 10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360620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635740" cy="685800"/>
          </a:xfrm>
        </p:spPr>
        <p:txBody>
          <a:bodyPr/>
          <a:lstStyle/>
          <a:p>
            <a:r>
              <a:rPr lang="en-US" dirty="0" smtClean="0">
                <a:solidFill>
                  <a:schemeClr val="accent5"/>
                </a:solidFill>
              </a:rPr>
              <a:t>ONBOARDING CHECKLIST REVIEW</a:t>
            </a:r>
            <a:endParaRPr lang="en-US" dirty="0">
              <a:solidFill>
                <a:schemeClr val="accent5"/>
              </a:solidFil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hlinkClick r:id="rId3"/>
          </p:cNvPr>
          <p:cNvPicPr>
            <a:picLocks noChangeAspect="1"/>
          </p:cNvPicPr>
          <p:nvPr/>
        </p:nvPicPr>
        <p:blipFill>
          <a:blip r:embed="rId4"/>
          <a:stretch>
            <a:fillRect/>
          </a:stretch>
        </p:blipFill>
        <p:spPr>
          <a:xfrm>
            <a:off x="3368841" y="1203156"/>
            <a:ext cx="4572001" cy="5162861"/>
          </a:xfrm>
          <a:prstGeom prst="rect">
            <a:avLst/>
          </a:prstGeom>
        </p:spPr>
      </p:pic>
    </p:spTree>
    <p:extLst>
      <p:ext uri="{BB962C8B-B14F-4D97-AF65-F5344CB8AC3E}">
        <p14:creationId xmlns:p14="http://schemas.microsoft.com/office/powerpoint/2010/main" val="4190992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51" y="223032"/>
            <a:ext cx="11813541" cy="685800"/>
          </a:xfrm>
        </p:spPr>
        <p:txBody>
          <a:bodyPr/>
          <a:lstStyle/>
          <a:p>
            <a:r>
              <a:rPr lang="en-US" dirty="0" smtClean="0">
                <a:solidFill>
                  <a:schemeClr val="accent5"/>
                </a:solidFill>
              </a:rPr>
              <a:t>SELECTING THE CORRECT TEMPLATE </a:t>
            </a:r>
            <a:endParaRPr lang="en-US" dirty="0">
              <a:solidFill>
                <a:schemeClr val="accent5"/>
              </a:solidFill>
            </a:endParaRPr>
          </a:p>
        </p:txBody>
      </p:sp>
      <p:sp>
        <p:nvSpPr>
          <p:cNvPr id="8" name="Rectangle 7"/>
          <p:cNvSpPr/>
          <p:nvPr/>
        </p:nvSpPr>
        <p:spPr>
          <a:xfrm>
            <a:off x="0" y="84682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992288"/>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nvGrpSpPr>
          <p:cNvPr id="4" name="Group 3"/>
          <p:cNvGrpSpPr/>
          <p:nvPr/>
        </p:nvGrpSpPr>
        <p:grpSpPr>
          <a:xfrm>
            <a:off x="5829863" y="1589409"/>
            <a:ext cx="6139048" cy="5102457"/>
            <a:chOff x="2427436" y="1589409"/>
            <a:chExt cx="6139048" cy="5102457"/>
          </a:xfrm>
        </p:grpSpPr>
        <p:grpSp>
          <p:nvGrpSpPr>
            <p:cNvPr id="6" name="Group 5"/>
            <p:cNvGrpSpPr/>
            <p:nvPr/>
          </p:nvGrpSpPr>
          <p:grpSpPr>
            <a:xfrm>
              <a:off x="2427436" y="1589409"/>
              <a:ext cx="6139048" cy="5102457"/>
              <a:chOff x="2198835" y="979170"/>
              <a:chExt cx="6913267" cy="5472065"/>
            </a:xfrm>
          </p:grpSpPr>
          <p:pic>
            <p:nvPicPr>
              <p:cNvPr id="3" name="Picture 2"/>
              <p:cNvPicPr>
                <a:picLocks noChangeAspect="1"/>
              </p:cNvPicPr>
              <p:nvPr/>
            </p:nvPicPr>
            <p:blipFill>
              <a:blip r:embed="rId3"/>
              <a:stretch>
                <a:fillRect/>
              </a:stretch>
            </p:blipFill>
            <p:spPr>
              <a:xfrm>
                <a:off x="2198835" y="979170"/>
                <a:ext cx="6913267" cy="5472065"/>
              </a:xfrm>
              <a:prstGeom prst="rect">
                <a:avLst/>
              </a:prstGeom>
              <a:ln>
                <a:solidFill>
                  <a:schemeClr val="tx1"/>
                </a:solidFill>
              </a:ln>
            </p:spPr>
          </p:pic>
          <p:sp>
            <p:nvSpPr>
              <p:cNvPr id="10" name="Rectangle 9"/>
              <p:cNvSpPr/>
              <p:nvPr/>
            </p:nvSpPr>
            <p:spPr>
              <a:xfrm>
                <a:off x="5488249" y="3717026"/>
                <a:ext cx="3102857" cy="25489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1" name="Rectangle 10"/>
            <p:cNvSpPr/>
            <p:nvPr/>
          </p:nvSpPr>
          <p:spPr>
            <a:xfrm>
              <a:off x="5342117" y="4599538"/>
              <a:ext cx="2755367" cy="2376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5342928" y="3656615"/>
              <a:ext cx="2755367" cy="2376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Rectangle 12"/>
          <p:cNvSpPr/>
          <p:nvPr/>
        </p:nvSpPr>
        <p:spPr>
          <a:xfrm>
            <a:off x="372139" y="1804997"/>
            <a:ext cx="4826759" cy="4651915"/>
          </a:xfrm>
          <a:prstGeom prst="rect">
            <a:avLst/>
          </a:prstGeom>
          <a:solidFill>
            <a:schemeClr val="bg1"/>
          </a:solidFill>
          <a:ln>
            <a:solidFill>
              <a:schemeClr val="bg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pc="-5" noProof="0" dirty="0" smtClean="0">
                <a:solidFill>
                  <a:prstClr val="black"/>
                </a:solidFill>
                <a:latin typeface="Arial"/>
                <a:cs typeface="Arial"/>
              </a:rPr>
              <a:t>T</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here </a:t>
            </a:r>
            <a:r>
              <a:rPr kumimoji="0" lang="en-US" sz="1800" b="0" i="0" u="none" strike="noStrike" kern="1200" cap="none" spc="-5" normalizeH="0" baseline="0" noProof="0" dirty="0">
                <a:ln>
                  <a:noFill/>
                </a:ln>
                <a:solidFill>
                  <a:prstClr val="black"/>
                </a:solidFill>
                <a:effectLst/>
                <a:uLnTx/>
                <a:uFillTx/>
                <a:latin typeface="Arial"/>
                <a:ea typeface="+mn-ea"/>
                <a:cs typeface="Arial"/>
              </a:rPr>
              <a:t>is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 </a:t>
            </a:r>
            <a:r>
              <a:rPr kumimoji="0" lang="en-US" sz="1800" b="0" i="0" u="none" strike="noStrike" kern="1200" cap="none" spc="-5" normalizeH="0" baseline="0" noProof="0" dirty="0">
                <a:ln>
                  <a:noFill/>
                </a:ln>
                <a:solidFill>
                  <a:prstClr val="black"/>
                </a:solidFill>
                <a:effectLst/>
                <a:uLnTx/>
                <a:uFillTx/>
                <a:latin typeface="Arial"/>
                <a:ea typeface="+mn-ea"/>
                <a:cs typeface="Arial"/>
              </a:rPr>
              <a:t>template specific to  academic and another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specific </a:t>
            </a:r>
            <a:r>
              <a:rPr kumimoji="0" lang="en-US" sz="1800" b="0" i="0" u="none" strike="noStrike" kern="1200" cap="none" spc="-5" normalizeH="0" baseline="0" noProof="0" dirty="0">
                <a:ln>
                  <a:noFill/>
                </a:ln>
                <a:solidFill>
                  <a:prstClr val="black"/>
                </a:solidFill>
                <a:effectLst/>
                <a:uLnTx/>
                <a:uFillTx/>
                <a:latin typeface="Arial"/>
                <a:ea typeface="+mn-ea"/>
                <a:cs typeface="Arial"/>
              </a:rPr>
              <a:t>to </a:t>
            </a:r>
            <a:r>
              <a:rPr kumimoji="0" lang="en-US" sz="1800" b="0" i="0" u="none" strike="noStrike" kern="1200" cap="none" spc="-10" normalizeH="0" baseline="0" noProof="0" dirty="0">
                <a:ln>
                  <a:noFill/>
                </a:ln>
                <a:solidFill>
                  <a:prstClr val="black"/>
                </a:solidFill>
                <a:effectLst/>
                <a:uLnTx/>
                <a:uFillTx/>
                <a:latin typeface="Arial"/>
                <a:ea typeface="+mn-ea"/>
                <a:cs typeface="Arial"/>
              </a:rPr>
              <a:t>staff. </a:t>
            </a:r>
            <a:r>
              <a:rPr kumimoji="0" lang="en-US" sz="1800" b="0" i="0" u="none" strike="noStrike" kern="1200" cap="none" spc="-5" normalizeH="0" baseline="0" noProof="0" dirty="0">
                <a:ln>
                  <a:noFill/>
                </a:ln>
                <a:solidFill>
                  <a:prstClr val="black"/>
                </a:solidFill>
                <a:effectLst/>
                <a:uLnTx/>
                <a:uFillTx/>
                <a:latin typeface="Arial"/>
                <a:ea typeface="+mn-ea"/>
                <a:cs typeface="Arial"/>
              </a:rPr>
              <a:t>For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example:</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1" i="0" u="none" strike="noStrike" kern="1200" cap="none" spc="5" normalizeH="0" baseline="0" noProof="0" dirty="0" smtClean="0">
                <a:ln>
                  <a:noFill/>
                </a:ln>
                <a:solidFill>
                  <a:prstClr val="black"/>
                </a:solidFill>
                <a:effectLst/>
                <a:uLnTx/>
                <a:uFillTx/>
                <a:latin typeface="Arial"/>
                <a:ea typeface="+mn-ea"/>
                <a:cs typeface="Arial"/>
              </a:rPr>
              <a:t>UC </a:t>
            </a:r>
            <a:r>
              <a:rPr kumimoji="0" lang="en-US" sz="1800" b="1" i="0" u="none" strike="noStrike" kern="1200" cap="none" spc="-5" normalizeH="0" baseline="0" noProof="0" dirty="0">
                <a:ln>
                  <a:noFill/>
                </a:ln>
                <a:solidFill>
                  <a:prstClr val="black"/>
                </a:solidFill>
                <a:effectLst/>
                <a:uLnTx/>
                <a:uFillTx/>
                <a:latin typeface="Arial"/>
                <a:ea typeface="+mn-ea"/>
                <a:cs typeface="Arial"/>
              </a:rPr>
              <a:t>Full </a:t>
            </a:r>
            <a:r>
              <a:rPr kumimoji="0" lang="en-US" sz="1800" b="1" i="0" u="none" strike="noStrike" kern="1200" cap="none" spc="0" normalizeH="0" baseline="0" noProof="0" dirty="0">
                <a:ln>
                  <a:noFill/>
                </a:ln>
                <a:solidFill>
                  <a:prstClr val="black"/>
                </a:solidFill>
                <a:effectLst/>
                <a:uLnTx/>
                <a:uFillTx/>
                <a:latin typeface="Arial"/>
                <a:ea typeface="+mn-ea"/>
                <a:cs typeface="Arial"/>
              </a:rPr>
              <a:t>Hire - </a:t>
            </a:r>
            <a:r>
              <a:rPr kumimoji="0" lang="en-US" sz="1800" b="1" i="0" u="none" strike="noStrike" kern="1200" cap="none" spc="-15" normalizeH="0" baseline="0" noProof="0" dirty="0">
                <a:ln>
                  <a:noFill/>
                </a:ln>
                <a:solidFill>
                  <a:prstClr val="black"/>
                </a:solidFill>
                <a:effectLst/>
                <a:uLnTx/>
                <a:uFillTx/>
                <a:latin typeface="Arial"/>
                <a:ea typeface="+mn-ea"/>
                <a:cs typeface="Arial"/>
              </a:rPr>
              <a:t>Staff</a:t>
            </a:r>
            <a:r>
              <a:rPr kumimoji="0" lang="en-US" sz="1800" b="1" i="0" u="none" strike="noStrike" kern="1200" cap="none" spc="-85" normalizeH="0" baseline="0" noProof="0" dirty="0">
                <a:ln>
                  <a:noFill/>
                </a:ln>
                <a:solidFill>
                  <a:prstClr val="black"/>
                </a:solidFill>
                <a:effectLst/>
                <a:uLnTx/>
                <a:uFillTx/>
                <a:latin typeface="Arial"/>
                <a:ea typeface="+mn-ea"/>
                <a:cs typeface="Arial"/>
              </a:rPr>
              <a:t>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Only</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1" i="0" u="none" strike="noStrike" kern="1200" cap="none" spc="5" normalizeH="0" baseline="0" noProof="0" dirty="0" smtClean="0">
                <a:ln>
                  <a:noFill/>
                </a:ln>
                <a:solidFill>
                  <a:prstClr val="black"/>
                </a:solidFill>
                <a:effectLst/>
                <a:uLnTx/>
                <a:uFillTx/>
                <a:latin typeface="Arial"/>
                <a:ea typeface="+mn-ea"/>
                <a:cs typeface="Arial"/>
              </a:rPr>
              <a:t>UC </a:t>
            </a:r>
            <a:r>
              <a:rPr kumimoji="0" lang="en-US" sz="1800" b="1" i="0" u="none" strike="noStrike" kern="1200" cap="none" spc="-5" normalizeH="0" baseline="0" noProof="0" dirty="0">
                <a:ln>
                  <a:noFill/>
                </a:ln>
                <a:solidFill>
                  <a:prstClr val="black"/>
                </a:solidFill>
                <a:effectLst/>
                <a:uLnTx/>
                <a:uFillTx/>
                <a:latin typeface="Arial"/>
                <a:ea typeface="+mn-ea"/>
                <a:cs typeface="Arial"/>
              </a:rPr>
              <a:t>Full </a:t>
            </a:r>
            <a:r>
              <a:rPr kumimoji="0" lang="en-US" sz="1800" b="1" i="0" u="none" strike="noStrike" kern="1200" cap="none" spc="0" normalizeH="0" baseline="0" noProof="0" dirty="0">
                <a:ln>
                  <a:noFill/>
                </a:ln>
                <a:solidFill>
                  <a:prstClr val="black"/>
                </a:solidFill>
                <a:effectLst/>
                <a:uLnTx/>
                <a:uFillTx/>
                <a:latin typeface="Arial"/>
                <a:ea typeface="+mn-ea"/>
                <a:cs typeface="Arial"/>
              </a:rPr>
              <a:t>Hire -</a:t>
            </a:r>
            <a:r>
              <a:rPr kumimoji="0" lang="en-US" sz="1800" b="1" i="0" u="none" strike="noStrike" kern="1200" cap="none" spc="-220" normalizeH="0" baseline="0" noProof="0" dirty="0">
                <a:ln>
                  <a:noFill/>
                </a:ln>
                <a:solidFill>
                  <a:prstClr val="black"/>
                </a:solidFill>
                <a:effectLst/>
                <a:uLnTx/>
                <a:uFillTx/>
                <a:latin typeface="Arial"/>
                <a:ea typeface="+mn-ea"/>
                <a:cs typeface="Arial"/>
              </a:rPr>
              <a:t>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Academic </a:t>
            </a:r>
            <a:r>
              <a:rPr kumimoji="0" lang="en-US" sz="1800" b="1" i="0" u="none" strike="noStrike" kern="1200" cap="none" spc="5" normalizeH="0" baseline="0" noProof="0" dirty="0">
                <a:ln>
                  <a:noFill/>
                </a:ln>
                <a:solidFill>
                  <a:prstClr val="black"/>
                </a:solidFill>
                <a:effectLst/>
                <a:uLnTx/>
                <a:uFillTx/>
                <a:latin typeface="Arial"/>
                <a:ea typeface="+mn-ea"/>
                <a:cs typeface="Arial"/>
              </a:rPr>
              <a:t>Use</a:t>
            </a:r>
            <a:r>
              <a:rPr kumimoji="0" lang="en-US" sz="1800" b="1" i="0" u="none" strike="noStrike" kern="1200" cap="none" spc="-20" normalizeH="0" baseline="0" noProof="0" dirty="0">
                <a:ln>
                  <a:noFill/>
                </a:ln>
                <a:solidFill>
                  <a:prstClr val="black"/>
                </a:solidFill>
                <a:effectLst/>
                <a:uLnTx/>
                <a:uFillTx/>
                <a:latin typeface="Arial"/>
                <a:ea typeface="+mn-ea"/>
                <a:cs typeface="Arial"/>
              </a:rPr>
              <a:t> </a:t>
            </a:r>
            <a:r>
              <a:rPr kumimoji="0" lang="en-US" sz="1800" b="1" i="0" u="none" strike="noStrike" kern="1200" cap="none" spc="0" normalizeH="0" baseline="0" noProof="0" dirty="0" smtClean="0">
                <a:ln>
                  <a:noFill/>
                </a:ln>
                <a:solidFill>
                  <a:prstClr val="black"/>
                </a:solidFill>
                <a:effectLst/>
                <a:uLnTx/>
                <a:uFillTx/>
                <a:latin typeface="Arial"/>
                <a:ea typeface="+mn-ea"/>
                <a:cs typeface="Arial"/>
              </a:rPr>
              <a:t>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Phase II Includes Onboarding for the following EMPL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5 – Student: Casual/Restricted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9 – Academic: Faculty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10 – Academic: Non Faculty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following are out of scope for Phase II: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All </a:t>
            </a:r>
            <a:r>
              <a:rPr kumimoji="0" lang="en-US" sz="1800" b="0" i="0" u="none" strike="noStrike" kern="1200" cap="none" spc="0" normalizeH="0" baseline="0" noProof="0" dirty="0">
                <a:ln>
                  <a:noFill/>
                </a:ln>
                <a:solidFill>
                  <a:prstClr val="black"/>
                </a:solidFill>
                <a:effectLst/>
                <a:uLnTx/>
                <a:uFillTx/>
                <a:latin typeface="Arial"/>
                <a:ea typeface="+mn-ea"/>
                <a:cs typeface="+mn-cs"/>
              </a:rPr>
              <a:t>other EMPL classes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Inter/Intra Campus Transfers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17227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1371601" y="2269494"/>
            <a:ext cx="9479934" cy="80021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LaKesha Welch, Alexandra Rollins, </a:t>
            </a:r>
            <a:r>
              <a:rPr kumimoji="0" lang="en-US" sz="2000" b="1" i="0" u="none" strike="noStrike" kern="1200" cap="none" spc="0" normalizeH="0" baseline="0" noProof="0" dirty="0">
                <a:ln>
                  <a:noFill/>
                </a:ln>
                <a:solidFill>
                  <a:srgbClr val="FFC000">
                    <a:lumMod val="75000"/>
                  </a:srgbClr>
                </a:solidFill>
                <a:effectLst/>
                <a:uLnTx/>
                <a:uFillTx/>
                <a:latin typeface="Arial"/>
                <a:ea typeface="+mn-ea"/>
                <a:cs typeface="+mn-cs"/>
              </a:rPr>
              <a:t>Antonette Toney</a:t>
            </a:r>
            <a:endPar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Department</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3" name="Slide Number Placeholder 2"/>
          <p:cNvSpPr>
            <a:spLocks noGrp="1"/>
          </p:cNvSpPr>
          <p:nvPr>
            <p:ph type="sldNum" sz="quarter" idx="12"/>
          </p:nvPr>
        </p:nvSpPr>
        <p:spPr>
          <a:xfrm>
            <a:off x="155956" y="6344602"/>
            <a:ext cx="445008" cy="3762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603785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51" y="223032"/>
            <a:ext cx="11813541" cy="685800"/>
          </a:xfrm>
        </p:spPr>
        <p:txBody>
          <a:bodyPr/>
          <a:lstStyle/>
          <a:p>
            <a:r>
              <a:rPr lang="en-US" dirty="0" smtClean="0">
                <a:solidFill>
                  <a:schemeClr val="accent5"/>
                </a:solidFill>
              </a:rPr>
              <a:t>SELECTING THE CORRECT TEMPLATE </a:t>
            </a:r>
            <a:endParaRPr lang="en-US" dirty="0">
              <a:solidFill>
                <a:schemeClr val="accent5"/>
              </a:solidFill>
            </a:endParaRPr>
          </a:p>
        </p:txBody>
      </p:sp>
      <p:sp>
        <p:nvSpPr>
          <p:cNvPr id="8" name="Rectangle 7"/>
          <p:cNvSpPr/>
          <p:nvPr/>
        </p:nvSpPr>
        <p:spPr>
          <a:xfrm>
            <a:off x="0" y="84682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992288"/>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4" name="Rectangle 13"/>
          <p:cNvSpPr/>
          <p:nvPr/>
        </p:nvSpPr>
        <p:spPr>
          <a:xfrm>
            <a:off x="433387" y="1901035"/>
            <a:ext cx="11325225" cy="2705356"/>
          </a:xfrm>
          <a:prstGeom prst="rect">
            <a:avLst/>
          </a:prstGeom>
          <a:noFill/>
        </p:spPr>
        <p:txBody>
          <a:bodyPr wrap="square">
            <a:spAutoFit/>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2000" b="0" i="0" u="none" strike="noStrike" kern="1200" cap="none" spc="-5" normalizeH="0" baseline="0" noProof="0" dirty="0">
                <a:ln>
                  <a:noFill/>
                </a:ln>
                <a:solidFill>
                  <a:prstClr val="black"/>
                </a:solidFill>
                <a:effectLst/>
                <a:uLnTx/>
                <a:uFillTx/>
                <a:latin typeface="Arial"/>
                <a:ea typeface="+mn-ea"/>
                <a:cs typeface="Arial"/>
              </a:rPr>
              <a:t>the </a:t>
            </a:r>
            <a:r>
              <a:rPr lang="en-US" sz="2000" b="1" spc="-5" noProof="0" dirty="0" smtClean="0">
                <a:solidFill>
                  <a:prstClr val="black"/>
                </a:solidFill>
                <a:latin typeface="Arial"/>
                <a:cs typeface="Arial"/>
              </a:rPr>
              <a:t>UC_FULL</a:t>
            </a:r>
            <a:r>
              <a:rPr lang="en-US" sz="2000" b="1" spc="-5" dirty="0" smtClean="0">
                <a:solidFill>
                  <a:prstClr val="black"/>
                </a:solidFill>
                <a:latin typeface="Arial"/>
                <a:cs typeface="Arial"/>
              </a:rPr>
              <a:t>_HIRE </a:t>
            </a:r>
            <a:r>
              <a:rPr lang="en-US" sz="2000" spc="-5" dirty="0" smtClean="0">
                <a:solidFill>
                  <a:prstClr val="black"/>
                </a:solidFill>
                <a:latin typeface="Arial"/>
                <a:cs typeface="Arial"/>
              </a:rPr>
              <a:t>template</a:t>
            </a:r>
            <a:r>
              <a:rPr lang="en-US" sz="2000" b="1" spc="-5" dirty="0" smtClean="0">
                <a:solidFill>
                  <a:prstClr val="black"/>
                </a:solidFill>
                <a:latin typeface="Arial"/>
                <a:cs typeface="Arial"/>
              </a:rPr>
              <a:t>s</a:t>
            </a:r>
            <a:r>
              <a:rPr lang="en-US" sz="2000" spc="-5" dirty="0" smtClean="0">
                <a:solidFill>
                  <a:prstClr val="black"/>
                </a:solidFill>
                <a:latin typeface="Arial"/>
                <a:cs typeface="Arial"/>
              </a:rPr>
              <a:t> to create a new record for an employee who receives compensation through UCPath Payroll processing</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 Use the </a:t>
            </a:r>
            <a:r>
              <a:rPr kumimoji="0" lang="en-US" sz="2000" b="1" i="0" u="none" strike="noStrike" kern="1200" cap="none" spc="-5" normalizeH="0" baseline="0" noProof="0" dirty="0" smtClean="0">
                <a:ln>
                  <a:noFill/>
                </a:ln>
                <a:solidFill>
                  <a:prstClr val="black"/>
                </a:solidFill>
                <a:effectLst/>
                <a:uLnTx/>
                <a:uFillTx/>
                <a:latin typeface="Arial"/>
                <a:ea typeface="+mn-ea"/>
                <a:cs typeface="Arial"/>
              </a:rPr>
              <a:t>UC_CONC_HIRE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template when a staff or</a:t>
            </a:r>
            <a:r>
              <a:rPr kumimoji="0" lang="en-US" sz="2000" b="0" i="0" u="none" strike="noStrike" kern="1200" cap="none" spc="-5" normalizeH="0" noProof="0" dirty="0" smtClean="0">
                <a:ln>
                  <a:noFill/>
                </a:ln>
                <a:solidFill>
                  <a:prstClr val="black"/>
                </a:solidFill>
                <a:effectLst/>
                <a:uLnTx/>
                <a:uFillTx/>
                <a:latin typeface="Arial"/>
                <a:ea typeface="+mn-ea"/>
                <a:cs typeface="Arial"/>
              </a:rPr>
              <a:t> academic employee needs to add an additional job, which is concurrent to his or her existing job with UC.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spc="-5" baseline="0" dirty="0" smtClean="0">
                <a:solidFill>
                  <a:prstClr val="black"/>
                </a:solidFill>
                <a:latin typeface="Arial"/>
                <a:cs typeface="Arial"/>
              </a:rPr>
              <a:t>Use the </a:t>
            </a:r>
            <a:r>
              <a:rPr lang="en-US" sz="2000" b="1" spc="-5" baseline="0" dirty="0" smtClean="0">
                <a:solidFill>
                  <a:prstClr val="black"/>
                </a:solidFill>
                <a:latin typeface="Arial"/>
                <a:cs typeface="Arial"/>
              </a:rPr>
              <a:t>UC_REHIRE</a:t>
            </a:r>
            <a:r>
              <a:rPr lang="en-US" sz="2000" spc="-5" baseline="0" dirty="0" smtClean="0">
                <a:solidFill>
                  <a:prstClr val="black"/>
                </a:solidFill>
                <a:latin typeface="Arial"/>
                <a:cs typeface="Arial"/>
              </a:rPr>
              <a:t> templates to rehire a previous UC employee from</a:t>
            </a:r>
            <a:r>
              <a:rPr lang="en-US" sz="2000" spc="-5" dirty="0" smtClean="0">
                <a:solidFill>
                  <a:prstClr val="black"/>
                </a:solidFill>
                <a:latin typeface="Arial"/>
                <a:cs typeface="Arial"/>
              </a:rPr>
              <a:t> the same business unit (BU).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37481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407141" cy="685800"/>
          </a:xfrm>
        </p:spPr>
        <p:txBody>
          <a:bodyPr/>
          <a:lstStyle/>
          <a:p>
            <a:r>
              <a:rPr lang="en-US" dirty="0" smtClean="0">
                <a:solidFill>
                  <a:schemeClr val="accent5"/>
                </a:solidFill>
              </a:rPr>
              <a:t>EMPL </a:t>
            </a:r>
            <a:r>
              <a:rPr lang="en-US" dirty="0" smtClean="0">
                <a:solidFill>
                  <a:schemeClr val="accent5"/>
                </a:solidFill>
              </a:rPr>
              <a:t>CLASSES COMMON ATTRIBUTES </a:t>
            </a:r>
            <a:endParaRPr lang="en-US" dirty="0">
              <a:solidFill>
                <a:schemeClr val="accent5"/>
              </a:solidFill>
            </a:endParaRPr>
          </a:p>
        </p:txBody>
      </p:sp>
      <p:sp>
        <p:nvSpPr>
          <p:cNvPr id="5" name="Slide Number Placeholder 4"/>
          <p:cNvSpPr>
            <a:spLocks noGrp="1"/>
          </p:cNvSpPr>
          <p:nvPr>
            <p:ph type="sldNum" sz="quarter" idx="12"/>
          </p:nvPr>
        </p:nvSpPr>
        <p:spPr>
          <a:xfrm>
            <a:off x="50980" y="6457148"/>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 name="Table 3"/>
          <p:cNvGraphicFramePr>
            <a:graphicFrameLocks noGrp="1"/>
          </p:cNvGraphicFramePr>
          <p:nvPr>
            <p:extLst/>
          </p:nvPr>
        </p:nvGraphicFramePr>
        <p:xfrm>
          <a:off x="343077" y="1126066"/>
          <a:ext cx="11442522" cy="5258181"/>
        </p:xfrm>
        <a:graphic>
          <a:graphicData uri="http://schemas.openxmlformats.org/drawingml/2006/table">
            <a:tbl>
              <a:tblPr firstRow="1" bandRow="1">
                <a:tableStyleId>{5C22544A-7EE6-4342-B048-85BDC9FD1C3A}</a:tableStyleId>
              </a:tblPr>
              <a:tblGrid>
                <a:gridCol w="3814174">
                  <a:extLst>
                    <a:ext uri="{9D8B030D-6E8A-4147-A177-3AD203B41FA5}">
                      <a16:colId xmlns:a16="http://schemas.microsoft.com/office/drawing/2014/main" val="1179705674"/>
                    </a:ext>
                  </a:extLst>
                </a:gridCol>
                <a:gridCol w="4173457">
                  <a:extLst>
                    <a:ext uri="{9D8B030D-6E8A-4147-A177-3AD203B41FA5}">
                      <a16:colId xmlns:a16="http://schemas.microsoft.com/office/drawing/2014/main" val="516680408"/>
                    </a:ext>
                  </a:extLst>
                </a:gridCol>
                <a:gridCol w="3454891">
                  <a:extLst>
                    <a:ext uri="{9D8B030D-6E8A-4147-A177-3AD203B41FA5}">
                      <a16:colId xmlns:a16="http://schemas.microsoft.com/office/drawing/2014/main" val="3221442600"/>
                    </a:ext>
                  </a:extLst>
                </a:gridCol>
              </a:tblGrid>
              <a:tr h="370840">
                <a:tc>
                  <a:txBody>
                    <a:bodyPr/>
                    <a:lstStyle/>
                    <a:p>
                      <a:r>
                        <a:rPr lang="en-US" dirty="0" smtClean="0"/>
                        <a:t>EMPL</a:t>
                      </a:r>
                      <a:r>
                        <a:rPr lang="en-US" baseline="0" dirty="0" smtClean="0"/>
                        <a:t> Class 5</a:t>
                      </a:r>
                    </a:p>
                    <a:p>
                      <a:r>
                        <a:rPr lang="en-US" baseline="0" dirty="0" smtClean="0"/>
                        <a:t>Student: Casual/Restricted</a:t>
                      </a:r>
                      <a:endParaRPr lang="en-US" dirty="0"/>
                    </a:p>
                  </a:txBody>
                  <a:tcPr/>
                </a:tc>
                <a:tc>
                  <a:txBody>
                    <a:bodyPr/>
                    <a:lstStyle/>
                    <a:p>
                      <a:r>
                        <a:rPr lang="en-US" dirty="0" smtClean="0"/>
                        <a:t>EMPL Class 9</a:t>
                      </a:r>
                    </a:p>
                    <a:p>
                      <a:r>
                        <a:rPr lang="en-US" dirty="0" smtClean="0"/>
                        <a:t>Academic:</a:t>
                      </a:r>
                      <a:r>
                        <a:rPr lang="en-US" baseline="0" dirty="0" smtClean="0"/>
                        <a:t> Faculty </a:t>
                      </a:r>
                      <a:endParaRPr lang="en-US" dirty="0"/>
                    </a:p>
                  </a:txBody>
                  <a:tcPr/>
                </a:tc>
                <a:tc>
                  <a:txBody>
                    <a:bodyPr/>
                    <a:lstStyle/>
                    <a:p>
                      <a:r>
                        <a:rPr lang="en-US" dirty="0" smtClean="0"/>
                        <a:t>EMPL Class</a:t>
                      </a:r>
                      <a:r>
                        <a:rPr lang="en-US" baseline="0" dirty="0" smtClean="0"/>
                        <a:t> 10</a:t>
                      </a:r>
                    </a:p>
                    <a:p>
                      <a:r>
                        <a:rPr lang="en-US" baseline="0" dirty="0" smtClean="0"/>
                        <a:t>Academic: Non Faculty</a:t>
                      </a:r>
                      <a:endParaRPr lang="en-US" dirty="0"/>
                    </a:p>
                  </a:txBody>
                  <a:tcPr/>
                </a:tc>
                <a:extLst>
                  <a:ext uri="{0D108BD9-81ED-4DB2-BD59-A6C34878D82A}">
                    <a16:rowId xmlns:a16="http://schemas.microsoft.com/office/drawing/2014/main" val="4148739952"/>
                  </a:ext>
                </a:extLst>
              </a:tr>
              <a:tr h="370840">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Hourly, paid through TARS biweekly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Less than 50% during academic year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Placed on short work break over the summer (sometimes)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Non-exempt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don’t have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Some are paid in recurring additional pay with no compensation on job</a:t>
                      </a:r>
                    </a:p>
                    <a:p>
                      <a:endParaRPr lang="en-US" dirty="0"/>
                    </a:p>
                  </a:txBody>
                  <a:tcPr/>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are placed</a:t>
                      </a:r>
                      <a:r>
                        <a:rPr lang="en-US" baseline="0" dirty="0" smtClean="0"/>
                        <a:t> on </a:t>
                      </a:r>
                      <a:r>
                        <a:rPr lang="en-US" dirty="0" smtClean="0"/>
                        <a:t>Reserved Abeyance (RES ABY) only if they have a concurrent 100% faculty administrative appointment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Monthly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Exempt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full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Not all are eligible for benefits because it depends on their percentage and number of hours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Ladder Faculty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Lectures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Instructional Faculty </a:t>
                      </a:r>
                    </a:p>
                  </a:txBody>
                  <a:tcPr/>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Short Work Break per the (SWB) matrix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 are monthly and some are hourly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Mostly 5AC (Academic Compensation)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5MH group (Monthly hourly)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This depends on FTE and length of the appointment. </a:t>
                      </a:r>
                      <a:r>
                        <a:rPr lang="en-US" u="sng" dirty="0" smtClean="0">
                          <a:hlinkClick r:id="rId4"/>
                        </a:rPr>
                        <a:t>(Eligibility Guidelines Link)</a:t>
                      </a:r>
                      <a:endParaRPr lang="en-US" dirty="0" smtClean="0"/>
                    </a:p>
                    <a:p>
                      <a:endParaRPr lang="en-US" dirty="0"/>
                    </a:p>
                  </a:txBody>
                  <a:tcPr/>
                </a:tc>
                <a:extLst>
                  <a:ext uri="{0D108BD9-81ED-4DB2-BD59-A6C34878D82A}">
                    <a16:rowId xmlns:a16="http://schemas.microsoft.com/office/drawing/2014/main" val="3998588767"/>
                  </a:ext>
                </a:extLst>
              </a:tr>
            </a:tbl>
          </a:graphicData>
        </a:graphic>
      </p:graphicFrame>
    </p:spTree>
    <p:extLst>
      <p:ext uri="{BB962C8B-B14F-4D97-AF65-F5344CB8AC3E}">
        <p14:creationId xmlns:p14="http://schemas.microsoft.com/office/powerpoint/2010/main" val="2444153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51" y="223032"/>
            <a:ext cx="11813541" cy="685800"/>
          </a:xfrm>
        </p:spPr>
        <p:txBody>
          <a:bodyPr/>
          <a:lstStyle/>
          <a:p>
            <a:r>
              <a:rPr lang="en-US" dirty="0" smtClean="0">
                <a:solidFill>
                  <a:schemeClr val="accent5"/>
                </a:solidFill>
              </a:rPr>
              <a:t>PREHIRE PROCESS</a:t>
            </a:r>
            <a:endParaRPr lang="en-US" dirty="0">
              <a:solidFill>
                <a:schemeClr val="accent5"/>
              </a:solidFill>
            </a:endParaRPr>
          </a:p>
        </p:txBody>
      </p:sp>
      <p:sp>
        <p:nvSpPr>
          <p:cNvPr id="14" name="Rectangle 13"/>
          <p:cNvSpPr/>
          <p:nvPr/>
        </p:nvSpPr>
        <p:spPr>
          <a:xfrm>
            <a:off x="476151" y="1436266"/>
            <a:ext cx="5759549" cy="2805576"/>
          </a:xfrm>
          <a:prstGeom prst="rect">
            <a:avLst/>
          </a:prstGeom>
          <a:noFill/>
        </p:spPr>
        <p:txBody>
          <a:bodyPr wrap="square">
            <a:spAutoFit/>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The Transactional Unit will obtain additional information through the UCR Personal Data From and update the template by initiating a Personal Data Change template. To update the Oath Signature the Transactional Unit Initiator will do it through the Person Profile page. </a:t>
            </a:r>
            <a:endParaRPr lang="en-US" sz="2000" dirty="0" smtClean="0"/>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solidFill>
                  <a:srgbClr val="FF0000"/>
                </a:solidFill>
              </a:rPr>
              <a:t>Getting more information per the Hand Off course discussion</a:t>
            </a:r>
            <a:endParaRPr lang="en-US" sz="2000" dirty="0" smtClean="0">
              <a:solidFill>
                <a:srgbClr val="FF0000"/>
              </a:solidFill>
            </a:endParaRPr>
          </a:p>
        </p:txBody>
      </p:sp>
      <p:pic>
        <p:nvPicPr>
          <p:cNvPr id="3" name="Picture 2"/>
          <p:cNvPicPr>
            <a:picLocks noChangeAspect="1"/>
          </p:cNvPicPr>
          <p:nvPr/>
        </p:nvPicPr>
        <p:blipFill rotWithShape="1">
          <a:blip r:embed="rId3"/>
          <a:srcRect l="4235" r="1815" b="2120"/>
          <a:stretch/>
        </p:blipFill>
        <p:spPr>
          <a:xfrm rot="827996">
            <a:off x="6131769" y="649931"/>
            <a:ext cx="4254793" cy="5581302"/>
          </a:xfrm>
          <a:prstGeom prst="rect">
            <a:avLst/>
          </a:prstGeom>
          <a:ln>
            <a:solidFill>
              <a:schemeClr val="tx1"/>
            </a:solidFill>
          </a:ln>
        </p:spPr>
      </p:pic>
    </p:spTree>
    <p:extLst>
      <p:ext uri="{BB962C8B-B14F-4D97-AF65-F5344CB8AC3E}">
        <p14:creationId xmlns:p14="http://schemas.microsoft.com/office/powerpoint/2010/main" val="2261034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51" y="223032"/>
            <a:ext cx="11813541" cy="685800"/>
          </a:xfrm>
        </p:spPr>
        <p:txBody>
          <a:bodyPr/>
          <a:lstStyle/>
          <a:p>
            <a:r>
              <a:rPr lang="en-US" dirty="0" smtClean="0">
                <a:solidFill>
                  <a:schemeClr val="accent5"/>
                </a:solidFill>
              </a:rPr>
              <a:t>PREHIRE PROCESS - PERSON PROFILE </a:t>
            </a:r>
            <a:endParaRPr lang="en-US" dirty="0">
              <a:solidFill>
                <a:schemeClr val="accent5"/>
              </a:solidFill>
            </a:endParaRPr>
          </a:p>
        </p:txBody>
      </p:sp>
      <p:sp>
        <p:nvSpPr>
          <p:cNvPr id="8" name="Rectangle 7"/>
          <p:cNvSpPr/>
          <p:nvPr/>
        </p:nvSpPr>
        <p:spPr>
          <a:xfrm>
            <a:off x="0" y="84682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992288"/>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t>
            </a:r>
            <a:r>
              <a:rPr lang="en-US" dirty="0" smtClean="0">
                <a:solidFill>
                  <a:prstClr val="black"/>
                </a:solidFill>
                <a:latin typeface="Arial"/>
                <a:ea typeface="Times New Roman" panose="02020603050405020304" pitchFamily="18" charset="0"/>
              </a:rPr>
              <a:t>Development</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Profile Management &gt; Profiles &gt; </a:t>
            </a:r>
            <a:r>
              <a:rPr lang="en-US" b="1" dirty="0" smtClean="0">
                <a:solidFill>
                  <a:prstClr val="black"/>
                </a:solidFill>
                <a:latin typeface="Arial"/>
                <a:ea typeface="Times New Roman" panose="02020603050405020304" pitchFamily="18" charset="0"/>
              </a:rPr>
              <a:t>Person Profile</a:t>
            </a:r>
            <a:endPar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endParaRPr>
          </a:p>
        </p:txBody>
      </p:sp>
      <p:sp>
        <p:nvSpPr>
          <p:cNvPr id="14" name="Rectangle 13"/>
          <p:cNvSpPr/>
          <p:nvPr/>
        </p:nvSpPr>
        <p:spPr>
          <a:xfrm>
            <a:off x="402808" y="1745277"/>
            <a:ext cx="11325225" cy="1488293"/>
          </a:xfrm>
          <a:prstGeom prst="rect">
            <a:avLst/>
          </a:prstGeom>
          <a:noFill/>
        </p:spPr>
        <p:txBody>
          <a:bodyPr wrap="square">
            <a:spAutoFit/>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The </a:t>
            </a:r>
            <a:r>
              <a:rPr lang="en-US" sz="2000" b="1" dirty="0"/>
              <a:t>Person Profile </a:t>
            </a:r>
            <a:r>
              <a:rPr lang="en-US" sz="2000" dirty="0"/>
              <a:t>component contains several tabs that store a variety of information about an </a:t>
            </a:r>
            <a:r>
              <a:rPr lang="en-US" sz="2000" dirty="0" smtClean="0"/>
              <a:t>employee.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Transactional Unit </a:t>
            </a:r>
            <a:r>
              <a:rPr lang="en-US" sz="2000" dirty="0"/>
              <a:t>Initiators can view and update information in the </a:t>
            </a:r>
            <a:r>
              <a:rPr lang="en-US" sz="2000" b="1" dirty="0"/>
              <a:t>Person Profile </a:t>
            </a:r>
            <a:r>
              <a:rPr lang="en-US" sz="2000" dirty="0"/>
              <a:t>component for employees for which they have security </a:t>
            </a:r>
            <a:r>
              <a:rPr lang="en-US" sz="2000" dirty="0" smtClean="0"/>
              <a:t>access</a:t>
            </a:r>
          </a:p>
        </p:txBody>
      </p:sp>
      <p:sp>
        <p:nvSpPr>
          <p:cNvPr id="22" name="Rectangle 21"/>
          <p:cNvSpPr/>
          <p:nvPr/>
        </p:nvSpPr>
        <p:spPr>
          <a:xfrm>
            <a:off x="1077728" y="3763275"/>
            <a:ext cx="8001000" cy="2024618"/>
          </a:xfrm>
          <a:prstGeom prst="rect">
            <a:avLst/>
          </a:prstGeom>
          <a:solidFill>
            <a:schemeClr val="bg1">
              <a:alpha val="90000"/>
            </a:schemeClr>
          </a:solidFill>
          <a:ln>
            <a:solidFill>
              <a:schemeClr val="accent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160" tIns="274320" rIns="182880" bIns="228600" numCol="2" spcCol="182880" anchor="t" anchorCtr="0">
            <a:noAutofit/>
          </a:bodyPr>
          <a:lstStyle/>
          <a:p>
            <a:pPr marL="3397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Honors and Awards</a:t>
            </a:r>
          </a:p>
          <a:p>
            <a:pPr marL="339725"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Licenses </a:t>
            </a:r>
            <a:r>
              <a:rPr lang="en-US" dirty="0">
                <a:latin typeface="Arial" panose="020B0604020202020204" pitchFamily="34" charset="0"/>
                <a:cs typeface="Arial" panose="020B0604020202020204" pitchFamily="34" charset="0"/>
              </a:rPr>
              <a:t>and Certificates </a:t>
            </a:r>
          </a:p>
          <a:p>
            <a:pPr marL="3397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Degrees</a:t>
            </a:r>
          </a:p>
          <a:p>
            <a:pPr marL="3397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UC Specialty Codes</a:t>
            </a:r>
          </a:p>
          <a:p>
            <a:pPr marL="3397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UC Prior Service Code</a:t>
            </a:r>
          </a:p>
          <a:p>
            <a:pPr marL="3397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UC Separation Destination Code</a:t>
            </a:r>
          </a:p>
          <a:p>
            <a:pPr marL="339725"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Oath &amp; Patent Signature Dates</a:t>
            </a:r>
            <a:endParaRPr lang="en-US"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Multi-Location Agreements</a:t>
            </a:r>
          </a:p>
          <a:p>
            <a:pPr marL="2857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UC </a:t>
            </a:r>
            <a:r>
              <a:rPr lang="en-US" dirty="0">
                <a:latin typeface="Arial" panose="020B0604020202020204" pitchFamily="34" charset="0"/>
                <a:cs typeface="Arial" panose="020B0604020202020204" pitchFamily="34" charset="0"/>
              </a:rPr>
              <a:t>Student Status</a:t>
            </a:r>
          </a:p>
          <a:p>
            <a:pPr marL="2857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Credit </a:t>
            </a:r>
            <a:r>
              <a:rPr lang="en-US" dirty="0" smtClean="0">
                <a:latin typeface="Arial" panose="020B0604020202020204" pitchFamily="34" charset="0"/>
                <a:cs typeface="Arial" panose="020B0604020202020204" pitchFamily="34" charset="0"/>
              </a:rPr>
              <a:t>Card</a:t>
            </a:r>
          </a:p>
          <a:p>
            <a:pPr marL="2857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Employment Verification</a:t>
            </a:r>
          </a:p>
          <a:p>
            <a:pPr marL="2857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UC I-9 Information</a:t>
            </a:r>
            <a:endParaRPr lang="en-US" dirty="0">
              <a:latin typeface="Arial" panose="020B0604020202020204" pitchFamily="34" charset="0"/>
              <a:cs typeface="Arial" panose="020B0604020202020204" pitchFamily="34" charset="0"/>
            </a:endParaRPr>
          </a:p>
        </p:txBody>
      </p:sp>
      <p:sp>
        <p:nvSpPr>
          <p:cNvPr id="23" name="Rounded Rectangle 22"/>
          <p:cNvSpPr/>
          <p:nvPr/>
        </p:nvSpPr>
        <p:spPr>
          <a:xfrm>
            <a:off x="1077728" y="3484343"/>
            <a:ext cx="5068516" cy="278932"/>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6388" tIns="19130" rIns="176388" bIns="19130" numCol="1" spcCol="1270" anchor="ctr" anchorCtr="0">
            <a:noAutofit/>
          </a:bodyPr>
          <a:lstStyle/>
          <a:p>
            <a:pPr defTabSz="1066800">
              <a:spcBef>
                <a:spcPct val="0"/>
              </a:spcBef>
              <a:spcAft>
                <a:spcPts val="1200"/>
              </a:spcAft>
            </a:pPr>
            <a:r>
              <a:rPr lang="en-US" sz="2000" b="1" dirty="0" smtClean="0">
                <a:solidFill>
                  <a:prstClr val="white"/>
                </a:solidFill>
                <a:latin typeface="Arial" panose="020B0604020202020204" pitchFamily="34" charset="0"/>
                <a:cs typeface="Arial" panose="020B0604020202020204" pitchFamily="34" charset="0"/>
              </a:rPr>
              <a:t>Person Profile Information Examples</a:t>
            </a:r>
            <a:endParaRPr lang="en-US" sz="2000" b="1" dirty="0">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a:off x="5367155" y="4055298"/>
            <a:ext cx="3472045" cy="2376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3655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603896" y="639494"/>
            <a:ext cx="10816650" cy="6863417"/>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If you are processing a Prehire, remember to start the template prior to the in-person session to get the NetID. The SSC is responsible for conducting the in-person onboarding meeting and sending the Employee Onboarding Packet. </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Each template will have 5 tabs, be sure to cycle through all five tabs prior to submitting. </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Always check the Person Organizational Summary Page, downstream impacts can occur if an employee has a prior EMPL record that is not factored in during the hire process. </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Recurring </a:t>
            </a:r>
            <a:r>
              <a:rPr kumimoji="0" lang="en-US" sz="2000" b="0" i="0" u="none" strike="noStrike" kern="1200" cap="none" spc="0" normalizeH="0" baseline="0" noProof="0" dirty="0">
                <a:ln>
                  <a:noFill/>
                </a:ln>
                <a:solidFill>
                  <a:prstClr val="black"/>
                </a:solidFill>
                <a:effectLst/>
                <a:uLnTx/>
                <a:uFillTx/>
                <a:latin typeface="Arial"/>
                <a:ea typeface="+mn-ea"/>
                <a:cs typeface="Arial"/>
              </a:rPr>
              <a:t>additional pay can be processed on the hire template but: </a:t>
            </a: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This </a:t>
            </a:r>
            <a:r>
              <a:rPr kumimoji="0" lang="en-US" sz="2000" b="0" i="0" u="none" strike="noStrike" kern="1200" cap="none" spc="0" normalizeH="0" baseline="0" noProof="0" dirty="0">
                <a:ln>
                  <a:noFill/>
                </a:ln>
                <a:solidFill>
                  <a:prstClr val="black"/>
                </a:solidFill>
                <a:effectLst/>
                <a:uLnTx/>
                <a:uFillTx/>
                <a:latin typeface="Arial"/>
                <a:ea typeface="+mn-ea"/>
                <a:cs typeface="Arial"/>
              </a:rPr>
              <a:t>often gets dropped by UCPC during the processing of the hire template because it is a manual entry processed by </a:t>
            </a:r>
            <a:r>
              <a:rPr kumimoji="0" lang="en-US" sz="2000" b="0" i="0" u="none" strike="noStrike" kern="1200" cap="none" spc="0" normalizeH="0" baseline="0" noProof="0" dirty="0" smtClean="0">
                <a:ln>
                  <a:noFill/>
                </a:ln>
                <a:solidFill>
                  <a:prstClr val="black"/>
                </a:solidFill>
                <a:effectLst/>
                <a:uLnTx/>
                <a:uFillTx/>
                <a:latin typeface="Arial"/>
                <a:ea typeface="+mn-ea"/>
                <a:cs typeface="Arial"/>
              </a:rPr>
              <a:t>UCPC. </a:t>
            </a: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0" normalizeH="0" baseline="0" noProof="0" dirty="0">
                <a:ln>
                  <a:noFill/>
                </a:ln>
                <a:solidFill>
                  <a:prstClr val="black"/>
                </a:solidFill>
                <a:effectLst/>
                <a:uLnTx/>
                <a:uFillTx/>
                <a:latin typeface="Arial"/>
                <a:ea typeface="+mn-ea"/>
                <a:cs typeface="Arial"/>
              </a:rPr>
              <a:t>recommendation is to wait until the hire template has been completed by UCPC and enter or key the recurring additional pay via PayPath.</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10822940"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581656"/>
            <a:ext cx="1042506" cy="1042506"/>
          </a:xfrm>
          <a:prstGeom prst="rect">
            <a:avLst/>
          </a:prstGeom>
        </p:spPr>
      </p:pic>
    </p:spTree>
    <p:extLst>
      <p:ext uri="{BB962C8B-B14F-4D97-AF65-F5344CB8AC3E}">
        <p14:creationId xmlns:p14="http://schemas.microsoft.com/office/powerpoint/2010/main" val="67514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Onboarding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53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329AF0"/>
                </a:solidFill>
                <a:effectLst/>
                <a:uLnTx/>
                <a:uFillTx/>
                <a:latin typeface="Trade Gothic Next W01"/>
                <a:ea typeface="+mn-ea"/>
                <a:cs typeface="+mn-cs"/>
              </a:rPr>
              <a:t>Onboarding:</a:t>
            </a:r>
            <a:r>
              <a:rPr kumimoji="0" lang="en-US" sz="2000" b="1" i="0" u="none" strike="noStrike" kern="1200" cap="none" spc="0" normalizeH="0" baseline="0" noProof="0" dirty="0">
                <a:ln>
                  <a:noFill/>
                </a:ln>
                <a:solidFill>
                  <a:srgbClr val="329AF0"/>
                </a:solidFill>
                <a:effectLst/>
                <a:uLnTx/>
                <a:uFillTx/>
                <a:latin typeface="Trade Gothic Next W01"/>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4" tooltip="View Person Organizational Summary"/>
              </a:rPr>
              <a:t>View Person Organizational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4" tooltip="View Person Organizational Summary"/>
              </a:rPr>
              <a:t>Summary</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5"/>
              </a:rPr>
              <a:t>Initiate Concurrent Hire Template Transaction (Academic)</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6"/>
              </a:rPr>
              <a:t>Initiate Concurrent Hire Template Transaction (Staff)</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5"/>
              </a:rPr>
              <a:t>Initiate Concurrent Hire Template Transaction (Academic)</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6"/>
              </a:rPr>
              <a:t>Initiate Concurrent Hire Template Transaction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6"/>
              </a:rPr>
              <a:t>(Staff)</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7"/>
              </a:rPr>
              <a:t>Initiate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7"/>
              </a:rPr>
              <a:t>Full Hire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7"/>
              </a:rPr>
              <a:t>Template Transaction (Academic</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7"/>
              </a:rPr>
              <a:t>)</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Initiate Full Hire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8"/>
              </a:rPr>
              <a:t>Template Transaction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(Staff)</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9"/>
              </a:rPr>
              <a:t>Initiate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9"/>
              </a:rPr>
              <a:t>Rehire Template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9"/>
              </a:rPr>
              <a:t>Transaction (Academic</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9"/>
              </a:rPr>
              <a:t>)</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10"/>
              </a:rPr>
              <a:t>Initiate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10"/>
              </a:rPr>
              <a:t>Rehire Template </a:t>
            </a: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10"/>
              </a:rPr>
              <a:t>Transaction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10"/>
              </a:rPr>
              <a:t>(Staff)</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260109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Onboarding Templates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ea typeface="Calibri" panose="020F0502020204030204" pitchFamily="34" charset="0"/>
                <a:cs typeface="Times New Roman" panose="02020603050405020304" pitchFamily="18" charset="0"/>
              </a:rPr>
              <a:t>Onboarding Templates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688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1460500"/>
            <a:ext cx="7875748" cy="40533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Policies</a:t>
            </a:r>
            <a:r>
              <a:rPr kumimoji="0" lang="en-US" sz="7200" b="1" i="0" u="none" strike="noStrike" kern="1200" cap="none" spc="0" normalizeH="0" noProof="0" dirty="0" smtClean="0">
                <a:ln>
                  <a:noFill/>
                </a:ln>
                <a:solidFill>
                  <a:srgbClr val="F1AB00"/>
                </a:solidFill>
                <a:effectLst/>
                <a:uLnTx/>
                <a:uFillTx/>
                <a:latin typeface="Arial"/>
                <a:ea typeface="+mn-ea"/>
                <a:cs typeface="+mn-cs"/>
              </a:rPr>
              <a:t> for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 9 and 10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715642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9379" y="6416040"/>
            <a:ext cx="51816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378460" y="293370"/>
            <a:ext cx="11283360" cy="685800"/>
          </a:xfrm>
        </p:spPr>
        <p:txBody>
          <a:bodyPr>
            <a:normAutofit fontScale="90000"/>
          </a:bodyPr>
          <a:lstStyle/>
          <a:p>
            <a:r>
              <a:rPr lang="en-US" dirty="0" smtClean="0">
                <a:solidFill>
                  <a:schemeClr val="accent5"/>
                </a:solidFill>
              </a:rPr>
              <a:t>ACADEMIC</a:t>
            </a:r>
            <a:r>
              <a:rPr lang="en-US" sz="3200" dirty="0" smtClean="0">
                <a:solidFill>
                  <a:schemeClr val="accent5"/>
                </a:solidFill>
              </a:rPr>
              <a:t> </a:t>
            </a:r>
            <a:r>
              <a:rPr lang="en-US" dirty="0" smtClean="0">
                <a:solidFill>
                  <a:schemeClr val="accent5"/>
                </a:solidFill>
              </a:rPr>
              <a:t>POLICIES RELATED TO PAYPATH ACTIONS </a:t>
            </a:r>
            <a:endParaRPr lang="en-US" dirty="0">
              <a:solidFill>
                <a:schemeClr val="accent5"/>
              </a:solidFill>
            </a:endParaRPr>
          </a:p>
        </p:txBody>
      </p:sp>
      <p:pic>
        <p:nvPicPr>
          <p:cNvPr id="2" name="Picture 1"/>
          <p:cNvPicPr>
            <a:picLocks noChangeAspect="1"/>
          </p:cNvPicPr>
          <p:nvPr/>
        </p:nvPicPr>
        <p:blipFill>
          <a:blip r:embed="rId4"/>
          <a:stretch>
            <a:fillRect/>
          </a:stretch>
        </p:blipFill>
        <p:spPr>
          <a:xfrm>
            <a:off x="366075" y="956856"/>
            <a:ext cx="4867977" cy="2637244"/>
          </a:xfrm>
          <a:prstGeom prst="rect">
            <a:avLst/>
          </a:prstGeom>
          <a:ln w="6350">
            <a:solidFill>
              <a:schemeClr val="tx1"/>
            </a:solidFill>
          </a:ln>
        </p:spPr>
      </p:pic>
      <p:pic>
        <p:nvPicPr>
          <p:cNvPr id="6" name="Picture 5"/>
          <p:cNvPicPr>
            <a:picLocks noChangeAspect="1"/>
          </p:cNvPicPr>
          <p:nvPr/>
        </p:nvPicPr>
        <p:blipFill>
          <a:blip r:embed="rId5"/>
          <a:stretch>
            <a:fillRect/>
          </a:stretch>
        </p:blipFill>
        <p:spPr>
          <a:xfrm>
            <a:off x="119379" y="4229813"/>
            <a:ext cx="5426075" cy="2338627"/>
          </a:xfrm>
          <a:prstGeom prst="rect">
            <a:avLst/>
          </a:prstGeom>
          <a:ln w="6350">
            <a:solidFill>
              <a:schemeClr val="tx1"/>
            </a:solidFill>
          </a:ln>
        </p:spPr>
      </p:pic>
      <p:pic>
        <p:nvPicPr>
          <p:cNvPr id="7" name="Picture 6"/>
          <p:cNvPicPr>
            <a:picLocks noChangeAspect="1"/>
          </p:cNvPicPr>
          <p:nvPr/>
        </p:nvPicPr>
        <p:blipFill>
          <a:blip r:embed="rId6"/>
          <a:stretch>
            <a:fillRect/>
          </a:stretch>
        </p:blipFill>
        <p:spPr>
          <a:xfrm>
            <a:off x="5756320" y="956856"/>
            <a:ext cx="5787980" cy="2535333"/>
          </a:xfrm>
          <a:prstGeom prst="rect">
            <a:avLst/>
          </a:prstGeom>
          <a:ln w="6350">
            <a:solidFill>
              <a:schemeClr val="tx1"/>
            </a:solidFill>
          </a:ln>
        </p:spPr>
      </p:pic>
      <p:pic>
        <p:nvPicPr>
          <p:cNvPr id="8" name="Picture 7"/>
          <p:cNvPicPr>
            <a:picLocks noChangeAspect="1"/>
          </p:cNvPicPr>
          <p:nvPr/>
        </p:nvPicPr>
        <p:blipFill>
          <a:blip r:embed="rId7"/>
          <a:stretch>
            <a:fillRect/>
          </a:stretch>
        </p:blipFill>
        <p:spPr>
          <a:xfrm>
            <a:off x="6147140" y="3782581"/>
            <a:ext cx="5803560" cy="2938259"/>
          </a:xfrm>
          <a:prstGeom prst="rect">
            <a:avLst/>
          </a:prstGeom>
          <a:ln w="6350">
            <a:solidFill>
              <a:schemeClr val="tx1"/>
            </a:solidFill>
          </a:ln>
        </p:spPr>
      </p:pic>
    </p:spTree>
    <p:extLst>
      <p:ext uri="{BB962C8B-B14F-4D97-AF65-F5344CB8AC3E}">
        <p14:creationId xmlns:p14="http://schemas.microsoft.com/office/powerpoint/2010/main" val="2266005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EMPL Class 5, 9 and 10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75226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241674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635740" cy="685800"/>
          </a:xfrm>
        </p:spPr>
        <p:txBody>
          <a:bodyPr/>
          <a:lstStyle/>
          <a:p>
            <a:r>
              <a:rPr lang="en-US" dirty="0" smtClean="0">
                <a:solidFill>
                  <a:schemeClr val="accent5"/>
                </a:solidFill>
              </a:rPr>
              <a:t>PAYPATH CHECKLIST REVIEW</a:t>
            </a:r>
            <a:endParaRPr lang="en-US" dirty="0">
              <a:solidFill>
                <a:schemeClr val="accent5"/>
              </a:solidFil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hlinkClick r:id="rId3"/>
          </p:cNvPr>
          <p:cNvPicPr>
            <a:picLocks noChangeAspect="1"/>
          </p:cNvPicPr>
          <p:nvPr/>
        </p:nvPicPr>
        <p:blipFill>
          <a:blip r:embed="rId4"/>
          <a:stretch>
            <a:fillRect/>
          </a:stretch>
        </p:blipFill>
        <p:spPr>
          <a:xfrm>
            <a:off x="3368841" y="1203156"/>
            <a:ext cx="4572001" cy="5162861"/>
          </a:xfrm>
          <a:prstGeom prst="rect">
            <a:avLst/>
          </a:prstGeom>
        </p:spPr>
      </p:pic>
    </p:spTree>
    <p:extLst>
      <p:ext uri="{BB962C8B-B14F-4D97-AF65-F5344CB8AC3E}">
        <p14:creationId xmlns:p14="http://schemas.microsoft.com/office/powerpoint/2010/main" val="2896376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2" name="Rectangle 21"/>
          <p:cNvSpPr/>
          <p:nvPr/>
        </p:nvSpPr>
        <p:spPr>
          <a:xfrm>
            <a:off x="496390" y="1690354"/>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component is comprised of three pages: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Position Data, Job Data</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Additional Pay Data</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213472" y="2427467"/>
            <a:ext cx="6017563" cy="4273584"/>
          </a:xfrm>
          <a:prstGeom prst="rect">
            <a:avLst/>
          </a:prstGeom>
          <a:ln w="6350">
            <a:solidFill>
              <a:schemeClr val="tx1"/>
            </a:solidFill>
          </a:ln>
        </p:spPr>
      </p:pic>
      <p:sp>
        <p:nvSpPr>
          <p:cNvPr id="13" name="Rectangle 12"/>
          <p:cNvSpPr/>
          <p:nvPr/>
        </p:nvSpPr>
        <p:spPr>
          <a:xfrm>
            <a:off x="2216010" y="2430634"/>
            <a:ext cx="1782784" cy="20338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12"/>
          </p:nvPr>
        </p:nvSpPr>
        <p:spPr>
          <a:xfrm>
            <a:off x="144779" y="6469617"/>
            <a:ext cx="463296" cy="28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2473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378459" y="1742806"/>
            <a:ext cx="6598725" cy="4851439"/>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TRANSACTION PAGE - 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Text Box 348" descr="5%"/>
          <p:cNvSpPr txBox="1">
            <a:spLocks noChangeArrowheads="1"/>
          </p:cNvSpPr>
          <p:nvPr/>
        </p:nvSpPr>
        <p:spPr bwMode="auto">
          <a:xfrm>
            <a:off x="7310054" y="3338633"/>
            <a:ext cx="4586670" cy="2490668"/>
          </a:xfrm>
          <a:prstGeom prst="rect">
            <a:avLst/>
          </a:prstGeom>
          <a:solidFill>
            <a:schemeClr val="accent1">
              <a:lumMod val="20000"/>
              <a:lumOff val="80000"/>
            </a:schemeClr>
          </a:solidFill>
          <a:ln>
            <a:solidFill>
              <a:schemeClr val="tx1"/>
            </a:solidFill>
          </a:ln>
          <a:extLst/>
        </p:spPr>
        <p:txBody>
          <a:bodyPr rot="0" vert="horz" wrap="square" lIns="137160" tIns="137160" rIns="137160" bIns="137160" anchor="t" anchorCtr="0" upright="1">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Use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Position Data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page to enter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changes to position data.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You must enter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Effective Date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Position Change Reason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fields before entering the update.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Effective Date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cannot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be the same date as any </a:t>
            </a: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existing effective date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for the employee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Position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Information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component.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This is because there is no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effective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d</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ate sequencing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for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position information. Use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Position Data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link to review employee position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information including existing effective dates.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Position information updated on this page also updates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Job Data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page</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7" name="Slide Number Placeholder 6"/>
          <p:cNvSpPr>
            <a:spLocks noGrp="1"/>
          </p:cNvSpPr>
          <p:nvPr>
            <p:ph type="sldNum" sz="quarter" idx="12"/>
          </p:nvPr>
        </p:nvSpPr>
        <p:spPr>
          <a:xfrm>
            <a:off x="45590" y="6518991"/>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p:cNvSpPr/>
          <p:nvPr/>
        </p:nvSpPr>
        <p:spPr>
          <a:xfrm>
            <a:off x="7428871" y="1742806"/>
            <a:ext cx="4238220" cy="1277786"/>
          </a:xfrm>
          <a:prstGeom prst="rect">
            <a:avLst/>
          </a:prstGeom>
          <a:solidFill>
            <a:schemeClr val="accent1">
              <a:lumMod val="20000"/>
              <a:lumOff val="80000"/>
            </a:schemeClr>
          </a:solidFill>
          <a:ln w="6350">
            <a:solidFill>
              <a:schemeClr val="tx1"/>
            </a:solidFill>
          </a:ln>
        </p:spPr>
        <p:txBody>
          <a:bodyPr wrap="square">
            <a:spAutoFit/>
          </a:bodyPr>
          <a:lstStyle/>
          <a:p>
            <a:pPr marL="285750" lvl="0" indent="-285750">
              <a:lnSpc>
                <a:spcPct val="107000"/>
              </a:lnSpc>
              <a:spcAft>
                <a:spcPts val="800"/>
              </a:spcAft>
              <a:buFont typeface="Arial" panose="020B0604020202020204" pitchFamily="34" charset="0"/>
              <a:buChar char="•"/>
              <a:defRPr/>
            </a:pPr>
            <a:r>
              <a:rPr lang="en-US" dirty="0" smtClean="0"/>
              <a:t>For </a:t>
            </a:r>
            <a:r>
              <a:rPr lang="en-US" dirty="0"/>
              <a:t>Position Data Changes, the </a:t>
            </a:r>
            <a:r>
              <a:rPr lang="en-US" b="1" dirty="0"/>
              <a:t>Action</a:t>
            </a:r>
            <a:r>
              <a:rPr lang="en-US" dirty="0"/>
              <a:t> is always the same: </a:t>
            </a:r>
            <a:r>
              <a:rPr lang="en-US" b="1" dirty="0"/>
              <a:t>POS</a:t>
            </a:r>
            <a:r>
              <a:rPr lang="en-US" dirty="0"/>
              <a:t>. You need to complete only the </a:t>
            </a:r>
            <a:r>
              <a:rPr lang="en-US" b="1" dirty="0"/>
              <a:t>Position Change Reason</a:t>
            </a:r>
            <a:r>
              <a:rPr lang="en-US" dirty="0"/>
              <a:t>.</a:t>
            </a:r>
          </a:p>
        </p:txBody>
      </p:sp>
      <p:cxnSp>
        <p:nvCxnSpPr>
          <p:cNvPr id="9" name="Straight Arrow Connector 8"/>
          <p:cNvCxnSpPr>
            <a:stCxn id="5" idx="1"/>
          </p:cNvCxnSpPr>
          <p:nvPr/>
        </p:nvCxnSpPr>
        <p:spPr>
          <a:xfrm flipH="1">
            <a:off x="5283200" y="2381699"/>
            <a:ext cx="2145671" cy="526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34115" y="1869719"/>
            <a:ext cx="1380508" cy="1100309"/>
            <a:chOff x="434115" y="1869719"/>
            <a:chExt cx="1380508" cy="1100309"/>
          </a:xfrm>
        </p:grpSpPr>
        <p:sp>
          <p:nvSpPr>
            <p:cNvPr id="10" name="Rectangle 9"/>
            <p:cNvSpPr/>
            <p:nvPr/>
          </p:nvSpPr>
          <p:spPr>
            <a:xfrm>
              <a:off x="434115" y="1869719"/>
              <a:ext cx="654456" cy="17021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1197935" y="2849526"/>
              <a:ext cx="616688" cy="1205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3" name="Rectangle 22"/>
          <p:cNvSpPr/>
          <p:nvPr/>
        </p:nvSpPr>
        <p:spPr>
          <a:xfrm>
            <a:off x="4586177" y="2848048"/>
            <a:ext cx="364153" cy="1219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95226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315691" y="1867697"/>
            <a:ext cx="4726785" cy="4582201"/>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TRANSACTIONS PAGE - 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9" name="TextBox 18"/>
          <p:cNvSpPr txBox="1"/>
          <p:nvPr/>
        </p:nvSpPr>
        <p:spPr>
          <a:xfrm>
            <a:off x="8303132" y="4667160"/>
            <a:ext cx="3543300" cy="1477328"/>
          </a:xfrm>
          <a:prstGeom prst="rect">
            <a:avLst/>
          </a:prstGeom>
          <a:solidFill>
            <a:schemeClr val="accent1">
              <a:lumMod val="20000"/>
              <a:lumOff val="80000"/>
            </a:schemeClr>
          </a:solidFill>
          <a:ln>
            <a:solidFill>
              <a:schemeClr val="tx1"/>
            </a:solidFill>
          </a:ln>
        </p:spPr>
        <p:txBody>
          <a:bodyPr wrap="square" rtlCol="0">
            <a:spAutoFit/>
          </a:bodyPr>
          <a:lstStyle/>
          <a:p>
            <a:pPr lvl="0">
              <a:defRPr/>
            </a:pPr>
            <a:r>
              <a:rPr lang="en-US" b="1" dirty="0">
                <a:solidFill>
                  <a:prstClr val="black"/>
                </a:solidFill>
              </a:rPr>
              <a:t>Tip</a:t>
            </a:r>
            <a:r>
              <a:rPr lang="en-US" b="1" dirty="0" smtClean="0">
                <a:solidFill>
                  <a:prstClr val="black"/>
                </a:solidFill>
              </a:rPr>
              <a:t>: </a:t>
            </a:r>
            <a:r>
              <a:rPr lang="en-US" dirty="0" smtClean="0">
                <a:solidFill>
                  <a:prstClr val="black"/>
                </a:solidFill>
              </a:rPr>
              <a:t>Click </a:t>
            </a:r>
            <a:r>
              <a:rPr lang="en-US" dirty="0">
                <a:solidFill>
                  <a:prstClr val="black"/>
                </a:solidFill>
              </a:rPr>
              <a:t>+ to add multiple job  data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changes in the same transaction. Multiple changes can be entered only for the same Effective Date.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8" name="Straight Arrow Connector 37"/>
          <p:cNvCxnSpPr/>
          <p:nvPr/>
        </p:nvCxnSpPr>
        <p:spPr>
          <a:xfrm flipH="1" flipV="1">
            <a:off x="3619500" y="2693432"/>
            <a:ext cx="1768338" cy="312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12340" y="2085949"/>
            <a:ext cx="3684384" cy="2359620"/>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Use the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Job Data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page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to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enter updates to job-related data such as pay, earnings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distribution,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and short work break.</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You must enter the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Effective Date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and the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Action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and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Action Reason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fields before entering an update.</a:t>
            </a:r>
          </a:p>
        </p:txBody>
      </p:sp>
      <p:sp>
        <p:nvSpPr>
          <p:cNvPr id="4" name="Slide Number Placeholder 3"/>
          <p:cNvSpPr>
            <a:spLocks noGrp="1"/>
          </p:cNvSpPr>
          <p:nvPr>
            <p:ph type="sldNum" sz="quarter" idx="12"/>
          </p:nvPr>
        </p:nvSpPr>
        <p:spPr>
          <a:xfrm>
            <a:off x="69852" y="6527483"/>
            <a:ext cx="426720" cy="23907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5"/>
          <a:stretch>
            <a:fillRect/>
          </a:stretch>
        </p:blipFill>
        <p:spPr>
          <a:xfrm>
            <a:off x="5339304" y="2324100"/>
            <a:ext cx="2667000" cy="2943225"/>
          </a:xfrm>
          <a:prstGeom prst="rect">
            <a:avLst/>
          </a:prstGeom>
          <a:ln w="6350">
            <a:solidFill>
              <a:schemeClr val="tx1"/>
            </a:solidFill>
          </a:ln>
        </p:spPr>
      </p:pic>
      <p:sp>
        <p:nvSpPr>
          <p:cNvPr id="5" name="TextBox 4"/>
          <p:cNvSpPr txBox="1"/>
          <p:nvPr/>
        </p:nvSpPr>
        <p:spPr>
          <a:xfrm>
            <a:off x="5387837" y="1954768"/>
            <a:ext cx="2569934" cy="369332"/>
          </a:xfrm>
          <a:prstGeom prst="rect">
            <a:avLst/>
          </a:prstGeom>
          <a:noFill/>
        </p:spPr>
        <p:txBody>
          <a:bodyPr wrap="none" rtlCol="0">
            <a:spAutoFit/>
          </a:bodyPr>
          <a:lstStyle/>
          <a:p>
            <a:r>
              <a:rPr lang="en-US" b="1" dirty="0" smtClean="0"/>
              <a:t>Action Reason Codes</a:t>
            </a:r>
            <a:endParaRPr lang="en-US" b="1" dirty="0"/>
          </a:p>
        </p:txBody>
      </p:sp>
      <p:sp>
        <p:nvSpPr>
          <p:cNvPr id="23" name="Rectangle 22"/>
          <p:cNvSpPr/>
          <p:nvPr/>
        </p:nvSpPr>
        <p:spPr>
          <a:xfrm>
            <a:off x="925032" y="2490902"/>
            <a:ext cx="494414" cy="1205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p:cNvSpPr/>
          <p:nvPr/>
        </p:nvSpPr>
        <p:spPr>
          <a:xfrm>
            <a:off x="2732567" y="2525825"/>
            <a:ext cx="886933" cy="35559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24397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2919414" y="1783765"/>
            <a:ext cx="4437360" cy="4898700"/>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TRANSACTION PAGE - ADDITIONAL PAY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9" name="Rectangle 8"/>
          <p:cNvSpPr/>
          <p:nvPr/>
        </p:nvSpPr>
        <p:spPr>
          <a:xfrm>
            <a:off x="7515496" y="2923593"/>
            <a:ext cx="3971925" cy="923330"/>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a:cs typeface="Arial" panose="020B0604020202020204" pitchFamily="34" charset="0"/>
              </a:rPr>
              <a:t>Use the PayPath Actions </a:t>
            </a:r>
            <a:r>
              <a:rPr kumimoji="0" lang="en-US" sz="1800" b="1" i="0" u="none" strike="noStrike" kern="1200" cap="none" spc="0" normalizeH="0" baseline="0" noProof="0" dirty="0">
                <a:ln>
                  <a:noFill/>
                </a:ln>
                <a:solidFill>
                  <a:prstClr val="black"/>
                </a:solidFill>
                <a:effectLst/>
                <a:uLnTx/>
                <a:uFillTx/>
                <a:latin typeface="Arial"/>
                <a:ea typeface="Times New Roman"/>
                <a:cs typeface="Arial" panose="020B0604020202020204" pitchFamily="34" charset="0"/>
              </a:rPr>
              <a:t>Additional Pay Data</a:t>
            </a:r>
            <a:r>
              <a:rPr kumimoji="0" lang="en-US" sz="1800" b="0" i="0" u="none" strike="noStrike" kern="1200" cap="none" spc="0" normalizeH="0" baseline="0" noProof="0" dirty="0">
                <a:ln>
                  <a:noFill/>
                </a:ln>
                <a:solidFill>
                  <a:prstClr val="black"/>
                </a:solidFill>
                <a:effectLst/>
                <a:uLnTx/>
                <a:uFillTx/>
                <a:latin typeface="Arial"/>
                <a:ea typeface="Times New Roman"/>
                <a:cs typeface="Arial" panose="020B0604020202020204" pitchFamily="34" charset="0"/>
              </a:rPr>
              <a:t> page to enter specific information about the payment.</a:t>
            </a:r>
          </a:p>
        </p:txBody>
      </p:sp>
      <p:cxnSp>
        <p:nvCxnSpPr>
          <p:cNvPr id="14" name="Straight Arrow Connector 13"/>
          <p:cNvCxnSpPr/>
          <p:nvPr/>
        </p:nvCxnSpPr>
        <p:spPr>
          <a:xfrm flipV="1">
            <a:off x="2451028" y="2486853"/>
            <a:ext cx="553429" cy="519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195" y="2757673"/>
            <a:ext cx="2252833" cy="120032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Earnings Code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Effective Date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Pay Period Amount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3" name="Straight Arrow Connector 22"/>
          <p:cNvCxnSpPr/>
          <p:nvPr/>
        </p:nvCxnSpPr>
        <p:spPr>
          <a:xfrm flipH="1" flipV="1">
            <a:off x="4467757" y="1967028"/>
            <a:ext cx="2912651" cy="1039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079416" y="4890316"/>
            <a:ext cx="2872160" cy="646331"/>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Arial"/>
                <a:ea typeface="Times New Roman"/>
                <a:cs typeface="Arial" panose="020B0604020202020204" pitchFamily="34" charset="0"/>
              </a:rPr>
              <a:t>Ignore </a:t>
            </a:r>
            <a:r>
              <a:rPr kumimoji="0" lang="en-US" sz="1800" b="1" i="0" u="none" strike="noStrike" kern="1200" cap="none" spc="0" normalizeH="0" baseline="0" noProof="0" dirty="0" smtClean="0">
                <a:ln>
                  <a:noFill/>
                </a:ln>
                <a:solidFill>
                  <a:srgbClr val="FF0000"/>
                </a:solidFill>
                <a:effectLst/>
                <a:uLnTx/>
                <a:uFillTx/>
                <a:latin typeface="Arial"/>
                <a:ea typeface="Times New Roman"/>
                <a:cs typeface="Arial" panose="020B0604020202020204" pitchFamily="34" charset="0"/>
              </a:rPr>
              <a:t>Goal Amount </a:t>
            </a:r>
            <a:r>
              <a:rPr kumimoji="0" lang="en-US" sz="1800" b="0" i="0" u="none" strike="noStrike" kern="1200" cap="none" spc="0" normalizeH="0" baseline="0" noProof="0" dirty="0" smtClean="0">
                <a:ln>
                  <a:noFill/>
                </a:ln>
                <a:solidFill>
                  <a:srgbClr val="FF0000"/>
                </a:solidFill>
                <a:effectLst/>
                <a:uLnTx/>
                <a:uFillTx/>
                <a:latin typeface="Arial"/>
                <a:ea typeface="Times New Roman"/>
                <a:cs typeface="Arial" panose="020B0604020202020204" pitchFamily="34" charset="0"/>
              </a:rPr>
              <a:t>and</a:t>
            </a:r>
            <a:r>
              <a:rPr kumimoji="0" lang="en-US" sz="1800" b="1" i="0" u="none" strike="noStrike" kern="1200" cap="none" spc="0" normalizeH="0" baseline="0" noProof="0" dirty="0" smtClean="0">
                <a:ln>
                  <a:noFill/>
                </a:ln>
                <a:solidFill>
                  <a:srgbClr val="FF0000"/>
                </a:solidFill>
                <a:effectLst/>
                <a:uLnTx/>
                <a:uFillTx/>
                <a:latin typeface="Arial"/>
                <a:ea typeface="Times New Roman"/>
                <a:cs typeface="Arial" panose="020B0604020202020204" pitchFamily="34" charset="0"/>
              </a:rPr>
              <a:t> Prorate Additional Pay</a:t>
            </a:r>
            <a:r>
              <a:rPr kumimoji="0" lang="en-US" sz="1800" b="0" i="0" u="none" strike="noStrike" kern="1200" cap="none" spc="0" normalizeH="0" baseline="0" noProof="0" dirty="0" smtClean="0">
                <a:ln>
                  <a:noFill/>
                </a:ln>
                <a:solidFill>
                  <a:srgbClr val="FF0000"/>
                </a:solidFill>
                <a:effectLst/>
                <a:uLnTx/>
                <a:uFillTx/>
                <a:latin typeface="Arial"/>
                <a:ea typeface="Times New Roman"/>
                <a:cs typeface="Arial" panose="020B0604020202020204" pitchFamily="34" charset="0"/>
              </a:rPr>
              <a:t>.</a:t>
            </a:r>
            <a:endParaRPr kumimoji="0" lang="en-US" sz="1800" b="0" i="0" u="none" strike="noStrike" kern="1200" cap="none" spc="0" normalizeH="0" baseline="0" noProof="0" dirty="0">
              <a:ln>
                <a:noFill/>
              </a:ln>
              <a:solidFill>
                <a:srgbClr val="FF0000"/>
              </a:solidFill>
              <a:effectLst/>
              <a:uLnTx/>
              <a:uFillTx/>
              <a:latin typeface="Arial"/>
              <a:ea typeface="Times New Roman"/>
              <a:cs typeface="Arial" panose="020B0604020202020204" pitchFamily="34" charset="0"/>
            </a:endParaRPr>
          </a:p>
        </p:txBody>
      </p:sp>
      <p:sp>
        <p:nvSpPr>
          <p:cNvPr id="5" name="Slide Number Placeholder 4"/>
          <p:cNvSpPr>
            <a:spLocks noGrp="1"/>
          </p:cNvSpPr>
          <p:nvPr>
            <p:ph type="sldNum" sz="quarter" idx="12"/>
          </p:nvPr>
        </p:nvSpPr>
        <p:spPr>
          <a:xfrm>
            <a:off x="50980" y="6457148"/>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ctangle 11"/>
          <p:cNvSpPr/>
          <p:nvPr/>
        </p:nvSpPr>
        <p:spPr>
          <a:xfrm>
            <a:off x="3678865" y="2416474"/>
            <a:ext cx="494414" cy="1205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3678865" y="2682441"/>
            <a:ext cx="388088" cy="7523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3062176" y="3207841"/>
            <a:ext cx="2615609" cy="27963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6" name="Straight Arrow Connector 15"/>
          <p:cNvCxnSpPr/>
          <p:nvPr/>
        </p:nvCxnSpPr>
        <p:spPr>
          <a:xfrm flipH="1" flipV="1">
            <a:off x="4335676" y="3542557"/>
            <a:ext cx="1760324" cy="1368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714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407141" cy="685800"/>
          </a:xfrm>
        </p:spPr>
        <p:txBody>
          <a:bodyPr/>
          <a:lstStyle/>
          <a:p>
            <a:r>
              <a:rPr lang="en-US" dirty="0" smtClean="0">
                <a:solidFill>
                  <a:schemeClr val="accent5"/>
                </a:solidFill>
              </a:rPr>
              <a:t>EMPL CLASSES </a:t>
            </a:r>
            <a:endParaRPr lang="en-US" dirty="0">
              <a:solidFill>
                <a:schemeClr val="accent5"/>
              </a:solidFill>
            </a:endParaRPr>
          </a:p>
        </p:txBody>
      </p:sp>
      <p:sp>
        <p:nvSpPr>
          <p:cNvPr id="5" name="Slide Number Placeholder 4"/>
          <p:cNvSpPr>
            <a:spLocks noGrp="1"/>
          </p:cNvSpPr>
          <p:nvPr>
            <p:ph type="sldNum" sz="quarter" idx="12"/>
          </p:nvPr>
        </p:nvSpPr>
        <p:spPr>
          <a:xfrm>
            <a:off x="50980" y="6457148"/>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17027509"/>
              </p:ext>
            </p:extLst>
          </p:nvPr>
        </p:nvGraphicFramePr>
        <p:xfrm>
          <a:off x="343077" y="1126066"/>
          <a:ext cx="11442522" cy="5258181"/>
        </p:xfrm>
        <a:graphic>
          <a:graphicData uri="http://schemas.openxmlformats.org/drawingml/2006/table">
            <a:tbl>
              <a:tblPr firstRow="1" bandRow="1">
                <a:tableStyleId>{5C22544A-7EE6-4342-B048-85BDC9FD1C3A}</a:tableStyleId>
              </a:tblPr>
              <a:tblGrid>
                <a:gridCol w="3814174">
                  <a:extLst>
                    <a:ext uri="{9D8B030D-6E8A-4147-A177-3AD203B41FA5}">
                      <a16:colId xmlns:a16="http://schemas.microsoft.com/office/drawing/2014/main" val="1179705674"/>
                    </a:ext>
                  </a:extLst>
                </a:gridCol>
                <a:gridCol w="4173457">
                  <a:extLst>
                    <a:ext uri="{9D8B030D-6E8A-4147-A177-3AD203B41FA5}">
                      <a16:colId xmlns:a16="http://schemas.microsoft.com/office/drawing/2014/main" val="516680408"/>
                    </a:ext>
                  </a:extLst>
                </a:gridCol>
                <a:gridCol w="3454891">
                  <a:extLst>
                    <a:ext uri="{9D8B030D-6E8A-4147-A177-3AD203B41FA5}">
                      <a16:colId xmlns:a16="http://schemas.microsoft.com/office/drawing/2014/main" val="3221442600"/>
                    </a:ext>
                  </a:extLst>
                </a:gridCol>
              </a:tblGrid>
              <a:tr h="370840">
                <a:tc>
                  <a:txBody>
                    <a:bodyPr/>
                    <a:lstStyle/>
                    <a:p>
                      <a:r>
                        <a:rPr lang="en-US" dirty="0" smtClean="0"/>
                        <a:t>EMPL</a:t>
                      </a:r>
                      <a:r>
                        <a:rPr lang="en-US" baseline="0" dirty="0" smtClean="0"/>
                        <a:t> Class 5</a:t>
                      </a:r>
                    </a:p>
                    <a:p>
                      <a:r>
                        <a:rPr lang="en-US" baseline="0" dirty="0" smtClean="0"/>
                        <a:t>Student: Casual/Restricted</a:t>
                      </a:r>
                      <a:endParaRPr lang="en-US" dirty="0"/>
                    </a:p>
                  </a:txBody>
                  <a:tcPr/>
                </a:tc>
                <a:tc>
                  <a:txBody>
                    <a:bodyPr/>
                    <a:lstStyle/>
                    <a:p>
                      <a:r>
                        <a:rPr lang="en-US" dirty="0" smtClean="0"/>
                        <a:t>EMPL Class 9</a:t>
                      </a:r>
                    </a:p>
                    <a:p>
                      <a:r>
                        <a:rPr lang="en-US" dirty="0" smtClean="0"/>
                        <a:t>Academic:</a:t>
                      </a:r>
                      <a:r>
                        <a:rPr lang="en-US" baseline="0" dirty="0" smtClean="0"/>
                        <a:t> Faculty </a:t>
                      </a:r>
                      <a:endParaRPr lang="en-US" dirty="0"/>
                    </a:p>
                  </a:txBody>
                  <a:tcPr/>
                </a:tc>
                <a:tc>
                  <a:txBody>
                    <a:bodyPr/>
                    <a:lstStyle/>
                    <a:p>
                      <a:r>
                        <a:rPr lang="en-US" dirty="0" smtClean="0"/>
                        <a:t>EMPL Class</a:t>
                      </a:r>
                      <a:r>
                        <a:rPr lang="en-US" baseline="0" dirty="0" smtClean="0"/>
                        <a:t> 10</a:t>
                      </a:r>
                    </a:p>
                    <a:p>
                      <a:r>
                        <a:rPr lang="en-US" baseline="0" dirty="0" smtClean="0"/>
                        <a:t>Academic: Non Faculty</a:t>
                      </a:r>
                      <a:endParaRPr lang="en-US" dirty="0"/>
                    </a:p>
                  </a:txBody>
                  <a:tcPr/>
                </a:tc>
                <a:extLst>
                  <a:ext uri="{0D108BD9-81ED-4DB2-BD59-A6C34878D82A}">
                    <a16:rowId xmlns:a16="http://schemas.microsoft.com/office/drawing/2014/main" val="4148739952"/>
                  </a:ext>
                </a:extLst>
              </a:tr>
              <a:tr h="370840">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Hourly, paid through TARS biweekly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Less than 50% during academic year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Placed on short work break over the summer (sometimes)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Non-exempt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don’t have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Some are paid in recurring additional pay with no compensation on job</a:t>
                      </a:r>
                    </a:p>
                    <a:p>
                      <a:endParaRPr lang="en-US" dirty="0"/>
                    </a:p>
                  </a:txBody>
                  <a:tcPr/>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are placed</a:t>
                      </a:r>
                      <a:r>
                        <a:rPr lang="en-US" baseline="0" dirty="0" smtClean="0"/>
                        <a:t> on </a:t>
                      </a:r>
                      <a:r>
                        <a:rPr lang="en-US" dirty="0" smtClean="0"/>
                        <a:t>Reserved Abeyance (RES ABY) only if they have a concurrent 100% faculty administrative appointment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Monthly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Exempt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full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Not all are eligible for benefits because it depends on their percentage and number of hours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Ladder Faculty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Lectures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Instructional Faculty </a:t>
                      </a:r>
                    </a:p>
                  </a:txBody>
                  <a:tcPr/>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Short Work Break per the (SWB) matrix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 are monthly and some are hourly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Mostly 5AC (Academic Compensation)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5MH group (Monthly hourly)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for 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This depends on FTE and length of the appointment. </a:t>
                      </a:r>
                      <a:r>
                        <a:rPr lang="en-US" u="sng" dirty="0" smtClean="0">
                          <a:hlinkClick r:id="rId4"/>
                        </a:rPr>
                        <a:t>(Eligibility Guidelines Link)</a:t>
                      </a:r>
                      <a:endParaRPr lang="en-US" dirty="0" smtClean="0"/>
                    </a:p>
                    <a:p>
                      <a:endParaRPr lang="en-US" dirty="0"/>
                    </a:p>
                  </a:txBody>
                  <a:tcPr/>
                </a:tc>
                <a:extLst>
                  <a:ext uri="{0D108BD9-81ED-4DB2-BD59-A6C34878D82A}">
                    <a16:rowId xmlns:a16="http://schemas.microsoft.com/office/drawing/2014/main" val="3998588767"/>
                  </a:ext>
                </a:extLst>
              </a:tr>
            </a:tbl>
          </a:graphicData>
        </a:graphic>
      </p:graphicFrame>
    </p:spTree>
    <p:extLst>
      <p:ext uri="{BB962C8B-B14F-4D97-AF65-F5344CB8AC3E}">
        <p14:creationId xmlns:p14="http://schemas.microsoft.com/office/powerpoint/2010/main" val="375321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649810" y="1009573"/>
            <a:ext cx="11008789" cy="4785926"/>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PayPath </a:t>
            </a:r>
            <a:r>
              <a:rPr kumimoji="0" lang="en-US" sz="2000" b="0" i="0" u="none" strike="noStrike" kern="1200" cap="none" spc="0" normalizeH="0" baseline="0" noProof="0" dirty="0">
                <a:ln>
                  <a:noFill/>
                </a:ln>
                <a:solidFill>
                  <a:prstClr val="black"/>
                </a:solidFill>
                <a:effectLst/>
                <a:uLnTx/>
                <a:uFillTx/>
                <a:latin typeface="Arial"/>
                <a:ea typeface="+mn-ea"/>
                <a:cs typeface="+mn-cs"/>
              </a:rPr>
              <a:t>only pulls up and allows for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transacting on active jobs/employees</a:t>
            </a:r>
            <a:endParaRPr lang="en-US" sz="2000" spc="-5" dirty="0" smtClean="0">
              <a:solidFill>
                <a:prstClr val="black"/>
              </a:solidFill>
              <a:latin typeface="Arial"/>
              <a:cs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2000" spc="-5" dirty="0" smtClean="0">
              <a:solidFill>
                <a:prstClr val="black"/>
              </a:solidFill>
              <a:latin typeface="Arial"/>
              <a:cs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spc="-5" dirty="0" smtClean="0">
                <a:solidFill>
                  <a:prstClr val="black"/>
                </a:solidFill>
                <a:latin typeface="Arial"/>
                <a:cs typeface="Arial"/>
              </a:rPr>
              <a:t>The Position and Job Data Changes entered in PayPath must have the same effective date. </a:t>
            </a:r>
            <a:endParaRPr lang="en-US" sz="2000" spc="-5" dirty="0">
              <a:solidFill>
                <a:prstClr val="black"/>
              </a:solidFill>
              <a:latin typeface="Arial"/>
              <a:cs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spc="-5" dirty="0" smtClean="0">
                <a:solidFill>
                  <a:prstClr val="black"/>
                </a:solidFill>
                <a:latin typeface="Arial"/>
                <a:cs typeface="Arial"/>
              </a:rPr>
              <a:t>A Job has to have an end date extended, before a secondary transaction can be entered. </a:t>
            </a: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Position </a:t>
            </a:r>
            <a:r>
              <a:rPr kumimoji="0" lang="en-US" sz="2000" b="0" i="0" u="none" strike="noStrike" kern="1200" cap="none" spc="0" normalizeH="0" baseline="0" noProof="0" dirty="0">
                <a:ln>
                  <a:noFill/>
                </a:ln>
                <a:solidFill>
                  <a:prstClr val="black"/>
                </a:solidFill>
                <a:effectLst/>
                <a:uLnTx/>
                <a:uFillTx/>
                <a:latin typeface="Arial"/>
                <a:ea typeface="+mn-ea"/>
                <a:cs typeface="+mn-cs"/>
              </a:rPr>
              <a:t>Data changes in PayPath Actions can be initiated for filled positions where only one employee is assigned to the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position</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2000" dirty="0">
              <a:solidFill>
                <a:prstClr val="black"/>
              </a:solidFill>
              <a:latin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If a Positon Data change is made, PayPath automatically updates the employee’s Job Data page to display the new position information. </a:t>
            </a: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10699848" cy="685800"/>
          </a:xfrm>
        </p:spPr>
        <p:txBody>
          <a:bodyPr/>
          <a:lstStyle/>
          <a:p>
            <a:r>
              <a:rPr lang="en-US" dirty="0" smtClean="0">
                <a:solidFill>
                  <a:schemeClr val="accent5"/>
                </a:solidFill>
              </a:rPr>
              <a:t>THINGS TO REMEMBER WHEN TRANSACTING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963087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86311" y="979170"/>
            <a:ext cx="10816650" cy="5539978"/>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PayPath Actions is a component that contains a subset of fields on Position and Job Data and is a clone of the “Recurring Additionall Pay” page</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There are two PayPath Actions components: One for Staff and one for Academic</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Most PayPath changes commit to database after approval </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There </a:t>
            </a:r>
            <a:r>
              <a:rPr kumimoji="0" lang="en-US" sz="1800" b="0" i="0" u="none" strike="noStrike" kern="1200" cap="none" spc="0" normalizeH="0" baseline="0" noProof="0" dirty="0">
                <a:ln>
                  <a:noFill/>
                </a:ln>
                <a:solidFill>
                  <a:prstClr val="black"/>
                </a:solidFill>
                <a:effectLst/>
                <a:uLnTx/>
                <a:uFillTx/>
                <a:latin typeface="Arial"/>
                <a:ea typeface="+mn-ea"/>
                <a:cs typeface="+mn-cs"/>
              </a:rPr>
              <a:t>are two types of additional pay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transactions:</a:t>
            </a: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One </a:t>
            </a:r>
            <a:r>
              <a:rPr kumimoji="0" lang="en-US" sz="1800" b="0" i="0" u="none" strike="noStrike" kern="1200" cap="none" spc="0" normalizeH="0" baseline="0" noProof="0" dirty="0">
                <a:ln>
                  <a:noFill/>
                </a:ln>
                <a:solidFill>
                  <a:prstClr val="black"/>
                </a:solidFill>
                <a:effectLst/>
                <a:uLnTx/>
                <a:uFillTx/>
                <a:latin typeface="Arial"/>
                <a:ea typeface="+mn-ea"/>
                <a:cs typeface="+mn-cs"/>
              </a:rPr>
              <a:t>time – applies to a single pay cycle or non-consecutive pay cycles.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Recurring </a:t>
            </a:r>
            <a:r>
              <a:rPr kumimoji="0" lang="en-US" sz="1800" b="0" i="0" u="none" strike="noStrike" kern="1200" cap="none" spc="0" normalizeH="0" baseline="0" noProof="0" dirty="0">
                <a:ln>
                  <a:noFill/>
                </a:ln>
                <a:solidFill>
                  <a:prstClr val="black"/>
                </a:solidFill>
                <a:effectLst/>
                <a:uLnTx/>
                <a:uFillTx/>
                <a:latin typeface="Arial"/>
                <a:ea typeface="+mn-ea"/>
                <a:cs typeface="+mn-cs"/>
              </a:rPr>
              <a:t>– payments are paid over multiple, consecutive pay periods.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Additional pay transactions entered in PayPath are routed for approvals and then transferred to a Payroll staging table to be processed automatically by UCPC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Payroll</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 name="Title 1"/>
          <p:cNvSpPr>
            <a:spLocks noGrp="1"/>
          </p:cNvSpPr>
          <p:nvPr>
            <p:ph type="title"/>
          </p:nvPr>
        </p:nvSpPr>
        <p:spPr>
          <a:xfrm>
            <a:off x="378459" y="293370"/>
            <a:ext cx="11244971"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531780"/>
            <a:ext cx="1042506" cy="1042506"/>
          </a:xfrm>
          <a:prstGeom prst="rect">
            <a:avLst/>
          </a:prstGeom>
        </p:spPr>
      </p:pic>
    </p:spTree>
    <p:extLst>
      <p:ext uri="{BB962C8B-B14F-4D97-AF65-F5344CB8AC3E}">
        <p14:creationId xmlns:p14="http://schemas.microsoft.com/office/powerpoint/2010/main" val="4112321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86311" y="979170"/>
            <a:ext cx="10816650" cy="5478423"/>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Make </a:t>
            </a:r>
            <a:r>
              <a:rPr kumimoji="0" lang="en-US" sz="2000" b="0" i="0" u="none" strike="noStrike" kern="1200" cap="none" spc="0" normalizeH="0" baseline="0" noProof="0" dirty="0">
                <a:ln>
                  <a:noFill/>
                </a:ln>
                <a:solidFill>
                  <a:prstClr val="black"/>
                </a:solidFill>
                <a:effectLst/>
                <a:uLnTx/>
                <a:uFillTx/>
                <a:latin typeface="Arial"/>
                <a:ea typeface="+mn-ea"/>
                <a:cs typeface="+mn-cs"/>
              </a:rPr>
              <a:t>sure to monitor the end date using the job record end date monitoring report</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If </a:t>
            </a:r>
            <a:r>
              <a:rPr kumimoji="0" lang="en-US" sz="2000" b="0" i="0" u="none" strike="noStrike" kern="1200" cap="none" spc="0" normalizeH="0" baseline="0" noProof="0" dirty="0">
                <a:ln>
                  <a:noFill/>
                </a:ln>
                <a:solidFill>
                  <a:prstClr val="black"/>
                </a:solidFill>
                <a:effectLst/>
                <a:uLnTx/>
                <a:uFillTx/>
                <a:latin typeface="Arial"/>
                <a:ea typeface="+mn-ea"/>
                <a:cs typeface="+mn-cs"/>
              </a:rPr>
              <a:t>the appointment is not automatically terminated it will result in an overpayment.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If you have changes that fall on different effective dates, you must enter a separate PayPath transaction for each effective date. Also, you must wait until the first PayPath transaction has completed the approval process before entering the next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transaction</a:t>
            </a: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Exception </a:t>
            </a:r>
            <a:r>
              <a:rPr kumimoji="0" lang="en-US" sz="2000" b="0" i="0" u="none" strike="noStrike" kern="1200" cap="none" spc="0" normalizeH="0" baseline="0" noProof="0" dirty="0">
                <a:ln>
                  <a:noFill/>
                </a:ln>
                <a:solidFill>
                  <a:prstClr val="black"/>
                </a:solidFill>
                <a:effectLst/>
                <a:uLnTx/>
                <a:uFillTx/>
                <a:latin typeface="Arial"/>
                <a:ea typeface="+mn-ea"/>
                <a:cs typeface="+mn-cs"/>
              </a:rPr>
              <a:t>for </a:t>
            </a:r>
            <a:r>
              <a:rPr kumimoji="0" lang="en-US" sz="2000" b="1" i="0" u="none" strike="noStrike" kern="1200" cap="none" spc="0" normalizeH="0" baseline="0" noProof="0" dirty="0">
                <a:ln>
                  <a:noFill/>
                </a:ln>
                <a:solidFill>
                  <a:prstClr val="black"/>
                </a:solidFill>
                <a:effectLst/>
                <a:uLnTx/>
                <a:uFillTx/>
                <a:latin typeface="Arial"/>
                <a:ea typeface="+mn-ea"/>
                <a:cs typeface="+mn-cs"/>
              </a:rPr>
              <a:t>Additional Pay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Data</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You </a:t>
            </a:r>
            <a:r>
              <a:rPr kumimoji="0" lang="en-US" sz="2000" b="0" i="0" u="none" strike="noStrike" kern="1200" cap="none" spc="0" normalizeH="0" baseline="0" noProof="0" dirty="0">
                <a:ln>
                  <a:noFill/>
                </a:ln>
                <a:solidFill>
                  <a:prstClr val="black"/>
                </a:solidFill>
                <a:effectLst/>
                <a:uLnTx/>
                <a:uFillTx/>
                <a:latin typeface="Arial"/>
                <a:ea typeface="+mn-ea"/>
                <a:cs typeface="+mn-cs"/>
              </a:rPr>
              <a:t>can enter multiple </a:t>
            </a:r>
            <a:r>
              <a:rPr kumimoji="0" lang="en-US" sz="2000" b="1" i="0" u="none" strike="noStrike" kern="1200" cap="none" spc="0" normalizeH="0" baseline="0" noProof="0" dirty="0">
                <a:ln>
                  <a:noFill/>
                </a:ln>
                <a:solidFill>
                  <a:prstClr val="black"/>
                </a:solidFill>
                <a:effectLst/>
                <a:uLnTx/>
                <a:uFillTx/>
                <a:latin typeface="Arial"/>
                <a:ea typeface="+mn-ea"/>
                <a:cs typeface="+mn-cs"/>
              </a:rPr>
              <a:t>Effective Dates</a:t>
            </a:r>
            <a:r>
              <a:rPr kumimoji="0" lang="en-US" sz="2000" b="0" i="0" u="none" strike="noStrike" kern="1200" cap="none" spc="0" normalizeH="0" baseline="0" noProof="0" dirty="0">
                <a:ln>
                  <a:noFill/>
                </a:ln>
                <a:solidFill>
                  <a:prstClr val="black"/>
                </a:solidFill>
                <a:effectLst/>
                <a:uLnTx/>
                <a:uFillTx/>
                <a:latin typeface="Arial"/>
                <a:ea typeface="+mn-ea"/>
                <a:cs typeface="+mn-cs"/>
              </a:rPr>
              <a:t> for </a:t>
            </a:r>
            <a:r>
              <a:rPr kumimoji="0" lang="en-US" sz="2000" b="1" i="0" u="none" strike="noStrike" kern="1200" cap="none" spc="0" normalizeH="0" baseline="0" noProof="0" dirty="0">
                <a:ln>
                  <a:noFill/>
                </a:ln>
                <a:solidFill>
                  <a:prstClr val="black"/>
                </a:solidFill>
                <a:effectLst/>
                <a:uLnTx/>
                <a:uFillTx/>
                <a:latin typeface="Arial"/>
                <a:ea typeface="+mn-ea"/>
                <a:cs typeface="+mn-cs"/>
              </a:rPr>
              <a:t>Additional Pay Data </a:t>
            </a:r>
            <a:r>
              <a:rPr kumimoji="0" lang="en-US" sz="2000" b="0" i="0" u="none" strike="noStrike" kern="1200" cap="none" spc="0" normalizeH="0" baseline="0" noProof="0" dirty="0">
                <a:ln>
                  <a:noFill/>
                </a:ln>
                <a:solidFill>
                  <a:prstClr val="black"/>
                </a:solidFill>
                <a:effectLst/>
                <a:uLnTx/>
                <a:uFillTx/>
                <a:latin typeface="Arial"/>
                <a:ea typeface="+mn-ea"/>
                <a:cs typeface="+mn-cs"/>
              </a:rPr>
              <a:t>transactions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a:p>
            <a:pPr marL="1203325"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After approval, confirm what was initiated and approved is actually reflected in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PayPath</a:t>
            </a:r>
            <a:endParaRPr lang="en-US" sz="2000" dirty="0">
              <a:solidFill>
                <a:prstClr val="black"/>
              </a:solidFill>
              <a:latin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2000" dirty="0" smtClean="0">
              <a:solidFill>
                <a:prstClr val="black"/>
              </a:solidFill>
              <a:latin typeface="Arial"/>
            </a:endParaRPr>
          </a:p>
          <a:p>
            <a:pPr marL="746125"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dirty="0" smtClean="0"/>
              <a:t>Retroactive </a:t>
            </a:r>
            <a:r>
              <a:rPr lang="en-US" sz="2000" dirty="0"/>
              <a:t>dating is available for </a:t>
            </a:r>
            <a:r>
              <a:rPr lang="en-US" sz="2000" dirty="0" smtClean="0"/>
              <a:t>additional Pay. In </a:t>
            </a:r>
            <a:r>
              <a:rPr lang="en-US" sz="2000" dirty="0"/>
              <a:t>the </a:t>
            </a:r>
            <a:r>
              <a:rPr lang="en-US" sz="2000" b="1" dirty="0"/>
              <a:t>Effective Date </a:t>
            </a:r>
            <a:r>
              <a:rPr lang="en-US" sz="2000" dirty="0"/>
              <a:t>field, enter the previous pay period date that the additional pay should have started</a:t>
            </a:r>
            <a:r>
              <a:rPr lang="en-US" sz="2000" dirty="0" smtClean="0"/>
              <a:t>.</a:t>
            </a:r>
            <a:endParaRPr lang="en-US" sz="2000" dirty="0"/>
          </a:p>
        </p:txBody>
      </p:sp>
      <p:sp>
        <p:nvSpPr>
          <p:cNvPr id="2" name="Title 1"/>
          <p:cNvSpPr>
            <a:spLocks noGrp="1"/>
          </p:cNvSpPr>
          <p:nvPr>
            <p:ph type="title"/>
          </p:nvPr>
        </p:nvSpPr>
        <p:spPr>
          <a:xfrm>
            <a:off x="378459" y="293370"/>
            <a:ext cx="11024501"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496697"/>
            <a:ext cx="1042506" cy="1042506"/>
          </a:xfrm>
          <a:prstGeom prst="rect">
            <a:avLst/>
          </a:prstGeom>
        </p:spPr>
      </p:pic>
    </p:spTree>
    <p:extLst>
      <p:ext uri="{BB962C8B-B14F-4D97-AF65-F5344CB8AC3E}">
        <p14:creationId xmlns:p14="http://schemas.microsoft.com/office/powerpoint/2010/main" val="2700559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PayPath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50783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329AF0"/>
                </a:solidFill>
                <a:effectLst/>
                <a:uLnTx/>
                <a:uFillTx/>
                <a:latin typeface="Trade Gothic Next W01"/>
                <a:ea typeface="+mn-ea"/>
                <a:cs typeface="+mn-cs"/>
              </a:rPr>
              <a:t>PayPath:</a:t>
            </a:r>
            <a:r>
              <a:rPr kumimoji="0" lang="en-US" sz="2000" b="1" i="0" u="none" strike="noStrike" kern="1200" cap="none" spc="0" normalizeH="0" baseline="0" noProof="0" dirty="0">
                <a:ln>
                  <a:noFill/>
                </a:ln>
                <a:solidFill>
                  <a:srgbClr val="329AF0"/>
                </a:solidFill>
                <a:effectLst/>
                <a:uLnTx/>
                <a:uFillTx/>
                <a:latin typeface="Trade Gothic Next W01"/>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6336C"/>
                </a:solidFill>
                <a:effectLst/>
                <a:uLnTx/>
                <a:uFillTx/>
                <a:latin typeface="Trade Gothic Next W01"/>
                <a:ea typeface="+mn-ea"/>
                <a:cs typeface="+mn-cs"/>
                <a:hlinkClick r:id="rId4" tooltip="View Person Organizational Summary"/>
              </a:rPr>
              <a:t>View Person Organizational </a:t>
            </a: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4" tooltip="View Person Organizational Summary"/>
              </a:rPr>
              <a:t>Summary</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5"/>
              </a:rPr>
              <a:t>Action Reason Code and Descriptions (Academic)</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6"/>
              </a:rPr>
              <a:t>Action Reason Code and Descriptions (Staff)</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7"/>
              </a:rPr>
              <a:t>PayPath Job Aids</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PayPath Infographic</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8"/>
              </a:rPr>
              <a:t>PayPath FLSA Infographic</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9"/>
              </a:rPr>
              <a:t>PayPath Process Workbook</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hlinkClick r:id="rId10"/>
              </a:rPr>
              <a:t>PayPath Process Map</a:t>
            </a: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384198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21" name="TextBox 20"/>
          <p:cNvSpPr txBox="1"/>
          <p:nvPr/>
        </p:nvSpPr>
        <p:spPr>
          <a:xfrm>
            <a:off x="603504"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 name="Group 21"/>
          <p:cNvGrpSpPr/>
          <p:nvPr/>
        </p:nvGrpSpPr>
        <p:grpSpPr>
          <a:xfrm>
            <a:off x="378460" y="979170"/>
            <a:ext cx="9343056" cy="620884"/>
            <a:chOff x="493963" y="2576648"/>
            <a:chExt cx="6915485" cy="826560"/>
          </a:xfrm>
          <a:solidFill>
            <a:schemeClr val="accent1">
              <a:lumMod val="60000"/>
              <a:lumOff val="40000"/>
            </a:schemeClr>
          </a:solidFill>
        </p:grpSpPr>
        <p:sp>
          <p:nvSpPr>
            <p:cNvPr id="23" name="Rounded Rectangle 2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5" name="TextBox 24"/>
          <p:cNvSpPr txBox="1"/>
          <p:nvPr/>
        </p:nvSpPr>
        <p:spPr>
          <a:xfrm>
            <a:off x="519280" y="1079624"/>
            <a:ext cx="8891337" cy="400110"/>
          </a:xfrm>
          <a:prstGeom prst="rect">
            <a:avLst/>
          </a:prstGeom>
          <a:noFill/>
        </p:spPr>
        <p:txBody>
          <a:bodyPr wrap="square" rtlCol="0" anchor="ctr">
            <a:spAutoFit/>
          </a:bodyPr>
          <a:lstStyle/>
          <a:p>
            <a:r>
              <a:rPr lang="en-US" sz="2000" dirty="0" smtClean="0"/>
              <a:t>Understand how to transact in UCPath with each process</a:t>
            </a:r>
            <a:endParaRPr lang="en-US" sz="2000" dirty="0"/>
          </a:p>
        </p:txBody>
      </p:sp>
      <p:grpSp>
        <p:nvGrpSpPr>
          <p:cNvPr id="26" name="Group 25"/>
          <p:cNvGrpSpPr/>
          <p:nvPr/>
        </p:nvGrpSpPr>
        <p:grpSpPr>
          <a:xfrm>
            <a:off x="378460" y="2427708"/>
            <a:ext cx="9343056" cy="620884"/>
            <a:chOff x="493963" y="2576648"/>
            <a:chExt cx="6915485" cy="826560"/>
          </a:xfrm>
          <a:solidFill>
            <a:schemeClr val="accent1">
              <a:lumMod val="60000"/>
              <a:lumOff val="40000"/>
            </a:schemeClr>
          </a:solidFill>
        </p:grpSpPr>
        <p:sp>
          <p:nvSpPr>
            <p:cNvPr id="27" name="Rounded Rectangle 26"/>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9" name="TextBox 28"/>
          <p:cNvSpPr txBox="1"/>
          <p:nvPr/>
        </p:nvSpPr>
        <p:spPr>
          <a:xfrm>
            <a:off x="519280" y="2528162"/>
            <a:ext cx="8891337" cy="400110"/>
          </a:xfrm>
          <a:prstGeom prst="rect">
            <a:avLst/>
          </a:prstGeom>
          <a:noFill/>
        </p:spPr>
        <p:txBody>
          <a:bodyPr wrap="square" rtlCol="0" anchor="ctr">
            <a:spAutoFit/>
          </a:bodyPr>
          <a:lstStyle/>
          <a:p>
            <a:r>
              <a:rPr lang="en-US" sz="2000" dirty="0" smtClean="0"/>
              <a:t>Understand the policy of each process </a:t>
            </a:r>
            <a:endParaRPr lang="en-US" sz="2000" dirty="0"/>
          </a:p>
        </p:txBody>
      </p:sp>
      <p:grpSp>
        <p:nvGrpSpPr>
          <p:cNvPr id="34" name="Group 33"/>
          <p:cNvGrpSpPr/>
          <p:nvPr/>
        </p:nvGrpSpPr>
        <p:grpSpPr>
          <a:xfrm>
            <a:off x="401765" y="1703439"/>
            <a:ext cx="9343056" cy="620884"/>
            <a:chOff x="493963" y="2576648"/>
            <a:chExt cx="6915485" cy="826560"/>
          </a:xfrm>
          <a:solidFill>
            <a:schemeClr val="accent1">
              <a:lumMod val="60000"/>
              <a:lumOff val="40000"/>
            </a:schemeClr>
          </a:solidFill>
        </p:grpSpPr>
        <p:sp>
          <p:nvSpPr>
            <p:cNvPr id="35" name="Rounded Rectangle 3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7" name="TextBox 36"/>
          <p:cNvSpPr txBox="1"/>
          <p:nvPr/>
        </p:nvSpPr>
        <p:spPr>
          <a:xfrm>
            <a:off x="519280" y="1803893"/>
            <a:ext cx="8891337" cy="400110"/>
          </a:xfrm>
          <a:prstGeom prst="rect">
            <a:avLst/>
          </a:prstGeom>
          <a:noFill/>
        </p:spPr>
        <p:txBody>
          <a:bodyPr wrap="square" rtlCol="0" anchor="ctr">
            <a:spAutoFit/>
          </a:bodyPr>
          <a:lstStyle/>
          <a:p>
            <a:r>
              <a:rPr lang="en-US" sz="2000" dirty="0" smtClean="0"/>
              <a:t>Understand key things when transacting within each process </a:t>
            </a:r>
            <a:endParaRPr lang="en-US" sz="2000" dirty="0"/>
          </a:p>
        </p:txBody>
      </p:sp>
    </p:spTree>
    <p:extLst>
      <p:ext uri="{BB962C8B-B14F-4D97-AF65-F5344CB8AC3E}">
        <p14:creationId xmlns:p14="http://schemas.microsoft.com/office/powerpoint/2010/main" val="3323704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PayPath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ea typeface="Calibri" panose="020F0502020204030204" pitchFamily="34" charset="0"/>
                <a:cs typeface="Times New Roman" panose="02020603050405020304" pitchFamily="18" charset="0"/>
              </a:rPr>
              <a:t>PayPath 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49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Mass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062206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55641" y="165371"/>
            <a:ext cx="11870104" cy="685800"/>
          </a:xfrm>
        </p:spPr>
        <p:txBody>
          <a:bodyPr/>
          <a:lstStyle/>
          <a:p>
            <a:r>
              <a:rPr lang="en-US" dirty="0" smtClean="0">
                <a:solidFill>
                  <a:schemeClr val="accent5"/>
                </a:solidFill>
              </a:rPr>
              <a:t>MASS </a:t>
            </a:r>
            <a:r>
              <a:rPr lang="en-US" dirty="0" smtClean="0">
                <a:solidFill>
                  <a:schemeClr val="accent5"/>
                </a:solidFill>
              </a:rPr>
              <a:t>PROCESSING OVERVIEW</a:t>
            </a:r>
            <a:endParaRPr lang="en-US" dirty="0">
              <a:solidFill>
                <a:schemeClr val="accent5"/>
              </a:solidFill>
            </a:endParaRPr>
          </a:p>
        </p:txBody>
      </p:sp>
      <p:sp>
        <p:nvSpPr>
          <p:cNvPr id="4" name="TextBox 3"/>
          <p:cNvSpPr txBox="1"/>
          <p:nvPr/>
        </p:nvSpPr>
        <p:spPr>
          <a:xfrm>
            <a:off x="155640" y="915826"/>
            <a:ext cx="11380577" cy="1200329"/>
          </a:xfrm>
          <a:prstGeom prst="rect">
            <a:avLst/>
          </a:prstGeom>
          <a:noFill/>
        </p:spPr>
        <p:txBody>
          <a:bodyPr wrap="square" rtlCol="0">
            <a:spAutoFit/>
          </a:bodyPr>
          <a:lstStyle/>
          <a:p>
            <a:pPr marL="403225" lvl="0">
              <a:defRPr/>
            </a:pPr>
            <a:r>
              <a:rPr lang="en-US" sz="2000" dirty="0" smtClean="0"/>
              <a:t>Mass </a:t>
            </a:r>
            <a:r>
              <a:rPr lang="en-US" sz="2000" dirty="0"/>
              <a:t>Update of PayPath Actions is a custom process in UCPath for University of California (UC) Locations to facilitate mass data changes for Academic and Staff personnel with regard to position, job, compensation and additional pay. </a:t>
            </a:r>
            <a:endParaRPr lang="en-US" sz="2000" dirty="0" smtClean="0"/>
          </a:p>
          <a:p>
            <a:pPr marL="574675" lvl="0" indent="-171450">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55641" y="2482141"/>
            <a:ext cx="6744047" cy="2822643"/>
          </a:xfrm>
          <a:prstGeom prst="rect">
            <a:avLst/>
          </a:prstGeom>
        </p:spPr>
      </p:pic>
      <p:sp>
        <p:nvSpPr>
          <p:cNvPr id="6" name="Rectangle 5"/>
          <p:cNvSpPr/>
          <p:nvPr/>
        </p:nvSpPr>
        <p:spPr>
          <a:xfrm>
            <a:off x="674379" y="4994430"/>
            <a:ext cx="1754909" cy="2309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Pilot Unit</a:t>
            </a:r>
            <a:endParaRPr lang="en-US" dirty="0"/>
          </a:p>
        </p:txBody>
      </p:sp>
      <p:sp>
        <p:nvSpPr>
          <p:cNvPr id="7" name="Rectangle 6"/>
          <p:cNvSpPr/>
          <p:nvPr/>
        </p:nvSpPr>
        <p:spPr>
          <a:xfrm>
            <a:off x="2696389" y="4994429"/>
            <a:ext cx="1754909" cy="2309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CSC</a:t>
            </a:r>
            <a:endParaRPr lang="en-US" dirty="0"/>
          </a:p>
        </p:txBody>
      </p:sp>
      <p:sp>
        <p:nvSpPr>
          <p:cNvPr id="8" name="Rectangle 7"/>
          <p:cNvSpPr/>
          <p:nvPr/>
        </p:nvSpPr>
        <p:spPr>
          <a:xfrm>
            <a:off x="4718399" y="5002759"/>
            <a:ext cx="1745096" cy="22257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CSC</a:t>
            </a:r>
            <a:endParaRPr lang="en-US" dirty="0"/>
          </a:p>
        </p:txBody>
      </p:sp>
      <p:pic>
        <p:nvPicPr>
          <p:cNvPr id="2" name="Picture 1"/>
          <p:cNvPicPr>
            <a:picLocks noChangeAspect="1"/>
          </p:cNvPicPr>
          <p:nvPr/>
        </p:nvPicPr>
        <p:blipFill>
          <a:blip r:embed="rId4"/>
          <a:stretch>
            <a:fillRect/>
          </a:stretch>
        </p:blipFill>
        <p:spPr>
          <a:xfrm>
            <a:off x="6576291" y="4091709"/>
            <a:ext cx="5520004" cy="2592299"/>
          </a:xfrm>
          <a:prstGeom prst="rect">
            <a:avLst/>
          </a:prstGeom>
        </p:spPr>
      </p:pic>
    </p:spTree>
    <p:extLst>
      <p:ext uri="{BB962C8B-B14F-4D97-AF65-F5344CB8AC3E}">
        <p14:creationId xmlns:p14="http://schemas.microsoft.com/office/powerpoint/2010/main" val="1965597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55641" y="165371"/>
            <a:ext cx="11870104" cy="685800"/>
          </a:xfrm>
        </p:spPr>
        <p:txBody>
          <a:bodyPr/>
          <a:lstStyle/>
          <a:p>
            <a:r>
              <a:rPr lang="en-US" dirty="0" smtClean="0">
                <a:solidFill>
                  <a:schemeClr val="accent5"/>
                </a:solidFill>
              </a:rPr>
              <a:t>MASS </a:t>
            </a:r>
            <a:r>
              <a:rPr lang="en-US" dirty="0" smtClean="0">
                <a:solidFill>
                  <a:schemeClr val="accent5"/>
                </a:solidFill>
              </a:rPr>
              <a:t>PROCESSING HIGH LEVEL OVERVIEW</a:t>
            </a:r>
            <a:endParaRPr lang="en-US" dirty="0">
              <a:solidFill>
                <a:schemeClr val="accent5"/>
              </a:solidFill>
            </a:endParaRPr>
          </a:p>
        </p:txBody>
      </p:sp>
      <p:pic>
        <p:nvPicPr>
          <p:cNvPr id="4" name="Picture 3"/>
          <p:cNvPicPr>
            <a:picLocks noChangeAspect="1"/>
          </p:cNvPicPr>
          <p:nvPr/>
        </p:nvPicPr>
        <p:blipFill rotWithShape="1">
          <a:blip r:embed="rId3"/>
          <a:srcRect t="49054"/>
          <a:stretch/>
        </p:blipFill>
        <p:spPr>
          <a:xfrm>
            <a:off x="285512" y="1145309"/>
            <a:ext cx="11610362" cy="3833089"/>
          </a:xfrm>
          <a:prstGeom prst="rect">
            <a:avLst/>
          </a:prstGeom>
        </p:spPr>
      </p:pic>
    </p:spTree>
    <p:extLst>
      <p:ext uri="{BB962C8B-B14F-4D97-AF65-F5344CB8AC3E}">
        <p14:creationId xmlns:p14="http://schemas.microsoft.com/office/powerpoint/2010/main" val="3055806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55641" y="165371"/>
            <a:ext cx="11870104" cy="685800"/>
          </a:xfrm>
        </p:spPr>
        <p:txBody>
          <a:bodyPr/>
          <a:lstStyle/>
          <a:p>
            <a:r>
              <a:rPr lang="en-US" dirty="0" smtClean="0">
                <a:solidFill>
                  <a:schemeClr val="accent5"/>
                </a:solidFill>
              </a:rPr>
              <a:t>MASS </a:t>
            </a:r>
            <a:r>
              <a:rPr lang="en-US" dirty="0" smtClean="0">
                <a:solidFill>
                  <a:schemeClr val="accent5"/>
                </a:solidFill>
              </a:rPr>
              <a:t>PROCESSING ATTRIBUTES</a:t>
            </a:r>
            <a:endParaRPr lang="en-US" dirty="0">
              <a:solidFill>
                <a:schemeClr val="accent5"/>
              </a:solidFill>
            </a:endParaRPr>
          </a:p>
        </p:txBody>
      </p:sp>
      <p:sp>
        <p:nvSpPr>
          <p:cNvPr id="4" name="TextBox 3"/>
          <p:cNvSpPr txBox="1"/>
          <p:nvPr/>
        </p:nvSpPr>
        <p:spPr>
          <a:xfrm>
            <a:off x="229532" y="1054371"/>
            <a:ext cx="10816650" cy="3954929"/>
          </a:xfrm>
          <a:prstGeom prst="rect">
            <a:avLst/>
          </a:prstGeom>
          <a:noFill/>
        </p:spPr>
        <p:txBody>
          <a:bodyPr wrap="square" rtlCol="0">
            <a:spAutoFit/>
          </a:bodyPr>
          <a:lstStyle/>
          <a:p>
            <a:pPr marL="746125" indent="-342900">
              <a:spcBef>
                <a:spcPts val="600"/>
              </a:spcBef>
              <a:buFont typeface="Arial" panose="020B0604020202020204" pitchFamily="34" charset="0"/>
              <a:buChar char="•"/>
              <a:defRPr/>
            </a:pPr>
            <a:r>
              <a:rPr kumimoji="0" lang="en-US" sz="24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Contingent Workers can be processed via the Mass</a:t>
            </a:r>
            <a:r>
              <a:rPr kumimoji="0" lang="en-US" sz="24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PayPath upload. There is a specific template for CWR </a:t>
            </a:r>
            <a:r>
              <a:rPr kumimoji="0" lang="en-US" sz="24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with a</a:t>
            </a:r>
            <a:r>
              <a:rPr kumimoji="0" lang="en-US" sz="24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position.</a:t>
            </a:r>
          </a:p>
          <a:p>
            <a:pPr marL="746125" indent="-342900">
              <a:spcBef>
                <a:spcPts val="600"/>
              </a:spcBef>
              <a:buFont typeface="Arial" panose="020B0604020202020204" pitchFamily="34" charset="0"/>
              <a:buChar char="•"/>
              <a:defRPr/>
            </a:pPr>
            <a:r>
              <a:rPr lang="en-US" sz="2400" noProof="0" dirty="0" smtClean="0">
                <a:solidFill>
                  <a:prstClr val="black"/>
                </a:solidFill>
                <a:latin typeface="Arial"/>
                <a:ea typeface="Calibri" panose="020F0502020204030204" pitchFamily="34" charset="0"/>
                <a:cs typeface="Times New Roman" panose="02020603050405020304" pitchFamily="18" charset="0"/>
              </a:rPr>
              <a:t>Mass PayPath cannot be used for terminations</a:t>
            </a:r>
          </a:p>
          <a:p>
            <a:pPr marL="746125" indent="-342900">
              <a:spcBef>
                <a:spcPts val="600"/>
              </a:spcBef>
              <a:buFont typeface="Arial" panose="020B0604020202020204" pitchFamily="34" charset="0"/>
              <a:buChar char="•"/>
              <a:defRPr/>
            </a:pPr>
            <a:r>
              <a:rPr lang="en-US" sz="2400" baseline="0" noProof="0" dirty="0" smtClean="0">
                <a:solidFill>
                  <a:prstClr val="black"/>
                </a:solidFill>
                <a:latin typeface="Arial"/>
                <a:ea typeface="Calibri" panose="020F0502020204030204" pitchFamily="34" charset="0"/>
                <a:cs typeface="Times New Roman" panose="02020603050405020304" pitchFamily="18" charset="0"/>
              </a:rPr>
              <a:t>Must keep file format</a:t>
            </a:r>
            <a:r>
              <a:rPr lang="en-US" sz="2400" noProof="0" dirty="0" smtClean="0">
                <a:solidFill>
                  <a:prstClr val="black"/>
                </a:solidFill>
                <a:latin typeface="Arial"/>
                <a:ea typeface="Calibri" panose="020F0502020204030204" pitchFamily="34" charset="0"/>
                <a:cs typeface="Times New Roman" panose="02020603050405020304" pitchFamily="18" charset="0"/>
              </a:rPr>
              <a:t> as CSV</a:t>
            </a:r>
          </a:p>
          <a:p>
            <a:pPr marL="746125" indent="-342900">
              <a:spcBef>
                <a:spcPts val="600"/>
              </a:spcBef>
              <a:buFont typeface="Arial" panose="020B0604020202020204" pitchFamily="34" charset="0"/>
              <a:buChar char="•"/>
              <a:defRPr/>
            </a:pPr>
            <a:r>
              <a:rPr lang="en-US" sz="2400" dirty="0" smtClean="0"/>
              <a:t>Commas</a:t>
            </a:r>
            <a:r>
              <a:rPr lang="en-US" sz="2400" dirty="0"/>
              <a:t>, </a:t>
            </a:r>
            <a:r>
              <a:rPr lang="en-US" sz="2400" dirty="0" smtClean="0"/>
              <a:t>spaces, dashes </a:t>
            </a:r>
            <a:r>
              <a:rPr lang="en-US" sz="2400" dirty="0"/>
              <a:t>or slashes </a:t>
            </a:r>
            <a:r>
              <a:rPr lang="en-US" sz="2400" dirty="0" smtClean="0"/>
              <a:t>cannot be used in </a:t>
            </a:r>
            <a:r>
              <a:rPr lang="en-US" sz="2400" dirty="0"/>
              <a:t>the CSV file</a:t>
            </a:r>
            <a:endParaRPr kumimoji="0" lang="en-US" sz="24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746125" indent="-342900">
              <a:spcBef>
                <a:spcPts val="600"/>
              </a:spcBef>
              <a:buFont typeface="Arial" panose="020B0604020202020204" pitchFamily="34" charset="0"/>
              <a:buChar char="•"/>
              <a:defRPr/>
            </a:pPr>
            <a:r>
              <a:rPr lang="en-US" sz="2400" dirty="0" smtClean="0">
                <a:solidFill>
                  <a:prstClr val="black"/>
                </a:solidFill>
                <a:ea typeface="Calibri" panose="020F0502020204030204" pitchFamily="34" charset="0"/>
                <a:cs typeface="Times New Roman" panose="02020603050405020304" pitchFamily="18" charset="0"/>
              </a:rPr>
              <a:t>The Mass PayPath file must be saved in the below format </a:t>
            </a:r>
          </a:p>
          <a:p>
            <a:pPr marL="1203325" lvl="1" indent="-342900">
              <a:spcBef>
                <a:spcPts val="600"/>
              </a:spcBef>
              <a:buFont typeface="Courier New" panose="02070309020205020404" pitchFamily="49" charset="0"/>
              <a:buChar char="o"/>
              <a:defRPr/>
            </a:pPr>
            <a:r>
              <a:rPr lang="en-US" sz="2400" dirty="0" smtClean="0">
                <a:solidFill>
                  <a:prstClr val="black"/>
                </a:solidFill>
                <a:ea typeface="Calibri" panose="020F0502020204030204" pitchFamily="34" charset="0"/>
                <a:cs typeface="Times New Roman" panose="02020603050405020304" pitchFamily="18" charset="0"/>
              </a:rPr>
              <a:t>CSV </a:t>
            </a:r>
            <a:r>
              <a:rPr lang="en-US" sz="2400" dirty="0">
                <a:solidFill>
                  <a:prstClr val="black"/>
                </a:solidFill>
                <a:ea typeface="Calibri" panose="020F0502020204030204" pitchFamily="34" charset="0"/>
                <a:cs typeface="Times New Roman" panose="02020603050405020304" pitchFamily="18" charset="0"/>
              </a:rPr>
              <a:t>file using the naming convention</a:t>
            </a:r>
          </a:p>
          <a:p>
            <a:pPr marL="1203325" lvl="1" indent="-342900">
              <a:spcBef>
                <a:spcPts val="600"/>
              </a:spcBef>
              <a:buFont typeface="Courier New" panose="02070309020205020404" pitchFamily="49" charset="0"/>
              <a:buChar char="o"/>
              <a:defRPr/>
            </a:pPr>
            <a:r>
              <a:rPr lang="en-US" sz="2400" dirty="0">
                <a:solidFill>
                  <a:prstClr val="black"/>
                </a:solidFill>
                <a:ea typeface="Calibri" panose="020F0502020204030204" pitchFamily="34" charset="0"/>
                <a:cs typeface="Times New Roman" panose="02020603050405020304" pitchFamily="18" charset="0"/>
              </a:rPr>
              <a:t>BusinessUnit_E081_MASSUPDATEPAYPATH_YYYYMMDD.</a:t>
            </a:r>
          </a:p>
          <a:p>
            <a:pPr marL="1203325" lvl="1" indent="-342900">
              <a:spcBef>
                <a:spcPts val="600"/>
              </a:spcBef>
              <a:buFont typeface="Courier New" panose="02070309020205020404" pitchFamily="49" charset="0"/>
              <a:buChar char="o"/>
              <a:defRPr/>
            </a:pPr>
            <a:r>
              <a:rPr lang="en-US" sz="2400" dirty="0" smtClean="0">
                <a:solidFill>
                  <a:prstClr val="black"/>
                </a:solidFill>
                <a:ea typeface="Calibri" panose="020F0502020204030204" pitchFamily="34" charset="0"/>
                <a:cs typeface="Times New Roman" panose="02020603050405020304" pitchFamily="18" charset="0"/>
              </a:rPr>
              <a:t>Example</a:t>
            </a:r>
            <a:r>
              <a:rPr lang="en-US" sz="2400" dirty="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RVCMP_E081_MASSUPDATEPAYPATH_20191016.</a:t>
            </a:r>
            <a:endParaRPr kumimoji="0" lang="en-US" sz="24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181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1870104" cy="685800"/>
          </a:xfrm>
        </p:spPr>
        <p:txBody>
          <a:bodyPr/>
          <a:lstStyle/>
          <a:p>
            <a:r>
              <a:rPr lang="en-US" dirty="0" smtClean="0">
                <a:solidFill>
                  <a:schemeClr val="accent5"/>
                </a:solidFill>
              </a:rPr>
              <a:t>MASS PROCESSING – REPORTS TO CHANGE (RTC)</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606158" y="1048804"/>
            <a:ext cx="10940067" cy="470545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6372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55641" y="165371"/>
            <a:ext cx="11870104" cy="685800"/>
          </a:xfrm>
        </p:spPr>
        <p:txBody>
          <a:bodyPr/>
          <a:lstStyle/>
          <a:p>
            <a:r>
              <a:rPr lang="en-US" dirty="0" smtClean="0">
                <a:solidFill>
                  <a:schemeClr val="accent5"/>
                </a:solidFill>
              </a:rPr>
              <a:t>MASS PROCESSING – PAY RATE UPDATE (PAY/EQU)</a:t>
            </a:r>
            <a:endParaRPr lang="en-US" dirty="0">
              <a:solidFill>
                <a:schemeClr val="accent5"/>
              </a:solidFill>
            </a:endParaRPr>
          </a:p>
        </p:txBody>
      </p:sp>
      <p:pic>
        <p:nvPicPr>
          <p:cNvPr id="5" name="Picture 4"/>
          <p:cNvPicPr>
            <a:picLocks noChangeAspect="1"/>
          </p:cNvPicPr>
          <p:nvPr/>
        </p:nvPicPr>
        <p:blipFill>
          <a:blip r:embed="rId3"/>
          <a:stretch>
            <a:fillRect/>
          </a:stretch>
        </p:blipFill>
        <p:spPr>
          <a:xfrm>
            <a:off x="387927" y="1459345"/>
            <a:ext cx="11526981" cy="389774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6303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946032"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sp>
        <p:nvSpPr>
          <p:cNvPr id="10" name="TextBox 9"/>
          <p:cNvSpPr txBox="1"/>
          <p:nvPr/>
        </p:nvSpPr>
        <p:spPr>
          <a:xfrm>
            <a:off x="994575" y="2057385"/>
            <a:ext cx="10816650" cy="1092607"/>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403225" marR="0" lvl="0" algn="l" defTabSz="914400" rtl="0" eaLnBrk="1" fontAlgn="auto" latinLnBrk="0" hangingPunct="1">
              <a:lnSpc>
                <a:spcPct val="100000"/>
              </a:lnSpc>
              <a:spcBef>
                <a:spcPts val="600"/>
              </a:spcBef>
              <a:spcAft>
                <a:spcPts val="0"/>
              </a:spcAft>
              <a:buClrTx/>
              <a:buSzTx/>
              <a:tabLst/>
              <a:defRPr/>
            </a:pPr>
            <a:r>
              <a:rPr lang="en-US" sz="2000" dirty="0">
                <a:solidFill>
                  <a:prstClr val="black"/>
                </a:solidFill>
                <a:latin typeface="Arial"/>
                <a:ea typeface="Calibri" panose="020F0502020204030204" pitchFamily="34" charset="0"/>
                <a:cs typeface="Times New Roman" panose="02020603050405020304" pitchFamily="18" charset="0"/>
              </a:rPr>
              <a:t>4</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0 Mass updates are the equivalent to 40 separate transactions WITHOUT having to key each in the system one by one</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12" name="TextBox 11"/>
          <p:cNvSpPr txBox="1"/>
          <p:nvPr/>
        </p:nvSpPr>
        <p:spPr>
          <a:xfrm>
            <a:off x="994575" y="3199117"/>
            <a:ext cx="10816650" cy="784830"/>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403225" marR="0" lvl="0" algn="l" defTabSz="914400" rtl="0" eaLnBrk="1" fontAlgn="auto" latinLnBrk="0" hangingPunct="1">
              <a:lnSpc>
                <a:spcPct val="100000"/>
              </a:lnSpc>
              <a:spcBef>
                <a:spcPts val="60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Mass updates can be pay or non pay impacting</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13" name="TextBox 12"/>
          <p:cNvSpPr txBox="1"/>
          <p:nvPr/>
        </p:nvSpPr>
        <p:spPr>
          <a:xfrm>
            <a:off x="994575" y="4337258"/>
            <a:ext cx="10816650" cy="784830"/>
          </a:xfrm>
          <a:prstGeom prst="rect">
            <a:avLst/>
          </a:prstGeom>
          <a:noFill/>
        </p:spPr>
        <p:txBody>
          <a:bodyPr wrap="square" rtlCol="0">
            <a:spAutoFit/>
          </a:bodyPr>
          <a:lstStyle/>
          <a:p>
            <a:pPr marL="7461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403225" lvl="0">
              <a:spcBef>
                <a:spcPts val="600"/>
              </a:spcBef>
              <a:defRPr/>
            </a:pPr>
            <a:r>
              <a:rPr lang="en-US" sz="2000" dirty="0">
                <a:solidFill>
                  <a:prstClr val="black"/>
                </a:solidFill>
                <a:ea typeface="Calibri" panose="020F0502020204030204" pitchFamily="34" charset="0"/>
                <a:cs typeface="Times New Roman" panose="02020603050405020304" pitchFamily="18" charset="0"/>
              </a:rPr>
              <a:t>Instructions must be followed exactly to avoid any fall outs</a:t>
            </a:r>
          </a:p>
        </p:txBody>
      </p:sp>
      <p:sp>
        <p:nvSpPr>
          <p:cNvPr id="14" name="TextBox 13"/>
          <p:cNvSpPr txBox="1"/>
          <p:nvPr/>
        </p:nvSpPr>
        <p:spPr>
          <a:xfrm>
            <a:off x="994575" y="1292384"/>
            <a:ext cx="10816650" cy="400110"/>
          </a:xfrm>
          <a:prstGeom prst="rect">
            <a:avLst/>
          </a:prstGeom>
          <a:noFill/>
        </p:spPr>
        <p:txBody>
          <a:bodyPr wrap="square" rtlCol="0">
            <a:spAutoFit/>
          </a:bodyPr>
          <a:lstStyle/>
          <a:p>
            <a:pPr marL="403225"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Mass</a:t>
            </a:r>
            <a:r>
              <a:rPr kumimoji="0" lang="en-US" sz="2000" b="0" i="0" u="none" strike="noStrike" kern="1200" cap="none" spc="0" normalizeH="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PayPath upload is a faster way to transact for multiple transactions of the same kind.</a:t>
            </a: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517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Mass Processing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2616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329AF0"/>
                </a:solidFill>
                <a:effectLst/>
                <a:uLnTx/>
                <a:uFillTx/>
                <a:latin typeface="Trade Gothic Next W01"/>
                <a:ea typeface="+mn-ea"/>
                <a:cs typeface="+mn-cs"/>
              </a:rPr>
              <a:t>Mass Processing:</a:t>
            </a:r>
            <a:r>
              <a:rPr kumimoji="0" lang="en-US" sz="2000" b="1" i="0" u="none" strike="noStrike" kern="1200" cap="none" spc="0" normalizeH="0" baseline="0" noProof="0" dirty="0">
                <a:ln>
                  <a:noFill/>
                </a:ln>
                <a:solidFill>
                  <a:srgbClr val="329AF0"/>
                </a:solidFill>
                <a:effectLst/>
                <a:uLnTx/>
                <a:uFillTx/>
                <a:latin typeface="Trade Gothic Next W01"/>
                <a:ea typeface="+mn-ea"/>
                <a:cs typeface="+mn-cs"/>
              </a:rPr>
              <a:t> </a:t>
            </a:r>
          </a:p>
          <a:p>
            <a:pPr lvl="0" algn="ctr">
              <a:buFont typeface="Arial" panose="020B0604020202020204" pitchFamily="34" charset="0"/>
              <a:buChar char="•"/>
              <a:defRPr/>
            </a:pPr>
            <a:r>
              <a:rPr lang="en-US" sz="2000" b="1" dirty="0">
                <a:solidFill>
                  <a:srgbClr val="595959"/>
                </a:solidFill>
                <a:latin typeface="Trade Gothic Next W01"/>
              </a:rPr>
              <a:t>Job Aid: Complete the CSV File Template for PayPath </a:t>
            </a:r>
            <a:r>
              <a:rPr lang="en-US" sz="2000" b="1" dirty="0" smtClean="0">
                <a:solidFill>
                  <a:srgbClr val="595959"/>
                </a:solidFill>
                <a:latin typeface="Trade Gothic Next W01"/>
              </a:rPr>
              <a:t>Actions</a:t>
            </a:r>
          </a:p>
          <a:p>
            <a:pPr lvl="0" algn="ctr">
              <a:buFont typeface="Arial" panose="020B0604020202020204" pitchFamily="34" charset="0"/>
              <a:buChar char="•"/>
              <a:defRPr/>
            </a:pPr>
            <a:r>
              <a:rPr lang="en-US" sz="2000" b="1" dirty="0">
                <a:solidFill>
                  <a:srgbClr val="595959"/>
                </a:solidFill>
                <a:latin typeface="Trade Gothic Next W01"/>
              </a:rPr>
              <a:t>Mass Paypath upload template </a:t>
            </a: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4176640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 </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Mass Processing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Mass Processing </a:t>
            </a:r>
            <a:r>
              <a:rPr lang="en-US" sz="2000" b="1" dirty="0" smtClean="0">
                <a:solidFill>
                  <a:prstClr val="black"/>
                </a:solidFill>
                <a:ea typeface="Calibri" panose="020F0502020204030204" pitchFamily="34" charset="0"/>
                <a:cs typeface="Times New Roman" panose="02020603050405020304" pitchFamily="18" charset="0"/>
              </a:rPr>
              <a:t>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24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Involuntary Termination</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Policies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614064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7" y="2038835"/>
            <a:ext cx="8489217" cy="3210173"/>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Payroll and Pay Impacting Concepts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5527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04175" y="115747"/>
            <a:ext cx="11646547"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smtClean="0">
                <a:solidFill>
                  <a:srgbClr val="4472C4"/>
                </a:solidFill>
                <a:latin typeface="Arial"/>
              </a:rPr>
              <a:t>TRANSACTION PAGE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4472C4"/>
                </a:solidFill>
                <a:effectLst/>
                <a:uLnTx/>
                <a:uFillTx/>
                <a:latin typeface="Arial"/>
                <a:ea typeface="+mj-ea"/>
                <a:cs typeface="+mj-cs"/>
              </a:rPr>
              <a:t>SCHEDULES &amp; CALENDARS IN UCPATH PORTAL </a:t>
            </a:r>
            <a:endParaRPr kumimoji="0" lang="en-US" sz="3600" b="1" i="0" u="none" strike="noStrike" kern="1200" cap="none" spc="0" normalizeH="0" baseline="0" noProof="0" dirty="0">
              <a:ln>
                <a:noFill/>
              </a:ln>
              <a:solidFill>
                <a:srgbClr val="4472C4"/>
              </a:solidFill>
              <a:effectLst/>
              <a:uLnTx/>
              <a:uFillTx/>
              <a:latin typeface="Arial"/>
              <a:ea typeface="+mj-ea"/>
              <a:cs typeface="+mj-cs"/>
            </a:endParaRPr>
          </a:p>
        </p:txBody>
      </p:sp>
      <p:sp>
        <p:nvSpPr>
          <p:cNvPr id="8" name="Rectangle 7"/>
          <p:cNvSpPr/>
          <p:nvPr/>
        </p:nvSpPr>
        <p:spPr>
          <a:xfrm>
            <a:off x="0" y="33111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0" y="2057537"/>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ontent Placeholder 3"/>
          <p:cNvSpPr txBox="1">
            <a:spLocks/>
          </p:cNvSpPr>
          <p:nvPr/>
        </p:nvSpPr>
        <p:spPr>
          <a:xfrm>
            <a:off x="216052" y="1408987"/>
            <a:ext cx="10972800"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50000"/>
              </a:lnSpc>
              <a:spcBef>
                <a:spcPts val="1200"/>
              </a:spcBef>
              <a:spcAft>
                <a:spcPct val="0"/>
              </a:spcAft>
              <a:buClr>
                <a:srgbClr val="44546A"/>
              </a:buClr>
              <a:buSzPct val="70000"/>
              <a:buFont typeface="Wingdings" panose="05000000000000000000" pitchFamily="2" charset="2"/>
              <a:buBlip>
                <a:blip r:embed="rId3"/>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Navigation to Payroll Processing Schedules</a:t>
            </a:r>
          </a:p>
          <a:p>
            <a:pPr marL="0" marR="0" lvl="0" indent="-4763" algn="l" defTabSz="914400" rtl="0" eaLnBrk="0" fontAlgn="base" latinLnBrk="0" hangingPunct="0">
              <a:lnSpc>
                <a:spcPct val="150000"/>
              </a:lnSpc>
              <a:spcBef>
                <a:spcPts val="1200"/>
              </a:spcBef>
              <a:spcAft>
                <a:spcPct val="0"/>
              </a:spcAft>
              <a:buClr>
                <a:srgbClr val="44546A"/>
              </a:buClr>
              <a:buSzPct val="70000"/>
              <a:buFont typeface="Wingdings" panose="05000000000000000000" pitchFamily="2" charset="2"/>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UCPath Portal &gt; Quicklinks &gt; Payroll Calendars &amp; Schedules &gt; Payroll Processing Schedules</a:t>
            </a:r>
          </a:p>
          <a:p>
            <a:pPr marL="342900" marR="0" lvl="0" indent="-342900" algn="l" defTabSz="914400" rtl="0" eaLnBrk="0" fontAlgn="base" latinLnBrk="0" hangingPunct="0">
              <a:lnSpc>
                <a:spcPct val="150000"/>
              </a:lnSpc>
              <a:spcBef>
                <a:spcPts val="1200"/>
              </a:spcBef>
              <a:spcAft>
                <a:spcPct val="0"/>
              </a:spcAft>
              <a:buClr>
                <a:srgbClr val="44546A"/>
              </a:buClr>
              <a:buSzPct val="70000"/>
              <a:buFont typeface="Wingdings" panose="05000000000000000000" pitchFamily="2" charset="2"/>
              <a:buBlip>
                <a:blip r:embed="rId3"/>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Navigation to Payroll Calendars</a:t>
            </a:r>
          </a:p>
          <a:p>
            <a:pPr marL="0" marR="0" lvl="0" indent="0" algn="l" defTabSz="914400" rtl="0" eaLnBrk="0" fontAlgn="base" latinLnBrk="0" hangingPunct="0">
              <a:lnSpc>
                <a:spcPct val="150000"/>
              </a:lnSpc>
              <a:spcBef>
                <a:spcPts val="1200"/>
              </a:spcBef>
              <a:spcAft>
                <a:spcPct val="0"/>
              </a:spcAft>
              <a:buClr>
                <a:srgbClr val="44546A"/>
              </a:buClr>
              <a:buSzPct val="70000"/>
              <a:buFont typeface="Wingdings" panose="05000000000000000000" pitchFamily="2" charset="2"/>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UCPath Portal &gt; Quicklinks &gt; Payroll Calendars &amp; Schedules &gt; Payroll Calendars</a:t>
            </a:r>
          </a:p>
          <a:p>
            <a:pPr marL="692150" marR="0" lvl="1" indent="-347663" algn="l" defTabSz="914400" rtl="0" eaLnBrk="0" fontAlgn="base" latinLnBrk="0" hangingPunct="0">
              <a:lnSpc>
                <a:spcPct val="100000"/>
              </a:lnSpc>
              <a:spcBef>
                <a:spcPts val="1200"/>
              </a:spcBef>
              <a:spcAft>
                <a:spcPct val="0"/>
              </a:spcAft>
              <a:buClr>
                <a:srgbClr val="ED7D31"/>
              </a:buClr>
              <a:buSzPct val="70000"/>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rotWithShape="1">
          <a:blip r:embed="rId6"/>
          <a:srcRect l="865"/>
          <a:stretch/>
        </p:blipFill>
        <p:spPr>
          <a:xfrm>
            <a:off x="216053" y="4393610"/>
            <a:ext cx="8149794" cy="1922969"/>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8365847" y="3762657"/>
            <a:ext cx="3579404" cy="1870151"/>
          </a:xfrm>
          <a:prstGeom prst="rect">
            <a:avLst/>
          </a:prstGeom>
          <a:ln w="6350">
            <a:solidFill>
              <a:schemeClr val="tx1"/>
            </a:solidFill>
          </a:ln>
        </p:spPr>
      </p:pic>
      <p:sp>
        <p:nvSpPr>
          <p:cNvPr id="2" name="Rectangular Callout 1"/>
          <p:cNvSpPr/>
          <p:nvPr/>
        </p:nvSpPr>
        <p:spPr>
          <a:xfrm>
            <a:off x="9931723" y="1259852"/>
            <a:ext cx="2013528" cy="11483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Reminder: Please keep in mind SSC &amp; UCPC SLA for all Phase II transactions</a:t>
            </a:r>
            <a:endParaRPr lang="en-US" sz="1400" b="1" dirty="0"/>
          </a:p>
        </p:txBody>
      </p:sp>
      <p:sp>
        <p:nvSpPr>
          <p:cNvPr id="12" name="Rectangular Callout 11"/>
          <p:cNvSpPr/>
          <p:nvPr/>
        </p:nvSpPr>
        <p:spPr>
          <a:xfrm>
            <a:off x="7509163" y="5538977"/>
            <a:ext cx="1431637" cy="109070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Pay mitigations</a:t>
            </a:r>
            <a:endParaRPr lang="en-US" b="1" dirty="0"/>
          </a:p>
        </p:txBody>
      </p:sp>
    </p:spTree>
    <p:extLst>
      <p:ext uri="{BB962C8B-B14F-4D97-AF65-F5344CB8AC3E}">
        <p14:creationId xmlns:p14="http://schemas.microsoft.com/office/powerpoint/2010/main" val="1843743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78460" y="293370"/>
            <a:ext cx="10556240" cy="685800"/>
          </a:xfrm>
        </p:spPr>
        <p:txBody>
          <a:bodyPr/>
          <a:lstStyle/>
          <a:p>
            <a:r>
              <a:rPr lang="en-US" dirty="0">
                <a:solidFill>
                  <a:schemeClr val="accent5"/>
                </a:solidFill>
              </a:rPr>
              <a:t>THINGS TO </a:t>
            </a:r>
            <a:r>
              <a:rPr lang="en-US" dirty="0" smtClean="0">
                <a:solidFill>
                  <a:schemeClr val="accent5"/>
                </a:solidFill>
              </a:rPr>
              <a:t>REMEMBER WHEN TRANSACTING</a:t>
            </a:r>
            <a:endParaRPr lang="en-US" dirty="0">
              <a:solidFill>
                <a:schemeClr val="accent5"/>
              </a:solidFill>
            </a:endParaRPr>
          </a:p>
        </p:txBody>
      </p:sp>
      <p:sp>
        <p:nvSpPr>
          <p:cNvPr id="4" name="TextBox 3"/>
          <p:cNvSpPr txBox="1"/>
          <p:nvPr/>
        </p:nvSpPr>
        <p:spPr>
          <a:xfrm>
            <a:off x="1014566" y="1191906"/>
            <a:ext cx="10707329" cy="53245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Payroll Deadlines are enforced by the UCPath Center for all UC Locations.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Payroll Deadlines cannot be moved or rescheduled by locations.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Monthly-paid and Biweekly-paid employee populations are processed in separate Payroll instances and adhere to different Payroll Processing deadlines.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The UCPath Center Publishes a new Payroll Schedule for the year in the UCPath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The UCPath Payroll Processing Schedule is subject to change throughout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141270"/>
            <a:ext cx="1042506" cy="1042506"/>
          </a:xfrm>
          <a:prstGeom prst="rect">
            <a:avLst/>
          </a:prstGeom>
        </p:spPr>
      </p:pic>
      <p:pic>
        <p:nvPicPr>
          <p:cNvPr id="7" name="Picture 6"/>
          <p:cNvPicPr>
            <a:picLocks noChangeAspect="1"/>
          </p:cNvPicPr>
          <p:nvPr/>
        </p:nvPicPr>
        <p:blipFill>
          <a:blip r:embed="rId4"/>
          <a:stretch>
            <a:fillRect/>
          </a:stretch>
        </p:blipFill>
        <p:spPr>
          <a:xfrm>
            <a:off x="360333" y="327305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243" y="5606403"/>
            <a:ext cx="1042506" cy="1042506"/>
          </a:xfrm>
          <a:prstGeom prst="rect">
            <a:avLst/>
          </a:prstGeom>
        </p:spPr>
      </p:pic>
    </p:spTree>
    <p:extLst>
      <p:ext uri="{BB962C8B-B14F-4D97-AF65-F5344CB8AC3E}">
        <p14:creationId xmlns:p14="http://schemas.microsoft.com/office/powerpoint/2010/main" val="3997620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360243" y="5477196"/>
            <a:ext cx="1042506" cy="1042506"/>
          </a:xfrm>
          <a:prstGeom prst="rect">
            <a:avLst/>
          </a:prstGeom>
        </p:spPr>
      </p:pic>
      <p:sp>
        <p:nvSpPr>
          <p:cNvPr id="4" name="Title 1"/>
          <p:cNvSpPr txBox="1">
            <a:spLocks/>
          </p:cNvSpPr>
          <p:nvPr/>
        </p:nvSpPr>
        <p:spPr>
          <a:xfrm>
            <a:off x="378460" y="293370"/>
            <a:ext cx="90424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4472C4"/>
                </a:solidFill>
                <a:effectLst/>
                <a:uLnTx/>
                <a:uFillTx/>
                <a:latin typeface="Arial"/>
                <a:ea typeface="+mj-ea"/>
                <a:cs typeface="+mj-cs"/>
              </a:rPr>
              <a:t>THINGS TO REMEMBER</a:t>
            </a:r>
            <a:endParaRPr kumimoji="0" lang="en-US" sz="3600" b="1" i="0" u="none" strike="noStrike" kern="1200" cap="none" spc="0" normalizeH="0" baseline="0" noProof="0" dirty="0">
              <a:ln>
                <a:noFill/>
              </a:ln>
              <a:solidFill>
                <a:srgbClr val="4472C4"/>
              </a:solidFill>
              <a:effectLst/>
              <a:uLnTx/>
              <a:uFillTx/>
              <a:latin typeface="Arial"/>
              <a:ea typeface="+mj-ea"/>
              <a:cs typeface="+mj-cs"/>
            </a:endParaRPr>
          </a:p>
        </p:txBody>
      </p:sp>
      <p:sp>
        <p:nvSpPr>
          <p:cNvPr id="5" name="TextBox 4"/>
          <p:cNvSpPr txBox="1"/>
          <p:nvPr/>
        </p:nvSpPr>
        <p:spPr>
          <a:xfrm>
            <a:off x="1014566" y="1077606"/>
            <a:ext cx="10707329" cy="560153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FTE, FLSA, Salary Admin Plan, Grade and Step are pay impacting fields updated by location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Pay group is a pay impacting field that is updated by UCPC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Paypath and Self service links are the best methods for processing additional pay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Leave accruals are available in UCPath after AM post confirm process runs at the end of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Leave </a:t>
            </a:r>
            <a:r>
              <a:rPr kumimoji="0" lang="en-US" sz="2000" b="0" i="0" u="none" strike="noStrike" kern="1200" cap="none" spc="0" normalizeH="0" baseline="0" noProof="0" dirty="0">
                <a:ln>
                  <a:noFill/>
                </a:ln>
                <a:solidFill>
                  <a:prstClr val="black"/>
                </a:solidFill>
                <a:effectLst/>
                <a:uLnTx/>
                <a:uFillTx/>
                <a:latin typeface="Arial"/>
                <a:ea typeface="+mn-ea"/>
                <a:cs typeface="+mn-cs"/>
              </a:rPr>
              <a:t>takes are reported in arrears, so the takes will not be reflected in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UCPath until the following accrual run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0333" y="920122"/>
            <a:ext cx="1042416" cy="1042416"/>
          </a:xfrm>
          <a:prstGeom prst="rect">
            <a:avLst/>
          </a:prstGeom>
        </p:spPr>
      </p:pic>
      <p:pic>
        <p:nvPicPr>
          <p:cNvPr id="7" name="Picture 6"/>
          <p:cNvPicPr>
            <a:picLocks noChangeAspect="1"/>
          </p:cNvPicPr>
          <p:nvPr/>
        </p:nvPicPr>
        <p:blipFill>
          <a:blip r:embed="rId4"/>
          <a:stretch>
            <a:fillRect/>
          </a:stretch>
        </p:blipFill>
        <p:spPr>
          <a:xfrm>
            <a:off x="360333" y="2061758"/>
            <a:ext cx="1042506" cy="1042506"/>
          </a:xfrm>
          <a:prstGeom prst="rect">
            <a:avLst/>
          </a:prstGeom>
        </p:spPr>
      </p:pic>
      <p:pic>
        <p:nvPicPr>
          <p:cNvPr id="8" name="Picture 7"/>
          <p:cNvPicPr>
            <a:picLocks noChangeAspect="1"/>
          </p:cNvPicPr>
          <p:nvPr/>
        </p:nvPicPr>
        <p:blipFill>
          <a:blip r:embed="rId4"/>
          <a:stretch>
            <a:fillRect/>
          </a:stretch>
        </p:blipFill>
        <p:spPr>
          <a:xfrm>
            <a:off x="360333" y="3223362"/>
            <a:ext cx="1042506" cy="1042506"/>
          </a:xfrm>
          <a:prstGeom prst="rect">
            <a:avLst/>
          </a:prstGeom>
        </p:spPr>
      </p:pic>
      <p:pic>
        <p:nvPicPr>
          <p:cNvPr id="9" name="Picture 8"/>
          <p:cNvPicPr>
            <a:picLocks noChangeAspect="1"/>
          </p:cNvPicPr>
          <p:nvPr/>
        </p:nvPicPr>
        <p:blipFill>
          <a:blip r:embed="rId4"/>
          <a:stretch>
            <a:fillRect/>
          </a:stretch>
        </p:blipFill>
        <p:spPr>
          <a:xfrm>
            <a:off x="360333" y="4335270"/>
            <a:ext cx="1042506" cy="1042506"/>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71854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11" name="TextBox 10"/>
          <p:cNvSpPr txBox="1"/>
          <p:nvPr/>
        </p:nvSpPr>
        <p:spPr>
          <a:xfrm>
            <a:off x="770461" y="1307234"/>
            <a:ext cx="1070732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Link to 2019 UCPath Payroll Processing Schedule</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4"/>
              </a:rPr>
              <a:t>Link to 2019 Biweekly Payroll Calendar</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5"/>
              </a:rPr>
              <a:t>Link to 2019 Monthly Payroll Calendar</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6"/>
              </a:rPr>
              <a:t>Link to UCR Payroll Calendars and Schedules</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prstClr val="black"/>
                </a:solidFill>
                <a:effectLst/>
                <a:uLnTx/>
                <a:uFillTx/>
                <a:latin typeface="Arial"/>
                <a:ea typeface="+mn-ea"/>
                <a:cs typeface="+mn-cs"/>
              </a:rPr>
              <a:t>Note: these calendars are based on UCPath Payroll Processing Schedule. </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97104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Payroll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Payroll </a:t>
            </a:r>
            <a:r>
              <a:rPr lang="en-US" sz="2000" b="1" dirty="0" smtClean="0">
                <a:solidFill>
                  <a:prstClr val="black"/>
                </a:solidFill>
                <a:ea typeface="Calibri" panose="020F0502020204030204" pitchFamily="34" charset="0"/>
                <a:cs typeface="Times New Roman" panose="02020603050405020304" pitchFamily="18" charset="0"/>
              </a:rPr>
              <a:t>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289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Approval Workflow Engine (AWE)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592398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635740" cy="685800"/>
          </a:xfrm>
        </p:spPr>
        <p:txBody>
          <a:bodyPr/>
          <a:lstStyle/>
          <a:p>
            <a:r>
              <a:rPr lang="en-US" dirty="0" smtClean="0">
                <a:solidFill>
                  <a:schemeClr val="accent5"/>
                </a:solidFill>
              </a:rPr>
              <a:t>APPROVAL WORKFLOW ENGINE (AWE) </a:t>
            </a:r>
            <a:r>
              <a:rPr lang="en-US" dirty="0" smtClean="0">
                <a:solidFill>
                  <a:schemeClr val="accent5"/>
                </a:solidFill>
              </a:rPr>
              <a:t>CHECKLIST REVIEW</a:t>
            </a:r>
            <a:endParaRPr lang="en-US" dirty="0">
              <a:solidFill>
                <a:schemeClr val="accent5"/>
              </a:solidFil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hlinkClick r:id="rId3"/>
          </p:cNvPr>
          <p:cNvPicPr>
            <a:picLocks noChangeAspect="1"/>
          </p:cNvPicPr>
          <p:nvPr/>
        </p:nvPicPr>
        <p:blipFill>
          <a:blip r:embed="rId4"/>
          <a:stretch>
            <a:fillRect/>
          </a:stretch>
        </p:blipFill>
        <p:spPr>
          <a:xfrm>
            <a:off x="3368841" y="1452538"/>
            <a:ext cx="4572001" cy="5162861"/>
          </a:xfrm>
          <a:prstGeom prst="rect">
            <a:avLst/>
          </a:prstGeom>
        </p:spPr>
      </p:pic>
    </p:spTree>
    <p:extLst>
      <p:ext uri="{BB962C8B-B14F-4D97-AF65-F5344CB8AC3E}">
        <p14:creationId xmlns:p14="http://schemas.microsoft.com/office/powerpoint/2010/main" val="4116235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hape 174"/>
          <p:cNvSpPr txBox="1"/>
          <p:nvPr/>
        </p:nvSpPr>
        <p:spPr>
          <a:xfrm>
            <a:off x="1375994" y="243281"/>
            <a:ext cx="8425028" cy="1247928"/>
          </a:xfrm>
          <a:prstGeom prst="rect">
            <a:avLst/>
          </a:prstGeom>
          <a:noFill/>
          <a:ln w="76200">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What is AWE</a:t>
            </a:r>
            <a:r>
              <a:rPr kumimoji="0" lang="en-US" sz="7200" b="1" i="0" u="none" strike="noStrike" kern="1200" cap="none" spc="0" normalizeH="0" baseline="0" noProof="0" dirty="0" smtClean="0">
                <a:ln>
                  <a:noFill/>
                </a:ln>
                <a:solidFill>
                  <a:srgbClr val="F1AB00"/>
                </a:solidFill>
                <a:effectLst/>
                <a:uLnTx/>
                <a:uFillTx/>
                <a:latin typeface="Castellar" panose="020A0402060406010301" pitchFamily="18" charset="0"/>
              </a:rPr>
              <a:t>?</a:t>
            </a:r>
            <a:endParaRPr kumimoji="0" lang="en-US" sz="7200" b="1" i="0" u="none" strike="noStrike" kern="1200" cap="none" spc="0" normalizeH="0" baseline="0" noProof="0" dirty="0">
              <a:ln>
                <a:noFill/>
              </a:ln>
              <a:solidFill>
                <a:srgbClr val="F1AB00"/>
              </a:solidFill>
              <a:effectLst/>
              <a:uLnTx/>
              <a:uFillTx/>
              <a:latin typeface="Castellar" panose="020A0402060406010301" pitchFamily="18" charset="0"/>
            </a:endParaRPr>
          </a:p>
        </p:txBody>
      </p:sp>
      <p:sp>
        <p:nvSpPr>
          <p:cNvPr id="5" name="Rectangle 4"/>
          <p:cNvSpPr/>
          <p:nvPr/>
        </p:nvSpPr>
        <p:spPr>
          <a:xfrm>
            <a:off x="1065402" y="1693008"/>
            <a:ext cx="10279310" cy="1186607"/>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defRPr/>
            </a:pPr>
            <a:r>
              <a:rPr lang="en-US" dirty="0"/>
              <a:t>AWE is the UCPath functionality that routes transactions for review and approval.           </a:t>
            </a:r>
            <a:endParaRPr lang="en-US" dirty="0" smtClean="0"/>
          </a:p>
          <a:p>
            <a:pPr marL="285750" lvl="0" indent="-285750">
              <a:lnSpc>
                <a:spcPct val="107000"/>
              </a:lnSpc>
              <a:spcAft>
                <a:spcPts val="800"/>
              </a:spcAft>
              <a:buFont typeface="Arial" panose="020B0604020202020204" pitchFamily="34" charset="0"/>
              <a:buChar char="•"/>
              <a:defRPr/>
            </a:pPr>
            <a:r>
              <a:rPr lang="en-US" dirty="0" smtClean="0"/>
              <a:t>The AWE </a:t>
            </a:r>
            <a:r>
              <a:rPr lang="en-US" dirty="0"/>
              <a:t>process ensures the appropriate users review and approve </a:t>
            </a:r>
            <a:r>
              <a:rPr lang="en-US" dirty="0" smtClean="0"/>
              <a:t>transaction.  </a:t>
            </a:r>
            <a:endParaRPr lang="en-US" dirty="0"/>
          </a:p>
          <a:p>
            <a:pPr marL="285750" lvl="0" indent="-285750">
              <a:lnSpc>
                <a:spcPct val="107000"/>
              </a:lnSpc>
              <a:spcAft>
                <a:spcPts val="800"/>
              </a:spcAft>
              <a:buFont typeface="Arial" panose="020B0604020202020204" pitchFamily="34" charset="0"/>
              <a:buChar char="•"/>
              <a:defRPr/>
            </a:pPr>
            <a:r>
              <a:rPr lang="en-US" dirty="0"/>
              <a:t>Location Approver options include: </a:t>
            </a:r>
          </a:p>
        </p:txBody>
      </p:sp>
      <p:graphicFrame>
        <p:nvGraphicFramePr>
          <p:cNvPr id="6" name="Diagram 5"/>
          <p:cNvGraphicFramePr/>
          <p:nvPr>
            <p:extLst/>
          </p:nvPr>
        </p:nvGraphicFramePr>
        <p:xfrm>
          <a:off x="3380155" y="3637145"/>
          <a:ext cx="5259754" cy="1301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4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hape 174"/>
          <p:cNvSpPr txBox="1"/>
          <p:nvPr/>
        </p:nvSpPr>
        <p:spPr>
          <a:xfrm>
            <a:off x="1375994" y="243281"/>
            <a:ext cx="8425028" cy="1247928"/>
          </a:xfrm>
          <a:prstGeom prst="rect">
            <a:avLst/>
          </a:prstGeom>
          <a:noFill/>
          <a:ln w="76200">
            <a:noFill/>
          </a:ln>
        </p:spPr>
        <p:txBody>
          <a:bodyPr lIns="91425" tIns="91425" rIns="91425" bIns="91425" anchor="ctr" anchorCtr="0">
            <a:noAutofit/>
          </a:bodyPr>
          <a:lstStyle/>
          <a:p>
            <a:pPr lvl="0" algn="ctr">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What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to Approve</a:t>
            </a:r>
            <a:r>
              <a:rPr lang="en-US" sz="7200" b="1" dirty="0">
                <a:solidFill>
                  <a:srgbClr val="F1AB00"/>
                </a:solidFill>
                <a:latin typeface="Castellar" panose="020A0402060406010301" pitchFamily="18" charset="0"/>
              </a:rPr>
              <a:t>!</a:t>
            </a:r>
          </a:p>
        </p:txBody>
      </p:sp>
      <p:sp>
        <p:nvSpPr>
          <p:cNvPr id="5" name="Rectangle 4"/>
          <p:cNvSpPr/>
          <p:nvPr/>
        </p:nvSpPr>
        <p:spPr>
          <a:xfrm>
            <a:off x="1065402" y="1693008"/>
            <a:ext cx="10279310" cy="2383473"/>
          </a:xfrm>
          <a:prstGeom prst="rect">
            <a:avLst/>
          </a:prstGeom>
        </p:spPr>
        <p:txBody>
          <a:bodyPr wrap="square">
            <a:spAutoFit/>
          </a:bodyPr>
          <a:lstStyle/>
          <a:p>
            <a:pPr marL="342900" lvl="0" indent="-342900">
              <a:lnSpc>
                <a:spcPct val="107000"/>
              </a:lnSpc>
              <a:spcAft>
                <a:spcPts val="800"/>
              </a:spcAft>
              <a:buFont typeface="+mj-lt"/>
              <a:buAutoNum type="arabicPeriod"/>
              <a:defRPr/>
            </a:pPr>
            <a:r>
              <a:rPr lang="en-US" dirty="0" smtClean="0"/>
              <a:t>Properly formed valid transaction</a:t>
            </a:r>
          </a:p>
          <a:p>
            <a:pPr marL="800100" lvl="1" indent="-342900">
              <a:lnSpc>
                <a:spcPct val="107000"/>
              </a:lnSpc>
              <a:spcAft>
                <a:spcPts val="800"/>
              </a:spcAft>
              <a:buFont typeface="+mj-lt"/>
              <a:buAutoNum type="alphaLcPeriod"/>
              <a:defRPr/>
            </a:pPr>
            <a:r>
              <a:rPr lang="en-US" dirty="0" smtClean="0"/>
              <a:t>Correct action reason code used</a:t>
            </a:r>
            <a:endParaRPr lang="en-US" dirty="0"/>
          </a:p>
          <a:p>
            <a:pPr marL="800100" lvl="1" indent="-342900">
              <a:lnSpc>
                <a:spcPct val="107000"/>
              </a:lnSpc>
              <a:spcAft>
                <a:spcPts val="800"/>
              </a:spcAft>
              <a:buFont typeface="+mj-lt"/>
              <a:buAutoNum type="alphaLcPeriod"/>
              <a:defRPr/>
            </a:pPr>
            <a:r>
              <a:rPr lang="en-US" dirty="0" smtClean="0"/>
              <a:t>All required fields have been completed        </a:t>
            </a:r>
          </a:p>
          <a:p>
            <a:pPr marL="342900" lvl="0" indent="-342900">
              <a:lnSpc>
                <a:spcPct val="107000"/>
              </a:lnSpc>
              <a:spcAft>
                <a:spcPts val="800"/>
              </a:spcAft>
              <a:buFont typeface="+mj-lt"/>
              <a:buAutoNum type="arabicPeriod"/>
              <a:defRPr/>
            </a:pPr>
            <a:r>
              <a:rPr lang="en-US" dirty="0" smtClean="0"/>
              <a:t>Approved personnel transaction accurately entered into the template  </a:t>
            </a:r>
            <a:endParaRPr lang="en-US" dirty="0"/>
          </a:p>
          <a:p>
            <a:pPr marL="800100" lvl="1" indent="-342900">
              <a:lnSpc>
                <a:spcPct val="107000"/>
              </a:lnSpc>
              <a:spcAft>
                <a:spcPts val="800"/>
              </a:spcAft>
              <a:buFont typeface="+mj-lt"/>
              <a:buAutoNum type="alphaLcPeriod"/>
              <a:defRPr/>
            </a:pPr>
            <a:r>
              <a:rPr lang="en-US" dirty="0" smtClean="0"/>
              <a:t>Review attachments and/or comments</a:t>
            </a:r>
          </a:p>
          <a:p>
            <a:pPr marL="800100" lvl="1" indent="-342900">
              <a:lnSpc>
                <a:spcPct val="107000"/>
              </a:lnSpc>
              <a:spcAft>
                <a:spcPts val="800"/>
              </a:spcAft>
              <a:buFont typeface="+mj-lt"/>
              <a:buAutoNum type="alphaLcPeriod"/>
              <a:defRPr/>
            </a:pPr>
            <a:r>
              <a:rPr lang="en-US" dirty="0" smtClean="0"/>
              <a:t>Effective date is correct</a:t>
            </a:r>
            <a:endParaRPr lang="en-US" dirty="0"/>
          </a:p>
        </p:txBody>
      </p:sp>
      <p:graphicFrame>
        <p:nvGraphicFramePr>
          <p:cNvPr id="6" name="Diagram 5"/>
          <p:cNvGraphicFramePr/>
          <p:nvPr>
            <p:extLst/>
          </p:nvPr>
        </p:nvGraphicFramePr>
        <p:xfrm>
          <a:off x="3380155" y="4420917"/>
          <a:ext cx="5259754" cy="1301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miley Face 6"/>
          <p:cNvSpPr/>
          <p:nvPr/>
        </p:nvSpPr>
        <p:spPr>
          <a:xfrm>
            <a:off x="9041769" y="1491209"/>
            <a:ext cx="2447865" cy="2345634"/>
          </a:xfrm>
          <a:prstGeom prst="smileyFace">
            <a:avLst>
              <a:gd name="adj" fmla="val 4653"/>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80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6">
                                            <p:graphicEl>
                                              <a:dgm id="{23808F92-005C-42BE-AAFA-C8270F4B8E85}"/>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645" y="839309"/>
            <a:ext cx="4401633" cy="2520992"/>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19645" y="3674217"/>
            <a:ext cx="5604850" cy="2631422"/>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5431314" y="787411"/>
            <a:ext cx="5714290" cy="2624787"/>
          </a:xfrm>
          <a:prstGeom prst="rect">
            <a:avLst/>
          </a:prstGeom>
          <a:ln>
            <a:solidFill>
              <a:schemeClr val="tx1"/>
            </a:solidFill>
          </a:ln>
        </p:spPr>
      </p:pic>
      <p:sp>
        <p:nvSpPr>
          <p:cNvPr id="6" name="Title 1"/>
          <p:cNvSpPr txBox="1">
            <a:spLocks/>
          </p:cNvSpPr>
          <p:nvPr/>
        </p:nvSpPr>
        <p:spPr>
          <a:xfrm>
            <a:off x="170789" y="-86166"/>
            <a:ext cx="11370366"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POLICIES RELATED TO INVOLUNTARY TERMINATION</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6"/>
          <a:stretch>
            <a:fillRect/>
          </a:stretch>
        </p:blipFill>
        <p:spPr>
          <a:xfrm>
            <a:off x="6483245" y="3757345"/>
            <a:ext cx="5439580" cy="2959132"/>
          </a:xfrm>
          <a:prstGeom prst="rect">
            <a:avLst/>
          </a:prstGeom>
          <a:ln>
            <a:solidFill>
              <a:schemeClr val="tx1"/>
            </a:solidFill>
          </a:ln>
        </p:spPr>
      </p:pic>
    </p:spTree>
    <p:extLst>
      <p:ext uri="{BB962C8B-B14F-4D97-AF65-F5344CB8AC3E}">
        <p14:creationId xmlns:p14="http://schemas.microsoft.com/office/powerpoint/2010/main" val="960390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hape 174"/>
          <p:cNvSpPr txBox="1"/>
          <p:nvPr/>
        </p:nvSpPr>
        <p:spPr>
          <a:xfrm>
            <a:off x="1375994" y="243281"/>
            <a:ext cx="8425028" cy="1247928"/>
          </a:xfrm>
          <a:prstGeom prst="rect">
            <a:avLst/>
          </a:prstGeom>
          <a:noFill/>
          <a:ln w="76200">
            <a:noFill/>
          </a:ln>
        </p:spPr>
        <p:txBody>
          <a:bodyPr lIns="91425" tIns="91425" rIns="91425" bIns="91425" anchor="ctr" anchorCtr="0">
            <a:noAutofit/>
          </a:bodyPr>
          <a:lstStyle/>
          <a:p>
            <a:pPr lvl="0" algn="ctr">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What</a:t>
            </a:r>
            <a:r>
              <a:rPr kumimoji="0" lang="en-US" sz="7200" b="1" i="0" u="none" strike="noStrike" kern="1200" cap="none" spc="0" normalizeH="0" noProof="0" dirty="0" smtClean="0">
                <a:ln>
                  <a:noFill/>
                </a:ln>
                <a:solidFill>
                  <a:srgbClr val="F1AB00"/>
                </a:solidFill>
                <a:effectLst/>
                <a:uLnTx/>
                <a:uFillTx/>
                <a:latin typeface="Arial"/>
                <a:ea typeface="+mn-ea"/>
                <a:cs typeface="+mn-cs"/>
              </a:rPr>
              <a:t> </a:t>
            </a:r>
            <a:r>
              <a:rPr kumimoji="0" lang="en-US" sz="7200" b="1" i="0" u="none" strike="noStrike" kern="1200" cap="none" spc="0" normalizeH="0" noProof="0" dirty="0" smtClean="0">
                <a:ln>
                  <a:noFill/>
                </a:ln>
                <a:solidFill>
                  <a:srgbClr val="F1AB00"/>
                </a:solidFill>
                <a:effectLst/>
                <a:uLnTx/>
                <a:uFillTx/>
                <a:latin typeface="Arial"/>
                <a:ea typeface="+mn-ea"/>
                <a:cs typeface="+mn-cs"/>
              </a:rPr>
              <a:t>to DENY</a:t>
            </a:r>
            <a:r>
              <a:rPr lang="en-US" sz="7200" b="1" dirty="0" smtClean="0">
                <a:solidFill>
                  <a:srgbClr val="F1AB00"/>
                </a:solidFill>
                <a:latin typeface="Castellar" panose="020A0402060406010301" pitchFamily="18" charset="0"/>
              </a:rPr>
              <a:t>!</a:t>
            </a:r>
            <a:endParaRPr kumimoji="0" lang="en-US" sz="7200" b="1" i="0" u="none" strike="noStrike" kern="1200" cap="none" spc="0" normalizeH="0" baseline="0" noProof="0" dirty="0">
              <a:ln>
                <a:noFill/>
              </a:ln>
              <a:solidFill>
                <a:srgbClr val="F1AB00"/>
              </a:solidFill>
              <a:effectLst/>
              <a:uLnTx/>
              <a:uFillTx/>
              <a:latin typeface="Castellar" panose="020A0402060406010301" pitchFamily="18" charset="0"/>
            </a:endParaRPr>
          </a:p>
        </p:txBody>
      </p:sp>
      <p:sp>
        <p:nvSpPr>
          <p:cNvPr id="5" name="Rectangle 4"/>
          <p:cNvSpPr/>
          <p:nvPr/>
        </p:nvSpPr>
        <p:spPr>
          <a:xfrm>
            <a:off x="1065402" y="1693008"/>
            <a:ext cx="10279310" cy="2361993"/>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defRPr/>
            </a:pPr>
            <a:r>
              <a:rPr lang="en-US" dirty="0"/>
              <a:t>Required fields </a:t>
            </a:r>
            <a:r>
              <a:rPr lang="en-US" dirty="0" smtClean="0"/>
              <a:t>are incomplete</a:t>
            </a:r>
            <a:endParaRPr lang="en-US" dirty="0"/>
          </a:p>
          <a:p>
            <a:pPr marL="285750" lvl="0" indent="-285750">
              <a:lnSpc>
                <a:spcPct val="107000"/>
              </a:lnSpc>
              <a:spcAft>
                <a:spcPts val="800"/>
              </a:spcAft>
              <a:buFont typeface="Arial" panose="020B0604020202020204" pitchFamily="34" charset="0"/>
              <a:buChar char="•"/>
              <a:defRPr/>
            </a:pPr>
            <a:r>
              <a:rPr lang="en-US" dirty="0"/>
              <a:t>Incorrect reason </a:t>
            </a:r>
            <a:r>
              <a:rPr lang="en-US" dirty="0" smtClean="0"/>
              <a:t>action reason code used</a:t>
            </a:r>
            <a:endParaRPr lang="en-US" dirty="0"/>
          </a:p>
          <a:p>
            <a:pPr marL="285750" lvl="0" indent="-285750">
              <a:lnSpc>
                <a:spcPct val="107000"/>
              </a:lnSpc>
              <a:spcAft>
                <a:spcPts val="800"/>
              </a:spcAft>
              <a:buFont typeface="Arial" panose="020B0604020202020204" pitchFamily="34" charset="0"/>
              <a:buChar char="•"/>
              <a:defRPr/>
            </a:pPr>
            <a:r>
              <a:rPr lang="en-US" dirty="0"/>
              <a:t>Missing attachments</a:t>
            </a:r>
          </a:p>
          <a:p>
            <a:pPr marL="285750" lvl="0" indent="-285750">
              <a:lnSpc>
                <a:spcPct val="107000"/>
              </a:lnSpc>
              <a:spcAft>
                <a:spcPts val="800"/>
              </a:spcAft>
              <a:buFont typeface="Arial" panose="020B0604020202020204" pitchFamily="34" charset="0"/>
              <a:buChar char="•"/>
              <a:defRPr/>
            </a:pPr>
            <a:r>
              <a:rPr lang="en-US" dirty="0" smtClean="0"/>
              <a:t>Incorrect </a:t>
            </a:r>
            <a:r>
              <a:rPr lang="en-US" dirty="0"/>
              <a:t>effective date</a:t>
            </a:r>
          </a:p>
          <a:p>
            <a:pPr marL="285750" lvl="0" indent="-285750">
              <a:lnSpc>
                <a:spcPct val="107000"/>
              </a:lnSpc>
              <a:spcAft>
                <a:spcPts val="800"/>
              </a:spcAft>
              <a:buFont typeface="Arial" panose="020B0604020202020204" pitchFamily="34" charset="0"/>
              <a:buChar char="•"/>
              <a:defRPr/>
            </a:pPr>
            <a:r>
              <a:rPr lang="en-US" dirty="0"/>
              <a:t>Information on template does not match transaction</a:t>
            </a:r>
          </a:p>
          <a:p>
            <a:pPr marL="285750" lvl="0" indent="-285750">
              <a:lnSpc>
                <a:spcPct val="107000"/>
              </a:lnSpc>
              <a:spcAft>
                <a:spcPts val="800"/>
              </a:spcAft>
              <a:buFont typeface="Arial" panose="020B0604020202020204" pitchFamily="34" charset="0"/>
              <a:buChar char="•"/>
              <a:defRPr/>
            </a:pPr>
            <a:r>
              <a:rPr lang="en-US" dirty="0" smtClean="0"/>
              <a:t>The transaction does not match </a:t>
            </a:r>
            <a:r>
              <a:rPr lang="en-US" dirty="0"/>
              <a:t>what is stated in comments</a:t>
            </a:r>
          </a:p>
        </p:txBody>
      </p:sp>
      <p:graphicFrame>
        <p:nvGraphicFramePr>
          <p:cNvPr id="6" name="Diagram 5"/>
          <p:cNvGraphicFramePr/>
          <p:nvPr>
            <p:extLst/>
          </p:nvPr>
        </p:nvGraphicFramePr>
        <p:xfrm>
          <a:off x="3380155" y="4520723"/>
          <a:ext cx="5259754" cy="1301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miley Face 6"/>
          <p:cNvSpPr/>
          <p:nvPr/>
        </p:nvSpPr>
        <p:spPr>
          <a:xfrm>
            <a:off x="8348870" y="1693008"/>
            <a:ext cx="2447865" cy="2345634"/>
          </a:xfrm>
          <a:prstGeom prst="smileyFace">
            <a:avLst>
              <a:gd name="adj" fmla="val -4653"/>
            </a:avLst>
          </a:prstGeom>
          <a:solidFill>
            <a:srgbClr val="FC606F"/>
          </a:solidFill>
        </p:spPr>
        <p:style>
          <a:lnRef idx="3">
            <a:schemeClr val="lt1"/>
          </a:lnRef>
          <a:fillRef idx="1002">
            <a:schemeClr val="dk2"/>
          </a:fillRef>
          <a:effectRef idx="1">
            <a:schemeClr val="accent6"/>
          </a:effectRef>
          <a:fontRef idx="minor">
            <a:schemeClr val="lt1"/>
          </a:fontRef>
        </p:style>
        <p:txBody>
          <a:bodyPr rtlCol="0" anchor="ctr"/>
          <a:lstStyle/>
          <a:p>
            <a:pPr algn="ctr"/>
            <a:endParaRPr lang="en-US" dirty="0"/>
          </a:p>
        </p:txBody>
      </p:sp>
      <p:sp>
        <p:nvSpPr>
          <p:cNvPr id="8" name="Teardrop 7"/>
          <p:cNvSpPr/>
          <p:nvPr/>
        </p:nvSpPr>
        <p:spPr>
          <a:xfrm rot="19286792">
            <a:off x="8894294" y="2719329"/>
            <a:ext cx="222641" cy="219393"/>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3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500" tmFilter="0, 0; .2, .5; .8, .5; 1, 0"/>
                                        <p:tgtEl>
                                          <p:spTgt spid="6">
                                            <p:graphicEl>
                                              <a:dgm id="{BD489FC5-FD04-4197-89F8-AD8A50543E39}"/>
                                            </p:graphicEl>
                                          </p:spTgt>
                                        </p:tgtEl>
                                      </p:cBhvr>
                                    </p:animEffect>
                                    <p:animScale>
                                      <p:cBhvr>
                                        <p:cTn id="12" dur="750" autoRev="1" fill="hold"/>
                                        <p:tgtEl>
                                          <p:spTgt spid="6">
                                            <p:graphicEl>
                                              <a:dgm id="{BD489FC5-FD04-4197-89F8-AD8A50543E39}"/>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Shape 174"/>
          <p:cNvSpPr txBox="1"/>
          <p:nvPr/>
        </p:nvSpPr>
        <p:spPr>
          <a:xfrm>
            <a:off x="478172" y="176169"/>
            <a:ext cx="11224470" cy="1247928"/>
          </a:xfrm>
          <a:prstGeom prst="rect">
            <a:avLst/>
          </a:prstGeom>
          <a:noFill/>
          <a:ln w="76200">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Phase II AWE Approvals</a:t>
            </a:r>
            <a:endParaRPr kumimoji="0" lang="en-US" sz="7200" b="1" i="0" u="none" strike="noStrike" kern="1200" cap="none" spc="0" normalizeH="0" baseline="0" noProof="0" dirty="0">
              <a:ln>
                <a:noFill/>
              </a:ln>
              <a:solidFill>
                <a:srgbClr val="F1AB00"/>
              </a:solidFill>
              <a:effectLst/>
              <a:uLnTx/>
              <a:uFillTx/>
              <a:latin typeface="Castellar" panose="020A0402060406010301" pitchFamily="18" charset="0"/>
            </a:endParaRPr>
          </a:p>
        </p:txBody>
      </p:sp>
      <p:sp>
        <p:nvSpPr>
          <p:cNvPr id="5" name="TextBox 4"/>
          <p:cNvSpPr txBox="1"/>
          <p:nvPr/>
        </p:nvSpPr>
        <p:spPr>
          <a:xfrm>
            <a:off x="1442906" y="1239431"/>
            <a:ext cx="9295002" cy="369332"/>
          </a:xfrm>
          <a:prstGeom prst="rect">
            <a:avLst/>
          </a:prstGeom>
          <a:noFill/>
        </p:spPr>
        <p:txBody>
          <a:bodyPr wrap="square" rtlCol="0">
            <a:spAutoFit/>
          </a:bodyPr>
          <a:lstStyle/>
          <a:p>
            <a:r>
              <a:rPr lang="en-US" dirty="0" smtClean="0"/>
              <a:t>Phase II approvals will be completed by designated Transaction unit approvers</a:t>
            </a:r>
          </a:p>
        </p:txBody>
      </p:sp>
      <p:graphicFrame>
        <p:nvGraphicFramePr>
          <p:cNvPr id="6" name="Diagram 5"/>
          <p:cNvGraphicFramePr/>
          <p:nvPr>
            <p:extLst/>
          </p:nvPr>
        </p:nvGraphicFramePr>
        <p:xfrm>
          <a:off x="2149954" y="1871315"/>
          <a:ext cx="6877108" cy="465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46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78459" y="1622249"/>
            <a:ext cx="11528406" cy="38869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5" normalizeH="0" baseline="0" noProof="0" dirty="0">
                <a:ln>
                  <a:noFill/>
                </a:ln>
                <a:solidFill>
                  <a:prstClr val="black"/>
                </a:solidFill>
                <a:effectLst/>
                <a:uLnTx/>
                <a:uFillTx/>
                <a:latin typeface="Arial"/>
                <a:ea typeface="+mn-ea"/>
                <a:cs typeface="Arial"/>
              </a:rPr>
              <a:t>This example shows the worklist with a pending approval for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Contingent Worker</a:t>
            </a:r>
            <a:r>
              <a:rPr kumimoji="0" lang="en-US" sz="1800" b="0" i="0" u="none" strike="noStrike" kern="1200" cap="none" spc="6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request.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itle 1"/>
          <p:cNvSpPr>
            <a:spLocks noGrp="1"/>
          </p:cNvSpPr>
          <p:nvPr>
            <p:ph type="title"/>
          </p:nvPr>
        </p:nvSpPr>
        <p:spPr>
          <a:xfrm>
            <a:off x="161883" y="148986"/>
            <a:ext cx="10963618" cy="685800"/>
          </a:xfrm>
        </p:spPr>
        <p:txBody>
          <a:bodyPr/>
          <a:lstStyle/>
          <a:p>
            <a:r>
              <a:rPr lang="en-US" dirty="0" smtClean="0">
                <a:solidFill>
                  <a:schemeClr val="accent5"/>
                </a:solidFill>
              </a:rPr>
              <a:t>CONTINGENT WORKER</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9713477" y="5779008"/>
            <a:ext cx="2362195" cy="1031212"/>
          </a:xfrm>
          <a:prstGeom prst="rect">
            <a:avLst/>
          </a:prstGeom>
        </p:spPr>
      </p:pic>
      <p:grpSp>
        <p:nvGrpSpPr>
          <p:cNvPr id="8" name="Group 7"/>
          <p:cNvGrpSpPr/>
          <p:nvPr/>
        </p:nvGrpSpPr>
        <p:grpSpPr>
          <a:xfrm>
            <a:off x="378459" y="2206593"/>
            <a:ext cx="11064268" cy="2792423"/>
            <a:chOff x="378459" y="1620186"/>
            <a:chExt cx="9658846" cy="1912973"/>
          </a:xfrm>
        </p:grpSpPr>
        <p:pic>
          <p:nvPicPr>
            <p:cNvPr id="9" name="Picture 8"/>
            <p:cNvPicPr>
              <a:picLocks noChangeAspect="1"/>
            </p:cNvPicPr>
            <p:nvPr/>
          </p:nvPicPr>
          <p:blipFill>
            <a:blip r:embed="rId4"/>
            <a:stretch>
              <a:fillRect/>
            </a:stretch>
          </p:blipFill>
          <p:spPr>
            <a:xfrm>
              <a:off x="378459" y="2688566"/>
              <a:ext cx="9614394" cy="844593"/>
            </a:xfrm>
            <a:prstGeom prst="rect">
              <a:avLst/>
            </a:prstGeom>
          </p:spPr>
        </p:pic>
        <p:pic>
          <p:nvPicPr>
            <p:cNvPr id="10" name="Picture 9"/>
            <p:cNvPicPr>
              <a:picLocks noChangeAspect="1"/>
            </p:cNvPicPr>
            <p:nvPr/>
          </p:nvPicPr>
          <p:blipFill>
            <a:blip r:embed="rId5"/>
            <a:stretch>
              <a:fillRect/>
            </a:stretch>
          </p:blipFill>
          <p:spPr>
            <a:xfrm>
              <a:off x="378459" y="1620186"/>
              <a:ext cx="9658846" cy="1079555"/>
            </a:xfrm>
            <a:prstGeom prst="rect">
              <a:avLst/>
            </a:prstGeom>
          </p:spPr>
        </p:pic>
      </p:grpSp>
      <p:sp>
        <p:nvSpPr>
          <p:cNvPr id="11" name="TextBox 10"/>
          <p:cNvSpPr txBox="1"/>
          <p:nvPr/>
        </p:nvSpPr>
        <p:spPr>
          <a:xfrm>
            <a:off x="4955950" y="5121125"/>
            <a:ext cx="2849459" cy="92333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the link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review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deny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sp>
        <p:nvSpPr>
          <p:cNvPr id="12" name="Rectangle 11"/>
          <p:cNvSpPr/>
          <p:nvPr/>
        </p:nvSpPr>
        <p:spPr>
          <a:xfrm>
            <a:off x="6484690" y="3782451"/>
            <a:ext cx="1661020" cy="1216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378459" y="4232648"/>
            <a:ext cx="665229" cy="289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LaKesha Welch</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p:cNvSpPr/>
          <p:nvPr/>
        </p:nvSpPr>
        <p:spPr>
          <a:xfrm>
            <a:off x="7066722" y="4050904"/>
            <a:ext cx="935698" cy="1817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7235687" y="4309321"/>
            <a:ext cx="912763" cy="1463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6999" y="89931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p:cNvSpPr/>
          <p:nvPr/>
        </p:nvSpPr>
        <p:spPr>
          <a:xfrm>
            <a:off x="137780" y="1044778"/>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Worklist &gt; Worklist </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131912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p:cNvSpPr>
            <a:spLocks noGrp="1"/>
          </p:cNvSpPr>
          <p:nvPr>
            <p:ph type="title"/>
          </p:nvPr>
        </p:nvSpPr>
        <p:spPr>
          <a:xfrm>
            <a:off x="161883" y="148986"/>
            <a:ext cx="10963618" cy="685800"/>
          </a:xfrm>
        </p:spPr>
        <p:txBody>
          <a:bodyPr/>
          <a:lstStyle/>
          <a:p>
            <a:r>
              <a:rPr lang="en-US" dirty="0" smtClean="0">
                <a:solidFill>
                  <a:schemeClr val="accent5"/>
                </a:solidFill>
              </a:rPr>
              <a:t>VOLUNTARY TERMINATION &amp; PERSONAL DATA</a:t>
            </a:r>
            <a:br>
              <a:rPr lang="en-US" dirty="0" smtClean="0">
                <a:solidFill>
                  <a:schemeClr val="accent5"/>
                </a:solidFill>
              </a:rPr>
            </a:br>
            <a:endParaRPr lang="en-US" dirty="0">
              <a:solidFill>
                <a:schemeClr val="accent5"/>
              </a:solidFill>
            </a:endParaRPr>
          </a:p>
        </p:txBody>
      </p:sp>
      <p:pic>
        <p:nvPicPr>
          <p:cNvPr id="6" name="Picture 5"/>
          <p:cNvPicPr>
            <a:picLocks noChangeAspect="1"/>
          </p:cNvPicPr>
          <p:nvPr/>
        </p:nvPicPr>
        <p:blipFill>
          <a:blip r:embed="rId3"/>
          <a:stretch>
            <a:fillRect/>
          </a:stretch>
        </p:blipFill>
        <p:spPr>
          <a:xfrm>
            <a:off x="9713477" y="5779008"/>
            <a:ext cx="2362195" cy="1031212"/>
          </a:xfrm>
          <a:prstGeom prst="rect">
            <a:avLst/>
          </a:prstGeom>
        </p:spPr>
      </p:pic>
      <p:pic>
        <p:nvPicPr>
          <p:cNvPr id="7" name="Picture 6"/>
          <p:cNvPicPr>
            <a:picLocks noChangeAspect="1"/>
          </p:cNvPicPr>
          <p:nvPr/>
        </p:nvPicPr>
        <p:blipFill>
          <a:blip r:embed="rId4"/>
          <a:stretch>
            <a:fillRect/>
          </a:stretch>
        </p:blipFill>
        <p:spPr>
          <a:xfrm>
            <a:off x="378459" y="2127076"/>
            <a:ext cx="9658846" cy="1079555"/>
          </a:xfrm>
          <a:prstGeom prst="rect">
            <a:avLst/>
          </a:prstGeom>
        </p:spPr>
      </p:pic>
      <p:grpSp>
        <p:nvGrpSpPr>
          <p:cNvPr id="8" name="Group 7"/>
          <p:cNvGrpSpPr/>
          <p:nvPr/>
        </p:nvGrpSpPr>
        <p:grpSpPr>
          <a:xfrm>
            <a:off x="384809" y="4430882"/>
            <a:ext cx="9665196" cy="1815143"/>
            <a:chOff x="378459" y="3554549"/>
            <a:chExt cx="9665196" cy="1815143"/>
          </a:xfrm>
        </p:grpSpPr>
        <p:pic>
          <p:nvPicPr>
            <p:cNvPr id="9" name="Picture 8"/>
            <p:cNvPicPr>
              <a:picLocks noChangeAspect="1"/>
            </p:cNvPicPr>
            <p:nvPr/>
          </p:nvPicPr>
          <p:blipFill>
            <a:blip r:embed="rId5"/>
            <a:stretch>
              <a:fillRect/>
            </a:stretch>
          </p:blipFill>
          <p:spPr>
            <a:xfrm>
              <a:off x="378459" y="4620353"/>
              <a:ext cx="9627095" cy="749339"/>
            </a:xfrm>
            <a:prstGeom prst="rect">
              <a:avLst/>
            </a:prstGeom>
          </p:spPr>
        </p:pic>
        <p:pic>
          <p:nvPicPr>
            <p:cNvPr id="10" name="Picture 9"/>
            <p:cNvPicPr>
              <a:picLocks noChangeAspect="1"/>
            </p:cNvPicPr>
            <p:nvPr/>
          </p:nvPicPr>
          <p:blipFill>
            <a:blip r:embed="rId4"/>
            <a:stretch>
              <a:fillRect/>
            </a:stretch>
          </p:blipFill>
          <p:spPr>
            <a:xfrm>
              <a:off x="384809" y="3554549"/>
              <a:ext cx="9658846" cy="1079555"/>
            </a:xfrm>
            <a:prstGeom prst="rect">
              <a:avLst/>
            </a:prstGeom>
          </p:spPr>
        </p:pic>
      </p:grpSp>
      <p:sp>
        <p:nvSpPr>
          <p:cNvPr id="11" name="Rectangle 10"/>
          <p:cNvSpPr/>
          <p:nvPr/>
        </p:nvSpPr>
        <p:spPr>
          <a:xfrm>
            <a:off x="327067" y="1577350"/>
            <a:ext cx="11382131" cy="38869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This </a:t>
            </a:r>
            <a:r>
              <a:rPr kumimoji="0" lang="en-US" sz="1800" b="0" i="0" u="none" strike="noStrike" kern="1200" cap="none" spc="-5" normalizeH="0" baseline="0" noProof="0" dirty="0">
                <a:ln>
                  <a:noFill/>
                </a:ln>
                <a:solidFill>
                  <a:prstClr val="black"/>
                </a:solidFill>
                <a:effectLst/>
                <a:uLnTx/>
                <a:uFillTx/>
                <a:latin typeface="Arial"/>
                <a:ea typeface="+mn-ea"/>
                <a:cs typeface="Arial"/>
              </a:rPr>
              <a:t>example shows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the worklist with a pending approval for Voluntary Termination and Personal Data</a:t>
            </a:r>
            <a:r>
              <a:rPr kumimoji="0" lang="en-US" sz="1800" b="0" i="0" u="none" strike="noStrike" kern="1200" cap="none" spc="6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request</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Rectangle 11"/>
          <p:cNvSpPr/>
          <p:nvPr/>
        </p:nvSpPr>
        <p:spPr>
          <a:xfrm>
            <a:off x="391159" y="3464491"/>
            <a:ext cx="665229" cy="23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LaKesha Welch</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384809" y="5758961"/>
            <a:ext cx="665229" cy="23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LaKesha Welch</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p:cNvSpPr/>
          <p:nvPr/>
        </p:nvSpPr>
        <p:spPr>
          <a:xfrm>
            <a:off x="6389441" y="5758961"/>
            <a:ext cx="868964" cy="1363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5696543" y="5496686"/>
            <a:ext cx="1573222" cy="749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6" name="Picture 15"/>
          <p:cNvPicPr>
            <a:picLocks noChangeAspect="1"/>
          </p:cNvPicPr>
          <p:nvPr/>
        </p:nvPicPr>
        <p:blipFill>
          <a:blip r:embed="rId6"/>
          <a:stretch>
            <a:fillRect/>
          </a:stretch>
        </p:blipFill>
        <p:spPr>
          <a:xfrm>
            <a:off x="391159" y="3205210"/>
            <a:ext cx="9658845" cy="785400"/>
          </a:xfrm>
          <a:prstGeom prst="rect">
            <a:avLst/>
          </a:prstGeom>
        </p:spPr>
      </p:pic>
      <p:sp>
        <p:nvSpPr>
          <p:cNvPr id="17" name="Rectangle 16"/>
          <p:cNvSpPr/>
          <p:nvPr/>
        </p:nvSpPr>
        <p:spPr>
          <a:xfrm>
            <a:off x="327067" y="3477301"/>
            <a:ext cx="665229" cy="23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LaKesha Welch</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p:cNvSpPr/>
          <p:nvPr/>
        </p:nvSpPr>
        <p:spPr>
          <a:xfrm>
            <a:off x="5727780" y="3200520"/>
            <a:ext cx="1573222" cy="811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6316080" y="3347088"/>
            <a:ext cx="681541" cy="1363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mn-cs"/>
            </a:endParaRPr>
          </a:p>
        </p:txBody>
      </p:sp>
      <p:sp>
        <p:nvSpPr>
          <p:cNvPr id="20" name="Rectangle 19"/>
          <p:cNvSpPr/>
          <p:nvPr/>
        </p:nvSpPr>
        <p:spPr>
          <a:xfrm>
            <a:off x="6459014" y="3523924"/>
            <a:ext cx="789452" cy="1514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p:cNvSpPr txBox="1"/>
          <p:nvPr/>
        </p:nvSpPr>
        <p:spPr>
          <a:xfrm>
            <a:off x="8790531" y="3787956"/>
            <a:ext cx="2849459" cy="92333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the link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review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deny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sp>
        <p:nvSpPr>
          <p:cNvPr id="22" name="Rectangle 21"/>
          <p:cNvSpPr/>
          <p:nvPr/>
        </p:nvSpPr>
        <p:spPr>
          <a:xfrm>
            <a:off x="6557931" y="5576764"/>
            <a:ext cx="681541" cy="1363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mn-cs"/>
            </a:endParaRPr>
          </a:p>
        </p:txBody>
      </p:sp>
      <p:sp>
        <p:nvSpPr>
          <p:cNvPr id="23" name="Rectangle 22"/>
          <p:cNvSpPr/>
          <p:nvPr/>
        </p:nvSpPr>
        <p:spPr>
          <a:xfrm>
            <a:off x="0" y="78801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p:cNvSpPr/>
          <p:nvPr/>
        </p:nvSpPr>
        <p:spPr>
          <a:xfrm>
            <a:off x="144779" y="93347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Worklist &gt; Worklist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2164160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71376" y="1705441"/>
            <a:ext cx="11225348"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5" normalizeH="0" baseline="0" noProof="0" dirty="0">
                <a:ln>
                  <a:noFill/>
                </a:ln>
                <a:solidFill>
                  <a:prstClr val="black"/>
                </a:solidFill>
                <a:effectLst/>
                <a:uLnTx/>
                <a:uFillTx/>
                <a:latin typeface="Arial"/>
                <a:ea typeface="+mn-ea"/>
                <a:cs typeface="Arial"/>
              </a:rPr>
              <a:t>This example shows the worklist with a pending approval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for One Time Pay</a:t>
            </a:r>
            <a:r>
              <a:rPr kumimoji="0" lang="en-US" sz="1800" b="0" i="0" u="none" strike="noStrike" kern="1200" cap="none" spc="6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request.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itle 1"/>
          <p:cNvSpPr>
            <a:spLocks noGrp="1"/>
          </p:cNvSpPr>
          <p:nvPr>
            <p:ph type="title"/>
          </p:nvPr>
        </p:nvSpPr>
        <p:spPr>
          <a:xfrm>
            <a:off x="161883" y="148986"/>
            <a:ext cx="10963618" cy="685800"/>
          </a:xfrm>
        </p:spPr>
        <p:txBody>
          <a:bodyPr/>
          <a:lstStyle/>
          <a:p>
            <a:r>
              <a:rPr lang="en-US" dirty="0" smtClean="0">
                <a:solidFill>
                  <a:schemeClr val="accent5"/>
                </a:solidFill>
              </a:rPr>
              <a:t>ONE TIME PAY</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9713477" y="5779008"/>
            <a:ext cx="2362195" cy="1031212"/>
          </a:xfrm>
          <a:prstGeom prst="rect">
            <a:avLst/>
          </a:prstGeom>
        </p:spPr>
      </p:pic>
      <p:grpSp>
        <p:nvGrpSpPr>
          <p:cNvPr id="8" name="Group 7"/>
          <p:cNvGrpSpPr/>
          <p:nvPr/>
        </p:nvGrpSpPr>
        <p:grpSpPr>
          <a:xfrm>
            <a:off x="624936" y="2385500"/>
            <a:ext cx="9667001" cy="1816193"/>
            <a:chOff x="1245721" y="1967523"/>
            <a:chExt cx="9667001" cy="1816193"/>
          </a:xfrm>
        </p:grpSpPr>
        <p:pic>
          <p:nvPicPr>
            <p:cNvPr id="9" name="Picture 8"/>
            <p:cNvPicPr>
              <a:picLocks noChangeAspect="1"/>
            </p:cNvPicPr>
            <p:nvPr/>
          </p:nvPicPr>
          <p:blipFill>
            <a:blip r:embed="rId4"/>
            <a:stretch>
              <a:fillRect/>
            </a:stretch>
          </p:blipFill>
          <p:spPr>
            <a:xfrm>
              <a:off x="1279277" y="3040728"/>
              <a:ext cx="9633445" cy="742988"/>
            </a:xfrm>
            <a:prstGeom prst="rect">
              <a:avLst/>
            </a:prstGeom>
          </p:spPr>
        </p:pic>
        <p:pic>
          <p:nvPicPr>
            <p:cNvPr id="10" name="Picture 9"/>
            <p:cNvPicPr>
              <a:picLocks noChangeAspect="1"/>
            </p:cNvPicPr>
            <p:nvPr/>
          </p:nvPicPr>
          <p:blipFill>
            <a:blip r:embed="rId5"/>
            <a:stretch>
              <a:fillRect/>
            </a:stretch>
          </p:blipFill>
          <p:spPr>
            <a:xfrm>
              <a:off x="1245721" y="1967523"/>
              <a:ext cx="9658846" cy="1079555"/>
            </a:xfrm>
            <a:prstGeom prst="rect">
              <a:avLst/>
            </a:prstGeom>
          </p:spPr>
        </p:pic>
      </p:grpSp>
      <p:sp>
        <p:nvSpPr>
          <p:cNvPr id="11" name="Rectangle 10"/>
          <p:cNvSpPr/>
          <p:nvPr/>
        </p:nvSpPr>
        <p:spPr>
          <a:xfrm>
            <a:off x="5991133" y="3465055"/>
            <a:ext cx="1517170" cy="709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p:cNvSpPr txBox="1"/>
          <p:nvPr/>
        </p:nvSpPr>
        <p:spPr>
          <a:xfrm>
            <a:off x="4218962" y="4449677"/>
            <a:ext cx="2849459" cy="92333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the link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review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deny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sp>
        <p:nvSpPr>
          <p:cNvPr id="13" name="Rectangle 12"/>
          <p:cNvSpPr/>
          <p:nvPr/>
        </p:nvSpPr>
        <p:spPr>
          <a:xfrm>
            <a:off x="6459014" y="3543812"/>
            <a:ext cx="789452" cy="1514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0" y="86267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144779" y="1008137"/>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Worklist &gt; Worklist</a:t>
            </a:r>
          </a:p>
        </p:txBody>
      </p:sp>
      <p:sp>
        <p:nvSpPr>
          <p:cNvPr id="16" name="Rectangle 15"/>
          <p:cNvSpPr/>
          <p:nvPr/>
        </p:nvSpPr>
        <p:spPr>
          <a:xfrm>
            <a:off x="6651170" y="3716090"/>
            <a:ext cx="789452" cy="1514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20542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82879" y="6391656"/>
            <a:ext cx="353833" cy="3073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9713477" y="5796048"/>
            <a:ext cx="2362195" cy="1031212"/>
          </a:xfrm>
          <a:prstGeom prst="rect">
            <a:avLst/>
          </a:prstGeom>
        </p:spPr>
      </p:pic>
      <p:sp>
        <p:nvSpPr>
          <p:cNvPr id="6" name="Title 1"/>
          <p:cNvSpPr>
            <a:spLocks noGrp="1"/>
          </p:cNvSpPr>
          <p:nvPr>
            <p:ph type="title"/>
          </p:nvPr>
        </p:nvSpPr>
        <p:spPr>
          <a:xfrm>
            <a:off x="378459" y="293370"/>
            <a:ext cx="11429609" cy="685800"/>
          </a:xfrm>
        </p:spPr>
        <p:txBody>
          <a:bodyPr/>
          <a:lstStyle/>
          <a:p>
            <a:r>
              <a:rPr lang="en-US" dirty="0" smtClean="0">
                <a:solidFill>
                  <a:schemeClr val="accent5"/>
                </a:solidFill>
              </a:rPr>
              <a:t>THINGS TO REMEMBER WHEN TRANSACTING</a:t>
            </a:r>
            <a:endParaRPr lang="en-US" dirty="0">
              <a:solidFill>
                <a:schemeClr val="accent5"/>
              </a:solidFill>
            </a:endParaRPr>
          </a:p>
        </p:txBody>
      </p:sp>
      <p:sp>
        <p:nvSpPr>
          <p:cNvPr id="7" name="TextBox 6"/>
          <p:cNvSpPr txBox="1"/>
          <p:nvPr/>
        </p:nvSpPr>
        <p:spPr>
          <a:xfrm>
            <a:off x="1033419" y="1029804"/>
            <a:ext cx="10707329" cy="1743939"/>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When approving be sure the transaction is: Properly </a:t>
            </a:r>
            <a:r>
              <a:rPr kumimoji="0" lang="en-US" sz="1800" b="0" i="0" u="none" strike="noStrike" kern="1200" cap="none" spc="0" normalizeH="0" baseline="0" noProof="0" dirty="0">
                <a:ln>
                  <a:noFill/>
                </a:ln>
                <a:solidFill>
                  <a:prstClr val="black"/>
                </a:solidFill>
                <a:effectLst/>
                <a:uLnTx/>
                <a:uFillTx/>
                <a:latin typeface="Arial"/>
                <a:ea typeface="+mn-ea"/>
                <a:cs typeface="+mn-cs"/>
              </a:rPr>
              <a:t>formed valid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 and Approved </a:t>
            </a:r>
            <a:r>
              <a:rPr kumimoji="0" lang="en-US" sz="1800" b="0" i="0" u="none" strike="noStrike" kern="1200" cap="none" spc="0" normalizeH="0" baseline="0" noProof="0" dirty="0">
                <a:ln>
                  <a:noFill/>
                </a:ln>
                <a:solidFill>
                  <a:prstClr val="black"/>
                </a:solidFill>
                <a:effectLst/>
                <a:uLnTx/>
                <a:uFillTx/>
                <a:latin typeface="Arial"/>
                <a:ea typeface="+mn-ea"/>
                <a:cs typeface="+mn-cs"/>
              </a:rPr>
              <a:t>personnel transaction accurately entered into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template.</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10110" y="1009573"/>
            <a:ext cx="853538" cy="786496"/>
          </a:xfrm>
          <a:prstGeom prst="rect">
            <a:avLst/>
          </a:prstGeom>
        </p:spPr>
      </p:pic>
      <p:pic>
        <p:nvPicPr>
          <p:cNvPr id="9" name="Picture 8"/>
          <p:cNvPicPr>
            <a:picLocks noChangeAspect="1"/>
          </p:cNvPicPr>
          <p:nvPr/>
        </p:nvPicPr>
        <p:blipFill>
          <a:blip r:embed="rId5"/>
          <a:stretch>
            <a:fillRect/>
          </a:stretch>
        </p:blipFill>
        <p:spPr>
          <a:xfrm>
            <a:off x="510110" y="1896897"/>
            <a:ext cx="853612" cy="853612"/>
          </a:xfrm>
          <a:prstGeom prst="rect">
            <a:avLst/>
          </a:prstGeom>
        </p:spPr>
      </p:pic>
      <p:pic>
        <p:nvPicPr>
          <p:cNvPr id="10" name="Picture 9"/>
          <p:cNvPicPr>
            <a:picLocks noChangeAspect="1"/>
          </p:cNvPicPr>
          <p:nvPr/>
        </p:nvPicPr>
        <p:blipFill>
          <a:blip r:embed="rId5"/>
          <a:stretch>
            <a:fillRect/>
          </a:stretch>
        </p:blipFill>
        <p:spPr>
          <a:xfrm>
            <a:off x="510110" y="2926205"/>
            <a:ext cx="853612" cy="853612"/>
          </a:xfrm>
          <a:prstGeom prst="rect">
            <a:avLst/>
          </a:prstGeom>
        </p:spPr>
      </p:pic>
      <p:sp>
        <p:nvSpPr>
          <p:cNvPr id="11" name="TextBox 10"/>
          <p:cNvSpPr txBox="1"/>
          <p:nvPr/>
        </p:nvSpPr>
        <p:spPr>
          <a:xfrm>
            <a:off x="1402749" y="1677199"/>
            <a:ext cx="10707329" cy="51090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Sorting and CTRL + F are best to manage and search for pilot transactions pending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Notifications will be received for ALL transactions in your Dept/ORG. Remember sorting and searching by transactor name to approve pending transactions will be key to managing approvals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It takes 4 clicks to approve a template and 1 click to approve One time pay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3 Places to approve templates: Worklist,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email notifications and SS Smart HR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3 place to approve One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time payments: Worklist, email notifications and Approve One-Time Payments</a:t>
            </a: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529587" y="3848218"/>
            <a:ext cx="853612" cy="853612"/>
          </a:xfrm>
          <a:prstGeom prst="rect">
            <a:avLst/>
          </a:prstGeom>
        </p:spPr>
      </p:pic>
      <p:pic>
        <p:nvPicPr>
          <p:cNvPr id="13" name="Picture 12"/>
          <p:cNvPicPr>
            <a:picLocks noChangeAspect="1"/>
          </p:cNvPicPr>
          <p:nvPr/>
        </p:nvPicPr>
        <p:blipFill>
          <a:blip r:embed="rId5"/>
          <a:stretch>
            <a:fillRect/>
          </a:stretch>
        </p:blipFill>
        <p:spPr>
          <a:xfrm>
            <a:off x="536712" y="4765516"/>
            <a:ext cx="853612" cy="853612"/>
          </a:xfrm>
          <a:prstGeom prst="rect">
            <a:avLst/>
          </a:prstGeom>
        </p:spPr>
      </p:pic>
      <p:pic>
        <p:nvPicPr>
          <p:cNvPr id="14" name="Picture 13"/>
          <p:cNvPicPr>
            <a:picLocks noChangeAspect="1"/>
          </p:cNvPicPr>
          <p:nvPr/>
        </p:nvPicPr>
        <p:blipFill>
          <a:blip r:embed="rId5"/>
          <a:stretch>
            <a:fillRect/>
          </a:stretch>
        </p:blipFill>
        <p:spPr>
          <a:xfrm>
            <a:off x="556262" y="5637442"/>
            <a:ext cx="853612" cy="853612"/>
          </a:xfrm>
          <a:prstGeom prst="rect">
            <a:avLst/>
          </a:prstGeom>
        </p:spPr>
      </p:pic>
    </p:spTree>
    <p:extLst>
      <p:ext uri="{BB962C8B-B14F-4D97-AF65-F5344CB8AC3E}">
        <p14:creationId xmlns:p14="http://schemas.microsoft.com/office/powerpoint/2010/main" val="4129170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Template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Phase 1 Template T</a:t>
            </a:r>
            <a:r>
              <a:rPr lang="en-US" sz="2000" b="1" dirty="0" smtClean="0">
                <a:solidFill>
                  <a:prstClr val="black"/>
                </a:solidFill>
                <a:ea typeface="Calibri" panose="020F0502020204030204" pitchFamily="34" charset="0"/>
                <a:cs typeface="Times New Roman" panose="02020603050405020304" pitchFamily="18" charset="0"/>
              </a:rPr>
              <a: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706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5198" y="1252286"/>
            <a:ext cx="8425028" cy="388664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a:t>
            </a:r>
            <a:r>
              <a:rPr kumimoji="0" lang="en-US" sz="7200" b="1" i="0" u="none" strike="noStrike" kern="1200" cap="none" spc="0" normalizeH="0" noProof="0" dirty="0" smtClean="0">
                <a:ln>
                  <a:noFill/>
                </a:ln>
                <a:solidFill>
                  <a:srgbClr val="F1AB00"/>
                </a:solidFill>
                <a:effectLst/>
                <a:uLnTx/>
                <a:uFillTx/>
                <a:latin typeface="Arial"/>
                <a:ea typeface="+mn-ea"/>
                <a:cs typeface="+mn-cs"/>
              </a:rPr>
              <a:t> Behalf of Case Management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2718236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03199" y="293370"/>
            <a:ext cx="11767127" cy="685800"/>
          </a:xfrm>
        </p:spPr>
        <p:txBody>
          <a:bodyPr/>
          <a:lstStyle/>
          <a:p>
            <a:r>
              <a:rPr lang="en-US" sz="3400" dirty="0" smtClean="0">
                <a:solidFill>
                  <a:schemeClr val="accent5"/>
                </a:solidFill>
              </a:rPr>
              <a:t>HOW TO COMPLETE JOB &amp; POSITION UPDATE FORMS</a:t>
            </a:r>
            <a:endParaRPr lang="en-US" sz="3400" dirty="0">
              <a:solidFill>
                <a:schemeClr val="accent5"/>
              </a:solidFill>
            </a:endParaRPr>
          </a:p>
        </p:txBody>
      </p:sp>
      <p:sp>
        <p:nvSpPr>
          <p:cNvPr id="5" name="Rounded Rectangle 4"/>
          <p:cNvSpPr/>
          <p:nvPr/>
        </p:nvSpPr>
        <p:spPr>
          <a:xfrm>
            <a:off x="591128" y="920115"/>
            <a:ext cx="10187710" cy="566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Locate the forms on the portal. </a:t>
            </a:r>
          </a:p>
        </p:txBody>
      </p:sp>
      <p:sp>
        <p:nvSpPr>
          <p:cNvPr id="6" name="Rounded Rectangle 5"/>
          <p:cNvSpPr/>
          <p:nvPr/>
        </p:nvSpPr>
        <p:spPr>
          <a:xfrm>
            <a:off x="591128" y="1605915"/>
            <a:ext cx="10187710" cy="8534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Review the form to ensure you have all the required information for the type of Position or Job Data update.</a:t>
            </a:r>
          </a:p>
        </p:txBody>
      </p:sp>
      <p:sp>
        <p:nvSpPr>
          <p:cNvPr id="7" name="Rounded Rectangle 6"/>
          <p:cNvSpPr/>
          <p:nvPr/>
        </p:nvSpPr>
        <p:spPr>
          <a:xfrm>
            <a:off x="591128" y="2577323"/>
            <a:ext cx="10187710" cy="104370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Review the form to ensure you have all the required information for the type of Position or Job Data update.</a:t>
            </a:r>
          </a:p>
        </p:txBody>
      </p:sp>
      <p:sp>
        <p:nvSpPr>
          <p:cNvPr id="8" name="Rounded Rectangle 7"/>
          <p:cNvSpPr/>
          <p:nvPr/>
        </p:nvSpPr>
        <p:spPr>
          <a:xfrm>
            <a:off x="591128" y="3766649"/>
            <a:ext cx="10187710" cy="78688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Open an On Behalf of case for the employee the update is occurring </a:t>
            </a:r>
            <a:r>
              <a:rPr lang="en-US" sz="2000" dirty="0" smtClean="0"/>
              <a:t>for.</a:t>
            </a:r>
            <a:endParaRPr lang="en-US" sz="2000" dirty="0"/>
          </a:p>
        </p:txBody>
      </p:sp>
      <p:sp>
        <p:nvSpPr>
          <p:cNvPr id="9" name="Rounded Rectangle 8"/>
          <p:cNvSpPr/>
          <p:nvPr/>
        </p:nvSpPr>
        <p:spPr>
          <a:xfrm>
            <a:off x="591128" y="4699146"/>
            <a:ext cx="10187710" cy="762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Attach the form to the case and submit to UCPC for </a:t>
            </a:r>
            <a:r>
              <a:rPr lang="en-US" sz="2000" dirty="0" smtClean="0"/>
              <a:t>processing.</a:t>
            </a:r>
            <a:endParaRPr lang="en-US" sz="2000" dirty="0"/>
          </a:p>
        </p:txBody>
      </p:sp>
      <p:sp>
        <p:nvSpPr>
          <p:cNvPr id="10" name="Rounded Rectangle 9"/>
          <p:cNvSpPr/>
          <p:nvPr/>
        </p:nvSpPr>
        <p:spPr>
          <a:xfrm>
            <a:off x="591128" y="5616865"/>
            <a:ext cx="10187710" cy="10437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Ensure to follow up on any UCPC response for </a:t>
            </a:r>
            <a:r>
              <a:rPr lang="en-US" sz="2000" dirty="0" smtClean="0"/>
              <a:t>more </a:t>
            </a:r>
            <a:r>
              <a:rPr lang="en-US" sz="2000" dirty="0"/>
              <a:t>information or clarification to avoid case </a:t>
            </a:r>
            <a:r>
              <a:rPr lang="en-US" sz="2000" dirty="0" smtClean="0"/>
              <a:t>cancelation.</a:t>
            </a:r>
            <a:endParaRPr lang="en-US" sz="2000" dirty="0"/>
          </a:p>
        </p:txBody>
      </p:sp>
    </p:spTree>
    <p:extLst>
      <p:ext uri="{BB962C8B-B14F-4D97-AF65-F5344CB8AC3E}">
        <p14:creationId xmlns:p14="http://schemas.microsoft.com/office/powerpoint/2010/main" val="21965803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1671" y="94902"/>
            <a:ext cx="5169166" cy="6763098"/>
          </a:xfrm>
          <a:prstGeom prst="rect">
            <a:avLst/>
          </a:prstGeom>
        </p:spPr>
      </p:pic>
      <p:pic>
        <p:nvPicPr>
          <p:cNvPr id="9" name="Picture 8"/>
          <p:cNvPicPr>
            <a:picLocks noChangeAspect="1"/>
          </p:cNvPicPr>
          <p:nvPr/>
        </p:nvPicPr>
        <p:blipFill>
          <a:blip r:embed="rId4"/>
          <a:stretch>
            <a:fillRect/>
          </a:stretch>
        </p:blipFill>
        <p:spPr>
          <a:xfrm>
            <a:off x="5290837" y="126654"/>
            <a:ext cx="5124713" cy="6731346"/>
          </a:xfrm>
          <a:prstGeom prst="rect">
            <a:avLst/>
          </a:prstGeom>
        </p:spPr>
      </p:pic>
      <p:sp>
        <p:nvSpPr>
          <p:cNvPr id="10" name="Rectangle 9"/>
          <p:cNvSpPr/>
          <p:nvPr/>
        </p:nvSpPr>
        <p:spPr>
          <a:xfrm>
            <a:off x="0" y="9490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144779" y="240367"/>
            <a:ext cx="11751945" cy="369332"/>
          </a:xfrm>
          <a:prstGeom prst="rect">
            <a:avLst/>
          </a:prstGeom>
        </p:spPr>
        <p:txBody>
          <a:bodyPr wrap="square">
            <a:spAutoFit/>
          </a:bodyPr>
          <a:lstStyle/>
          <a:p>
            <a:pPr marL="215900" marR="180975" lvl="0">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lang="en-US" dirty="0">
                <a:solidFill>
                  <a:prstClr val="black"/>
                </a:solidFill>
                <a:ea typeface="Times New Roman" panose="02020603050405020304" pitchFamily="18" charset="0"/>
              </a:rPr>
              <a:t>PeopleSoft Menu &gt; Forms Library &gt; Access Forms </a:t>
            </a:r>
            <a:r>
              <a:rPr lang="en-US" dirty="0" smtClean="0">
                <a:solidFill>
                  <a:prstClr val="black"/>
                </a:solidFill>
                <a:ea typeface="Times New Roman" panose="02020603050405020304" pitchFamily="18" charset="0"/>
              </a:rPr>
              <a:t>&gt; Job Data </a:t>
            </a:r>
            <a:r>
              <a:rPr lang="en-US" dirty="0">
                <a:solidFill>
                  <a:prstClr val="black"/>
                </a:solidFill>
                <a:ea typeface="Times New Roman" panose="02020603050405020304" pitchFamily="18" charset="0"/>
              </a:rPr>
              <a:t>Update</a:t>
            </a:r>
          </a:p>
        </p:txBody>
      </p:sp>
    </p:spTree>
    <p:extLst>
      <p:ext uri="{BB962C8B-B14F-4D97-AF65-F5344CB8AC3E}">
        <p14:creationId xmlns:p14="http://schemas.microsoft.com/office/powerpoint/2010/main" val="2615534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Involuntary Termination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941925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1542" y="89018"/>
            <a:ext cx="5080261" cy="6661492"/>
          </a:xfrm>
          <a:prstGeom prst="rect">
            <a:avLst/>
          </a:prstGeom>
        </p:spPr>
      </p:pic>
      <p:pic>
        <p:nvPicPr>
          <p:cNvPr id="4" name="Picture 3"/>
          <p:cNvPicPr>
            <a:picLocks noChangeAspect="1"/>
          </p:cNvPicPr>
          <p:nvPr/>
        </p:nvPicPr>
        <p:blipFill>
          <a:blip r:embed="rId4"/>
          <a:stretch>
            <a:fillRect/>
          </a:stretch>
        </p:blipFill>
        <p:spPr>
          <a:xfrm>
            <a:off x="5301803" y="158406"/>
            <a:ext cx="5118363" cy="6699594"/>
          </a:xfrm>
          <a:prstGeom prst="rect">
            <a:avLst/>
          </a:prstGeom>
        </p:spPr>
      </p:pic>
      <p:sp>
        <p:nvSpPr>
          <p:cNvPr id="5" name="Rectangle 4"/>
          <p:cNvSpPr/>
          <p:nvPr/>
        </p:nvSpPr>
        <p:spPr>
          <a:xfrm>
            <a:off x="0" y="15840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303871"/>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Forms</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Library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Access Forms &gt; Position Update</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2293429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TRANSACTION PAGE</a:t>
            </a:r>
            <a:endParaRPr lang="en-US" dirty="0">
              <a:solidFill>
                <a:schemeClr val="accent5"/>
              </a:solidFill>
            </a:endParaRPr>
          </a:p>
        </p:txBody>
      </p:sp>
      <p:sp>
        <p:nvSpPr>
          <p:cNvPr id="4" name="Rectangle 3"/>
          <p:cNvSpPr/>
          <p:nvPr/>
        </p:nvSpPr>
        <p:spPr>
          <a:xfrm>
            <a:off x="0" y="9748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1120328"/>
            <a:ext cx="12276218"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 &gt;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sp>
        <p:nvSpPr>
          <p:cNvPr id="6" name="Rectangle 5"/>
          <p:cNvSpPr/>
          <p:nvPr/>
        </p:nvSpPr>
        <p:spPr>
          <a:xfrm>
            <a:off x="-14654" y="181306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 y="1958529"/>
            <a:ext cx="12261564"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a:t>
            </a:r>
            <a:r>
              <a:rPr lang="en-US" dirty="0">
                <a:ea typeface="Times New Roman" panose="02020603050405020304" pitchFamily="18" charset="0"/>
              </a:rPr>
              <a:t> &gt; </a:t>
            </a:r>
            <a:r>
              <a:rPr lang="en-US" dirty="0" smtClean="0">
                <a:ea typeface="Times New Roman" panose="02020603050405020304" pitchFamily="18" charset="0"/>
              </a:rPr>
              <a:t>Help/FAQ </a:t>
            </a:r>
            <a:r>
              <a:rPr lang="en-US" dirty="0">
                <a:ea typeface="Times New Roman" panose="02020603050405020304" pitchFamily="18" charset="0"/>
              </a:rPr>
              <a:t>&gt;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grpSp>
        <p:nvGrpSpPr>
          <p:cNvPr id="8" name="Group 7"/>
          <p:cNvGrpSpPr/>
          <p:nvPr/>
        </p:nvGrpSpPr>
        <p:grpSpPr>
          <a:xfrm>
            <a:off x="536795" y="3063732"/>
            <a:ext cx="9292184" cy="3264441"/>
            <a:chOff x="524764" y="2438090"/>
            <a:chExt cx="9292184" cy="3264441"/>
          </a:xfrm>
        </p:grpSpPr>
        <p:pic>
          <p:nvPicPr>
            <p:cNvPr id="9" name="Picture 8"/>
            <p:cNvPicPr>
              <a:picLocks noChangeAspect="1"/>
            </p:cNvPicPr>
            <p:nvPr/>
          </p:nvPicPr>
          <p:blipFill>
            <a:blip r:embed="rId3"/>
            <a:stretch>
              <a:fillRect/>
            </a:stretch>
          </p:blipFill>
          <p:spPr>
            <a:xfrm>
              <a:off x="524764" y="2438090"/>
              <a:ext cx="8698886" cy="3264441"/>
            </a:xfrm>
            <a:prstGeom prst="rect">
              <a:avLst/>
            </a:prstGeom>
            <a:ln>
              <a:solidFill>
                <a:schemeClr val="tx1"/>
              </a:solidFill>
            </a:ln>
          </p:spPr>
        </p:pic>
        <p:cxnSp>
          <p:nvCxnSpPr>
            <p:cNvPr id="10" name="Straight Arrow Connector 9"/>
            <p:cNvCxnSpPr/>
            <p:nvPr/>
          </p:nvCxnSpPr>
          <p:spPr>
            <a:xfrm flipH="1">
              <a:off x="9153375" y="3002201"/>
              <a:ext cx="663573" cy="98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0415" y="3002201"/>
              <a:ext cx="893235" cy="214824"/>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 name="TextBox 11"/>
          <p:cNvSpPr txBox="1"/>
          <p:nvPr/>
        </p:nvSpPr>
        <p:spPr>
          <a:xfrm>
            <a:off x="9828979" y="2996591"/>
            <a:ext cx="1862616" cy="923330"/>
          </a:xfrm>
          <a:prstGeom prst="rect">
            <a:avLst/>
          </a:prstGeom>
          <a:solidFill>
            <a:schemeClr val="accent1">
              <a:lumMod val="20000"/>
              <a:lumOff val="80000"/>
            </a:schemeClr>
          </a:solidFill>
          <a:ln>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b="1" i="0" u="none" strike="noStrike" kern="1200" cap="none" spc="0" normalizeH="0" baseline="0" noProof="0" dirty="0" smtClean="0">
                <a:ln>
                  <a:noFill/>
                </a:ln>
                <a:solidFill>
                  <a:prstClr val="black"/>
                </a:solidFill>
                <a:effectLst/>
                <a:uLnTx/>
                <a:uFillTx/>
                <a:latin typeface="Arial"/>
                <a:ea typeface="+mn-ea"/>
                <a:cs typeface="+mn-cs"/>
              </a:rPr>
              <a:t>Ask UCPath Center </a:t>
            </a:r>
            <a:r>
              <a:rPr kumimoji="0" lang="en-US" b="0" i="0" u="none" strike="noStrike" kern="1200" cap="none" spc="0" normalizeH="0" baseline="0" noProof="0" dirty="0" smtClean="0">
                <a:ln>
                  <a:noFill/>
                </a:ln>
                <a:solidFill>
                  <a:prstClr val="black"/>
                </a:solidFill>
                <a:effectLst/>
                <a:uLnTx/>
                <a:uFillTx/>
                <a:latin typeface="Arial"/>
                <a:ea typeface="+mn-ea"/>
                <a:cs typeface="+mn-cs"/>
              </a:rPr>
              <a:t>Button</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949098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471795" cy="685800"/>
          </a:xfrm>
        </p:spPr>
        <p:txBody>
          <a:bodyPr/>
          <a:lstStyle/>
          <a:p>
            <a:r>
              <a:rPr lang="en-US" sz="2800" dirty="0" smtClean="0">
                <a:solidFill>
                  <a:schemeClr val="accent5"/>
                </a:solidFill>
              </a:rPr>
              <a:t>THINGS TO REMEMBER WHEN </a:t>
            </a:r>
            <a:r>
              <a:rPr lang="en-US" sz="2800" dirty="0" smtClean="0">
                <a:solidFill>
                  <a:schemeClr val="accent5"/>
                </a:solidFill>
              </a:rPr>
              <a:t>OPENING CASE WITH UCPC</a:t>
            </a:r>
            <a:endParaRPr lang="en-US" sz="2800" dirty="0">
              <a:solidFill>
                <a:schemeClr val="accent5"/>
              </a:solidFill>
            </a:endParaRPr>
          </a:p>
        </p:txBody>
      </p:sp>
      <p:sp>
        <p:nvSpPr>
          <p:cNvPr id="4" name="TextBox 3"/>
          <p:cNvSpPr txBox="1"/>
          <p:nvPr/>
        </p:nvSpPr>
        <p:spPr>
          <a:xfrm>
            <a:off x="1014566" y="1052052"/>
            <a:ext cx="10707329"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Follow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up on your cases weekly, however it can take UCPath a long time to complete a case, keep following up.  If you do not get a response, you should contact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CSC support team at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ucpathhelp@ucr.edu</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to escalate your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matter.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Phone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Number to call for UCPC – Employee Service line (ES) 855-982-7284, Quality Care Unit (QCU) – 951-787-5470 used for escalation calls. </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UCPath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Center Portal has an area for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Trending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Questions and Feature Topics you can use to help to find answers for your questions - </a:t>
            </a: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https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a:t>
            </a: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ucpathsupport.force.com/askucpath/s/</a:t>
            </a:r>
            <a:endPar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Behalf of Topics and Categories, please refer to the list of Topics and Categories to categorized your Case correctly.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 is not categorized correctly, it could delay your issue from being reviewed timely by UCPath.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6"/>
          <a:stretch>
            <a:fillRect/>
          </a:stretch>
        </p:blipFill>
        <p:spPr>
          <a:xfrm>
            <a:off x="360333" y="2115182"/>
            <a:ext cx="1042506" cy="1042506"/>
          </a:xfrm>
          <a:prstGeom prst="rect">
            <a:avLst/>
          </a:prstGeom>
        </p:spPr>
      </p:pic>
      <p:pic>
        <p:nvPicPr>
          <p:cNvPr id="8" name="Picture 7"/>
          <p:cNvPicPr>
            <a:picLocks noChangeAspect="1"/>
          </p:cNvPicPr>
          <p:nvPr/>
        </p:nvPicPr>
        <p:blipFill>
          <a:blip r:embed="rId6"/>
          <a:stretch>
            <a:fillRect/>
          </a:stretch>
        </p:blipFill>
        <p:spPr>
          <a:xfrm>
            <a:off x="360333" y="3260012"/>
            <a:ext cx="1042506" cy="1042506"/>
          </a:xfrm>
          <a:prstGeom prst="rect">
            <a:avLst/>
          </a:prstGeom>
        </p:spPr>
      </p:pic>
      <p:pic>
        <p:nvPicPr>
          <p:cNvPr id="9" name="Picture 8"/>
          <p:cNvPicPr>
            <a:picLocks noChangeAspect="1"/>
          </p:cNvPicPr>
          <p:nvPr/>
        </p:nvPicPr>
        <p:blipFill>
          <a:blip r:embed="rId6"/>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18111048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open on Behalf of Cases to UCPath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a:t>
            </a:r>
          </a:p>
        </p:txBody>
      </p:sp>
      <p:sp>
        <p:nvSpPr>
          <p:cNvPr id="5" name="Rectangle 4"/>
          <p:cNvSpPr/>
          <p:nvPr/>
        </p:nvSpPr>
        <p:spPr>
          <a:xfrm>
            <a:off x="1143231" y="2189237"/>
            <a:ext cx="10145453" cy="3539430"/>
          </a:xfrm>
          <a:prstGeom prst="rect">
            <a:avLst/>
          </a:prstGeom>
        </p:spPr>
        <p:txBody>
          <a:bodyPr wrap="square">
            <a:spAutoFit/>
          </a:bodyPr>
          <a:lstStyle/>
          <a:p>
            <a:pPr algn="ctr"/>
            <a:r>
              <a:rPr lang="en-US" sz="2800" b="1" u="sng" dirty="0">
                <a:solidFill>
                  <a:srgbClr val="329AF0"/>
                </a:solidFill>
                <a:latin typeface="Trade Gothic Next W01"/>
              </a:rPr>
              <a:t>On Behalf of Case </a:t>
            </a:r>
            <a:r>
              <a:rPr lang="en-US" sz="2800" b="1" u="sng" dirty="0" smtClean="0">
                <a:solidFill>
                  <a:srgbClr val="329AF0"/>
                </a:solidFill>
                <a:latin typeface="Trade Gothic Next W01"/>
              </a:rPr>
              <a:t>Management:</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a:rPr>
              <a:t>Submit Case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a:rPr>
              <a:t>Submit Case (on Behalf of Employee)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a:rPr>
              <a:t>Reopen Closed UCPath Center Case</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Monitor UCPath Center Cases"/>
              </a:rPr>
              <a:t>Monitor UCPath Center Cases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onbehalfofcasemanagement_infographic.pdf"/>
              </a:rPr>
              <a:t>On Behalf of Case Management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0979DD"/>
                </a:solidFill>
                <a:latin typeface="Trade Gothic Next W01"/>
                <a:hlinkClick r:id="rId9" tooltip="ucr_to-be_process_design_on_behalf_final_signed.pdf"/>
              </a:rPr>
              <a:t>On Behalf of Case Management Process Workbook</a:t>
            </a:r>
            <a:endParaRPr lang="en-US" sz="2800" b="1" dirty="0">
              <a:solidFill>
                <a:srgbClr val="595959"/>
              </a:solidFill>
              <a:latin typeface="Trade Gothic Next W01"/>
            </a:endParaRPr>
          </a:p>
          <a:p>
            <a:pPr algn="ctr"/>
            <a:r>
              <a:rPr lang="en-US" sz="2800" b="1" dirty="0">
                <a:solidFill>
                  <a:srgbClr val="0979DD"/>
                </a:solidFill>
                <a:latin typeface="Trade Gothic Next W01"/>
                <a:hlinkClick r:id="rId9" tooltip="ucr_to-be_process_design_on_behalf_final_signed.pdf"/>
              </a:rPr>
              <a:t>On Behalf of Case Management </a:t>
            </a:r>
            <a:r>
              <a:rPr lang="en-US" sz="2800" b="1" dirty="0" smtClean="0">
                <a:solidFill>
                  <a:srgbClr val="0979DD"/>
                </a:solidFill>
                <a:latin typeface="Trade Gothic Next W01"/>
                <a:hlinkClick r:id="rId9" tooltip="ucr_to-be_process_design_on_behalf_final_signed.pdf"/>
              </a:rPr>
              <a:t>Process Map  </a:t>
            </a:r>
            <a:endParaRPr lang="en-US" sz="2800" b="1" dirty="0">
              <a:solidFill>
                <a:srgbClr val="595959"/>
              </a:solidFill>
              <a:latin typeface="Trade Gothic Next W01"/>
            </a:endParaRPr>
          </a:p>
        </p:txBody>
      </p:sp>
    </p:spTree>
    <p:extLst>
      <p:ext uri="{BB962C8B-B14F-4D97-AF65-F5344CB8AC3E}">
        <p14:creationId xmlns:p14="http://schemas.microsoft.com/office/powerpoint/2010/main" val="26538649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1" y="1379312"/>
            <a:ext cx="11057941"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On Behalf Case Management </a:t>
            </a:r>
            <a:r>
              <a:rPr lang="en-US" sz="2000" dirty="0" smtClean="0">
                <a:solidFill>
                  <a:prstClr val="black"/>
                </a:solidFill>
                <a:latin typeface="Arial"/>
                <a:ea typeface="Calibri" panose="020F0502020204030204" pitchFamily="34" charset="0"/>
                <a:cs typeface="Times New Roman" panose="02020603050405020304" pitchFamily="18" charset="0"/>
              </a:rPr>
              <a:t>cases</a:t>
            </a:r>
            <a:r>
              <a:rPr lang="en-US" sz="2000" b="1" dirty="0" smtClean="0">
                <a:solidFill>
                  <a:prstClr val="black"/>
                </a:solidFill>
                <a:latin typeface="Arial"/>
                <a:ea typeface="Calibri" panose="020F0502020204030204" pitchFamily="34" charset="0"/>
                <a:cs typeface="Times New Roman" panose="02020603050405020304" pitchFamily="18" charset="0"/>
              </a:rPr>
              <a:t>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861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Position</a:t>
            </a:r>
            <a:r>
              <a:rPr kumimoji="0" lang="en-US" sz="7200" b="1" i="0" u="none" strike="noStrike" kern="1200" cap="none" spc="0" normalizeH="0" noProof="0" dirty="0" smtClean="0">
                <a:ln>
                  <a:noFill/>
                </a:ln>
                <a:solidFill>
                  <a:srgbClr val="F1AB00"/>
                </a:solidFill>
                <a:effectLst/>
                <a:uLnTx/>
                <a:uFillTx/>
                <a:latin typeface="Arial"/>
                <a:ea typeface="+mn-ea"/>
                <a:cs typeface="+mn-cs"/>
              </a:rPr>
              <a:t> Control </a:t>
            </a:r>
            <a:r>
              <a:rPr lang="en-US" sz="7200" b="1" noProof="0" dirty="0" smtClean="0">
                <a:solidFill>
                  <a:srgbClr val="F1AB00"/>
                </a:solidFill>
                <a:latin typeface="Arial"/>
              </a:rPr>
              <a:t>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884903"/>
            <a:ext cx="12192000" cy="619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256918" y="292608"/>
            <a:ext cx="11689277" cy="685800"/>
          </a:xfrm>
        </p:spPr>
        <p:txBody>
          <a:bodyPr/>
          <a:lstStyle/>
          <a:p>
            <a:r>
              <a:rPr lang="en-US" sz="3200" dirty="0" smtClean="0">
                <a:solidFill>
                  <a:schemeClr val="accent5"/>
                </a:solidFill>
              </a:rPr>
              <a:t>TRANSACTION PAGE</a:t>
            </a:r>
            <a:endParaRPr lang="en-US" sz="3200" dirty="0">
              <a:solidFill>
                <a:schemeClr val="accent5"/>
              </a:solidFill>
            </a:endParaRPr>
          </a:p>
        </p:txBody>
      </p:sp>
      <p:sp>
        <p:nvSpPr>
          <p:cNvPr id="3" name="object 4"/>
          <p:cNvSpPr txBox="1"/>
          <p:nvPr/>
        </p:nvSpPr>
        <p:spPr>
          <a:xfrm>
            <a:off x="437616" y="1024983"/>
            <a:ext cx="11292267" cy="2240997"/>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Arial"/>
                <a:ea typeface="+mn-ea"/>
                <a:cs typeface="Arial"/>
              </a:rPr>
              <a:t>Navigation: </a:t>
            </a:r>
            <a:r>
              <a:rPr kumimoji="0" sz="2000" b="0" i="0" u="none" strike="noStrike" kern="1200" cap="none" spc="-5" normalizeH="0" baseline="0" noProof="0" dirty="0">
                <a:ln>
                  <a:noFill/>
                </a:ln>
                <a:solidFill>
                  <a:prstClr val="black"/>
                </a:solidFill>
                <a:effectLst/>
                <a:uLnTx/>
                <a:uFillTx/>
                <a:latin typeface="Arial"/>
                <a:ea typeface="+mn-ea"/>
                <a:cs typeface="Arial"/>
              </a:rPr>
              <a:t>PeopleSoft </a:t>
            </a:r>
            <a:r>
              <a:rPr kumimoji="0" sz="2000" b="0" i="0" u="none" strike="noStrike" kern="1200" cap="none" spc="5" normalizeH="0" baseline="0" noProof="0" dirty="0">
                <a:ln>
                  <a:noFill/>
                </a:ln>
                <a:solidFill>
                  <a:prstClr val="black"/>
                </a:solidFill>
                <a:effectLst/>
                <a:uLnTx/>
                <a:uFillTx/>
                <a:latin typeface="Arial"/>
                <a:ea typeface="+mn-ea"/>
                <a:cs typeface="Arial"/>
              </a:rPr>
              <a:t>Menu &gt; </a:t>
            </a:r>
            <a:r>
              <a:rPr kumimoji="0" sz="2000" b="0" i="0" u="none" strike="noStrike" kern="1200" cap="none" spc="0" normalizeH="0" baseline="0" noProof="0" dirty="0">
                <a:ln>
                  <a:noFill/>
                </a:ln>
                <a:solidFill>
                  <a:prstClr val="black"/>
                </a:solidFill>
                <a:effectLst/>
                <a:uLnTx/>
                <a:uFillTx/>
                <a:latin typeface="Arial"/>
                <a:ea typeface="+mn-ea"/>
                <a:cs typeface="Arial"/>
              </a:rPr>
              <a:t>UC </a:t>
            </a:r>
            <a:r>
              <a:rPr kumimoji="0" sz="2000" b="0" i="0" u="none" strike="noStrike" kern="1200" cap="none" spc="5" normalizeH="0" baseline="0" noProof="0" dirty="0">
                <a:ln>
                  <a:noFill/>
                </a:ln>
                <a:solidFill>
                  <a:prstClr val="black"/>
                </a:solidFill>
                <a:effectLst/>
                <a:uLnTx/>
                <a:uFillTx/>
                <a:latin typeface="Arial"/>
                <a:ea typeface="+mn-ea"/>
                <a:cs typeface="Arial"/>
              </a:rPr>
              <a:t>Customizations &gt; </a:t>
            </a:r>
            <a:r>
              <a:rPr kumimoji="0" sz="2000" b="0" i="0" u="none" strike="noStrike" kern="1200" cap="none" spc="0" normalizeH="0" baseline="0" noProof="0" dirty="0">
                <a:ln>
                  <a:noFill/>
                </a:ln>
                <a:solidFill>
                  <a:prstClr val="black"/>
                </a:solidFill>
                <a:effectLst/>
                <a:uLnTx/>
                <a:uFillTx/>
                <a:latin typeface="Arial"/>
                <a:ea typeface="+mn-ea"/>
                <a:cs typeface="Arial"/>
              </a:rPr>
              <a:t>UC</a:t>
            </a:r>
            <a:r>
              <a:rPr kumimoji="0" sz="2000" b="0" i="0" u="none" strike="noStrike" kern="1200" cap="none" spc="-310"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smtClean="0">
                <a:ln>
                  <a:noFill/>
                </a:ln>
                <a:solidFill>
                  <a:prstClr val="black"/>
                </a:solidFill>
                <a:effectLst/>
                <a:uLnTx/>
                <a:uFillTx/>
                <a:latin typeface="Arial"/>
                <a:ea typeface="+mn-ea"/>
                <a:cs typeface="Arial"/>
              </a:rPr>
              <a:t>Extensions</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 </a:t>
            </a:r>
            <a:r>
              <a:rPr kumimoji="0" sz="2000" b="0" i="0" u="none" strike="noStrike" kern="1200" cap="none" spc="5" normalizeH="0" baseline="0" noProof="0" dirty="0" smtClean="0">
                <a:ln>
                  <a:noFill/>
                </a:ln>
                <a:solidFill>
                  <a:prstClr val="black"/>
                </a:solidFill>
                <a:effectLst/>
                <a:uLnTx/>
                <a:uFillTx/>
                <a:latin typeface="Arial"/>
                <a:ea typeface="+mn-ea"/>
                <a:cs typeface="Arial"/>
              </a:rPr>
              <a:t>&gt; </a:t>
            </a:r>
            <a:r>
              <a:rPr kumimoji="0" sz="2000" b="1" i="0" u="none" strike="noStrike" kern="1200" cap="none" spc="5" normalizeH="0" baseline="0" noProof="0" dirty="0">
                <a:ln>
                  <a:noFill/>
                </a:ln>
                <a:solidFill>
                  <a:prstClr val="black"/>
                </a:solidFill>
                <a:effectLst/>
                <a:uLnTx/>
                <a:uFillTx/>
                <a:latin typeface="Arial"/>
                <a:ea typeface="+mn-ea"/>
                <a:cs typeface="Arial"/>
              </a:rPr>
              <a:t>Position </a:t>
            </a:r>
            <a:r>
              <a:rPr kumimoji="0" sz="2000" b="1" i="0" u="none" strike="noStrike" kern="1200" cap="none" spc="0" normalizeH="0" baseline="0" noProof="0" dirty="0">
                <a:ln>
                  <a:noFill/>
                </a:ln>
                <a:solidFill>
                  <a:prstClr val="black"/>
                </a:solidFill>
                <a:effectLst/>
                <a:uLnTx/>
                <a:uFillTx/>
                <a:latin typeface="Arial"/>
                <a:ea typeface="+mn-ea"/>
                <a:cs typeface="Arial"/>
              </a:rPr>
              <a:t>Control</a:t>
            </a:r>
            <a:r>
              <a:rPr kumimoji="0" sz="2000" b="1" i="0" u="none" strike="noStrike" kern="1200" cap="none" spc="-16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smtClean="0">
                <a:ln>
                  <a:noFill/>
                </a:ln>
                <a:solidFill>
                  <a:prstClr val="black"/>
                </a:solidFill>
                <a:effectLst/>
                <a:uLnTx/>
                <a:uFillTx/>
                <a:latin typeface="Arial"/>
                <a:ea typeface="+mn-ea"/>
                <a:cs typeface="Arial"/>
              </a:rPr>
              <a:t>Request</a:t>
            </a:r>
            <a:endParaRPr kumimoji="0" lang="en-US" sz="2000" b="1" i="0" u="none" strike="noStrike" kern="1200" cap="none" spc="0" normalizeH="0" baseline="0" noProof="0" dirty="0" smtClean="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a:ea typeface="+mn-ea"/>
              <a:cs typeface="Arial"/>
            </a:endParaRPr>
          </a:p>
          <a:p>
            <a:pPr marL="225425" marR="0" lvl="0" indent="-212725" algn="l" defTabSz="914400" rtl="0" eaLnBrk="1" fontAlgn="auto" latinLnBrk="0" hangingPunct="1">
              <a:lnSpc>
                <a:spcPct val="100000"/>
              </a:lnSpc>
              <a:spcBef>
                <a:spcPts val="735"/>
              </a:spcBef>
              <a:spcAft>
                <a:spcPts val="0"/>
              </a:spcAft>
              <a:buClrTx/>
              <a:buSzTx/>
              <a:buFont typeface="Arial" panose="020B0604020202020204" pitchFamily="34" charset="0"/>
              <a:buChar char="•"/>
              <a:tabLst>
                <a:tab pos="241300" algn="l"/>
              </a:tabLst>
              <a:defRPr/>
            </a:pPr>
            <a:r>
              <a:rPr kumimoji="0" sz="2000" b="0" i="0" u="none" strike="noStrike" kern="1200" cap="none" spc="15" normalizeH="0" baseline="0" noProof="0" dirty="0">
                <a:ln>
                  <a:noFill/>
                </a:ln>
                <a:solidFill>
                  <a:prstClr val="black"/>
                </a:solidFill>
                <a:effectLst/>
                <a:uLnTx/>
                <a:uFillTx/>
                <a:latin typeface="Arial"/>
                <a:ea typeface="+mn-ea"/>
                <a:cs typeface="Arial"/>
              </a:rPr>
              <a:t>The </a:t>
            </a:r>
            <a:r>
              <a:rPr kumimoji="0" sz="2000" b="0" i="0" u="none" strike="noStrike" kern="1200" cap="none" spc="0" normalizeH="0" baseline="0" noProof="0" dirty="0">
                <a:ln>
                  <a:noFill/>
                </a:ln>
                <a:solidFill>
                  <a:prstClr val="black"/>
                </a:solidFill>
                <a:effectLst/>
                <a:uLnTx/>
                <a:uFillTx/>
                <a:latin typeface="Arial"/>
                <a:ea typeface="+mn-ea"/>
                <a:cs typeface="Arial"/>
              </a:rPr>
              <a:t>system </a:t>
            </a:r>
            <a:r>
              <a:rPr kumimoji="0" sz="2000" b="0" i="0" u="none" strike="noStrike" kern="1200" cap="none" spc="-5" normalizeH="0" baseline="0" noProof="0" dirty="0">
                <a:ln>
                  <a:noFill/>
                </a:ln>
                <a:solidFill>
                  <a:prstClr val="black"/>
                </a:solidFill>
                <a:effectLst/>
                <a:uLnTx/>
                <a:uFillTx/>
                <a:latin typeface="Arial"/>
                <a:ea typeface="+mn-ea"/>
                <a:cs typeface="Arial"/>
              </a:rPr>
              <a:t>displays </a:t>
            </a:r>
            <a:r>
              <a:rPr kumimoji="0" sz="2000" b="0" i="0" u="none" strike="noStrike" kern="1200" cap="none" spc="10" normalizeH="0" baseline="0" noProof="0" dirty="0">
                <a:ln>
                  <a:noFill/>
                </a:ln>
                <a:solidFill>
                  <a:prstClr val="black"/>
                </a:solidFill>
                <a:effectLst/>
                <a:uLnTx/>
                <a:uFillTx/>
                <a:latin typeface="Arial"/>
                <a:ea typeface="+mn-ea"/>
                <a:cs typeface="Arial"/>
              </a:rPr>
              <a:t>the </a:t>
            </a:r>
            <a:r>
              <a:rPr kumimoji="0" sz="2000" b="1" i="0" u="none" strike="noStrike" kern="1200" cap="none" spc="-5" normalizeH="0" baseline="0" noProof="0" dirty="0">
                <a:ln>
                  <a:noFill/>
                </a:ln>
                <a:solidFill>
                  <a:prstClr val="black"/>
                </a:solidFill>
                <a:effectLst/>
                <a:uLnTx/>
                <a:uFillTx/>
                <a:latin typeface="Arial"/>
                <a:ea typeface="+mn-ea"/>
                <a:cs typeface="Arial"/>
              </a:rPr>
              <a:t>Add/Update </a:t>
            </a:r>
            <a:r>
              <a:rPr kumimoji="0" sz="2000" b="1" i="0" u="none" strike="noStrike" kern="1200" cap="none" spc="5" normalizeH="0" baseline="0" noProof="0" dirty="0">
                <a:ln>
                  <a:noFill/>
                </a:ln>
                <a:solidFill>
                  <a:prstClr val="black"/>
                </a:solidFill>
                <a:effectLst/>
                <a:uLnTx/>
                <a:uFillTx/>
                <a:latin typeface="Arial"/>
                <a:ea typeface="+mn-ea"/>
                <a:cs typeface="Arial"/>
              </a:rPr>
              <a:t>Position </a:t>
            </a:r>
            <a:r>
              <a:rPr kumimoji="0" sz="2000" b="1" i="0" u="none" strike="noStrike" kern="1200" cap="none" spc="0" normalizeH="0" baseline="0" noProof="0" dirty="0">
                <a:ln>
                  <a:noFill/>
                </a:ln>
                <a:solidFill>
                  <a:prstClr val="black"/>
                </a:solidFill>
                <a:effectLst/>
                <a:uLnTx/>
                <a:uFillTx/>
                <a:latin typeface="Arial"/>
                <a:ea typeface="+mn-ea"/>
                <a:cs typeface="Arial"/>
              </a:rPr>
              <a:t>Request</a:t>
            </a:r>
            <a:r>
              <a:rPr kumimoji="0" sz="2000" b="1" i="0" u="none" strike="noStrike" kern="1200" cap="none" spc="-240" normalizeH="0" baseline="0" noProof="0" dirty="0">
                <a:ln>
                  <a:noFill/>
                </a:ln>
                <a:solidFill>
                  <a:prstClr val="black"/>
                </a:solidFill>
                <a:effectLst/>
                <a:uLnTx/>
                <a:uFillTx/>
                <a:latin typeface="Arial"/>
                <a:ea typeface="+mn-ea"/>
                <a:cs typeface="Arial"/>
              </a:rPr>
              <a:t> </a:t>
            </a:r>
            <a:r>
              <a:rPr kumimoji="0" lang="en-US" sz="2000" b="1" i="0" u="none" strike="noStrike" kern="1200" cap="none" spc="-240"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0" normalizeH="0" baseline="0" noProof="0" dirty="0" smtClean="0">
                <a:ln>
                  <a:noFill/>
                </a:ln>
                <a:solidFill>
                  <a:prstClr val="black"/>
                </a:solidFill>
                <a:effectLst/>
                <a:uLnTx/>
                <a:uFillTx/>
                <a:latin typeface="Arial"/>
                <a:ea typeface="+mn-ea"/>
                <a:cs typeface="Arial"/>
              </a:rPr>
              <a:t>page</a:t>
            </a:r>
            <a:r>
              <a:rPr kumimoji="0" sz="2000" b="0" i="0" u="none" strike="noStrike" kern="1200" cap="none" spc="0" normalizeH="0" baseline="0" noProof="0" dirty="0" smtClean="0">
                <a:ln>
                  <a:noFill/>
                </a:ln>
                <a:solidFill>
                  <a:prstClr val="black"/>
                </a:solidFill>
                <a:effectLst/>
                <a:uLnTx/>
                <a:uFillTx/>
                <a:latin typeface="Arial"/>
                <a:ea typeface="+mn-ea"/>
                <a:cs typeface="Arial"/>
              </a:rPr>
              <a:t>.</a:t>
            </a:r>
            <a:endParaRPr kumimoji="0" sz="2000" b="0" i="0" u="none" strike="noStrike" kern="1200" cap="none" spc="0" normalizeH="0" baseline="0" noProof="0" dirty="0">
              <a:ln>
                <a:noFill/>
              </a:ln>
              <a:solidFill>
                <a:prstClr val="black"/>
              </a:solidFill>
              <a:effectLst/>
              <a:uLnTx/>
              <a:uFillTx/>
              <a:latin typeface="Arial"/>
              <a:ea typeface="+mn-ea"/>
              <a:cs typeface="Arial"/>
            </a:endParaRPr>
          </a:p>
          <a:p>
            <a:pPr marL="225425" marR="5080" lvl="0" indent="-212725" algn="l" defTabSz="914400" rtl="0" eaLnBrk="1" fontAlgn="auto" latinLnBrk="0" hangingPunct="1">
              <a:lnSpc>
                <a:spcPts val="2160"/>
              </a:lnSpc>
              <a:spcBef>
                <a:spcPts val="1040"/>
              </a:spcBef>
              <a:spcAft>
                <a:spcPts val="0"/>
              </a:spcAft>
              <a:buClrTx/>
              <a:buSzTx/>
              <a:buFont typeface="Arial" panose="020B0604020202020204" pitchFamily="34" charset="0"/>
              <a:buChar char="•"/>
              <a:tabLst>
                <a:tab pos="225425" algn="l"/>
              </a:tabLst>
              <a:defRPr/>
            </a:pPr>
            <a:r>
              <a:rPr kumimoji="0" sz="2000" b="0" i="0" u="none" strike="noStrike" kern="1200" cap="none" spc="-5" normalizeH="0" baseline="0" noProof="0" dirty="0">
                <a:ln>
                  <a:noFill/>
                </a:ln>
                <a:solidFill>
                  <a:prstClr val="black"/>
                </a:solidFill>
                <a:effectLst/>
                <a:uLnTx/>
                <a:uFillTx/>
                <a:latin typeface="Arial"/>
                <a:ea typeface="+mn-ea"/>
                <a:cs typeface="Arial"/>
              </a:rPr>
              <a:t>Click </a:t>
            </a:r>
            <a:r>
              <a:rPr kumimoji="0" sz="2000" b="0" i="0" u="none" strike="noStrike" kern="1200" cap="none" spc="10" normalizeH="0" baseline="0" noProof="0" dirty="0">
                <a:ln>
                  <a:noFill/>
                </a:ln>
                <a:solidFill>
                  <a:prstClr val="black"/>
                </a:solidFill>
                <a:effectLst/>
                <a:uLnTx/>
                <a:uFillTx/>
                <a:latin typeface="Arial"/>
                <a:ea typeface="+mn-ea"/>
                <a:cs typeface="Arial"/>
              </a:rPr>
              <a:t>the </a:t>
            </a:r>
            <a:r>
              <a:rPr kumimoji="0" sz="2000" b="1" i="0" u="none" strike="noStrike" kern="1200" cap="none" spc="-15" normalizeH="0" baseline="0" noProof="0" dirty="0">
                <a:ln>
                  <a:noFill/>
                </a:ln>
                <a:solidFill>
                  <a:prstClr val="black"/>
                </a:solidFill>
                <a:effectLst/>
                <a:uLnTx/>
                <a:uFillTx/>
                <a:latin typeface="Arial"/>
                <a:ea typeface="+mn-ea"/>
                <a:cs typeface="Arial"/>
              </a:rPr>
              <a:t>Add </a:t>
            </a:r>
            <a:r>
              <a:rPr kumimoji="0" sz="2000" b="1" i="0" u="none" strike="noStrike" kern="1200" cap="none" spc="0" normalizeH="0" baseline="0" noProof="0" dirty="0">
                <a:ln>
                  <a:noFill/>
                </a:ln>
                <a:solidFill>
                  <a:prstClr val="black"/>
                </a:solidFill>
                <a:effectLst/>
                <a:uLnTx/>
                <a:uFillTx/>
                <a:latin typeface="Arial"/>
                <a:ea typeface="+mn-ea"/>
                <a:cs typeface="Arial"/>
              </a:rPr>
              <a:t>New </a:t>
            </a:r>
            <a:r>
              <a:rPr kumimoji="0" sz="2000" b="1" i="0" u="none" strike="noStrike" kern="1200" cap="none" spc="5" normalizeH="0" baseline="0" noProof="0" dirty="0">
                <a:ln>
                  <a:noFill/>
                </a:ln>
                <a:solidFill>
                  <a:prstClr val="black"/>
                </a:solidFill>
                <a:effectLst/>
                <a:uLnTx/>
                <a:uFillTx/>
                <a:latin typeface="Arial"/>
                <a:ea typeface="+mn-ea"/>
                <a:cs typeface="Arial"/>
              </a:rPr>
              <a:t>Position </a:t>
            </a:r>
            <a:r>
              <a:rPr kumimoji="0" sz="2000" b="0" i="0" u="none" strike="noStrike" kern="1200" cap="none" spc="10" normalizeH="0" baseline="0" noProof="0" dirty="0">
                <a:ln>
                  <a:noFill/>
                </a:ln>
                <a:solidFill>
                  <a:prstClr val="black"/>
                </a:solidFill>
                <a:effectLst/>
                <a:uLnTx/>
                <a:uFillTx/>
                <a:latin typeface="Arial"/>
                <a:ea typeface="+mn-ea"/>
                <a:cs typeface="Arial"/>
              </a:rPr>
              <a:t>option </a:t>
            </a:r>
            <a:r>
              <a:rPr kumimoji="0" sz="2000" b="0" i="0" u="none" strike="noStrike" kern="1200" cap="none" spc="5" normalizeH="0" baseline="0" noProof="0" dirty="0">
                <a:ln>
                  <a:noFill/>
                </a:ln>
                <a:solidFill>
                  <a:prstClr val="black"/>
                </a:solidFill>
                <a:effectLst/>
                <a:uLnTx/>
                <a:uFillTx/>
                <a:latin typeface="Arial"/>
                <a:ea typeface="+mn-ea"/>
                <a:cs typeface="Arial"/>
              </a:rPr>
              <a:t>and </a:t>
            </a:r>
            <a:r>
              <a:rPr kumimoji="0" sz="2000" b="0" i="0" u="none" strike="noStrike" kern="1200" cap="none" spc="-5" normalizeH="0" baseline="0" noProof="0" dirty="0">
                <a:ln>
                  <a:noFill/>
                </a:ln>
                <a:solidFill>
                  <a:prstClr val="black"/>
                </a:solidFill>
                <a:effectLst/>
                <a:uLnTx/>
                <a:uFillTx/>
                <a:latin typeface="Arial"/>
                <a:ea typeface="+mn-ea"/>
                <a:cs typeface="Arial"/>
              </a:rPr>
              <a:t>click </a:t>
            </a:r>
            <a:r>
              <a:rPr kumimoji="0" sz="2000" b="1" i="0" u="none" strike="noStrike" kern="1200" cap="none" spc="0" normalizeH="0" baseline="0" noProof="0" dirty="0">
                <a:ln>
                  <a:noFill/>
                </a:ln>
                <a:solidFill>
                  <a:prstClr val="black"/>
                </a:solidFill>
                <a:effectLst/>
                <a:uLnTx/>
                <a:uFillTx/>
                <a:latin typeface="Arial"/>
                <a:ea typeface="+mn-ea"/>
                <a:cs typeface="Arial"/>
              </a:rPr>
              <a:t>Next </a:t>
            </a:r>
            <a:r>
              <a:rPr kumimoji="0" sz="2000" b="0" i="0" u="none" strike="noStrike" kern="1200" cap="none" spc="10" normalizeH="0" baseline="0" noProof="0" dirty="0">
                <a:ln>
                  <a:noFill/>
                </a:ln>
                <a:solidFill>
                  <a:prstClr val="black"/>
                </a:solidFill>
                <a:effectLst/>
                <a:uLnTx/>
                <a:uFillTx/>
                <a:latin typeface="Arial"/>
                <a:ea typeface="+mn-ea"/>
                <a:cs typeface="Arial"/>
              </a:rPr>
              <a:t>to </a:t>
            </a:r>
            <a:r>
              <a:rPr kumimoji="0" sz="2000" b="0" i="0" u="none" strike="noStrike" kern="1200" cap="none" spc="5" normalizeH="0" baseline="0" noProof="0" dirty="0">
                <a:ln>
                  <a:noFill/>
                </a:ln>
                <a:solidFill>
                  <a:prstClr val="black"/>
                </a:solidFill>
                <a:effectLst/>
                <a:uLnTx/>
                <a:uFillTx/>
                <a:latin typeface="Arial"/>
                <a:ea typeface="+mn-ea"/>
                <a:cs typeface="Arial"/>
              </a:rPr>
              <a:t>begin </a:t>
            </a:r>
            <a:r>
              <a:rPr kumimoji="0" sz="2000" b="0" i="0" u="none" strike="noStrike" kern="1200" cap="none" spc="10" normalizeH="0" baseline="0" noProof="0" dirty="0">
                <a:ln>
                  <a:noFill/>
                </a:ln>
                <a:solidFill>
                  <a:prstClr val="black"/>
                </a:solidFill>
                <a:effectLst/>
                <a:uLnTx/>
                <a:uFillTx/>
                <a:latin typeface="Arial"/>
                <a:ea typeface="+mn-ea"/>
                <a:cs typeface="Arial"/>
              </a:rPr>
              <a:t>the</a:t>
            </a:r>
            <a:r>
              <a:rPr kumimoji="0" sz="2000" b="0" i="0" u="none" strike="noStrike" kern="1200" cap="none" spc="-350"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steps </a:t>
            </a:r>
            <a:r>
              <a:rPr kumimoji="0" sz="2000" b="0" i="0" u="none" strike="noStrike" kern="1200" cap="none" spc="5" normalizeH="0" baseline="0" noProof="0" dirty="0" smtClean="0">
                <a:ln>
                  <a:noFill/>
                </a:ln>
                <a:solidFill>
                  <a:prstClr val="black"/>
                </a:solidFill>
                <a:effectLst/>
                <a:uLnTx/>
                <a:uFillTx/>
                <a:latin typeface="Arial"/>
                <a:ea typeface="+mn-ea"/>
                <a:cs typeface="Arial"/>
              </a:rPr>
              <a:t>for </a:t>
            </a:r>
            <a:r>
              <a:rPr kumimoji="0" sz="2000" b="0" i="0" u="none" strike="noStrike" kern="1200" cap="none" spc="5" normalizeH="0" baseline="0" noProof="0" dirty="0">
                <a:ln>
                  <a:noFill/>
                </a:ln>
                <a:solidFill>
                  <a:prstClr val="black"/>
                </a:solidFill>
                <a:effectLst/>
                <a:uLnTx/>
                <a:uFillTx/>
                <a:latin typeface="Arial"/>
                <a:ea typeface="+mn-ea"/>
                <a:cs typeface="Arial"/>
              </a:rPr>
              <a:t>adding a </a:t>
            </a:r>
            <a:r>
              <a:rPr kumimoji="0" sz="2000" b="0" i="0" u="none" strike="noStrike" kern="1200" cap="none" spc="0" normalizeH="0" baseline="0" noProof="0" dirty="0">
                <a:ln>
                  <a:noFill/>
                </a:ln>
                <a:solidFill>
                  <a:prstClr val="black"/>
                </a:solidFill>
                <a:effectLst/>
                <a:uLnTx/>
                <a:uFillTx/>
                <a:latin typeface="Arial"/>
                <a:ea typeface="+mn-ea"/>
                <a:cs typeface="Arial"/>
              </a:rPr>
              <a:t>new </a:t>
            </a:r>
            <a:r>
              <a:rPr kumimoji="0" sz="2000" b="0" i="0" u="none" strike="noStrike" kern="1200" cap="none" spc="10" normalizeH="0" baseline="0" noProof="0" dirty="0">
                <a:ln>
                  <a:noFill/>
                </a:ln>
                <a:solidFill>
                  <a:prstClr val="black"/>
                </a:solidFill>
                <a:effectLst/>
                <a:uLnTx/>
                <a:uFillTx/>
                <a:latin typeface="Arial"/>
                <a:ea typeface="+mn-ea"/>
                <a:cs typeface="Arial"/>
              </a:rPr>
              <a:t>position </a:t>
            </a:r>
            <a:r>
              <a:rPr kumimoji="0" sz="2000" b="0" i="0" u="none" strike="noStrike" kern="1200" cap="none" spc="5" normalizeH="0" baseline="0" noProof="0" dirty="0" smtClean="0">
                <a:ln>
                  <a:noFill/>
                </a:ln>
                <a:solidFill>
                  <a:prstClr val="black"/>
                </a:solidFill>
                <a:effectLst/>
                <a:uLnTx/>
                <a:uFillTx/>
                <a:latin typeface="Arial"/>
                <a:ea typeface="+mn-ea"/>
                <a:cs typeface="Arial"/>
              </a:rPr>
              <a:t>control</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 </a:t>
            </a:r>
            <a:r>
              <a:rPr kumimoji="0" sz="2000" b="0" i="0" u="none" strike="noStrike" kern="1200" cap="none" spc="5" normalizeH="0" baseline="0" noProof="0" dirty="0" smtClean="0">
                <a:ln>
                  <a:noFill/>
                </a:ln>
                <a:solidFill>
                  <a:prstClr val="black"/>
                </a:solidFill>
                <a:effectLst/>
                <a:uLnTx/>
                <a:uFillTx/>
                <a:latin typeface="Arial"/>
                <a:ea typeface="+mn-ea"/>
                <a:cs typeface="Arial"/>
              </a:rPr>
              <a:t>request.</a:t>
            </a: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a:p>
            <a:pPr marL="225425" marR="5080" indent="-212725">
              <a:lnSpc>
                <a:spcPts val="2160"/>
              </a:lnSpc>
              <a:spcBef>
                <a:spcPts val="1040"/>
              </a:spcBef>
              <a:buFont typeface="Arial" panose="020B0604020202020204" pitchFamily="34" charset="0"/>
              <a:buChar char="•"/>
              <a:tabLst>
                <a:tab pos="225425" algn="l"/>
              </a:tabLst>
              <a:defRPr/>
            </a:pPr>
            <a:r>
              <a:rPr lang="en-US" sz="2000" spc="-5" dirty="0">
                <a:solidFill>
                  <a:prstClr val="black"/>
                </a:solidFill>
                <a:cs typeface="Arial"/>
              </a:rPr>
              <a:t>Click </a:t>
            </a:r>
            <a:r>
              <a:rPr lang="en-US" sz="2000" spc="10" dirty="0">
                <a:solidFill>
                  <a:prstClr val="black"/>
                </a:solidFill>
                <a:cs typeface="Arial"/>
              </a:rPr>
              <a:t>the </a:t>
            </a:r>
            <a:r>
              <a:rPr lang="en-US" sz="2000" b="1" dirty="0">
                <a:solidFill>
                  <a:prstClr val="black"/>
                </a:solidFill>
                <a:cs typeface="Arial"/>
              </a:rPr>
              <a:t>Update </a:t>
            </a:r>
            <a:r>
              <a:rPr lang="en-US" sz="2000" b="1" spc="-20" dirty="0">
                <a:solidFill>
                  <a:prstClr val="black"/>
                </a:solidFill>
                <a:cs typeface="Arial"/>
              </a:rPr>
              <a:t>Vacant </a:t>
            </a:r>
            <a:r>
              <a:rPr lang="en-US" sz="2000" b="1" spc="5" dirty="0">
                <a:solidFill>
                  <a:prstClr val="black"/>
                </a:solidFill>
                <a:cs typeface="Arial"/>
              </a:rPr>
              <a:t>Position </a:t>
            </a:r>
            <a:r>
              <a:rPr lang="en-US" sz="2000" spc="10" dirty="0">
                <a:solidFill>
                  <a:prstClr val="black"/>
                </a:solidFill>
                <a:cs typeface="Arial"/>
              </a:rPr>
              <a:t>option </a:t>
            </a:r>
            <a:r>
              <a:rPr lang="en-US" sz="2000" dirty="0">
                <a:solidFill>
                  <a:prstClr val="black"/>
                </a:solidFill>
                <a:cs typeface="Arial"/>
              </a:rPr>
              <a:t>and </a:t>
            </a:r>
            <a:r>
              <a:rPr lang="en-US" sz="2000" spc="5" dirty="0">
                <a:solidFill>
                  <a:prstClr val="black"/>
                </a:solidFill>
                <a:cs typeface="Arial"/>
              </a:rPr>
              <a:t>then </a:t>
            </a:r>
            <a:r>
              <a:rPr lang="en-US" sz="2000" spc="-5" dirty="0">
                <a:solidFill>
                  <a:prstClr val="black"/>
                </a:solidFill>
                <a:cs typeface="Arial"/>
              </a:rPr>
              <a:t>click </a:t>
            </a:r>
            <a:r>
              <a:rPr lang="en-US" sz="2000" b="1" dirty="0">
                <a:solidFill>
                  <a:prstClr val="black"/>
                </a:solidFill>
                <a:cs typeface="Arial"/>
              </a:rPr>
              <a:t>Next</a:t>
            </a:r>
            <a:r>
              <a:rPr lang="en-US" sz="2000" b="1" spc="-305" dirty="0">
                <a:solidFill>
                  <a:prstClr val="black"/>
                </a:solidFill>
                <a:cs typeface="Arial"/>
              </a:rPr>
              <a:t>  </a:t>
            </a:r>
            <a:r>
              <a:rPr lang="en-US" sz="2000" spc="10" dirty="0">
                <a:solidFill>
                  <a:prstClr val="black"/>
                </a:solidFill>
                <a:cs typeface="Arial"/>
              </a:rPr>
              <a:t>to </a:t>
            </a:r>
            <a:r>
              <a:rPr lang="en-US" sz="2000" spc="5" dirty="0">
                <a:solidFill>
                  <a:prstClr val="black"/>
                </a:solidFill>
                <a:cs typeface="Arial"/>
              </a:rPr>
              <a:t>begin</a:t>
            </a:r>
            <a:r>
              <a:rPr lang="en-US" sz="2000" spc="-60" dirty="0">
                <a:solidFill>
                  <a:prstClr val="black"/>
                </a:solidFill>
                <a:cs typeface="Arial"/>
              </a:rPr>
              <a:t> </a:t>
            </a:r>
            <a:r>
              <a:rPr lang="en-US" sz="2000" spc="10" dirty="0">
                <a:solidFill>
                  <a:prstClr val="black"/>
                </a:solidFill>
                <a:cs typeface="Arial"/>
              </a:rPr>
              <a:t>the</a:t>
            </a:r>
            <a:r>
              <a:rPr lang="en-US" sz="2000" spc="-25" dirty="0">
                <a:solidFill>
                  <a:prstClr val="black"/>
                </a:solidFill>
                <a:cs typeface="Arial"/>
              </a:rPr>
              <a:t> </a:t>
            </a:r>
            <a:r>
              <a:rPr lang="en-US" sz="2000" spc="5" dirty="0">
                <a:solidFill>
                  <a:prstClr val="black"/>
                </a:solidFill>
                <a:cs typeface="Arial"/>
              </a:rPr>
              <a:t>steps</a:t>
            </a:r>
            <a:r>
              <a:rPr lang="en-US" sz="2000" spc="-55" dirty="0">
                <a:solidFill>
                  <a:prstClr val="black"/>
                </a:solidFill>
                <a:cs typeface="Arial"/>
              </a:rPr>
              <a:t> </a:t>
            </a:r>
            <a:r>
              <a:rPr lang="en-US" sz="2000" spc="5" dirty="0">
                <a:solidFill>
                  <a:prstClr val="black"/>
                </a:solidFill>
                <a:cs typeface="Arial"/>
              </a:rPr>
              <a:t>for</a:t>
            </a:r>
            <a:r>
              <a:rPr lang="en-US" sz="2000" spc="-40" dirty="0">
                <a:solidFill>
                  <a:prstClr val="black"/>
                </a:solidFill>
                <a:cs typeface="Arial"/>
              </a:rPr>
              <a:t> </a:t>
            </a:r>
            <a:r>
              <a:rPr lang="en-US" sz="2000" spc="10" dirty="0">
                <a:solidFill>
                  <a:prstClr val="black"/>
                </a:solidFill>
                <a:cs typeface="Arial"/>
              </a:rPr>
              <a:t>initiating</a:t>
            </a:r>
            <a:r>
              <a:rPr lang="en-US" sz="2000" spc="-130" dirty="0">
                <a:solidFill>
                  <a:prstClr val="black"/>
                </a:solidFill>
                <a:cs typeface="Arial"/>
              </a:rPr>
              <a:t> </a:t>
            </a:r>
            <a:r>
              <a:rPr lang="en-US" sz="2000" spc="5" dirty="0">
                <a:solidFill>
                  <a:prstClr val="black"/>
                </a:solidFill>
                <a:cs typeface="Arial"/>
              </a:rPr>
              <a:t>a</a:t>
            </a:r>
            <a:r>
              <a:rPr lang="en-US" sz="2000" spc="-25" dirty="0">
                <a:solidFill>
                  <a:prstClr val="black"/>
                </a:solidFill>
                <a:cs typeface="Arial"/>
              </a:rPr>
              <a:t> </a:t>
            </a:r>
            <a:r>
              <a:rPr lang="en-US" sz="2000" spc="10" dirty="0">
                <a:solidFill>
                  <a:prstClr val="black"/>
                </a:solidFill>
                <a:cs typeface="Arial"/>
              </a:rPr>
              <a:t>position</a:t>
            </a:r>
            <a:r>
              <a:rPr lang="en-US" sz="2000" spc="-95" dirty="0">
                <a:solidFill>
                  <a:prstClr val="black"/>
                </a:solidFill>
                <a:cs typeface="Arial"/>
              </a:rPr>
              <a:t> </a:t>
            </a:r>
            <a:r>
              <a:rPr lang="en-US" sz="2000" spc="5" dirty="0">
                <a:solidFill>
                  <a:prstClr val="black"/>
                </a:solidFill>
                <a:cs typeface="Arial"/>
              </a:rPr>
              <a:t>update</a:t>
            </a:r>
            <a:r>
              <a:rPr lang="en-US" sz="2000" spc="-60" dirty="0">
                <a:solidFill>
                  <a:prstClr val="black"/>
                </a:solidFill>
                <a:cs typeface="Arial"/>
              </a:rPr>
              <a:t> </a:t>
            </a:r>
            <a:r>
              <a:rPr lang="en-US" sz="2000" spc="5" dirty="0">
                <a:solidFill>
                  <a:prstClr val="black"/>
                </a:solidFill>
                <a:cs typeface="Arial"/>
              </a:rPr>
              <a:t>control</a:t>
            </a:r>
            <a:r>
              <a:rPr lang="en-US" sz="2000" spc="-65" dirty="0">
                <a:solidFill>
                  <a:prstClr val="black"/>
                </a:solidFill>
                <a:cs typeface="Arial"/>
              </a:rPr>
              <a:t> </a:t>
            </a:r>
            <a:r>
              <a:rPr lang="en-US" sz="2000" spc="5" dirty="0">
                <a:solidFill>
                  <a:prstClr val="black"/>
                </a:solidFill>
                <a:cs typeface="Arial"/>
              </a:rPr>
              <a:t>request</a:t>
            </a:r>
            <a:r>
              <a:rPr lang="en-US" sz="2000" spc="5" dirty="0" smtClean="0">
                <a:solidFill>
                  <a:prstClr val="black"/>
                </a:solidFill>
                <a:cs typeface="Arial"/>
              </a:rPr>
              <a:t>.</a:t>
            </a:r>
            <a:endParaRPr lang="en-US" sz="2000" dirty="0">
              <a:solidFill>
                <a:prstClr val="black"/>
              </a:solidFill>
              <a:cs typeface="Arial"/>
            </a:endParaRPr>
          </a:p>
        </p:txBody>
      </p:sp>
      <p:pic>
        <p:nvPicPr>
          <p:cNvPr id="6" name="Picture 5"/>
          <p:cNvPicPr>
            <a:picLocks noChangeAspect="1"/>
          </p:cNvPicPr>
          <p:nvPr/>
        </p:nvPicPr>
        <p:blipFill>
          <a:blip r:embed="rId3"/>
          <a:stretch>
            <a:fillRect/>
          </a:stretch>
        </p:blipFill>
        <p:spPr>
          <a:xfrm>
            <a:off x="668124" y="3402182"/>
            <a:ext cx="8050065" cy="3241040"/>
          </a:xfrm>
          <a:prstGeom prst="rect">
            <a:avLst/>
          </a:prstGeom>
          <a:ln w="6350">
            <a:solidFill>
              <a:schemeClr val="tx1"/>
            </a:solidFill>
          </a:ln>
        </p:spPr>
      </p:pic>
      <p:sp>
        <p:nvSpPr>
          <p:cNvPr id="8" name="Rectangle 7"/>
          <p:cNvSpPr/>
          <p:nvPr/>
        </p:nvSpPr>
        <p:spPr>
          <a:xfrm>
            <a:off x="1064364" y="4405934"/>
            <a:ext cx="1071717" cy="261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2166917" y="4405934"/>
            <a:ext cx="1288666" cy="261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1207043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552702" cy="685800"/>
          </a:xfrm>
        </p:spPr>
        <p:txBody>
          <a:bodyPr/>
          <a:lstStyle/>
          <a:p>
            <a:r>
              <a:rPr lang="en-US" dirty="0" smtClean="0">
                <a:solidFill>
                  <a:schemeClr val="accent5"/>
                </a:solidFill>
              </a:rPr>
              <a:t>THINGS TO REMEMBER WHEN TRANSACTING</a:t>
            </a:r>
            <a:endParaRPr lang="en-US" dirty="0">
              <a:solidFill>
                <a:schemeClr val="accent5"/>
              </a:solidFill>
            </a:endParaRPr>
          </a:p>
        </p:txBody>
      </p:sp>
      <p:sp>
        <p:nvSpPr>
          <p:cNvPr id="4" name="TextBox 3"/>
          <p:cNvSpPr txBox="1"/>
          <p:nvPr/>
        </p:nvSpPr>
        <p:spPr>
          <a:xfrm>
            <a:off x="1156654" y="1116528"/>
            <a:ext cx="10707329" cy="571695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 is important to review the HRDW Position Report for existing positions; this can be used before creating new 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new position has a complex FAU or earn codes, such as add’l comp, summer salary etc</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submit request to SSC to create.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Wait 1 day to add FAU positon in FAU tool. Failure to add FAU prior to any funds being paid will result in the funds hitting the default fund and require a SCT.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Changes </a:t>
            </a:r>
            <a:r>
              <a:rPr kumimoji="0" lang="en-US" sz="2000" b="0" i="0" u="none" strike="noStrike" kern="1200" cap="none" spc="0" normalizeH="0" baseline="0" noProof="0" dirty="0">
                <a:ln>
                  <a:noFill/>
                </a:ln>
                <a:solidFill>
                  <a:prstClr val="black"/>
                </a:solidFill>
                <a:effectLst/>
                <a:uLnTx/>
                <a:uFillTx/>
                <a:latin typeface="Arial"/>
                <a:ea typeface="+mn-ea"/>
                <a:cs typeface="+mn-cs"/>
              </a:rPr>
              <a:t>to multi-head count positions can only be made by a Position Administrator in a Shared Services Center. </a:t>
            </a:r>
            <a:endParaRPr lang="en-US" sz="20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Keep</a:t>
            </a:r>
            <a:r>
              <a:rPr kumimoji="0" lang="en-US" sz="2000" b="0" i="0" u="none" strike="noStrike" kern="1200" cap="none" spc="0" normalizeH="0" noProof="0" dirty="0" smtClean="0">
                <a:ln>
                  <a:noFill/>
                </a:ln>
                <a:solidFill>
                  <a:prstClr val="black"/>
                </a:solidFill>
                <a:effectLst/>
                <a:uLnTx/>
                <a:uFillTx/>
                <a:latin typeface="Arial"/>
                <a:ea typeface="+mn-ea"/>
                <a:cs typeface="+mn-cs"/>
              </a:rPr>
              <a:t> in mind that the position needs to be created before you initiate the hire template.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aseline="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prstClr val="black"/>
                </a:solidFill>
                <a:latin typeface="Arial"/>
              </a:rPr>
              <a:t>Be sure to validate all fields</a:t>
            </a:r>
            <a:r>
              <a:rPr lang="en-US" sz="2000" dirty="0" smtClean="0">
                <a:solidFill>
                  <a:prstClr val="black"/>
                </a:solidFill>
                <a:latin typeface="Arial"/>
              </a:rPr>
              <a:t> on the position request template.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Aria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961650"/>
            <a:ext cx="1042416" cy="1042416"/>
          </a:xfrm>
          <a:prstGeom prst="rect">
            <a:avLst/>
          </a:prstGeom>
        </p:spPr>
      </p:pic>
      <p:pic>
        <p:nvPicPr>
          <p:cNvPr id="7" name="Picture 6"/>
          <p:cNvPicPr>
            <a:picLocks noChangeAspect="1"/>
          </p:cNvPicPr>
          <p:nvPr/>
        </p:nvPicPr>
        <p:blipFill>
          <a:blip r:embed="rId4"/>
          <a:stretch>
            <a:fillRect/>
          </a:stretch>
        </p:blipFill>
        <p:spPr>
          <a:xfrm>
            <a:off x="360333" y="2115182"/>
            <a:ext cx="1042506" cy="1042506"/>
          </a:xfrm>
          <a:prstGeom prst="rect">
            <a:avLst/>
          </a:prstGeom>
        </p:spPr>
      </p:pic>
      <p:pic>
        <p:nvPicPr>
          <p:cNvPr id="8" name="Picture 7"/>
          <p:cNvPicPr>
            <a:picLocks noChangeAspect="1"/>
          </p:cNvPicPr>
          <p:nvPr/>
        </p:nvPicPr>
        <p:blipFill>
          <a:blip r:embed="rId4"/>
          <a:stretch>
            <a:fillRect/>
          </a:stretch>
        </p:blipFill>
        <p:spPr>
          <a:xfrm>
            <a:off x="360333" y="3260012"/>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pic>
        <p:nvPicPr>
          <p:cNvPr id="11" name="Picture 10"/>
          <p:cNvPicPr>
            <a:picLocks noChangeAspect="1"/>
          </p:cNvPicPr>
          <p:nvPr/>
        </p:nvPicPr>
        <p:blipFill>
          <a:blip r:embed="rId4"/>
          <a:stretch>
            <a:fillRect/>
          </a:stretch>
        </p:blipFill>
        <p:spPr>
          <a:xfrm>
            <a:off x="378460" y="5465272"/>
            <a:ext cx="1042506" cy="1042506"/>
          </a:xfrm>
          <a:prstGeom prst="rect">
            <a:avLst/>
          </a:prstGeom>
        </p:spPr>
      </p:pic>
    </p:spTree>
    <p:extLst>
      <p:ext uri="{BB962C8B-B14F-4D97-AF65-F5344CB8AC3E}">
        <p14:creationId xmlns:p14="http://schemas.microsoft.com/office/powerpoint/2010/main" val="22870203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402749" y="995666"/>
            <a:ext cx="9522426" cy="72705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Position Control Initiators use Position Control Requests to add positions or update vacant positions</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850864"/>
            <a:ext cx="1042416" cy="1042416"/>
          </a:xfrm>
          <a:prstGeom prst="rect">
            <a:avLst/>
          </a:prstGeom>
        </p:spPr>
      </p:pic>
      <p:pic>
        <p:nvPicPr>
          <p:cNvPr id="7" name="Picture 6"/>
          <p:cNvPicPr>
            <a:picLocks noChangeAspect="1"/>
          </p:cNvPicPr>
          <p:nvPr/>
        </p:nvPicPr>
        <p:blipFill>
          <a:blip r:embed="rId4"/>
          <a:stretch>
            <a:fillRect/>
          </a:stretch>
        </p:blipFill>
        <p:spPr>
          <a:xfrm>
            <a:off x="360333" y="1949035"/>
            <a:ext cx="1042506" cy="1042506"/>
          </a:xfrm>
          <a:prstGeom prst="rect">
            <a:avLst/>
          </a:prstGeom>
        </p:spPr>
      </p:pic>
      <p:pic>
        <p:nvPicPr>
          <p:cNvPr id="8" name="Picture 7"/>
          <p:cNvPicPr>
            <a:picLocks noChangeAspect="1"/>
          </p:cNvPicPr>
          <p:nvPr/>
        </p:nvPicPr>
        <p:blipFill>
          <a:blip r:embed="rId4"/>
          <a:stretch>
            <a:fillRect/>
          </a:stretch>
        </p:blipFill>
        <p:spPr>
          <a:xfrm>
            <a:off x="360333" y="3047296"/>
            <a:ext cx="1042506" cy="1042506"/>
          </a:xfrm>
          <a:prstGeom prst="rect">
            <a:avLst/>
          </a:prstGeom>
        </p:spPr>
      </p:pic>
      <p:pic>
        <p:nvPicPr>
          <p:cNvPr id="9" name="Picture 8"/>
          <p:cNvPicPr>
            <a:picLocks noChangeAspect="1"/>
          </p:cNvPicPr>
          <p:nvPr/>
        </p:nvPicPr>
        <p:blipFill>
          <a:blip r:embed="rId4"/>
          <a:stretch>
            <a:fillRect/>
          </a:stretch>
        </p:blipFill>
        <p:spPr>
          <a:xfrm>
            <a:off x="360333" y="4145557"/>
            <a:ext cx="1042506" cy="1042506"/>
          </a:xfrm>
          <a:prstGeom prst="rect">
            <a:avLst/>
          </a:prstGeom>
        </p:spPr>
      </p:pic>
      <p:pic>
        <p:nvPicPr>
          <p:cNvPr id="11" name="Picture 10"/>
          <p:cNvPicPr>
            <a:picLocks noChangeAspect="1"/>
          </p:cNvPicPr>
          <p:nvPr/>
        </p:nvPicPr>
        <p:blipFill>
          <a:blip r:embed="rId4"/>
          <a:stretch>
            <a:fillRect/>
          </a:stretch>
        </p:blipFill>
        <p:spPr>
          <a:xfrm>
            <a:off x="360333" y="5243817"/>
            <a:ext cx="1042506" cy="1042506"/>
          </a:xfrm>
          <a:prstGeom prst="rect">
            <a:avLst/>
          </a:prstGeom>
        </p:spPr>
      </p:pic>
      <p:sp>
        <p:nvSpPr>
          <p:cNvPr id="4" name="Rectangle 3"/>
          <p:cNvSpPr/>
          <p:nvPr/>
        </p:nvSpPr>
        <p:spPr>
          <a:xfrm>
            <a:off x="1402749" y="3193269"/>
            <a:ext cx="9522426" cy="7270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rPr>
              <a:t>A vacant position is one that is unfilled on or after the Effective Date you enter on the Find an Existing Value page of the Position Control Request.</a:t>
            </a:r>
          </a:p>
        </p:txBody>
      </p:sp>
      <p:sp>
        <p:nvSpPr>
          <p:cNvPr id="6" name="Rectangle 5"/>
          <p:cNvSpPr/>
          <p:nvPr/>
        </p:nvSpPr>
        <p:spPr>
          <a:xfrm>
            <a:off x="1402749" y="4281332"/>
            <a:ext cx="9813234" cy="7270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Because there is not an incumbent employee, there are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fewer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downstream effects to updating a vacant position.</a:t>
            </a:r>
          </a:p>
        </p:txBody>
      </p:sp>
      <p:sp>
        <p:nvSpPr>
          <p:cNvPr id="12" name="Rectangle 11"/>
          <p:cNvSpPr/>
          <p:nvPr/>
        </p:nvSpPr>
        <p:spPr>
          <a:xfrm>
            <a:off x="1402749" y="5390874"/>
            <a:ext cx="9893901" cy="7270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Position Control Requests utilize AWE to route transactions locally for approval before being routed to UCPath.</a:t>
            </a:r>
          </a:p>
        </p:txBody>
      </p:sp>
      <p:sp>
        <p:nvSpPr>
          <p:cNvPr id="3" name="Rectangle 2"/>
          <p:cNvSpPr/>
          <p:nvPr/>
        </p:nvSpPr>
        <p:spPr>
          <a:xfrm>
            <a:off x="1402749" y="2083728"/>
            <a:ext cx="9281850" cy="7270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PayPath Initiators update positions that have a single incumbent using the PayPath Actions component.</a:t>
            </a:r>
          </a:p>
        </p:txBody>
      </p:sp>
    </p:spTree>
    <p:extLst>
      <p:ext uri="{BB962C8B-B14F-4D97-AF65-F5344CB8AC3E}">
        <p14:creationId xmlns:p14="http://schemas.microsoft.com/office/powerpoint/2010/main" val="29159729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r>
              <a:rPr lang="en-US" dirty="0" smtClean="0"/>
              <a:t>Resource material regarding how to transact within UCPath using Position Control is located </a:t>
            </a:r>
            <a:r>
              <a:rPr lang="en-US" dirty="0" smtClean="0">
                <a:hlinkClick r:id="rId3"/>
              </a:rPr>
              <a:t>here</a:t>
            </a:r>
            <a:r>
              <a:rPr lang="en-US" dirty="0" smtClean="0"/>
              <a:t> please utilize these documents as a reference for how to transact.</a:t>
            </a:r>
          </a:p>
        </p:txBody>
      </p:sp>
      <p:sp>
        <p:nvSpPr>
          <p:cNvPr id="5" name="Rectangle 4"/>
          <p:cNvSpPr/>
          <p:nvPr/>
        </p:nvSpPr>
        <p:spPr>
          <a:xfrm>
            <a:off x="1551709" y="2405371"/>
            <a:ext cx="9171709" cy="3539430"/>
          </a:xfrm>
          <a:prstGeom prst="rect">
            <a:avLst/>
          </a:prstGeom>
        </p:spPr>
        <p:txBody>
          <a:bodyPr wrap="square">
            <a:spAutoFit/>
          </a:bodyPr>
          <a:lstStyle/>
          <a:p>
            <a:pPr algn="ctr"/>
            <a:r>
              <a:rPr lang="en-US" sz="2800" b="1" u="sng" dirty="0">
                <a:solidFill>
                  <a:srgbClr val="329AF0"/>
                </a:solidFill>
                <a:latin typeface="Trade Gothic Next W01"/>
              </a:rPr>
              <a:t>Position </a:t>
            </a:r>
            <a:r>
              <a:rPr lang="en-US" sz="2800" b="1" u="sng" dirty="0" smtClean="0">
                <a:solidFill>
                  <a:srgbClr val="329AF0"/>
                </a:solidFill>
                <a:latin typeface="Trade Gothic Next W01"/>
              </a:rPr>
              <a:t>Control:</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View Position Information"/>
              </a:rPr>
              <a:t>View Position Information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Initiate Update Vacant Position Request"/>
              </a:rPr>
              <a:t>Initiate Update Vacant Position Request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New Position Control Request "/>
              </a:rPr>
              <a:t>Initiate New Position Control Request </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positioncontrol inforgraphic"/>
              </a:rPr>
              <a:t>Position Control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Map</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9" tooltip="positioncontrol_checklist.pdf"/>
              </a:rPr>
              <a:t>Position Control </a:t>
            </a:r>
            <a:r>
              <a:rPr lang="en-US" sz="2800" b="1" dirty="0" smtClean="0">
                <a:solidFill>
                  <a:srgbClr val="D6336C"/>
                </a:solidFill>
                <a:latin typeface="Trade Gothic Next W01"/>
                <a:hlinkClick r:id="rId9" tooltip="positioncontrol_checklist.pdf"/>
              </a:rPr>
              <a:t>Checklist</a:t>
            </a:r>
            <a:endParaRPr lang="en-US" sz="2800" b="1" dirty="0" smtClean="0">
              <a:solidFill>
                <a:srgbClr val="D6336C"/>
              </a:solidFill>
              <a:latin typeface="Trade Gothic Next W01"/>
            </a:endParaRPr>
          </a:p>
        </p:txBody>
      </p:sp>
    </p:spTree>
    <p:extLst>
      <p:ext uri="{BB962C8B-B14F-4D97-AF65-F5344CB8AC3E}">
        <p14:creationId xmlns:p14="http://schemas.microsoft.com/office/powerpoint/2010/main" val="2602693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635740" cy="685800"/>
          </a:xfrm>
        </p:spPr>
        <p:txBody>
          <a:bodyPr/>
          <a:lstStyle/>
          <a:p>
            <a:r>
              <a:rPr lang="en-US" dirty="0" smtClean="0">
                <a:solidFill>
                  <a:schemeClr val="accent5"/>
                </a:solidFill>
              </a:rPr>
              <a:t>INVOLUNTARY TERMINATION CHECKLIST REVIEW</a:t>
            </a:r>
            <a:endParaRPr lang="en-US" dirty="0">
              <a:solidFill>
                <a:schemeClr val="accent5"/>
              </a:solidFill>
            </a:endParaRPr>
          </a:p>
        </p:txBody>
      </p:sp>
      <p:sp>
        <p:nvSpPr>
          <p:cNvPr id="12" name="TextBox 11"/>
          <p:cNvSpPr txBox="1"/>
          <p:nvPr/>
        </p:nvSpPr>
        <p:spPr>
          <a:xfrm>
            <a:off x="3600450" y="5499077"/>
            <a:ext cx="1485900" cy="1028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hlinkClick r:id="rId3"/>
          </p:cNvPr>
          <p:cNvPicPr>
            <a:picLocks noChangeAspect="1"/>
          </p:cNvPicPr>
          <p:nvPr/>
        </p:nvPicPr>
        <p:blipFill>
          <a:blip r:embed="rId4"/>
          <a:stretch>
            <a:fillRect/>
          </a:stretch>
        </p:blipFill>
        <p:spPr>
          <a:xfrm>
            <a:off x="3368841" y="1203156"/>
            <a:ext cx="4572001" cy="5162861"/>
          </a:xfrm>
          <a:prstGeom prst="rect">
            <a:avLst/>
          </a:prstGeom>
        </p:spPr>
      </p:pic>
    </p:spTree>
    <p:extLst>
      <p:ext uri="{BB962C8B-B14F-4D97-AF65-F5344CB8AC3E}">
        <p14:creationId xmlns:p14="http://schemas.microsoft.com/office/powerpoint/2010/main" val="6540594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Position Control Requests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Positon Control Requests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8868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Phase</a:t>
            </a:r>
            <a:r>
              <a:rPr kumimoji="0" lang="en-US" sz="7200" b="1" i="0" u="none" strike="noStrike" kern="1200" cap="none" spc="0" normalizeH="0" noProof="0" dirty="0" smtClean="0">
                <a:ln>
                  <a:noFill/>
                </a:ln>
                <a:solidFill>
                  <a:srgbClr val="F1AB00"/>
                </a:solidFill>
                <a:effectLst/>
                <a:uLnTx/>
                <a:uFillTx/>
                <a:latin typeface="Arial"/>
                <a:ea typeface="+mn-ea"/>
                <a:cs typeface="+mn-cs"/>
              </a:rPr>
              <a:t> I Processes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6562017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Contingent</a:t>
            </a:r>
            <a:r>
              <a:rPr kumimoji="0" lang="en-US" sz="7200" b="1" i="0" u="none" strike="noStrike" kern="1200" cap="none" spc="0" normalizeH="0" noProof="0" dirty="0" smtClean="0">
                <a:ln>
                  <a:noFill/>
                </a:ln>
                <a:solidFill>
                  <a:srgbClr val="F1AB00"/>
                </a:solidFill>
                <a:effectLst/>
                <a:uLnTx/>
                <a:uFillTx/>
                <a:latin typeface="Arial"/>
                <a:ea typeface="+mn-ea"/>
                <a:cs typeface="+mn-cs"/>
              </a:rPr>
              <a:t> Worker </a:t>
            </a:r>
            <a:r>
              <a:rPr lang="en-US" sz="7200" b="1" noProof="0" dirty="0" smtClean="0">
                <a:solidFill>
                  <a:srgbClr val="F1AB00"/>
                </a:solidFill>
                <a:latin typeface="Arial"/>
              </a:rPr>
              <a:t>Policies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213320" y="126485"/>
            <a:ext cx="11370366"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POLICIES RELATED TO CONTINGENT</a:t>
            </a:r>
            <a:r>
              <a:rPr kumimoji="0" lang="en-US" sz="3400" b="1" i="0" u="none" strike="noStrike" kern="1200" cap="none" spc="0" normalizeH="0" noProof="0" dirty="0" smtClean="0">
                <a:ln>
                  <a:noFill/>
                </a:ln>
                <a:solidFill>
                  <a:srgbClr val="4472C4"/>
                </a:solidFill>
                <a:effectLst/>
                <a:uLnTx/>
                <a:uFillTx/>
                <a:latin typeface="Arial" panose="020B0604020202020204" pitchFamily="34" charset="0"/>
                <a:ea typeface="+mj-ea"/>
                <a:cs typeface="Arial" panose="020B0604020202020204" pitchFamily="34" charset="0"/>
              </a:rPr>
              <a:t> WORKERS</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grpSp>
        <p:nvGrpSpPr>
          <p:cNvPr id="7" name="Group 6"/>
          <p:cNvGrpSpPr/>
          <p:nvPr/>
        </p:nvGrpSpPr>
        <p:grpSpPr>
          <a:xfrm>
            <a:off x="1731518" y="2065148"/>
            <a:ext cx="9392871" cy="920171"/>
            <a:chOff x="2190375" y="3887266"/>
            <a:chExt cx="9392871" cy="920171"/>
          </a:xfrm>
        </p:grpSpPr>
        <p:sp>
          <p:nvSpPr>
            <p:cNvPr id="9" name="Pentagon 8"/>
            <p:cNvSpPr/>
            <p:nvPr/>
          </p:nvSpPr>
          <p:spPr>
            <a:xfrm rot="10800000">
              <a:off x="2190375" y="3887266"/>
              <a:ext cx="9392871" cy="92017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420418" y="3887266"/>
              <a:ext cx="9162828" cy="920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997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Times New Roman" panose="02020603050405020304" pitchFamily="18" charset="0"/>
                  <a:cs typeface="Times New Roman" panose="02020603050405020304" pitchFamily="18" charset="0"/>
                </a:rPr>
                <a:t>CWRs </a:t>
              </a:r>
              <a:r>
                <a:rPr lang="en-US" sz="2000" b="1" kern="1200" dirty="0" smtClean="0">
                  <a:ea typeface="Times New Roman" panose="02020603050405020304" pitchFamily="18" charset="0"/>
                  <a:cs typeface="Times New Roman" panose="02020603050405020304" pitchFamily="18" charset="0"/>
                </a:rPr>
                <a:t>DO NOT</a:t>
              </a:r>
              <a:r>
                <a:rPr lang="en-US" sz="2000" kern="1200" dirty="0" smtClean="0">
                  <a:ea typeface="Times New Roman" panose="02020603050405020304" pitchFamily="18" charset="0"/>
                  <a:cs typeface="Times New Roman" panose="02020603050405020304" pitchFamily="18" charset="0"/>
                </a:rPr>
                <a:t> need to sign the Oath per policy.</a:t>
              </a:r>
              <a:endParaRPr lang="en-US" sz="2000" kern="1200" dirty="0"/>
            </a:p>
          </p:txBody>
        </p:sp>
      </p:grpSp>
      <p:sp>
        <p:nvSpPr>
          <p:cNvPr id="8" name="Oval 7"/>
          <p:cNvSpPr/>
          <p:nvPr/>
        </p:nvSpPr>
        <p:spPr>
          <a:xfrm>
            <a:off x="1088878" y="1765577"/>
            <a:ext cx="1519312" cy="1519312"/>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391402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Contingent</a:t>
            </a:r>
            <a:r>
              <a:rPr kumimoji="0" lang="en-US" sz="7200" b="1" i="0" u="none" strike="noStrike" kern="1200" cap="none" spc="0" normalizeH="0" noProof="0" dirty="0" smtClean="0">
                <a:ln>
                  <a:noFill/>
                </a:ln>
                <a:solidFill>
                  <a:srgbClr val="F1AB00"/>
                </a:solidFill>
                <a:effectLst/>
                <a:uLnTx/>
                <a:uFillTx/>
                <a:latin typeface="Arial"/>
                <a:ea typeface="+mn-ea"/>
                <a:cs typeface="+mn-cs"/>
              </a:rPr>
              <a:t> Worker </a:t>
            </a:r>
            <a:r>
              <a:rPr lang="en-US" sz="7200" b="1" dirty="0" smtClean="0">
                <a:solidFill>
                  <a:srgbClr val="F1AB00"/>
                </a:solidFill>
                <a:latin typeface="Arial"/>
              </a:rPr>
              <a:t>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497909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TRANSACTION PAGE</a:t>
            </a:r>
            <a:endParaRPr lang="en-US" dirty="0">
              <a:solidFill>
                <a:schemeClr val="accent5"/>
              </a:solidFill>
            </a:endParaRPr>
          </a:p>
        </p:txBody>
      </p:sp>
      <p:grpSp>
        <p:nvGrpSpPr>
          <p:cNvPr id="9" name="Group 8"/>
          <p:cNvGrpSpPr/>
          <p:nvPr/>
        </p:nvGrpSpPr>
        <p:grpSpPr>
          <a:xfrm>
            <a:off x="627614" y="1689037"/>
            <a:ext cx="9298437" cy="4771925"/>
            <a:chOff x="627614" y="1255896"/>
            <a:chExt cx="9298437" cy="4771925"/>
          </a:xfrm>
        </p:grpSpPr>
        <p:pic>
          <p:nvPicPr>
            <p:cNvPr id="4" name="Picture 3"/>
            <p:cNvPicPr>
              <a:picLocks noChangeAspect="1"/>
            </p:cNvPicPr>
            <p:nvPr/>
          </p:nvPicPr>
          <p:blipFill>
            <a:blip r:embed="rId3"/>
            <a:stretch>
              <a:fillRect/>
            </a:stretch>
          </p:blipFill>
          <p:spPr>
            <a:xfrm>
              <a:off x="627614" y="1255896"/>
              <a:ext cx="9298437" cy="4771925"/>
            </a:xfrm>
            <a:prstGeom prst="rect">
              <a:avLst/>
            </a:prstGeom>
            <a:ln>
              <a:solidFill>
                <a:schemeClr val="tx1"/>
              </a:solidFill>
            </a:ln>
          </p:spPr>
        </p:pic>
        <p:sp>
          <p:nvSpPr>
            <p:cNvPr id="5" name="Rectangle 4"/>
            <p:cNvSpPr/>
            <p:nvPr/>
          </p:nvSpPr>
          <p:spPr>
            <a:xfrm>
              <a:off x="4785173" y="3006131"/>
              <a:ext cx="2791284" cy="35414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85173" y="3589553"/>
              <a:ext cx="2791284" cy="23073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785173" y="4728343"/>
              <a:ext cx="2791284" cy="23073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34546455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CONTINGENT WORKERS    </a:t>
            </a:r>
            <a:endParaRPr lang="en-US" dirty="0">
              <a:solidFill>
                <a:schemeClr val="accent5"/>
              </a:solidFill>
            </a:endParaRPr>
          </a:p>
        </p:txBody>
      </p:sp>
      <p:sp>
        <p:nvSpPr>
          <p:cNvPr id="3" name="Rectangle 2"/>
          <p:cNvSpPr/>
          <p:nvPr/>
        </p:nvSpPr>
        <p:spPr>
          <a:xfrm>
            <a:off x="447675" y="1192073"/>
            <a:ext cx="11325225" cy="217085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I</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f </a:t>
            </a:r>
            <a:r>
              <a:rPr kumimoji="0" lang="en-US" sz="2000" b="1" i="0" u="none" strike="noStrike" kern="1200" cap="none" spc="0" normalizeH="0" baseline="0" noProof="0" dirty="0">
                <a:ln>
                  <a:noFill/>
                </a:ln>
                <a:solidFill>
                  <a:prstClr val="black"/>
                </a:solidFill>
                <a:effectLst/>
                <a:uLnTx/>
                <a:uFillTx/>
                <a:latin typeface="Arial"/>
                <a:ea typeface="+mn-ea"/>
                <a:cs typeface="+mn-cs"/>
              </a:rPr>
              <a:t>a contingent worker in your department supervises UCR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employees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you will need to create a </a:t>
            </a:r>
            <a:r>
              <a:rPr kumimoji="0" lang="en-US" sz="2000" b="0" i="0" u="none" strike="noStrike" kern="1200" cap="none" spc="0" normalizeH="0" baseline="0" noProof="0" dirty="0">
                <a:ln>
                  <a:noFill/>
                </a:ln>
                <a:solidFill>
                  <a:prstClr val="black"/>
                </a:solidFill>
                <a:effectLst/>
                <a:uLnTx/>
                <a:uFillTx/>
                <a:latin typeface="Arial"/>
                <a:ea typeface="+mn-ea"/>
                <a:cs typeface="+mn-cs"/>
              </a:rPr>
              <a:t>position for them first. Generally, contingent workers will not supervise UCR employees and will therefore not require a position. In that case, contingent worker can be added to UCPath using a job code. Job codes for contingent workers ALWAYS start with the prefix CWR.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If a contingent worker does NOT supervise UCR Employee(s), </a:t>
            </a:r>
            <a:r>
              <a:rPr kumimoji="0" lang="en-US" sz="2000" b="0" i="0" u="none" strike="noStrike" kern="1200" cap="none" spc="0" normalizeH="0" baseline="0" noProof="0" dirty="0">
                <a:ln>
                  <a:noFill/>
                </a:ln>
                <a:solidFill>
                  <a:prstClr val="black"/>
                </a:solidFill>
                <a:effectLst/>
                <a:uLnTx/>
                <a:uFillTx/>
                <a:latin typeface="Arial"/>
                <a:ea typeface="+mn-ea"/>
                <a:cs typeface="+mn-cs"/>
              </a:rPr>
              <a:t>they can be Onboarded without a Position. </a:t>
            </a:r>
          </a:p>
        </p:txBody>
      </p:sp>
    </p:spTree>
    <p:extLst>
      <p:ext uri="{BB962C8B-B14F-4D97-AF65-F5344CB8AC3E}">
        <p14:creationId xmlns:p14="http://schemas.microsoft.com/office/powerpoint/2010/main" val="1142003591"/>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465867" y="995666"/>
            <a:ext cx="9522426" cy="68505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SSC’s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will continue to enter background check results in UCPath on the Security Clearance for both Phase 1 and Phase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2.</a:t>
            </a:r>
          </a:p>
        </p:txBody>
      </p:sp>
      <p:sp>
        <p:nvSpPr>
          <p:cNvPr id="2" name="Title 1"/>
          <p:cNvSpPr>
            <a:spLocks noGrp="1"/>
          </p:cNvSpPr>
          <p:nvPr>
            <p:ph type="title"/>
          </p:nvPr>
        </p:nvSpPr>
        <p:spPr>
          <a:xfrm>
            <a:off x="378460" y="293370"/>
            <a:ext cx="11813540"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4"/>
          <a:stretch>
            <a:fillRect/>
          </a:stretch>
        </p:blipFill>
        <p:spPr>
          <a:xfrm>
            <a:off x="360333" y="2038718"/>
            <a:ext cx="1042506" cy="1042506"/>
          </a:xfrm>
          <a:prstGeom prst="rect">
            <a:avLst/>
          </a:prstGeom>
        </p:spPr>
      </p:pic>
      <p:pic>
        <p:nvPicPr>
          <p:cNvPr id="8" name="Picture 7"/>
          <p:cNvPicPr>
            <a:picLocks noChangeAspect="1"/>
          </p:cNvPicPr>
          <p:nvPr/>
        </p:nvPicPr>
        <p:blipFill>
          <a:blip r:embed="rId4"/>
          <a:stretch>
            <a:fillRect/>
          </a:stretch>
        </p:blipFill>
        <p:spPr>
          <a:xfrm>
            <a:off x="360333" y="3107084"/>
            <a:ext cx="1042506" cy="1042506"/>
          </a:xfrm>
          <a:prstGeom prst="rect">
            <a:avLst/>
          </a:prstGeom>
        </p:spPr>
      </p:pic>
      <p:pic>
        <p:nvPicPr>
          <p:cNvPr id="9" name="Picture 8"/>
          <p:cNvPicPr>
            <a:picLocks noChangeAspect="1"/>
          </p:cNvPicPr>
          <p:nvPr/>
        </p:nvPicPr>
        <p:blipFill>
          <a:blip r:embed="rId4"/>
          <a:stretch>
            <a:fillRect/>
          </a:stretch>
        </p:blipFill>
        <p:spPr>
          <a:xfrm>
            <a:off x="360333" y="4175450"/>
            <a:ext cx="1042506" cy="1042506"/>
          </a:xfrm>
          <a:prstGeom prst="rect">
            <a:avLst/>
          </a:prstGeom>
        </p:spPr>
      </p:pic>
      <p:pic>
        <p:nvPicPr>
          <p:cNvPr id="11" name="Picture 10"/>
          <p:cNvPicPr>
            <a:picLocks noChangeAspect="1"/>
          </p:cNvPicPr>
          <p:nvPr/>
        </p:nvPicPr>
        <p:blipFill>
          <a:blip r:embed="rId4"/>
          <a:stretch>
            <a:fillRect/>
          </a:stretch>
        </p:blipFill>
        <p:spPr>
          <a:xfrm>
            <a:off x="360333" y="5243817"/>
            <a:ext cx="1042506" cy="1042506"/>
          </a:xfrm>
          <a:prstGeom prst="rect">
            <a:avLst/>
          </a:prstGeom>
        </p:spPr>
      </p:pic>
      <p:sp>
        <p:nvSpPr>
          <p:cNvPr id="3" name="TextBox 2"/>
          <p:cNvSpPr txBox="1"/>
          <p:nvPr/>
        </p:nvSpPr>
        <p:spPr>
          <a:xfrm>
            <a:off x="1465867" y="2071774"/>
            <a:ext cx="102082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rPr>
              <a:t>CWR’s need to be entered into UCPath and ALSO go through the Net ID Affiliate process. An enhancement that automatically generates a Net ID after a template is submitted in UCPath is 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3"/>
          <p:cNvSpPr/>
          <p:nvPr/>
        </p:nvSpPr>
        <p:spPr>
          <a:xfrm>
            <a:off x="1465867" y="3445480"/>
            <a:ext cx="9522426"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rPr>
              <a:t>Transactional Unit will attach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Calibri" panose="020F0502020204030204" pitchFamily="34" charset="0"/>
              </a:rPr>
              <a:t>the Personal Data Form and Appointment Letter to TBH.</a:t>
            </a: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6" name="Rectangle 5"/>
          <p:cNvSpPr/>
          <p:nvPr/>
        </p:nvSpPr>
        <p:spPr>
          <a:xfrm>
            <a:off x="1465867" y="4469017"/>
            <a:ext cx="4002058" cy="38869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CWR’s do not need to sign the Oath. </a:t>
            </a:r>
          </a:p>
        </p:txBody>
      </p:sp>
      <p:sp>
        <p:nvSpPr>
          <p:cNvPr id="12" name="Rectangle 11"/>
          <p:cNvSpPr/>
          <p:nvPr/>
        </p:nvSpPr>
        <p:spPr>
          <a:xfrm>
            <a:off x="1465867" y="5422540"/>
            <a:ext cx="9893901" cy="6850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smtClean="0">
                <a:solidFill>
                  <a:prstClr val="black"/>
                </a:solidFill>
                <a:latin typeface="Arial"/>
                <a:ea typeface="Calibri" panose="020F0502020204030204" pitchFamily="34" charset="0"/>
                <a:cs typeface="Times New Roman" panose="02020603050405020304" pitchFamily="18" charset="0"/>
              </a:rPr>
              <a:t>When completing a CWR the last date worked field value defaults to one business day prior to the effective date you entered on the previous page. You can update this value, if necessary.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7754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Contingent Worker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4770537"/>
          </a:xfrm>
          <a:prstGeom prst="rect">
            <a:avLst/>
          </a:prstGeom>
        </p:spPr>
        <p:txBody>
          <a:bodyPr wrap="square">
            <a:spAutoFit/>
          </a:bodyPr>
          <a:lstStyle/>
          <a:p>
            <a:pPr algn="ctr"/>
            <a:r>
              <a:rPr lang="en-US" sz="2400" b="1" u="sng" dirty="0">
                <a:solidFill>
                  <a:srgbClr val="329AF0"/>
                </a:solidFill>
                <a:latin typeface="Trade Gothic Next W01"/>
              </a:rPr>
              <a:t>Contingent </a:t>
            </a:r>
            <a:r>
              <a:rPr lang="en-US" sz="2400" b="1" u="sng" dirty="0" smtClean="0">
                <a:solidFill>
                  <a:srgbClr val="329AF0"/>
                </a:solidFill>
                <a:latin typeface="Trade Gothic Next W01"/>
              </a:rPr>
              <a:t>Worker:</a:t>
            </a:r>
            <a:r>
              <a:rPr lang="en-US" sz="24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a:rPr>
              <a:t>Contingent Worker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Initiate Renew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Renew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Initiate Extend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Initiate Extend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Initiate Complete Contingent Worker Instance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a:rPr>
              <a:t>Initiate Add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a:rPr>
              <a:t>Initiate Add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onboardingchecklist_fillable.pdf"/>
              </a:rPr>
              <a:t>CWR Onboarding Checklist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3" tooltip="contingentworker_infographic.pdf"/>
              </a:rPr>
              <a:t>Contingent Worker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Workbook</a:t>
            </a:r>
            <a:endParaRPr lang="en-US" sz="2000" b="1" dirty="0" smtClean="0">
              <a:solidFill>
                <a:srgbClr val="D6336C"/>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Map</a:t>
            </a:r>
            <a:endParaRPr lang="en-US" sz="2000" b="1" dirty="0">
              <a:solidFill>
                <a:srgbClr val="595959"/>
              </a:solidFill>
              <a:latin typeface="Trade Gothic Next W01"/>
            </a:endParaRPr>
          </a:p>
          <a:p>
            <a:pPr algn="ctr">
              <a:buFont typeface="Arial" panose="020B0604020202020204" pitchFamily="34" charset="0"/>
              <a:buChar char="•"/>
            </a:pP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ndParaRPr>
          </a:p>
        </p:txBody>
      </p:sp>
    </p:spTree>
    <p:extLst>
      <p:ext uri="{BB962C8B-B14F-4D97-AF65-F5344CB8AC3E}">
        <p14:creationId xmlns:p14="http://schemas.microsoft.com/office/powerpoint/2010/main" val="30849002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Contingent Worker Template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Contingent Worker Template 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757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SELECTING THE CORRECT TEMPLATE</a:t>
            </a:r>
            <a:endParaRPr lang="en-US" dirty="0">
              <a:solidFill>
                <a:schemeClr val="accent5"/>
              </a:solidFill>
            </a:endParaRPr>
          </a:p>
        </p:txBody>
      </p:sp>
      <p:grpSp>
        <p:nvGrpSpPr>
          <p:cNvPr id="6" name="Group 5"/>
          <p:cNvGrpSpPr/>
          <p:nvPr/>
        </p:nvGrpSpPr>
        <p:grpSpPr>
          <a:xfrm>
            <a:off x="2547752" y="2527300"/>
            <a:ext cx="6329548" cy="4234447"/>
            <a:chOff x="2198835" y="979170"/>
            <a:chExt cx="6913267" cy="5472065"/>
          </a:xfrm>
        </p:grpSpPr>
        <p:pic>
          <p:nvPicPr>
            <p:cNvPr id="3" name="Picture 2"/>
            <p:cNvPicPr>
              <a:picLocks noChangeAspect="1"/>
            </p:cNvPicPr>
            <p:nvPr/>
          </p:nvPicPr>
          <p:blipFill>
            <a:blip r:embed="rId4"/>
            <a:stretch>
              <a:fillRect/>
            </a:stretch>
          </p:blipFill>
          <p:spPr>
            <a:xfrm>
              <a:off x="2198835" y="979170"/>
              <a:ext cx="6913267" cy="5472065"/>
            </a:xfrm>
            <a:prstGeom prst="rect">
              <a:avLst/>
            </a:prstGeom>
            <a:ln>
              <a:solidFill>
                <a:schemeClr val="tx1"/>
              </a:solidFill>
            </a:ln>
          </p:spPr>
        </p:pic>
        <p:sp>
          <p:nvSpPr>
            <p:cNvPr id="10" name="Rectangle 9"/>
            <p:cNvSpPr/>
            <p:nvPr/>
          </p:nvSpPr>
          <p:spPr>
            <a:xfrm>
              <a:off x="5429296" y="3933308"/>
              <a:ext cx="3121022" cy="18052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Rectangle 7"/>
          <p:cNvSpPr/>
          <p:nvPr/>
        </p:nvSpPr>
        <p:spPr>
          <a:xfrm>
            <a:off x="0" y="892149"/>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61365" y="1016348"/>
            <a:ext cx="11735359"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4" name="Rectangle 3"/>
          <p:cNvSpPr/>
          <p:nvPr/>
        </p:nvSpPr>
        <p:spPr>
          <a:xfrm>
            <a:off x="660400" y="1607728"/>
            <a:ext cx="10883900" cy="646331"/>
          </a:xfrm>
          <a:prstGeom prst="rect">
            <a:avLst/>
          </a:prstGeom>
        </p:spPr>
        <p:txBody>
          <a:bodyPr wrap="square">
            <a:spAutoFit/>
          </a:bodyPr>
          <a:lstStyle/>
          <a:p>
            <a:pPr marL="342900" lvl="0" indent="-342900">
              <a:buFont typeface="Arial" panose="020B0604020202020204" pitchFamily="34" charset="0"/>
              <a:buChar char="•"/>
              <a:defRPr/>
            </a:pPr>
            <a:r>
              <a:rPr lang="en-US" dirty="0">
                <a:solidFill>
                  <a:prstClr val="black"/>
                </a:solidFill>
                <a:ea typeface="Calibri" panose="020F0502020204030204" pitchFamily="34" charset="0"/>
                <a:cs typeface="Times New Roman" panose="02020603050405020304" pitchFamily="18" charset="0"/>
              </a:rPr>
              <a:t>There are two templates available for terminations </a:t>
            </a:r>
            <a:r>
              <a:rPr lang="en-US" b="1" dirty="0" smtClean="0">
                <a:solidFill>
                  <a:prstClr val="black"/>
                </a:solidFill>
                <a:ea typeface="Calibri" panose="020F0502020204030204" pitchFamily="34" charset="0"/>
                <a:cs typeface="Times New Roman" panose="02020603050405020304" pitchFamily="18" charset="0"/>
              </a:rPr>
              <a:t>Involuntary</a:t>
            </a:r>
            <a:r>
              <a:rPr lang="en-US" dirty="0" smtClean="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and </a:t>
            </a:r>
            <a:r>
              <a:rPr lang="en-US" b="1" dirty="0">
                <a:solidFill>
                  <a:prstClr val="black"/>
                </a:solidFill>
                <a:ea typeface="Calibri" panose="020F0502020204030204" pitchFamily="34" charset="0"/>
                <a:cs typeface="Times New Roman" panose="02020603050405020304" pitchFamily="18" charset="0"/>
              </a:rPr>
              <a:t>V</a:t>
            </a:r>
            <a:r>
              <a:rPr lang="en-US" b="1" dirty="0" smtClean="0">
                <a:solidFill>
                  <a:prstClr val="black"/>
                </a:solidFill>
                <a:ea typeface="Calibri" panose="020F0502020204030204" pitchFamily="34" charset="0"/>
                <a:cs typeface="Times New Roman" panose="02020603050405020304" pitchFamily="18" charset="0"/>
              </a:rPr>
              <a:t>oluntary</a:t>
            </a:r>
            <a:r>
              <a:rPr lang="en-US" dirty="0" smtClean="0">
                <a:solidFill>
                  <a:prstClr val="black"/>
                </a:solidFill>
                <a:ea typeface="Calibri" panose="020F0502020204030204" pitchFamily="34" charset="0"/>
                <a:cs typeface="Times New Roman" panose="02020603050405020304" pitchFamily="18" charset="0"/>
              </a:rPr>
              <a:t>, make sure to choose the correct one. </a:t>
            </a: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7687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3198183"/>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Personal</a:t>
            </a:r>
            <a:r>
              <a:rPr kumimoji="0" lang="en-US" sz="7200" b="1" i="0" u="none" strike="noStrike" kern="1200" cap="none" spc="0" normalizeH="0" noProof="0" dirty="0" smtClean="0">
                <a:ln>
                  <a:noFill/>
                </a:ln>
                <a:solidFill>
                  <a:srgbClr val="F1AB00"/>
                </a:solidFill>
                <a:effectLst/>
                <a:uLnTx/>
                <a:uFillTx/>
                <a:latin typeface="Arial"/>
                <a:ea typeface="+mn-ea"/>
                <a:cs typeface="+mn-cs"/>
              </a:rPr>
              <a:t> Data Changes </a:t>
            </a:r>
            <a:r>
              <a:rPr lang="en-US" sz="7200" b="1" dirty="0" smtClean="0">
                <a:solidFill>
                  <a:srgbClr val="F1AB00"/>
                </a:solidFill>
                <a:latin typeface="Arial"/>
              </a:rPr>
              <a:t>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104056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TRANSACTION PAGE</a:t>
            </a:r>
            <a:endParaRPr lang="en-US" dirty="0">
              <a:solidFill>
                <a:schemeClr val="accent5"/>
              </a:solidFill>
            </a:endParaRPr>
          </a:p>
        </p:txBody>
      </p:sp>
      <p:grpSp>
        <p:nvGrpSpPr>
          <p:cNvPr id="3" name="Group 2"/>
          <p:cNvGrpSpPr/>
          <p:nvPr/>
        </p:nvGrpSpPr>
        <p:grpSpPr>
          <a:xfrm>
            <a:off x="378460" y="1801811"/>
            <a:ext cx="8818703" cy="4567091"/>
            <a:chOff x="378460" y="1344607"/>
            <a:chExt cx="9298437" cy="4771925"/>
          </a:xfrm>
        </p:grpSpPr>
        <p:pic>
          <p:nvPicPr>
            <p:cNvPr id="4" name="Picture 3"/>
            <p:cNvPicPr>
              <a:picLocks noChangeAspect="1"/>
            </p:cNvPicPr>
            <p:nvPr/>
          </p:nvPicPr>
          <p:blipFill>
            <a:blip r:embed="rId3"/>
            <a:stretch>
              <a:fillRect/>
            </a:stretch>
          </p:blipFill>
          <p:spPr>
            <a:xfrm>
              <a:off x="378460" y="1344607"/>
              <a:ext cx="9298437" cy="4771925"/>
            </a:xfrm>
            <a:prstGeom prst="rect">
              <a:avLst/>
            </a:prstGeom>
            <a:ln>
              <a:solidFill>
                <a:schemeClr val="tx1"/>
              </a:solidFill>
            </a:ln>
          </p:spPr>
        </p:pic>
        <p:sp>
          <p:nvSpPr>
            <p:cNvPr id="7" name="Rectangle 6"/>
            <p:cNvSpPr/>
            <p:nvPr/>
          </p:nvSpPr>
          <p:spPr>
            <a:xfrm>
              <a:off x="4536019" y="4251278"/>
              <a:ext cx="2791284" cy="10809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6" name="Rectangle 5"/>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9" name="object 3"/>
          <p:cNvSpPr txBox="1"/>
          <p:nvPr/>
        </p:nvSpPr>
        <p:spPr>
          <a:xfrm>
            <a:off x="9420860" y="2972403"/>
            <a:ext cx="2736193" cy="1399101"/>
          </a:xfrm>
          <a:prstGeom prst="rect">
            <a:avLst/>
          </a:prstGeom>
          <a:solidFill>
            <a:schemeClr val="accent1">
              <a:lumMod val="20000"/>
              <a:lumOff val="80000"/>
            </a:schemeClr>
          </a:solidFill>
          <a:ln>
            <a:solidFill>
              <a:schemeClr val="tx1"/>
            </a:solidFill>
          </a:ln>
        </p:spPr>
        <p:txBody>
          <a:bodyPr vert="horz" wrap="square" lIns="0" tIns="13970" rIns="0" bIns="0" rtlCol="0">
            <a:spAutoFit/>
          </a:bodyPr>
          <a:lstStyle/>
          <a:p>
            <a:pPr marL="12700" marR="0" lvl="0" indent="0" algn="l" defTabSz="914400" rtl="0" eaLnBrk="1" fontAlgn="auto" latinLnBrk="0" hangingPunct="1">
              <a:lnSpc>
                <a:spcPts val="2735"/>
              </a:lnSpc>
              <a:spcBef>
                <a:spcPts val="110"/>
              </a:spcBef>
              <a:spcAft>
                <a:spcPts val="0"/>
              </a:spcAft>
              <a:buClrTx/>
              <a:buSzTx/>
              <a:buFontTx/>
              <a:buNone/>
              <a:tabLst/>
              <a:defRPr/>
            </a:pPr>
            <a:r>
              <a:rPr kumimoji="0" b="0" i="0" u="none" strike="noStrike" kern="1200" cap="none" spc="0" normalizeH="0" baseline="0" noProof="0" dirty="0">
                <a:ln>
                  <a:noFill/>
                </a:ln>
                <a:solidFill>
                  <a:prstClr val="black"/>
                </a:solidFill>
                <a:effectLst/>
                <a:uLnTx/>
                <a:uFillTx/>
                <a:latin typeface="Arial"/>
                <a:ea typeface="+mn-ea"/>
                <a:cs typeface="Arial"/>
              </a:rPr>
              <a:t>The </a:t>
            </a:r>
            <a:r>
              <a:rPr kumimoji="0" b="1" i="0" u="none" strike="noStrike" kern="1200" cap="none" spc="0" normalizeH="0" baseline="0" noProof="0" dirty="0">
                <a:ln>
                  <a:noFill/>
                </a:ln>
                <a:solidFill>
                  <a:prstClr val="black"/>
                </a:solidFill>
                <a:effectLst/>
                <a:uLnTx/>
                <a:uFillTx/>
                <a:latin typeface="Arial"/>
                <a:ea typeface="+mn-ea"/>
                <a:cs typeface="Arial"/>
              </a:rPr>
              <a:t>Personal </a:t>
            </a:r>
            <a:r>
              <a:rPr kumimoji="0" b="1" i="0" u="none" strike="noStrike" kern="1200" cap="none" spc="-5" normalizeH="0" baseline="0" noProof="0" dirty="0">
                <a:ln>
                  <a:noFill/>
                </a:ln>
                <a:solidFill>
                  <a:prstClr val="black"/>
                </a:solidFill>
                <a:effectLst/>
                <a:uLnTx/>
                <a:uFillTx/>
                <a:latin typeface="Arial"/>
                <a:ea typeface="+mn-ea"/>
                <a:cs typeface="Arial"/>
              </a:rPr>
              <a:t>Data </a:t>
            </a:r>
            <a:r>
              <a:rPr kumimoji="0" b="1" i="0" u="none" strike="noStrike" kern="1200" cap="none" spc="0" normalizeH="0" baseline="0" noProof="0" dirty="0">
                <a:ln>
                  <a:noFill/>
                </a:ln>
                <a:solidFill>
                  <a:prstClr val="black"/>
                </a:solidFill>
                <a:effectLst/>
                <a:uLnTx/>
                <a:uFillTx/>
                <a:latin typeface="Arial"/>
                <a:ea typeface="+mn-ea"/>
                <a:cs typeface="Arial"/>
              </a:rPr>
              <a:t>Changes </a:t>
            </a:r>
            <a:r>
              <a:rPr kumimoji="0" b="0" i="0" u="none" strike="noStrike" kern="1200" cap="none" spc="5" normalizeH="0" baseline="0" noProof="0" dirty="0">
                <a:ln>
                  <a:noFill/>
                </a:ln>
                <a:solidFill>
                  <a:prstClr val="black"/>
                </a:solidFill>
                <a:effectLst/>
                <a:uLnTx/>
                <a:uFillTx/>
                <a:latin typeface="Arial"/>
                <a:ea typeface="+mn-ea"/>
                <a:cs typeface="Arial"/>
              </a:rPr>
              <a:t>template </a:t>
            </a:r>
            <a:r>
              <a:rPr kumimoji="0" b="0" i="0" u="none" strike="noStrike" kern="1200" cap="none" spc="-5" normalizeH="0" baseline="0" noProof="0" dirty="0">
                <a:ln>
                  <a:noFill/>
                </a:ln>
                <a:solidFill>
                  <a:prstClr val="black"/>
                </a:solidFill>
                <a:effectLst/>
                <a:uLnTx/>
                <a:uFillTx/>
                <a:latin typeface="Arial"/>
                <a:ea typeface="+mn-ea"/>
                <a:cs typeface="Arial"/>
              </a:rPr>
              <a:t>does not have</a:t>
            </a:r>
            <a:r>
              <a:rPr kumimoji="0" b="0" i="0" u="none" strike="noStrike" kern="1200" cap="none" spc="-140" normalizeH="0" baseline="0" noProof="0" dirty="0">
                <a:ln>
                  <a:noFill/>
                </a:ln>
                <a:solidFill>
                  <a:prstClr val="black"/>
                </a:solidFill>
                <a:effectLst/>
                <a:uLnTx/>
                <a:uFillTx/>
                <a:latin typeface="Arial"/>
                <a:ea typeface="+mn-ea"/>
                <a:cs typeface="Arial"/>
              </a:rPr>
              <a:t> </a:t>
            </a:r>
            <a:r>
              <a:rPr kumimoji="0" b="0" i="0" u="none" strike="noStrike" kern="1200" cap="none" spc="-5" normalizeH="0" baseline="0" noProof="0" dirty="0" smtClean="0">
                <a:ln>
                  <a:noFill/>
                </a:ln>
                <a:solidFill>
                  <a:prstClr val="black"/>
                </a:solidFill>
                <a:effectLst/>
                <a:uLnTx/>
                <a:uFillTx/>
                <a:latin typeface="Arial"/>
                <a:ea typeface="+mn-ea"/>
                <a:cs typeface="Arial"/>
              </a:rPr>
              <a:t>any</a:t>
            </a:r>
            <a:r>
              <a:rPr kumimoji="0" lang="en-US" b="0" i="0" u="none" strike="noStrike" kern="1200" cap="none" spc="-5" normalizeH="0" baseline="0" noProof="0" dirty="0" smtClean="0">
                <a:ln>
                  <a:noFill/>
                </a:ln>
                <a:solidFill>
                  <a:prstClr val="black"/>
                </a:solidFill>
                <a:effectLst/>
                <a:uLnTx/>
                <a:uFillTx/>
                <a:latin typeface="Arial"/>
                <a:ea typeface="+mn-ea"/>
                <a:cs typeface="Arial"/>
              </a:rPr>
              <a:t> </a:t>
            </a:r>
            <a:r>
              <a:rPr kumimoji="0" b="1" i="0" u="none" strike="noStrike" kern="1200" cap="none" spc="-5" normalizeH="0" baseline="0" noProof="0" dirty="0" smtClean="0">
                <a:ln>
                  <a:noFill/>
                </a:ln>
                <a:solidFill>
                  <a:prstClr val="black"/>
                </a:solidFill>
                <a:effectLst/>
                <a:uLnTx/>
                <a:uFillTx/>
                <a:latin typeface="Arial"/>
                <a:ea typeface="+mn-ea"/>
                <a:cs typeface="Arial"/>
              </a:rPr>
              <a:t>Reason</a:t>
            </a:r>
            <a:r>
              <a:rPr kumimoji="0" b="1" i="0" u="none" strike="noStrike" kern="1200" cap="none" spc="-25" normalizeH="0" baseline="0" noProof="0" dirty="0" smtClean="0">
                <a:ln>
                  <a:noFill/>
                </a:ln>
                <a:solidFill>
                  <a:prstClr val="black"/>
                </a:solidFill>
                <a:effectLst/>
                <a:uLnTx/>
                <a:uFillTx/>
                <a:latin typeface="Arial"/>
                <a:ea typeface="+mn-ea"/>
                <a:cs typeface="Arial"/>
              </a:rPr>
              <a:t> </a:t>
            </a:r>
            <a:r>
              <a:rPr kumimoji="0" b="1" i="0" u="none" strike="noStrike" kern="1200" cap="none" spc="0" normalizeH="0" baseline="0" noProof="0" dirty="0">
                <a:ln>
                  <a:noFill/>
                </a:ln>
                <a:solidFill>
                  <a:prstClr val="black"/>
                </a:solidFill>
                <a:effectLst/>
                <a:uLnTx/>
                <a:uFillTx/>
                <a:latin typeface="Arial"/>
                <a:ea typeface="+mn-ea"/>
                <a:cs typeface="Arial"/>
              </a:rPr>
              <a:t>Codes</a:t>
            </a:r>
            <a:r>
              <a:rPr kumimoji="0" b="0" i="0"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12780372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50076" y="1177397"/>
            <a:ext cx="10901718" cy="4001095"/>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Employees </a:t>
            </a:r>
            <a:r>
              <a:rPr kumimoji="0" lang="en-US" sz="2000" b="0" i="0" u="none" strike="noStrike" kern="1200" cap="none" spc="0" normalizeH="0" baseline="0" noProof="0" dirty="0">
                <a:ln>
                  <a:noFill/>
                </a:ln>
                <a:solidFill>
                  <a:prstClr val="black"/>
                </a:solidFill>
                <a:effectLst/>
                <a:uLnTx/>
                <a:uFillTx/>
                <a:latin typeface="Arial"/>
                <a:ea typeface="+mn-ea"/>
                <a:cs typeface="+mn-cs"/>
              </a:rPr>
              <a:t>can make most updates to their personal data directly in UCPath and are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written </a:t>
            </a:r>
            <a:r>
              <a:rPr kumimoji="0" lang="en-US" sz="2000" b="0" i="0" u="none" strike="noStrike" kern="1200" cap="none" spc="0" normalizeH="0" baseline="0" noProof="0" dirty="0">
                <a:ln>
                  <a:noFill/>
                </a:ln>
                <a:solidFill>
                  <a:prstClr val="black"/>
                </a:solidFill>
                <a:effectLst/>
                <a:uLnTx/>
                <a:uFillTx/>
                <a:latin typeface="Arial"/>
                <a:ea typeface="+mn-ea"/>
                <a:cs typeface="+mn-cs"/>
              </a:rPr>
              <a:t>directly to the database.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Documentation </a:t>
            </a:r>
            <a:r>
              <a:rPr kumimoji="0" lang="en-US" sz="2000" b="0" i="0" u="none" strike="noStrike" kern="1200" cap="none" spc="0" normalizeH="0" baseline="0" noProof="0" dirty="0">
                <a:ln>
                  <a:noFill/>
                </a:ln>
                <a:solidFill>
                  <a:prstClr val="black"/>
                </a:solidFill>
                <a:effectLst/>
                <a:uLnTx/>
                <a:uFillTx/>
                <a:latin typeface="Arial"/>
                <a:ea typeface="+mn-ea"/>
                <a:cs typeface="+mn-cs"/>
              </a:rPr>
              <a:t>is required when updating Education Degree/Highest Degree Achieved, Licensure/Certification, Legal Name or Gender.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Changes </a:t>
            </a:r>
            <a:r>
              <a:rPr kumimoji="0" lang="en-US" sz="2000" b="0" i="0" u="none" strike="noStrike" kern="1200" cap="none" spc="0" normalizeH="0" baseline="0" noProof="0" dirty="0">
                <a:ln>
                  <a:noFill/>
                </a:ln>
                <a:solidFill>
                  <a:prstClr val="black"/>
                </a:solidFill>
                <a:effectLst/>
                <a:uLnTx/>
                <a:uFillTx/>
                <a:latin typeface="Arial"/>
                <a:ea typeface="+mn-ea"/>
                <a:cs typeface="+mn-cs"/>
              </a:rPr>
              <a:t>requiring documentation is will not be written to the database until change is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verified.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When </a:t>
            </a:r>
            <a:r>
              <a:rPr kumimoji="0" lang="en-US" sz="2000" b="0" i="0" u="none" strike="noStrike" kern="1200" cap="none" spc="0" normalizeH="0" baseline="0" noProof="0" dirty="0">
                <a:ln>
                  <a:noFill/>
                </a:ln>
                <a:solidFill>
                  <a:prstClr val="black"/>
                </a:solidFill>
                <a:effectLst/>
                <a:uLnTx/>
                <a:uFillTx/>
                <a:latin typeface="Arial"/>
                <a:ea typeface="+mn-ea"/>
                <a:cs typeface="+mn-cs"/>
              </a:rPr>
              <a:t>personal data changes are made by the SSC or Transactional Pilot, AWE is required. </a:t>
            </a:r>
          </a:p>
        </p:txBody>
      </p:sp>
      <p:sp>
        <p:nvSpPr>
          <p:cNvPr id="2" name="Title 1"/>
          <p:cNvSpPr>
            <a:spLocks noGrp="1"/>
          </p:cNvSpPr>
          <p:nvPr>
            <p:ph type="title"/>
          </p:nvPr>
        </p:nvSpPr>
        <p:spPr>
          <a:xfrm>
            <a:off x="378460" y="293370"/>
            <a:ext cx="11218594" cy="685800"/>
          </a:xfrm>
        </p:spPr>
        <p:txBody>
          <a:bodyPr/>
          <a:lstStyle/>
          <a:p>
            <a:r>
              <a:rPr lang="en-US" dirty="0" smtClean="0">
                <a:solidFill>
                  <a:schemeClr val="accent5"/>
                </a:solidFill>
              </a:rPr>
              <a:t>THINGS TO REMEMBER WHEN TRANSACTING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157890"/>
            <a:ext cx="1042506" cy="1042506"/>
          </a:xfrm>
          <a:prstGeom prst="rect">
            <a:avLst/>
          </a:prstGeom>
        </p:spPr>
      </p:pic>
      <p:pic>
        <p:nvPicPr>
          <p:cNvPr id="8" name="Picture 7"/>
          <p:cNvPicPr>
            <a:picLocks noChangeAspect="1"/>
          </p:cNvPicPr>
          <p:nvPr/>
        </p:nvPicPr>
        <p:blipFill>
          <a:blip r:embed="rId4"/>
          <a:stretch>
            <a:fillRect/>
          </a:stretch>
        </p:blipFill>
        <p:spPr>
          <a:xfrm>
            <a:off x="350713" y="3281366"/>
            <a:ext cx="1042506" cy="1042506"/>
          </a:xfrm>
          <a:prstGeom prst="rect">
            <a:avLst/>
          </a:prstGeom>
        </p:spPr>
      </p:pic>
      <p:pic>
        <p:nvPicPr>
          <p:cNvPr id="9" name="Picture 8"/>
          <p:cNvPicPr>
            <a:picLocks noChangeAspect="1"/>
          </p:cNvPicPr>
          <p:nvPr/>
        </p:nvPicPr>
        <p:blipFill>
          <a:blip r:embed="rId4"/>
          <a:stretch>
            <a:fillRect/>
          </a:stretch>
        </p:blipFill>
        <p:spPr>
          <a:xfrm>
            <a:off x="350713" y="4404843"/>
            <a:ext cx="1042506" cy="1042506"/>
          </a:xfrm>
          <a:prstGeom prst="rect">
            <a:avLst/>
          </a:prstGeom>
        </p:spPr>
      </p:pic>
    </p:spTree>
    <p:extLst>
      <p:ext uri="{BB962C8B-B14F-4D97-AF65-F5344CB8AC3E}">
        <p14:creationId xmlns:p14="http://schemas.microsoft.com/office/powerpoint/2010/main" val="11750820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Personal Data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847207"/>
          </a:xfrm>
          <a:prstGeom prst="rect">
            <a:avLst/>
          </a:prstGeom>
        </p:spPr>
        <p:txBody>
          <a:bodyPr wrap="square">
            <a:spAutoFit/>
          </a:bodyPr>
          <a:lstStyle/>
          <a:p>
            <a:pPr algn="ctr"/>
            <a:r>
              <a:rPr lang="en-US" sz="2400" b="1" u="sng" dirty="0">
                <a:solidFill>
                  <a:srgbClr val="329AF0"/>
                </a:solidFill>
                <a:latin typeface="Trade Gothic Next W01"/>
              </a:rPr>
              <a:t>Personal Data </a:t>
            </a:r>
            <a:r>
              <a:rPr lang="en-US" sz="2400" b="1" u="sng" dirty="0" smtClean="0">
                <a:solidFill>
                  <a:srgbClr val="329AF0"/>
                </a:solidFill>
                <a:latin typeface="Trade Gothic Next W01"/>
              </a:rPr>
              <a:t>Change:</a:t>
            </a:r>
            <a:endParaRPr lang="en-US" sz="2400" b="1" u="sng" dirty="0">
              <a:solidFill>
                <a:srgbClr val="329AF0"/>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4" tooltip="Personal Date Changes Matrix"/>
              </a:rPr>
              <a:t>Personal Date Changes Matrix</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Personal Data Change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Personal Data Change Template Transaction (Staff/Acad)</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Update Personal Information – Security Clearance</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Update Personal Information – Additional Names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Update Personal Information – Emergency Contacts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View Personal Information"/>
              </a:rPr>
              <a:t>View Personal Information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tooltip="personaldata_infographic.pdf"/>
              </a:rPr>
              <a:t>Personal Data Change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a:t>
            </a:r>
            <a:r>
              <a:rPr lang="en-US" sz="2000" b="1" dirty="0" smtClean="0">
                <a:solidFill>
                  <a:srgbClr val="D6336C"/>
                </a:solidFill>
                <a:latin typeface="Trade Gothic Next W01"/>
                <a:hlinkClick r:id="rId12" tooltip="ucr_to-be_process_-_person_data_change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9535377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Personal Data Changes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Personal Date Changes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769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t>
            </a:r>
            <a:r>
              <a:rPr lang="en-US" sz="7200" b="1" dirty="0">
                <a:solidFill>
                  <a:srgbClr val="F1AB00"/>
                </a:solidFill>
                <a:latin typeface="Arial"/>
              </a:rPr>
              <a:t> </a:t>
            </a:r>
            <a:r>
              <a:rPr lang="en-US" sz="7200" b="1" dirty="0" smtClean="0">
                <a:solidFill>
                  <a:srgbClr val="F1AB00"/>
                </a:solidFill>
                <a:latin typeface="Arial"/>
              </a:rPr>
              <a:t>of Interest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8042305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34600" y="4402898"/>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07974" y="163219"/>
            <a:ext cx="11489274" cy="685800"/>
          </a:xfrm>
        </p:spPr>
        <p:txBody>
          <a:bodyPr/>
          <a:lstStyle/>
          <a:p>
            <a:r>
              <a:rPr lang="en-US" dirty="0" smtClean="0">
                <a:solidFill>
                  <a:schemeClr val="accent5"/>
                </a:solidFill>
              </a:rPr>
              <a:t>POI TRANSACTIONS</a:t>
            </a:r>
            <a:endParaRPr lang="en-US" dirty="0">
              <a:solidFill>
                <a:schemeClr val="accent5"/>
              </a:solidFill>
            </a:endParaRPr>
          </a:p>
        </p:txBody>
      </p:sp>
      <p:sp>
        <p:nvSpPr>
          <p:cNvPr id="22" name="Rectangle 21"/>
          <p:cNvSpPr/>
          <p:nvPr/>
        </p:nvSpPr>
        <p:spPr>
          <a:xfrm>
            <a:off x="358138" y="1436980"/>
            <a:ext cx="11325225" cy="5070106"/>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US" sz="2000" b="1" spc="-5" dirty="0" smtClean="0">
                <a:solidFill>
                  <a:prstClr val="black"/>
                </a:solidFill>
                <a:latin typeface="Arial"/>
                <a:cs typeface="Arial"/>
              </a:rPr>
              <a:t>ADD POI</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spc="-5" dirty="0" smtClean="0">
                <a:solidFill>
                  <a:prstClr val="black"/>
                </a:solidFill>
                <a:latin typeface="Arial"/>
                <a:cs typeface="Arial"/>
              </a:rPr>
              <a:t>Use the Add Person of Interest component in UCPath to add a new person of interest for a person who does not have a Person ID in UCPath </a:t>
            </a:r>
          </a:p>
          <a:p>
            <a:pPr marR="0" lvl="0" algn="l" defTabSz="914400" rtl="0" eaLnBrk="1" fontAlgn="auto" latinLnBrk="0" hangingPunct="1">
              <a:lnSpc>
                <a:spcPct val="107000"/>
              </a:lnSpc>
              <a:spcBef>
                <a:spcPts val="0"/>
              </a:spcBef>
              <a:spcAft>
                <a:spcPts val="800"/>
              </a:spcAft>
              <a:buClrTx/>
              <a:buSzTx/>
              <a:tabLst/>
              <a:defRPr/>
            </a:pPr>
            <a:endParaRPr lang="en-US" sz="2000" b="1" spc="-5" dirty="0" smtClean="0">
              <a:solidFill>
                <a:prstClr val="black"/>
              </a:solidFill>
              <a:latin typeface="Arial"/>
              <a:cs typeface="Arial"/>
            </a:endParaRPr>
          </a:p>
          <a:p>
            <a:pPr marR="0" lvl="0" algn="l" defTabSz="914400" rtl="0" eaLnBrk="1" fontAlgn="auto" latinLnBrk="0" hangingPunct="1">
              <a:lnSpc>
                <a:spcPct val="107000"/>
              </a:lnSpc>
              <a:spcBef>
                <a:spcPts val="0"/>
              </a:spcBef>
              <a:spcAft>
                <a:spcPts val="800"/>
              </a:spcAft>
              <a:buClrTx/>
              <a:buSzTx/>
              <a:tabLst/>
              <a:defRPr/>
            </a:pPr>
            <a:endParaRPr lang="en-US" sz="2000" b="1" spc="-5" dirty="0">
              <a:solidFill>
                <a:prstClr val="black"/>
              </a:solidFill>
              <a:latin typeface="Arial"/>
              <a:cs typeface="Arial"/>
            </a:endParaRPr>
          </a:p>
          <a:p>
            <a:pPr marR="0" lvl="0" algn="l" defTabSz="914400" rtl="0" eaLnBrk="1" fontAlgn="auto" latinLnBrk="0" hangingPunct="1">
              <a:lnSpc>
                <a:spcPct val="107000"/>
              </a:lnSpc>
              <a:spcBef>
                <a:spcPts val="0"/>
              </a:spcBef>
              <a:spcAft>
                <a:spcPts val="800"/>
              </a:spcAft>
              <a:buClrTx/>
              <a:buSzTx/>
              <a:tabLst/>
              <a:defRPr/>
            </a:pPr>
            <a:r>
              <a:rPr lang="en-US" sz="2000" b="1" spc="-5" dirty="0" smtClean="0">
                <a:solidFill>
                  <a:prstClr val="black"/>
                </a:solidFill>
                <a:latin typeface="Arial"/>
                <a:cs typeface="Arial"/>
              </a:rPr>
              <a:t>ADD POI Relationship</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spc="-5" dirty="0" smtClean="0">
                <a:solidFill>
                  <a:prstClr val="black"/>
                </a:solidFill>
                <a:latin typeface="Arial"/>
                <a:cs typeface="Arial"/>
              </a:rPr>
              <a:t>Use the Add POI relationship to add a relationship to an existing Person ID</a:t>
            </a:r>
          </a:p>
          <a:p>
            <a:pPr marR="0" lvl="0" algn="l" defTabSz="914400" rtl="0" eaLnBrk="1" fontAlgn="auto" latinLnBrk="0" hangingPunct="1">
              <a:lnSpc>
                <a:spcPct val="107000"/>
              </a:lnSpc>
              <a:spcBef>
                <a:spcPts val="0"/>
              </a:spcBef>
              <a:spcAft>
                <a:spcPts val="800"/>
              </a:spcAft>
              <a:buClrTx/>
              <a:buSzTx/>
              <a:tabLst/>
              <a:defRPr/>
            </a:pPr>
            <a:endParaRPr lang="en-US" sz="2000" b="1" spc="-5" dirty="0" smtClean="0">
              <a:solidFill>
                <a:prstClr val="black"/>
              </a:solidFill>
              <a:latin typeface="Arial"/>
              <a:cs typeface="Arial"/>
            </a:endParaRPr>
          </a:p>
          <a:p>
            <a:pPr marR="0" lvl="0" algn="l" defTabSz="914400" rtl="0" eaLnBrk="1" fontAlgn="auto" latinLnBrk="0" hangingPunct="1">
              <a:lnSpc>
                <a:spcPct val="107000"/>
              </a:lnSpc>
              <a:spcBef>
                <a:spcPts val="0"/>
              </a:spcBef>
              <a:spcAft>
                <a:spcPts val="800"/>
              </a:spcAft>
              <a:buClrTx/>
              <a:buSzTx/>
              <a:tabLst/>
              <a:defRPr/>
            </a:pPr>
            <a:endParaRPr lang="en-US" sz="2000" b="1" spc="-5" dirty="0">
              <a:solidFill>
                <a:prstClr val="black"/>
              </a:solidFill>
              <a:latin typeface="Arial"/>
              <a:cs typeface="Arial"/>
            </a:endParaRPr>
          </a:p>
          <a:p>
            <a:pPr marR="0" lvl="0" algn="l" defTabSz="914400" rtl="0" eaLnBrk="1" fontAlgn="auto" latinLnBrk="0" hangingPunct="1">
              <a:lnSpc>
                <a:spcPct val="107000"/>
              </a:lnSpc>
              <a:spcBef>
                <a:spcPts val="0"/>
              </a:spcBef>
              <a:spcAft>
                <a:spcPts val="800"/>
              </a:spcAft>
              <a:buClrTx/>
              <a:buSzTx/>
              <a:tabLst/>
              <a:defRPr/>
            </a:pPr>
            <a:r>
              <a:rPr lang="en-US" sz="2000" b="1" spc="-5" dirty="0" smtClean="0">
                <a:solidFill>
                  <a:prstClr val="black"/>
                </a:solidFill>
                <a:latin typeface="Arial"/>
                <a:cs typeface="Arial"/>
              </a:rPr>
              <a:t>Maintain POI</a:t>
            </a:r>
            <a:endParaRPr kumimoji="0" lang="en-US" sz="2000" b="1" i="0" u="none" strike="noStrike" kern="1200" cap="none" spc="-5" normalizeH="0" baseline="0" noProof="0" dirty="0" smtClean="0">
              <a:ln>
                <a:noFill/>
              </a:ln>
              <a:solidFill>
                <a:prstClr val="black"/>
              </a:solidFill>
              <a:effectLst/>
              <a:uLnTx/>
              <a:uFillTx/>
              <a:latin typeface="Arial"/>
              <a:cs typeface="Arial"/>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update the </a:t>
            </a:r>
            <a:r>
              <a:rPr kumimoji="0" lang="en-US" sz="2000" b="1" i="0" u="none" strike="noStrike" kern="1200" cap="none" spc="-5" normalizeH="0" baseline="0" noProof="0" dirty="0">
                <a:ln>
                  <a:noFill/>
                </a:ln>
                <a:solidFill>
                  <a:prstClr val="black"/>
                </a:solidFill>
                <a:effectLst/>
                <a:uLnTx/>
                <a:uFillTx/>
                <a:latin typeface="Arial"/>
                <a:ea typeface="+mn-ea"/>
                <a:cs typeface="Arial"/>
              </a:rPr>
              <a:t>Planned Exit </a:t>
            </a:r>
            <a:r>
              <a:rPr kumimoji="0" lang="en-US" sz="2000" b="0" i="0" u="none" strike="noStrike" kern="1200" cap="none" spc="-5" normalizeH="0" baseline="0" noProof="0" dirty="0">
                <a:ln>
                  <a:noFill/>
                </a:ln>
                <a:solidFill>
                  <a:prstClr val="black"/>
                </a:solidFill>
                <a:effectLst/>
                <a:uLnTx/>
                <a:uFillTx/>
                <a:latin typeface="Arial"/>
                <a:ea typeface="+mn-ea"/>
                <a:cs typeface="Arial"/>
              </a:rPr>
              <a:t>date for a POI</a:t>
            </a:r>
            <a:r>
              <a:rPr kumimoji="0" lang="en-US" sz="2000" b="0" i="0" u="none" strike="noStrike" kern="1200" cap="none" spc="-10"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instance.</a:t>
            </a: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change the POI </a:t>
            </a:r>
            <a:r>
              <a:rPr kumimoji="0" lang="en-US" sz="2000" b="1" i="0" u="none" strike="noStrike" kern="1200" cap="none" spc="-5" normalizeH="0" baseline="0" noProof="0" dirty="0">
                <a:ln>
                  <a:noFill/>
                </a:ln>
                <a:solidFill>
                  <a:prstClr val="black"/>
                </a:solidFill>
                <a:effectLst/>
                <a:uLnTx/>
                <a:uFillTx/>
                <a:latin typeface="Arial"/>
                <a:ea typeface="+mn-ea"/>
                <a:cs typeface="Arial"/>
              </a:rPr>
              <a:t>Status </a:t>
            </a:r>
            <a:r>
              <a:rPr kumimoji="0" lang="en-US" sz="2000" b="0" i="0" u="none" strike="noStrike" kern="1200" cap="none" spc="-5" normalizeH="0" baseline="0" noProof="0" dirty="0">
                <a:ln>
                  <a:noFill/>
                </a:ln>
                <a:solidFill>
                  <a:prstClr val="black"/>
                </a:solidFill>
                <a:effectLst/>
                <a:uLnTx/>
                <a:uFillTx/>
                <a:latin typeface="Arial"/>
                <a:ea typeface="+mn-ea"/>
                <a:cs typeface="Arial"/>
              </a:rPr>
              <a:t>for a POI</a:t>
            </a:r>
            <a:r>
              <a:rPr kumimoji="0" lang="en-US" sz="2000" b="0" i="0" u="none" strike="noStrike" kern="1200" cap="none" spc="-10"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instance</a:t>
            </a:r>
            <a:r>
              <a:rPr kumimoji="0" lang="en-US" sz="2000" b="0" i="0" u="none" strike="noStrike" kern="1200" cap="none" spc="-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from </a:t>
            </a:r>
            <a:r>
              <a:rPr kumimoji="0" lang="en-US" sz="2000" b="1" i="0" u="none" strike="noStrike" kern="1200" cap="none" spc="-5" normalizeH="0" baseline="0" noProof="0" dirty="0" smtClean="0">
                <a:ln>
                  <a:noFill/>
                </a:ln>
                <a:solidFill>
                  <a:prstClr val="black"/>
                </a:solidFill>
                <a:effectLst/>
                <a:uLnTx/>
                <a:uFillTx/>
                <a:latin typeface="Arial"/>
                <a:ea typeface="+mn-ea"/>
                <a:cs typeface="Arial"/>
              </a:rPr>
              <a:t>Active</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 to </a:t>
            </a:r>
            <a:r>
              <a:rPr kumimoji="0" lang="en-US" sz="2000" b="1" i="0" u="none" strike="noStrike" kern="1200" cap="none" spc="-5" normalizeH="0" baseline="0" noProof="0" dirty="0" smtClean="0">
                <a:ln>
                  <a:noFill/>
                </a:ln>
                <a:solidFill>
                  <a:prstClr val="black"/>
                </a:solidFill>
                <a:effectLst/>
                <a:uLnTx/>
                <a:uFillTx/>
                <a:latin typeface="Arial"/>
                <a:ea typeface="+mn-ea"/>
                <a:cs typeface="Arial"/>
              </a:rPr>
              <a:t>Inactive</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 </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Rectangle 17"/>
          <p:cNvSpPr/>
          <p:nvPr/>
        </p:nvSpPr>
        <p:spPr>
          <a:xfrm>
            <a:off x="0" y="781439"/>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p:cNvSpPr/>
          <p:nvPr/>
        </p:nvSpPr>
        <p:spPr>
          <a:xfrm>
            <a:off x="144779" y="926904"/>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Person of Interest -Add</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1" name="Rectangle 20"/>
          <p:cNvSpPr/>
          <p:nvPr/>
        </p:nvSpPr>
        <p:spPr>
          <a:xfrm>
            <a:off x="0" y="4475631"/>
            <a:ext cx="12283840"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Personal Information &gt; Organizational Relationship &gt; </a:t>
            </a:r>
          </a:p>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Maintain POI Relationship</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6" name="Rectangle 25"/>
          <p:cNvSpPr/>
          <p:nvPr/>
        </p:nvSpPr>
        <p:spPr>
          <a:xfrm>
            <a:off x="0" y="2655231"/>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135986" y="2731123"/>
            <a:ext cx="12292631"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Personal Information &gt; Organizational Relationship &gt; </a:t>
            </a:r>
          </a:p>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Add POI Relationship</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7845028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041361" y="1176615"/>
            <a:ext cx="10707329" cy="510909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Locations </a:t>
            </a:r>
            <a:r>
              <a:rPr kumimoji="0" lang="en-US" sz="2000" b="0" i="0" u="none" strike="noStrike" kern="1200" cap="none" spc="-5" normalizeH="0" baseline="0" noProof="0" dirty="0">
                <a:ln>
                  <a:noFill/>
                </a:ln>
                <a:solidFill>
                  <a:prstClr val="black"/>
                </a:solidFill>
                <a:effectLst/>
                <a:uLnTx/>
                <a:uFillTx/>
                <a:latin typeface="Arial"/>
                <a:ea typeface="+mn-ea"/>
                <a:cs typeface="Arial"/>
              </a:rPr>
              <a:t>are responsible for adding and maintaining POI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records </a:t>
            </a:r>
            <a:r>
              <a:rPr kumimoji="0" lang="en-US" sz="2000" b="0" i="0" u="none" strike="noStrike" kern="1200" cap="none" spc="-5" normalizeH="0" baseline="0" noProof="0" dirty="0">
                <a:ln>
                  <a:noFill/>
                </a:ln>
                <a:solidFill>
                  <a:prstClr val="black"/>
                </a:solidFill>
                <a:effectLst/>
                <a:uLnTx/>
                <a:uFillTx/>
                <a:latin typeface="Arial"/>
                <a:ea typeface="+mn-ea"/>
                <a:cs typeface="Arial"/>
              </a:rPr>
              <a:t>in</a:t>
            </a:r>
            <a:r>
              <a:rPr kumimoji="0" lang="en-US" sz="2000" b="0" i="0" u="none" strike="noStrike" kern="1200" cap="none" spc="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 </a:t>
            </a:r>
            <a:r>
              <a:rPr kumimoji="0" lang="en-US" sz="2000" b="0" i="0" u="none" strike="noStrike" kern="1200" cap="none" spc="0" normalizeH="0" baseline="0" noProof="0" dirty="0">
                <a:ln>
                  <a:noFill/>
                </a:ln>
                <a:solidFill>
                  <a:prstClr val="black"/>
                </a:solidFill>
                <a:effectLst/>
                <a:uLnTx/>
                <a:uFillTx/>
                <a:latin typeface="Arial"/>
                <a:ea typeface="+mn-ea"/>
                <a:cs typeface="+mn-cs"/>
              </a:rPr>
              <a:t>POI is not an employee of the University; and will not receive compensation through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UCPath.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A </a:t>
            </a:r>
            <a:r>
              <a:rPr kumimoji="0" lang="en-US" sz="2000" b="0" i="0" u="none" strike="noStrike" kern="1200" cap="none" spc="0" normalizeH="0" baseline="0" noProof="0" dirty="0">
                <a:ln>
                  <a:noFill/>
                </a:ln>
                <a:solidFill>
                  <a:prstClr val="black"/>
                </a:solidFill>
                <a:effectLst/>
                <a:uLnTx/>
                <a:uFillTx/>
                <a:latin typeface="Arial"/>
                <a:ea typeface="+mn-ea"/>
                <a:cs typeface="+mn-cs"/>
              </a:rPr>
              <a:t>POI does not have Position Data or Job Data in UCPath</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POIs </a:t>
            </a:r>
            <a:r>
              <a:rPr kumimoji="0" lang="en-US" sz="2000" b="0" i="0" u="none" strike="noStrike" kern="1200" cap="none" spc="0" normalizeH="0" baseline="0" noProof="0" dirty="0">
                <a:ln>
                  <a:noFill/>
                </a:ln>
                <a:solidFill>
                  <a:prstClr val="black"/>
                </a:solidFill>
                <a:effectLst/>
                <a:uLnTx/>
                <a:uFillTx/>
                <a:latin typeface="Arial"/>
                <a:ea typeface="+mn-ea"/>
                <a:cs typeface="+mn-cs"/>
              </a:rPr>
              <a:t>are assigned a Person ID, instead of an Employee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ID. If </a:t>
            </a:r>
            <a:r>
              <a:rPr kumimoji="0" lang="en-US" sz="2000" b="0" i="0" u="none" strike="noStrike" kern="1200" cap="none" spc="0" normalizeH="0" baseline="0" noProof="0" dirty="0">
                <a:ln>
                  <a:noFill/>
                </a:ln>
                <a:solidFill>
                  <a:prstClr val="black"/>
                </a:solidFill>
                <a:effectLst/>
                <a:uLnTx/>
                <a:uFillTx/>
                <a:latin typeface="Arial"/>
                <a:ea typeface="+mn-ea"/>
                <a:cs typeface="+mn-cs"/>
              </a:rPr>
              <a:t>a POI later becomes an employee or a Contingent Worker (CWR), then their assigned Person ID becomes their Employee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5" normalizeH="0" baseline="0" noProof="0" dirty="0" smtClean="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POI </a:t>
            </a:r>
            <a:r>
              <a:rPr kumimoji="0" lang="en-US" sz="2000" b="0" i="0" u="none" strike="noStrike" kern="1200" cap="none" spc="-5" normalizeH="0" baseline="0" noProof="0" dirty="0">
                <a:ln>
                  <a:noFill/>
                </a:ln>
                <a:solidFill>
                  <a:prstClr val="black"/>
                </a:solidFill>
                <a:effectLst/>
                <a:uLnTx/>
                <a:uFillTx/>
                <a:latin typeface="Arial"/>
                <a:ea typeface="+mn-ea"/>
                <a:cs typeface="Arial"/>
              </a:rPr>
              <a:t>records that create a Person </a:t>
            </a:r>
            <a:r>
              <a:rPr kumimoji="0" lang="en-US" sz="2000" b="0" i="0" u="none" strike="noStrike" kern="1200" cap="none" spc="0" normalizeH="0" baseline="0" noProof="0" dirty="0">
                <a:ln>
                  <a:noFill/>
                </a:ln>
                <a:solidFill>
                  <a:prstClr val="black"/>
                </a:solidFill>
                <a:effectLst/>
                <a:uLnTx/>
                <a:uFillTx/>
                <a:latin typeface="Arial"/>
                <a:ea typeface="+mn-ea"/>
                <a:cs typeface="Arial"/>
              </a:rPr>
              <a:t>ID </a:t>
            </a:r>
            <a:r>
              <a:rPr kumimoji="0" lang="en-US" sz="2000" b="0" i="0" u="none" strike="noStrike" kern="1200" cap="none" spc="-5" normalizeH="0" baseline="0" noProof="0" dirty="0">
                <a:ln>
                  <a:noFill/>
                </a:ln>
                <a:solidFill>
                  <a:prstClr val="black"/>
                </a:solidFill>
                <a:effectLst/>
                <a:uLnTx/>
                <a:uFillTx/>
                <a:latin typeface="Arial"/>
                <a:ea typeface="+mn-ea"/>
                <a:cs typeface="Arial"/>
              </a:rPr>
              <a:t>in UCPath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are </a:t>
            </a:r>
            <a:r>
              <a:rPr kumimoji="0" lang="en-US" sz="2000" b="0" i="0" u="none" strike="noStrike" kern="1200" cap="none" spc="-5" normalizeH="0" baseline="0" noProof="0" dirty="0">
                <a:ln>
                  <a:noFill/>
                </a:ln>
                <a:solidFill>
                  <a:prstClr val="black"/>
                </a:solidFill>
                <a:effectLst/>
                <a:uLnTx/>
                <a:uFillTx/>
                <a:latin typeface="Arial"/>
                <a:ea typeface="+mn-ea"/>
                <a:cs typeface="Arial"/>
              </a:rPr>
              <a:t>approved using Automated </a:t>
            </a:r>
            <a:r>
              <a:rPr kumimoji="0" lang="en-US" sz="2000" b="0" i="0" u="none" strike="noStrike" kern="1200" cap="none" spc="-10" normalizeH="0" baseline="0" noProof="0" dirty="0">
                <a:ln>
                  <a:noFill/>
                </a:ln>
                <a:solidFill>
                  <a:prstClr val="black"/>
                </a:solidFill>
                <a:effectLst/>
                <a:uLnTx/>
                <a:uFillTx/>
                <a:latin typeface="Arial"/>
                <a:ea typeface="+mn-ea"/>
                <a:cs typeface="Arial"/>
              </a:rPr>
              <a:t>Workflow </a:t>
            </a:r>
            <a:r>
              <a:rPr kumimoji="0" lang="en-US" sz="2000" b="0" i="0" u="none" strike="noStrike" kern="1200" cap="none" spc="-5" normalizeH="0" baseline="0" noProof="0" dirty="0">
                <a:ln>
                  <a:noFill/>
                </a:ln>
                <a:solidFill>
                  <a:prstClr val="black"/>
                </a:solidFill>
                <a:effectLst/>
                <a:uLnTx/>
                <a:uFillTx/>
                <a:latin typeface="Arial"/>
                <a:ea typeface="+mn-ea"/>
                <a:cs typeface="Arial"/>
              </a:rPr>
              <a:t>Engine </a:t>
            </a:r>
            <a:r>
              <a:rPr kumimoji="0" lang="en-US" sz="2000" b="0" i="0" u="none" strike="noStrike" kern="1200" cap="none" spc="-20" normalizeH="0" baseline="0" noProof="0" dirty="0">
                <a:ln>
                  <a:noFill/>
                </a:ln>
                <a:solidFill>
                  <a:prstClr val="black"/>
                </a:solidFill>
                <a:effectLst/>
                <a:uLnTx/>
                <a:uFillTx/>
                <a:latin typeface="Arial"/>
                <a:ea typeface="+mn-ea"/>
                <a:cs typeface="Arial"/>
              </a:rPr>
              <a:t>(AWE). </a:t>
            </a:r>
            <a:r>
              <a:rPr kumimoji="0" lang="en-US" sz="2000" b="0" i="0" u="none" strike="noStrike" kern="1200" cap="none" spc="-5" normalizeH="0" baseline="0" noProof="0" dirty="0">
                <a:ln>
                  <a:noFill/>
                </a:ln>
                <a:solidFill>
                  <a:prstClr val="black"/>
                </a:solidFill>
                <a:effectLst/>
                <a:uLnTx/>
                <a:uFillTx/>
                <a:latin typeface="Arial"/>
                <a:ea typeface="+mn-ea"/>
                <a:cs typeface="Arial"/>
              </a:rPr>
              <a:t>POI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instances </a:t>
            </a:r>
            <a:r>
              <a:rPr kumimoji="0" lang="en-US" sz="2000" b="0" i="0" u="none" strike="noStrike" kern="1200" cap="none" spc="-5" normalizeH="0" baseline="0" noProof="0" dirty="0">
                <a:ln>
                  <a:noFill/>
                </a:ln>
                <a:solidFill>
                  <a:prstClr val="black"/>
                </a:solidFill>
                <a:effectLst/>
                <a:uLnTx/>
                <a:uFillTx/>
                <a:latin typeface="Arial"/>
                <a:ea typeface="+mn-ea"/>
                <a:cs typeface="Arial"/>
              </a:rPr>
              <a:t>added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existing Person IDs do not use</a:t>
            </a:r>
            <a:r>
              <a:rPr kumimoji="0" lang="en-US" sz="2000" b="0" i="0" u="none" strike="noStrike" kern="1200" cap="none" spc="-85" normalizeH="0" baseline="0" noProof="0" dirty="0">
                <a:ln>
                  <a:noFill/>
                </a:ln>
                <a:solidFill>
                  <a:prstClr val="black"/>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AWE.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25" normalizeH="0" baseline="0" noProof="0" dirty="0" smtClean="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5" normalizeH="0" baseline="0" noProof="0" dirty="0" smtClean="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 </a:t>
            </a:r>
            <a:r>
              <a:rPr kumimoji="0" lang="en-US" sz="2000" b="0" i="0" u="none" strike="noStrike" kern="1200" cap="none" spc="-5" normalizeH="0" baseline="0" noProof="0" dirty="0">
                <a:ln>
                  <a:noFill/>
                </a:ln>
                <a:solidFill>
                  <a:prstClr val="black"/>
                </a:solidFill>
                <a:effectLst/>
                <a:uLnTx/>
                <a:uFillTx/>
                <a:latin typeface="Arial"/>
                <a:ea typeface="+mn-ea"/>
                <a:cs typeface="Arial"/>
              </a:rPr>
              <a:t>Center does not add nor maintain POI records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in </a:t>
            </a:r>
            <a:r>
              <a:rPr kumimoji="0" lang="en-US" sz="2000" b="0" i="0" u="none" strike="noStrike" kern="1200" cap="none" spc="-5" normalizeH="0" baseline="0" noProof="0" dirty="0">
                <a:ln>
                  <a:noFill/>
                </a:ln>
                <a:solidFill>
                  <a:prstClr val="black"/>
                </a:solidFill>
                <a:effectLst/>
                <a:uLnTx/>
                <a:uFillTx/>
                <a:latin typeface="Arial"/>
                <a:ea typeface="+mn-ea"/>
                <a:cs typeface="Arial"/>
              </a:rPr>
              <a:t>UCPath. </a:t>
            </a:r>
            <a:r>
              <a:rPr kumimoji="0" lang="en-US" sz="2000" b="0" i="0" u="none" strike="noStrike" kern="1200" cap="none" spc="-20" normalizeH="0" baseline="0" noProof="0" dirty="0">
                <a:ln>
                  <a:noFill/>
                </a:ln>
                <a:solidFill>
                  <a:prstClr val="black"/>
                </a:solidFill>
                <a:effectLst/>
                <a:uLnTx/>
                <a:uFillTx/>
                <a:latin typeface="Arial"/>
                <a:ea typeface="+mn-ea"/>
                <a:cs typeface="Arial"/>
              </a:rPr>
              <a:t>However, </a:t>
            </a:r>
            <a:r>
              <a:rPr kumimoji="0" lang="en-US" sz="2000" b="0" i="0" u="none" strike="noStrike" kern="1200" cap="none" spc="-5" normalizeH="0" baseline="0" noProof="0" dirty="0">
                <a:ln>
                  <a:noFill/>
                </a:ln>
                <a:solidFill>
                  <a:prstClr val="black"/>
                </a:solidFill>
                <a:effectLst/>
                <a:uLnTx/>
                <a:uFillTx/>
                <a:latin typeface="Arial"/>
                <a:ea typeface="+mn-ea"/>
                <a:cs typeface="Arial"/>
              </a:rPr>
              <a:t>only UCPC can update a </a:t>
            </a:r>
            <a:r>
              <a:rPr kumimoji="0" lang="en-US" sz="2000" b="0" i="0" u="none" strike="noStrike" kern="1200" cap="none" spc="-15" normalizeH="0" baseline="0" noProof="0" dirty="0">
                <a:ln>
                  <a:noFill/>
                </a:ln>
                <a:solidFill>
                  <a:prstClr val="black"/>
                </a:solidFill>
                <a:effectLst/>
                <a:uLnTx/>
                <a:uFillTx/>
                <a:latin typeface="Arial"/>
                <a:ea typeface="+mn-ea"/>
                <a:cs typeface="Arial"/>
              </a:rPr>
              <a:t>POI’s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address </a:t>
            </a:r>
            <a:r>
              <a:rPr kumimoji="0" lang="en-US" sz="2000" b="0" i="0" u="none" strike="noStrike" kern="1200" cap="none" spc="-5" normalizeH="0" baseline="0" noProof="0" dirty="0">
                <a:ln>
                  <a:noFill/>
                </a:ln>
                <a:solidFill>
                  <a:prstClr val="black"/>
                </a:solidFill>
                <a:effectLst/>
                <a:uLnTx/>
                <a:uFillTx/>
                <a:latin typeface="Arial"/>
                <a:ea typeface="+mn-ea"/>
                <a:cs typeface="Arial"/>
              </a:rPr>
              <a:t>and phone </a:t>
            </a:r>
            <a:r>
              <a:rPr kumimoji="0" lang="en-US" sz="2000" b="0" i="0" u="none" strike="noStrike" kern="1200" cap="none" spc="-25" normalizeH="0" baseline="0" noProof="0" dirty="0">
                <a:ln>
                  <a:noFill/>
                </a:ln>
                <a:solidFill>
                  <a:prstClr val="black"/>
                </a:solidFill>
                <a:effectLst/>
                <a:uLnTx/>
                <a:uFillTx/>
                <a:latin typeface="Arial"/>
                <a:ea typeface="+mn-ea"/>
                <a:cs typeface="Arial"/>
              </a:rPr>
              <a:t>number. </a:t>
            </a:r>
            <a:r>
              <a:rPr kumimoji="0" lang="en-US" sz="2000" b="0" i="0" u="none" strike="noStrike" kern="1200" cap="none" spc="-5" normalizeH="0" baseline="0" noProof="0" dirty="0">
                <a:ln>
                  <a:noFill/>
                </a:ln>
                <a:solidFill>
                  <a:prstClr val="black"/>
                </a:solidFill>
                <a:effectLst/>
                <a:uLnTx/>
                <a:uFillTx/>
                <a:latin typeface="Arial"/>
                <a:ea typeface="+mn-ea"/>
                <a:cs typeface="Arial"/>
              </a:rPr>
              <a:t>Locations must create a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case </a:t>
            </a:r>
            <a:r>
              <a:rPr kumimoji="0" lang="en-US" sz="2000" b="0" i="0" u="none" strike="noStrike" kern="1200" cap="none" spc="0" normalizeH="0" baseline="0" noProof="0" dirty="0">
                <a:ln>
                  <a:noFill/>
                </a:ln>
                <a:solidFill>
                  <a:prstClr val="black"/>
                </a:solidFill>
                <a:effectLst/>
                <a:uLnTx/>
                <a:uFillTx/>
                <a:latin typeface="Arial"/>
                <a:ea typeface="+mn-ea"/>
                <a:cs typeface="Arial"/>
              </a:rPr>
              <a:t>to </a:t>
            </a:r>
            <a:r>
              <a:rPr kumimoji="0" lang="en-US" sz="2000" b="0" i="0" u="none" strike="noStrike" kern="1200" cap="none" spc="-5" normalizeH="0" baseline="0" noProof="0" dirty="0">
                <a:ln>
                  <a:noFill/>
                </a:ln>
                <a:solidFill>
                  <a:prstClr val="black"/>
                </a:solidFill>
                <a:effectLst/>
                <a:uLnTx/>
                <a:uFillTx/>
                <a:latin typeface="Arial"/>
                <a:ea typeface="+mn-ea"/>
                <a:cs typeface="Arial"/>
              </a:rPr>
              <a:t>have UCPC update this</a:t>
            </a:r>
            <a:r>
              <a:rPr kumimoji="0" lang="en-US" sz="2000" b="0" i="0" u="none" strike="noStrike" kern="1200" cap="none" spc="3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information</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p:cNvSpPr>
            <a:spLocks noGrp="1"/>
          </p:cNvSpPr>
          <p:nvPr>
            <p:ph type="title"/>
          </p:nvPr>
        </p:nvSpPr>
        <p:spPr>
          <a:xfrm>
            <a:off x="378460" y="293370"/>
            <a:ext cx="11209802" cy="685800"/>
          </a:xfrm>
        </p:spPr>
        <p:txBody>
          <a:bodyPr/>
          <a:lstStyle/>
          <a:p>
            <a:r>
              <a:rPr lang="en-US" dirty="0" smtClean="0">
                <a:solidFill>
                  <a:schemeClr val="accent5"/>
                </a:solidFill>
              </a:rPr>
              <a:t>THINGS TO REMEMBER WHEN TRANSCTING</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088113"/>
            <a:ext cx="1042506" cy="1042506"/>
          </a:xfrm>
          <a:prstGeom prst="rect">
            <a:avLst/>
          </a:prstGeom>
        </p:spPr>
      </p:pic>
      <p:pic>
        <p:nvPicPr>
          <p:cNvPr id="8" name="Picture 7"/>
          <p:cNvPicPr>
            <a:picLocks noChangeAspect="1"/>
          </p:cNvPicPr>
          <p:nvPr/>
        </p:nvPicPr>
        <p:blipFill>
          <a:blip r:embed="rId4"/>
          <a:stretch>
            <a:fillRect/>
          </a:stretch>
        </p:blipFill>
        <p:spPr>
          <a:xfrm>
            <a:off x="350713" y="3132182"/>
            <a:ext cx="1042506" cy="1042506"/>
          </a:xfrm>
          <a:prstGeom prst="rect">
            <a:avLst/>
          </a:prstGeom>
        </p:spPr>
      </p:pic>
      <p:pic>
        <p:nvPicPr>
          <p:cNvPr id="9" name="Picture 8"/>
          <p:cNvPicPr>
            <a:picLocks noChangeAspect="1"/>
          </p:cNvPicPr>
          <p:nvPr/>
        </p:nvPicPr>
        <p:blipFill>
          <a:blip r:embed="rId4"/>
          <a:stretch>
            <a:fillRect/>
          </a:stretch>
        </p:blipFill>
        <p:spPr>
          <a:xfrm>
            <a:off x="350713" y="4167451"/>
            <a:ext cx="1042506" cy="1042506"/>
          </a:xfrm>
          <a:prstGeom prst="rect">
            <a:avLst/>
          </a:prstGeom>
        </p:spPr>
      </p:pic>
      <p:pic>
        <p:nvPicPr>
          <p:cNvPr id="12" name="Picture 11"/>
          <p:cNvPicPr>
            <a:picLocks noChangeAspect="1"/>
          </p:cNvPicPr>
          <p:nvPr/>
        </p:nvPicPr>
        <p:blipFill>
          <a:blip r:embed="rId4"/>
          <a:stretch>
            <a:fillRect/>
          </a:stretch>
        </p:blipFill>
        <p:spPr>
          <a:xfrm>
            <a:off x="350713" y="5234515"/>
            <a:ext cx="1042506" cy="1042506"/>
          </a:xfrm>
          <a:prstGeom prst="rect">
            <a:avLst/>
          </a:prstGeom>
        </p:spPr>
      </p:pic>
    </p:spTree>
    <p:extLst>
      <p:ext uri="{BB962C8B-B14F-4D97-AF65-F5344CB8AC3E}">
        <p14:creationId xmlns:p14="http://schemas.microsoft.com/office/powerpoint/2010/main" val="40472595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RESOURCES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t>
            </a:r>
            <a:r>
              <a:rPr kumimoji="0" lang="en-US" sz="1800" b="0" i="0" u="none" strike="noStrike" kern="1200" cap="none" spc="0" normalizeH="0" noProof="0" dirty="0" smtClean="0">
                <a:ln>
                  <a:noFill/>
                </a:ln>
                <a:solidFill>
                  <a:prstClr val="black"/>
                </a:solidFill>
                <a:effectLst/>
                <a:uLnTx/>
                <a:uFillTx/>
                <a:latin typeface="Arial"/>
                <a:ea typeface="+mn-ea"/>
                <a:cs typeface="+mn-cs"/>
              </a:rPr>
              <a:t> of Interest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539430"/>
          </a:xfrm>
          <a:prstGeom prst="rect">
            <a:avLst/>
          </a:prstGeom>
        </p:spPr>
        <p:txBody>
          <a:bodyPr wrap="square">
            <a:spAutoFit/>
          </a:bodyPr>
          <a:lstStyle/>
          <a:p>
            <a:pPr algn="ctr"/>
            <a:r>
              <a:rPr lang="en-US" sz="2400" b="1" u="sng" dirty="0">
                <a:solidFill>
                  <a:srgbClr val="329AF0"/>
                </a:solidFill>
                <a:latin typeface="Trade Gothic Next W01"/>
              </a:rPr>
              <a:t>Person of </a:t>
            </a:r>
            <a:r>
              <a:rPr lang="en-US" sz="2400" b="1" u="sng" dirty="0" smtClean="0">
                <a:solidFill>
                  <a:srgbClr val="329AF0"/>
                </a:solidFill>
                <a:latin typeface="Trade Gothic Next W01"/>
              </a:rPr>
              <a:t>Interest:</a:t>
            </a:r>
            <a:r>
              <a:rPr lang="en-US" sz="20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tooltip="View Person Organizational Summary"/>
              </a:rPr>
              <a:t>View Person Organizational Summary</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tooltip="Extend or Inactivate POI"/>
              </a:rPr>
              <a:t>Extend or Inactivate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tooltip="Approve POI"/>
              </a:rPr>
              <a:t>Approve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tooltip="Add Person of Interest"/>
              </a:rPr>
              <a:t>Add Person of Interest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tooltip="Add Person of Interest Relationship"/>
              </a:rPr>
              <a:t>Add Person of Interest Relationship</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tooltip="poi_infographic.pdf"/>
              </a:rPr>
              <a:t>POI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a:t>
            </a:r>
            <a:r>
              <a:rPr lang="en-US" sz="2000" b="1" dirty="0" smtClean="0">
                <a:solidFill>
                  <a:srgbClr val="D6336C"/>
                </a:solidFill>
                <a:latin typeface="Trade Gothic Next W01"/>
                <a:hlinkClick r:id="rId10" tooltip="ucr_to-be_process_design_poi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394073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QUESTIONS</a:t>
            </a:r>
            <a:endParaRPr lang="en-US" dirty="0">
              <a:solidFill>
                <a:schemeClr val="accent5"/>
              </a:solidFill>
            </a:endParaRPr>
          </a:p>
        </p:txBody>
      </p:sp>
      <p:pic>
        <p:nvPicPr>
          <p:cNvPr id="12" name="Picture 2" descr="Image result for question and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518" y="86241"/>
            <a:ext cx="1373844" cy="1030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615" y="1195754"/>
            <a:ext cx="1105794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Pilot Unit are you prepared to initiate </a:t>
            </a:r>
            <a:r>
              <a:rPr lang="en-US" sz="2000" b="1" dirty="0" smtClean="0">
                <a:solidFill>
                  <a:prstClr val="black"/>
                </a:solidFill>
                <a:latin typeface="Arial"/>
                <a:ea typeface="Calibri" panose="020F0502020204030204" pitchFamily="34" charset="0"/>
                <a:cs typeface="Times New Roman" panose="02020603050405020304" pitchFamily="18" charset="0"/>
              </a:rPr>
              <a:t>POI Transactions </a:t>
            </a:r>
            <a:r>
              <a:rPr lang="en-US" sz="2000" dirty="0" smtClean="0">
                <a:solidFill>
                  <a:prstClr val="black"/>
                </a:solidFill>
                <a:latin typeface="Arial"/>
                <a:ea typeface="Calibri" panose="020F0502020204030204" pitchFamily="34" charset="0"/>
                <a:cs typeface="Times New Roman" panose="02020603050405020304" pitchFamily="18" charset="0"/>
              </a:rPr>
              <a:t>and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smtClean="0">
                <a:solidFill>
                  <a:prstClr val="black"/>
                </a:solidFill>
                <a:latin typeface="Arial"/>
                <a:ea typeface="Calibri" panose="020F0502020204030204" pitchFamily="34" charset="0"/>
                <a:cs typeface="Times New Roman" panose="02020603050405020304" pitchFamily="18" charset="0"/>
              </a:rPr>
              <a:t>SSC’s are you prepared to approve </a:t>
            </a:r>
            <a:r>
              <a:rPr lang="en-US" sz="2000" b="1" dirty="0" smtClean="0">
                <a:solidFill>
                  <a:prstClr val="black"/>
                </a:solidFill>
                <a:latin typeface="Arial"/>
                <a:ea typeface="Calibri" panose="020F0502020204030204" pitchFamily="34" charset="0"/>
                <a:cs typeface="Times New Roman" panose="02020603050405020304" pitchFamily="18" charset="0"/>
              </a:rPr>
              <a:t>POI Transactions</a:t>
            </a:r>
            <a:r>
              <a:rPr lang="en-US" sz="2000" dirty="0" smtClean="0">
                <a:solidFill>
                  <a:prstClr val="black"/>
                </a:solidFill>
                <a:latin typeface="Arial"/>
                <a:ea typeface="Calibri" panose="020F0502020204030204" pitchFamily="34" charset="0"/>
                <a:cs typeface="Times New Roman" panose="02020603050405020304" pitchFamily="18" charset="0"/>
              </a:rPr>
              <a:t> if not what else do you need to be successful?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ea typeface="Calibri" panose="020F0502020204030204" pitchFamily="34" charset="0"/>
                <a:cs typeface="Times New Roman" panose="02020603050405020304" pitchFamily="18" charset="0"/>
              </a:rPr>
              <a:t>Are there any other questions comments of feedback or things we need to cover or review for involuntary terminations </a:t>
            </a:r>
            <a:r>
              <a:rPr lang="en-US" sz="2000" dirty="0">
                <a:solidFill>
                  <a:prstClr val="black"/>
                </a:solidFill>
                <a:latin typeface="Arial"/>
                <a:ea typeface="Calibri" panose="020F0502020204030204" pitchFamily="34" charset="0"/>
                <a:cs typeface="Times New Roman" panose="02020603050405020304" pitchFamily="18" charset="0"/>
              </a:rPr>
              <a:t>i</a:t>
            </a:r>
            <a:r>
              <a:rPr lang="en-US" sz="2000" dirty="0" smtClean="0">
                <a:solidFill>
                  <a:prstClr val="black"/>
                </a:solidFill>
                <a:latin typeface="Arial"/>
                <a:ea typeface="Calibri" panose="020F0502020204030204" pitchFamily="34" charset="0"/>
                <a:cs typeface="Times New Roman" panose="02020603050405020304" pitchFamily="18" charset="0"/>
              </a:rPr>
              <a:t>n time for an 11/5/19 Go-Live? </a:t>
            </a: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702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837552-DF6D-4455-A4B9-B5BBA4BC4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3F153158-FB73-473A-8AE4-9FA603606C24}">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37981</TotalTime>
  <Words>5949</Words>
  <Application>Microsoft Office PowerPoint</Application>
  <PresentationFormat>Widescreen</PresentationFormat>
  <Paragraphs>732</Paragraphs>
  <Slides>114</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114</vt:i4>
      </vt:variant>
    </vt:vector>
  </HeadingPairs>
  <TitlesOfParts>
    <vt:vector size="129" baseType="lpstr">
      <vt:lpstr>Arial</vt:lpstr>
      <vt:lpstr>Calibri</vt:lpstr>
      <vt:lpstr>Castellar</vt:lpstr>
      <vt:lpstr>Courier New</vt:lpstr>
      <vt:lpstr>Times New Roman</vt:lpstr>
      <vt:lpstr>Trade Gothic Next W01</vt:lpstr>
      <vt:lpstr>Tw Cen MT</vt:lpstr>
      <vt:lpstr>Wingdings</vt:lpstr>
      <vt:lpstr>1_UCRTemplate1</vt:lpstr>
      <vt:lpstr>2_UCRTemplate1</vt:lpstr>
      <vt:lpstr>3_UCRTemplate1</vt:lpstr>
      <vt:lpstr>4_UCRTemplate1</vt:lpstr>
      <vt:lpstr>6_UCRTemplate1</vt:lpstr>
      <vt:lpstr>9_UCRTemplate1</vt:lpstr>
      <vt:lpstr>12_UCRTemplate1</vt:lpstr>
      <vt:lpstr>PowerPoint Presentation</vt:lpstr>
      <vt:lpstr>TRAINER INTRODUCTION </vt:lpstr>
      <vt:lpstr>HOUSEKEEPING</vt:lpstr>
      <vt:lpstr>LEARNING OBJECTIVES</vt:lpstr>
      <vt:lpstr>PowerPoint Presentation</vt:lpstr>
      <vt:lpstr>PowerPoint Presentation</vt:lpstr>
      <vt:lpstr>PowerPoint Presentation</vt:lpstr>
      <vt:lpstr>INVOLUNTARY TERMINATION CHECKLIST REVIEW</vt:lpstr>
      <vt:lpstr>SELECTING THE CORRECT TEMPLATE</vt:lpstr>
      <vt:lpstr>TRANSACTIONS PAGE – REASON CODES</vt:lpstr>
      <vt:lpstr>FINAL PAY</vt:lpstr>
      <vt:lpstr>THINGS TO REMEMBER WHEN TRANSACTING</vt:lpstr>
      <vt:lpstr>RESOURCES</vt:lpstr>
      <vt:lpstr>QUESTIONS</vt:lpstr>
      <vt:lpstr>PowerPoint Presentation</vt:lpstr>
      <vt:lpstr>PowerPoint Presentation</vt:lpstr>
      <vt:lpstr>PowerPoint Presentation</vt:lpstr>
      <vt:lpstr>ONBOARDING CHECKLIST REVIEW</vt:lpstr>
      <vt:lpstr>SELECTING THE CORRECT TEMPLATE </vt:lpstr>
      <vt:lpstr>SELECTING THE CORRECT TEMPLATE </vt:lpstr>
      <vt:lpstr>EMPL CLASSES COMMON ATTRIBUTES </vt:lpstr>
      <vt:lpstr>PREHIRE PROCESS</vt:lpstr>
      <vt:lpstr>PREHIRE PROCESS - PERSON PROFILE </vt:lpstr>
      <vt:lpstr>THINGS TO REMEMBER WHEN TRANSACTING</vt:lpstr>
      <vt:lpstr>RESOURCES</vt:lpstr>
      <vt:lpstr>QUESTIONS</vt:lpstr>
      <vt:lpstr>PowerPoint Presentation</vt:lpstr>
      <vt:lpstr>ACADEMIC POLICIES RELATED TO PAYPATH ACTIONS </vt:lpstr>
      <vt:lpstr>PowerPoint Presentation</vt:lpstr>
      <vt:lpstr>PAYPATH CHECKLIST REVIEW</vt:lpstr>
      <vt:lpstr>PAYPATH TRANSACTION   </vt:lpstr>
      <vt:lpstr>TRANSACTION PAGE - POSITION DATA PAGE  </vt:lpstr>
      <vt:lpstr>TRANSACTIONS PAGE - JOB DATA PAGE  </vt:lpstr>
      <vt:lpstr>TRANSACTION PAGE - ADDITIONAL PAY DATA PAGE </vt:lpstr>
      <vt:lpstr>EMPL CLASSES </vt:lpstr>
      <vt:lpstr>THINGS TO REMEMBER WHEN TRANSACTING </vt:lpstr>
      <vt:lpstr>THINGS TO REMEMBER WHEN TRANSACTING</vt:lpstr>
      <vt:lpstr>THINGS TO REMEMBER WHEN TRANSACTING</vt:lpstr>
      <vt:lpstr>RESOURCES</vt:lpstr>
      <vt:lpstr>QUESTIONS</vt:lpstr>
      <vt:lpstr>PowerPoint Presentation</vt:lpstr>
      <vt:lpstr>MASS PROCESSING OVERVIEW</vt:lpstr>
      <vt:lpstr>MASS PROCESSING HIGH LEVEL OVERVIEW</vt:lpstr>
      <vt:lpstr>MASS PROCESSING ATTRIBUTES</vt:lpstr>
      <vt:lpstr>MASS PROCESSING – REPORTS TO CHANGE (RTC)</vt:lpstr>
      <vt:lpstr>MASS PROCESSING – PAY RATE UPDATE (PAY/EQU)</vt:lpstr>
      <vt:lpstr>THINGS TO REMEMBER WHEN TRANSACTING</vt:lpstr>
      <vt:lpstr>RESOURCES</vt:lpstr>
      <vt:lpstr>QUESTIONS </vt:lpstr>
      <vt:lpstr>PowerPoint Presentation</vt:lpstr>
      <vt:lpstr>PowerPoint Presentation</vt:lpstr>
      <vt:lpstr>THINGS TO REMEMBER WHEN TRANSACTING</vt:lpstr>
      <vt:lpstr>PowerPoint Presentation</vt:lpstr>
      <vt:lpstr>RESOURCES</vt:lpstr>
      <vt:lpstr>QUESTIONS</vt:lpstr>
      <vt:lpstr>PowerPoint Presentation</vt:lpstr>
      <vt:lpstr>APPROVAL WORKFLOW ENGINE (AWE) CHECKLIST REVIEW</vt:lpstr>
      <vt:lpstr>PowerPoint Presentation</vt:lpstr>
      <vt:lpstr>PowerPoint Presentation</vt:lpstr>
      <vt:lpstr>PowerPoint Presentation</vt:lpstr>
      <vt:lpstr>PowerPoint Presentation</vt:lpstr>
      <vt:lpstr>CONTINGENT WORKER</vt:lpstr>
      <vt:lpstr>VOLUNTARY TERMINATION &amp; PERSONAL DATA </vt:lpstr>
      <vt:lpstr>ONE TIME PAY</vt:lpstr>
      <vt:lpstr>THINGS TO REMEMBER WHEN TRANSACTING</vt:lpstr>
      <vt:lpstr>QUESTIONS</vt:lpstr>
      <vt:lpstr>PowerPoint Presentation</vt:lpstr>
      <vt:lpstr>HOW TO COMPLETE JOB &amp; POSITION UPDATE FORMS</vt:lpstr>
      <vt:lpstr>PowerPoint Presentation</vt:lpstr>
      <vt:lpstr>PowerPoint Presentation</vt:lpstr>
      <vt:lpstr>TRANSACTION PAGE</vt:lpstr>
      <vt:lpstr>THINGS TO REMEMBER WHEN OPENING CASE WITH UCPC</vt:lpstr>
      <vt:lpstr>RESOURCES</vt:lpstr>
      <vt:lpstr>QUESTIONS</vt:lpstr>
      <vt:lpstr>PowerPoint Presentation</vt:lpstr>
      <vt:lpstr>TRANSACTION PAGE</vt:lpstr>
      <vt:lpstr>THINGS TO REMEMBER WHEN TRANSACTING</vt:lpstr>
      <vt:lpstr>THINGS TO REMEMBER</vt:lpstr>
      <vt:lpstr>RESOURCES</vt:lpstr>
      <vt:lpstr>QUESTIONS</vt:lpstr>
      <vt:lpstr>PowerPoint Presentation</vt:lpstr>
      <vt:lpstr>PowerPoint Presentation</vt:lpstr>
      <vt:lpstr>PowerPoint Presentation</vt:lpstr>
      <vt:lpstr>PowerPoint Presentation</vt:lpstr>
      <vt:lpstr>TRANSACTION PAGE</vt:lpstr>
      <vt:lpstr>CONTINGENT WORKERS    </vt:lpstr>
      <vt:lpstr>THINGS TO REMEMBER WHEN TRANSACTING</vt:lpstr>
      <vt:lpstr>RESOURCES</vt:lpstr>
      <vt:lpstr>QUESTIONS</vt:lpstr>
      <vt:lpstr>PowerPoint Presentation</vt:lpstr>
      <vt:lpstr>TRANSACTION PAGE</vt:lpstr>
      <vt:lpstr>THINGS TO REMEMBER WHEN TRANSACTING</vt:lpstr>
      <vt:lpstr>RESOURCES</vt:lpstr>
      <vt:lpstr>QUESTIONS</vt:lpstr>
      <vt:lpstr>PowerPoint Presentation</vt:lpstr>
      <vt:lpstr>POI TRANSACTIONS</vt:lpstr>
      <vt:lpstr>THINGS TO REMEMBER WHEN TRANSCTING</vt:lpstr>
      <vt:lpstr>RESOURCES</vt:lpstr>
      <vt:lpstr>QUESTIONS</vt:lpstr>
      <vt:lpstr>PowerPoint Presentation</vt:lpstr>
      <vt:lpstr>TRANSACTION PAGE – ONE TIME PAY</vt:lpstr>
      <vt:lpstr>THINGS TO REMEMBER WHEN TRANSACTING</vt:lpstr>
      <vt:lpstr>QUESTIONS</vt:lpstr>
      <vt:lpstr>PowerPoint Presentation</vt:lpstr>
      <vt:lpstr>SELECTING THE CORRECT TEMPLATE</vt:lpstr>
      <vt:lpstr>THINGS TO REMEMBER WHEN TRANSACTING</vt:lpstr>
      <vt:lpstr>RESOURCES</vt:lpstr>
      <vt:lpstr>QUESTIONS</vt:lpstr>
      <vt:lpstr>PowerPoint Presentation</vt:lpstr>
      <vt:lpstr>APPENDIX</vt:lpstr>
      <vt:lpstr>APPENDIX   </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and Process Overview</dc:title>
  <dc:creator>Puja Pannu</dc:creator>
  <cp:lastModifiedBy>Lakesha Lee Welch</cp:lastModifiedBy>
  <cp:revision>1229</cp:revision>
  <cp:lastPrinted>2019-06-25T16:20:19Z</cp:lastPrinted>
  <dcterms:created xsi:type="dcterms:W3CDTF">2016-05-04T15:33:48Z</dcterms:created>
  <dcterms:modified xsi:type="dcterms:W3CDTF">2019-10-16T18:22:41Z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