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6" r:id="rId5"/>
    <p:sldMasterId id="2147483730" r:id="rId6"/>
  </p:sldMasterIdLst>
  <p:notesMasterIdLst>
    <p:notesMasterId r:id="rId53"/>
  </p:notesMasterIdLst>
  <p:handoutMasterIdLst>
    <p:handoutMasterId r:id="rId54"/>
  </p:handoutMasterIdLst>
  <p:sldIdLst>
    <p:sldId id="413" r:id="rId7"/>
    <p:sldId id="608" r:id="rId8"/>
    <p:sldId id="539" r:id="rId9"/>
    <p:sldId id="544" r:id="rId10"/>
    <p:sldId id="450" r:id="rId11"/>
    <p:sldId id="640" r:id="rId12"/>
    <p:sldId id="612" r:id="rId13"/>
    <p:sldId id="622" r:id="rId14"/>
    <p:sldId id="626" r:id="rId15"/>
    <p:sldId id="630" r:id="rId16"/>
    <p:sldId id="647" r:id="rId17"/>
    <p:sldId id="613" r:id="rId18"/>
    <p:sldId id="609" r:id="rId19"/>
    <p:sldId id="610" r:id="rId20"/>
    <p:sldId id="632" r:id="rId21"/>
    <p:sldId id="651" r:id="rId22"/>
    <p:sldId id="648" r:id="rId23"/>
    <p:sldId id="497" r:id="rId24"/>
    <p:sldId id="646" r:id="rId25"/>
    <p:sldId id="638" r:id="rId26"/>
    <p:sldId id="641" r:id="rId27"/>
    <p:sldId id="597" r:id="rId28"/>
    <p:sldId id="649" r:id="rId29"/>
    <p:sldId id="451" r:id="rId30"/>
    <p:sldId id="557" r:id="rId31"/>
    <p:sldId id="550" r:id="rId32"/>
    <p:sldId id="583" r:id="rId33"/>
    <p:sldId id="580" r:id="rId34"/>
    <p:sldId id="584" r:id="rId35"/>
    <p:sldId id="602" r:id="rId36"/>
    <p:sldId id="658" r:id="rId37"/>
    <p:sldId id="643" r:id="rId38"/>
    <p:sldId id="634" r:id="rId39"/>
    <p:sldId id="655" r:id="rId40"/>
    <p:sldId id="654" r:id="rId41"/>
    <p:sldId id="653" r:id="rId42"/>
    <p:sldId id="657" r:id="rId43"/>
    <p:sldId id="661" r:id="rId44"/>
    <p:sldId id="652" r:id="rId45"/>
    <p:sldId id="659" r:id="rId46"/>
    <p:sldId id="621" r:id="rId47"/>
    <p:sldId id="650" r:id="rId48"/>
    <p:sldId id="660" r:id="rId49"/>
    <p:sldId id="475" r:id="rId50"/>
    <p:sldId id="474" r:id="rId51"/>
    <p:sldId id="537"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608"/>
            <p14:sldId id="539"/>
            <p14:sldId id="544"/>
            <p14:sldId id="450"/>
            <p14:sldId id="640"/>
            <p14:sldId id="612"/>
            <p14:sldId id="622"/>
            <p14:sldId id="626"/>
            <p14:sldId id="630"/>
            <p14:sldId id="647"/>
            <p14:sldId id="613"/>
            <p14:sldId id="609"/>
            <p14:sldId id="610"/>
            <p14:sldId id="632"/>
            <p14:sldId id="651"/>
            <p14:sldId id="648"/>
            <p14:sldId id="497"/>
            <p14:sldId id="646"/>
            <p14:sldId id="638"/>
            <p14:sldId id="641"/>
            <p14:sldId id="597"/>
            <p14:sldId id="649"/>
            <p14:sldId id="451"/>
            <p14:sldId id="557"/>
            <p14:sldId id="550"/>
            <p14:sldId id="583"/>
            <p14:sldId id="580"/>
            <p14:sldId id="584"/>
            <p14:sldId id="602"/>
            <p14:sldId id="658"/>
            <p14:sldId id="643"/>
            <p14:sldId id="634"/>
            <p14:sldId id="655"/>
            <p14:sldId id="654"/>
            <p14:sldId id="653"/>
            <p14:sldId id="657"/>
            <p14:sldId id="661"/>
            <p14:sldId id="652"/>
            <p14:sldId id="659"/>
            <p14:sldId id="621"/>
            <p14:sldId id="650"/>
            <p14:sldId id="660"/>
            <p14:sldId id="475"/>
            <p14:sldId id="474"/>
            <p14:sldId id="5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2" clrIdx="1">
    <p:extLst>
      <p:ext uri="{19B8F6BF-5375-455C-9EA6-DF929625EA0E}">
        <p15:presenceInfo xmlns:p15="http://schemas.microsoft.com/office/powerpoint/2012/main" userId="S-1-5-21-3758570256-276891776-3938476879-36862" providerId="AD"/>
      </p:ext>
    </p:extLst>
  </p:cmAuthor>
  <p:cmAuthor id="3" name="Shannon Minter" initials="SM" lastIdx="0" clrIdx="2">
    <p:extLst>
      <p:ext uri="{19B8F6BF-5375-455C-9EA6-DF929625EA0E}">
        <p15:presenceInfo xmlns:p15="http://schemas.microsoft.com/office/powerpoint/2012/main" userId="S-1-5-21-3758570256-276891776-3938476879-58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472C4"/>
    <a:srgbClr val="FFFFFF"/>
    <a:srgbClr val="498426"/>
    <a:srgbClr val="5C739C"/>
    <a:srgbClr val="BF9000"/>
    <a:srgbClr val="A5A5A5"/>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086" autoAdjust="0"/>
  </p:normalViewPr>
  <p:slideViewPr>
    <p:cSldViewPr snapToGrid="0">
      <p:cViewPr>
        <p:scale>
          <a:sx n="70" d="100"/>
          <a:sy n="70" d="100"/>
        </p:scale>
        <p:origin x="2016" y="1220"/>
      </p:cViewPr>
      <p:guideLst/>
    </p:cSldViewPr>
  </p:slideViewPr>
  <p:notesTextViewPr>
    <p:cViewPr>
      <p:scale>
        <a:sx n="3" d="2"/>
        <a:sy n="3" d="2"/>
      </p:scale>
      <p:origin x="0" y="0"/>
    </p:cViewPr>
  </p:notesTextViewPr>
  <p:sorterViewPr>
    <p:cViewPr varScale="1">
      <p:scale>
        <a:sx n="1" d="1"/>
        <a:sy n="1" d="1"/>
      </p:scale>
      <p:origin x="0" y="-14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765CC-16E9-49D8-A76E-621E942FF0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F9DEAB-6475-459D-A47C-85A42EC75FC2}">
      <dgm:prSet phldrT="[Text]" custT="1"/>
      <dgm:spPr>
        <a:solidFill>
          <a:schemeClr val="accent1">
            <a:lumMod val="60000"/>
            <a:lumOff val="40000"/>
          </a:schemeClr>
        </a:solidFill>
      </dgm:spPr>
      <dgm:t>
        <a:bodyPr/>
        <a:lstStyle/>
        <a:p>
          <a:pPr rtl="0"/>
          <a:r>
            <a:rPr lang="en-US" sz="2000" dirty="0" smtClean="0">
              <a:solidFill>
                <a:schemeClr val="tx1"/>
              </a:solidFill>
              <a:latin typeface="Arial"/>
            </a:rPr>
            <a:t>Understand the roles and responsibilities for each process</a:t>
          </a:r>
          <a:endParaRPr lang="en-US" sz="2000" dirty="0">
            <a:solidFill>
              <a:schemeClr val="tx1"/>
            </a:solidFill>
          </a:endParaRPr>
        </a:p>
      </dgm:t>
    </dgm:pt>
    <dgm:pt modelId="{96AD66C2-CFFA-4801-BAA9-BCA0E228FC17}" type="parTrans" cxnId="{C923DC46-B633-4937-9B9D-4F649F9545A5}">
      <dgm:prSet/>
      <dgm:spPr/>
      <dgm:t>
        <a:bodyPr/>
        <a:lstStyle/>
        <a:p>
          <a:endParaRPr lang="en-US" sz="2000">
            <a:solidFill>
              <a:schemeClr val="tx1"/>
            </a:solidFill>
          </a:endParaRPr>
        </a:p>
      </dgm:t>
    </dgm:pt>
    <dgm:pt modelId="{3E95466F-BA2E-4258-8501-234E8F556293}" type="sibTrans" cxnId="{C923DC46-B633-4937-9B9D-4F649F9545A5}">
      <dgm:prSet/>
      <dgm:spPr/>
      <dgm:t>
        <a:bodyPr/>
        <a:lstStyle/>
        <a:p>
          <a:endParaRPr lang="en-US" sz="2000">
            <a:solidFill>
              <a:schemeClr val="tx1"/>
            </a:solidFill>
          </a:endParaRPr>
        </a:p>
      </dgm:t>
    </dgm:pt>
    <dgm:pt modelId="{277F40CF-2840-4956-BB51-3ED7A5F40B22}">
      <dgm:prSet custT="1"/>
      <dgm:spPr>
        <a:solidFill>
          <a:schemeClr val="accent1">
            <a:lumMod val="60000"/>
            <a:lumOff val="40000"/>
          </a:schemeClr>
        </a:solidFill>
      </dgm:spPr>
      <dgm:t>
        <a:bodyPr/>
        <a:lstStyle/>
        <a:p>
          <a:pPr rtl="0"/>
          <a:r>
            <a:rPr lang="en-US" sz="2000" dirty="0" smtClean="0">
              <a:solidFill>
                <a:schemeClr val="tx1"/>
              </a:solidFill>
              <a:latin typeface="Arial"/>
            </a:rPr>
            <a:t>Understand the handoff </a:t>
          </a:r>
          <a:r>
            <a:rPr lang="en-US" sz="2000" dirty="0" smtClean="0">
              <a:solidFill>
                <a:schemeClr val="tx1"/>
              </a:solidFill>
              <a:latin typeface="Arial"/>
            </a:rPr>
            <a:t>processes </a:t>
          </a:r>
          <a:r>
            <a:rPr lang="en-US" sz="2000" dirty="0" smtClean="0">
              <a:solidFill>
                <a:schemeClr val="tx1"/>
              </a:solidFill>
              <a:latin typeface="Arial"/>
            </a:rPr>
            <a:t>within each process</a:t>
          </a:r>
        </a:p>
      </dgm:t>
    </dgm:pt>
    <dgm:pt modelId="{82C4AA0F-0E9A-4A39-8023-C0A1919B7B18}" type="parTrans" cxnId="{46564BFF-F4EF-4D24-AC6A-7D59F5015458}">
      <dgm:prSet/>
      <dgm:spPr/>
      <dgm:t>
        <a:bodyPr/>
        <a:lstStyle/>
        <a:p>
          <a:endParaRPr lang="en-US" sz="2000">
            <a:solidFill>
              <a:schemeClr val="tx1"/>
            </a:solidFill>
          </a:endParaRPr>
        </a:p>
      </dgm:t>
    </dgm:pt>
    <dgm:pt modelId="{731A442C-83BB-4E3E-9DFD-22441E62FEA0}" type="sibTrans" cxnId="{46564BFF-F4EF-4D24-AC6A-7D59F5015458}">
      <dgm:prSet/>
      <dgm:spPr/>
      <dgm:t>
        <a:bodyPr/>
        <a:lstStyle/>
        <a:p>
          <a:endParaRPr lang="en-US" sz="2000">
            <a:solidFill>
              <a:schemeClr val="tx1"/>
            </a:solidFill>
          </a:endParaRPr>
        </a:p>
      </dgm:t>
    </dgm:pt>
    <dgm:pt modelId="{FB1CA0B3-685A-4A1D-A040-AC5F96303A5C}">
      <dgm:prSet custT="1"/>
      <dgm:spPr>
        <a:solidFill>
          <a:schemeClr val="accent1">
            <a:lumMod val="60000"/>
            <a:lumOff val="40000"/>
          </a:schemeClr>
        </a:solidFill>
      </dgm:spPr>
      <dgm:t>
        <a:bodyPr/>
        <a:lstStyle/>
        <a:p>
          <a:pPr rtl="0"/>
          <a:r>
            <a:rPr lang="en-US" sz="2000" dirty="0" smtClean="0">
              <a:solidFill>
                <a:schemeClr val="tx1"/>
              </a:solidFill>
              <a:latin typeface="Arial"/>
            </a:rPr>
            <a:t>Understand the Approval Workflow process, </a:t>
          </a:r>
          <a:r>
            <a:rPr lang="en-US" sz="2000" dirty="0" smtClean="0">
              <a:solidFill>
                <a:schemeClr val="tx1"/>
              </a:solidFill>
              <a:latin typeface="Arial"/>
            </a:rPr>
            <a:t>and which transactions will be approved by pilot unit vs. SSC</a:t>
          </a:r>
          <a:endParaRPr lang="en-US" sz="2000" dirty="0" smtClean="0">
            <a:solidFill>
              <a:schemeClr val="tx1"/>
            </a:solidFill>
            <a:latin typeface="Arial"/>
          </a:endParaRPr>
        </a:p>
      </dgm:t>
    </dgm:pt>
    <dgm:pt modelId="{4D5215F3-425E-4FA0-9FFD-490B04DC3DB7}" type="sibTrans" cxnId="{34D9A34B-5968-43CF-8B78-F08F0ECDDAEB}">
      <dgm:prSet/>
      <dgm:spPr/>
      <dgm:t>
        <a:bodyPr/>
        <a:lstStyle/>
        <a:p>
          <a:endParaRPr lang="en-US" sz="2000">
            <a:solidFill>
              <a:schemeClr val="tx1"/>
            </a:solidFill>
          </a:endParaRPr>
        </a:p>
      </dgm:t>
    </dgm:pt>
    <dgm:pt modelId="{EB5974E0-9220-490B-84E6-ECE9A2FF5AA8}" type="parTrans" cxnId="{34D9A34B-5968-43CF-8B78-F08F0ECDDAEB}">
      <dgm:prSet/>
      <dgm:spPr/>
      <dgm:t>
        <a:bodyPr/>
        <a:lstStyle/>
        <a:p>
          <a:endParaRPr lang="en-US" sz="2000">
            <a:solidFill>
              <a:schemeClr val="tx1"/>
            </a:solidFill>
          </a:endParaRPr>
        </a:p>
      </dgm:t>
    </dgm:pt>
    <dgm:pt modelId="{773F1CE1-D964-4040-8560-D045AF2E9E99}" type="pres">
      <dgm:prSet presAssocID="{11B765CC-16E9-49D8-A76E-621E942FF0E8}" presName="linear" presStyleCnt="0">
        <dgm:presLayoutVars>
          <dgm:animLvl val="lvl"/>
          <dgm:resizeHandles val="exact"/>
        </dgm:presLayoutVars>
      </dgm:prSet>
      <dgm:spPr/>
      <dgm:t>
        <a:bodyPr/>
        <a:lstStyle/>
        <a:p>
          <a:endParaRPr lang="en-US"/>
        </a:p>
      </dgm:t>
    </dgm:pt>
    <dgm:pt modelId="{6A68DD1C-CB41-42D9-8CA8-CE0F5C7D4284}" type="pres">
      <dgm:prSet presAssocID="{3CF9DEAB-6475-459D-A47C-85A42EC75FC2}" presName="parentText" presStyleLbl="node1" presStyleIdx="0" presStyleCnt="3" custLinFactNeighborY="7412">
        <dgm:presLayoutVars>
          <dgm:chMax val="0"/>
          <dgm:bulletEnabled val="1"/>
        </dgm:presLayoutVars>
      </dgm:prSet>
      <dgm:spPr/>
      <dgm:t>
        <a:bodyPr/>
        <a:lstStyle/>
        <a:p>
          <a:endParaRPr lang="en-US"/>
        </a:p>
      </dgm:t>
    </dgm:pt>
    <dgm:pt modelId="{1AD96581-73BF-4514-8968-63C4C06E8D56}" type="pres">
      <dgm:prSet presAssocID="{3E95466F-BA2E-4258-8501-234E8F556293}" presName="spacer" presStyleCnt="0"/>
      <dgm:spPr/>
    </dgm:pt>
    <dgm:pt modelId="{2512809E-EACC-4D5E-B457-3D347D989510}" type="pres">
      <dgm:prSet presAssocID="{277F40CF-2840-4956-BB51-3ED7A5F40B22}" presName="parentText" presStyleLbl="node1" presStyleIdx="1" presStyleCnt="3" custLinFactNeighborY="-4022">
        <dgm:presLayoutVars>
          <dgm:chMax val="0"/>
          <dgm:bulletEnabled val="1"/>
        </dgm:presLayoutVars>
      </dgm:prSet>
      <dgm:spPr/>
      <dgm:t>
        <a:bodyPr/>
        <a:lstStyle/>
        <a:p>
          <a:endParaRPr lang="en-US"/>
        </a:p>
      </dgm:t>
    </dgm:pt>
    <dgm:pt modelId="{A417785A-298A-446A-A8F6-CF269D065E8E}" type="pres">
      <dgm:prSet presAssocID="{731A442C-83BB-4E3E-9DFD-22441E62FEA0}" presName="spacer" presStyleCnt="0"/>
      <dgm:spPr/>
    </dgm:pt>
    <dgm:pt modelId="{D5756C89-6394-483B-84C7-D2A79A0CF396}" type="pres">
      <dgm:prSet presAssocID="{FB1CA0B3-685A-4A1D-A040-AC5F96303A5C}" presName="parentText" presStyleLbl="node1" presStyleIdx="2" presStyleCnt="3" custLinFactY="185131" custLinFactNeighborY="200000">
        <dgm:presLayoutVars>
          <dgm:chMax val="0"/>
          <dgm:bulletEnabled val="1"/>
        </dgm:presLayoutVars>
      </dgm:prSet>
      <dgm:spPr/>
      <dgm:t>
        <a:bodyPr/>
        <a:lstStyle/>
        <a:p>
          <a:endParaRPr lang="en-US"/>
        </a:p>
      </dgm:t>
    </dgm:pt>
  </dgm:ptLst>
  <dgm:cxnLst>
    <dgm:cxn modelId="{AED9ADA8-593F-4EAF-B160-121CDABEE95A}" type="presOf" srcId="{3CF9DEAB-6475-459D-A47C-85A42EC75FC2}" destId="{6A68DD1C-CB41-42D9-8CA8-CE0F5C7D4284}" srcOrd="0" destOrd="0" presId="urn:microsoft.com/office/officeart/2005/8/layout/vList2"/>
    <dgm:cxn modelId="{C923DC46-B633-4937-9B9D-4F649F9545A5}" srcId="{11B765CC-16E9-49D8-A76E-621E942FF0E8}" destId="{3CF9DEAB-6475-459D-A47C-85A42EC75FC2}" srcOrd="0" destOrd="0" parTransId="{96AD66C2-CFFA-4801-BAA9-BCA0E228FC17}" sibTransId="{3E95466F-BA2E-4258-8501-234E8F556293}"/>
    <dgm:cxn modelId="{46564BFF-F4EF-4D24-AC6A-7D59F5015458}" srcId="{11B765CC-16E9-49D8-A76E-621E942FF0E8}" destId="{277F40CF-2840-4956-BB51-3ED7A5F40B22}" srcOrd="1" destOrd="0" parTransId="{82C4AA0F-0E9A-4A39-8023-C0A1919B7B18}" sibTransId="{731A442C-83BB-4E3E-9DFD-22441E62FEA0}"/>
    <dgm:cxn modelId="{34D9A34B-5968-43CF-8B78-F08F0ECDDAEB}" srcId="{11B765CC-16E9-49D8-A76E-621E942FF0E8}" destId="{FB1CA0B3-685A-4A1D-A040-AC5F96303A5C}" srcOrd="2" destOrd="0" parTransId="{EB5974E0-9220-490B-84E6-ECE9A2FF5AA8}" sibTransId="{4D5215F3-425E-4FA0-9FFD-490B04DC3DB7}"/>
    <dgm:cxn modelId="{DDE8FF3C-057F-47EE-983F-8756945BC0F9}" type="presOf" srcId="{FB1CA0B3-685A-4A1D-A040-AC5F96303A5C}" destId="{D5756C89-6394-483B-84C7-D2A79A0CF396}" srcOrd="0" destOrd="0" presId="urn:microsoft.com/office/officeart/2005/8/layout/vList2"/>
    <dgm:cxn modelId="{B8ACF898-1976-4BD1-8437-F707987E9F94}" type="presOf" srcId="{11B765CC-16E9-49D8-A76E-621E942FF0E8}" destId="{773F1CE1-D964-4040-8560-D045AF2E9E99}" srcOrd="0" destOrd="0" presId="urn:microsoft.com/office/officeart/2005/8/layout/vList2"/>
    <dgm:cxn modelId="{F2078775-1EB7-4C2A-B0E2-53E7E27178BD}" type="presOf" srcId="{277F40CF-2840-4956-BB51-3ED7A5F40B22}" destId="{2512809E-EACC-4D5E-B457-3D347D989510}" srcOrd="0" destOrd="0" presId="urn:microsoft.com/office/officeart/2005/8/layout/vList2"/>
    <dgm:cxn modelId="{F638640A-94B7-4BF8-910B-065044DCD144}" type="presParOf" srcId="{773F1CE1-D964-4040-8560-D045AF2E9E99}" destId="{6A68DD1C-CB41-42D9-8CA8-CE0F5C7D4284}" srcOrd="0" destOrd="0" presId="urn:microsoft.com/office/officeart/2005/8/layout/vList2"/>
    <dgm:cxn modelId="{E57CD3B4-D9FE-473C-8B55-9B7EFAA13982}" type="presParOf" srcId="{773F1CE1-D964-4040-8560-D045AF2E9E99}" destId="{1AD96581-73BF-4514-8968-63C4C06E8D56}" srcOrd="1" destOrd="0" presId="urn:microsoft.com/office/officeart/2005/8/layout/vList2"/>
    <dgm:cxn modelId="{45935819-7D40-44C5-BBFF-D3282C534150}" type="presParOf" srcId="{773F1CE1-D964-4040-8560-D045AF2E9E99}" destId="{2512809E-EACC-4D5E-B457-3D347D989510}" srcOrd="2" destOrd="0" presId="urn:microsoft.com/office/officeart/2005/8/layout/vList2"/>
    <dgm:cxn modelId="{D3F53DCF-AF5A-49F0-BCA0-828B65C5A8A0}" type="presParOf" srcId="{773F1CE1-D964-4040-8560-D045AF2E9E99}" destId="{A417785A-298A-446A-A8F6-CF269D065E8E}" srcOrd="3" destOrd="0" presId="urn:microsoft.com/office/officeart/2005/8/layout/vList2"/>
    <dgm:cxn modelId="{0AA53EE4-8760-4D4B-A6B6-252FFCDD08C8}" type="presParOf" srcId="{773F1CE1-D964-4040-8560-D045AF2E9E99}" destId="{D5756C89-6394-483B-84C7-D2A79A0CF39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E4AFB-3F28-48D7-9924-BAA8BBD6227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DE426136-56D9-4DCA-A1C1-4F06813D5D1A}">
      <dgm:prSet phldrT="[Text]"/>
      <dgm:spPr>
        <a:solidFill>
          <a:schemeClr val="accent4">
            <a:lumMod val="40000"/>
            <a:lumOff val="60000"/>
          </a:schemeClr>
        </a:solidFill>
        <a:ln>
          <a:solidFill>
            <a:schemeClr val="tx1"/>
          </a:solidFill>
        </a:ln>
      </dgm:spPr>
      <dgm:t>
        <a:bodyPr/>
        <a:lstStyle/>
        <a:p>
          <a:r>
            <a:rPr lang="en-US" b="1" dirty="0" smtClean="0">
              <a:solidFill>
                <a:schemeClr val="tx1"/>
              </a:solidFill>
            </a:rPr>
            <a:t>Persons of Interest Onboarding</a:t>
          </a:r>
          <a:r>
            <a:rPr lang="en-US" b="1" dirty="0" smtClean="0">
              <a:solidFill>
                <a:schemeClr val="tx1"/>
              </a:solidFill>
            </a:rPr>
            <a:t>/</a:t>
          </a:r>
          <a:br>
            <a:rPr lang="en-US" b="1" dirty="0" smtClean="0">
              <a:solidFill>
                <a:schemeClr val="tx1"/>
              </a:solidFill>
            </a:rPr>
          </a:br>
          <a:r>
            <a:rPr lang="en-US" b="1" dirty="0" smtClean="0">
              <a:solidFill>
                <a:schemeClr val="tx1"/>
              </a:solidFill>
            </a:rPr>
            <a:t>Off-boarding       </a:t>
          </a:r>
          <a:r>
            <a:rPr lang="en-US" b="1" i="1" dirty="0" smtClean="0">
              <a:solidFill>
                <a:srgbClr val="FF0000"/>
              </a:solidFill>
            </a:rPr>
            <a:t>SSC AWE</a:t>
          </a:r>
          <a:endParaRPr lang="en-US" b="1" i="1" dirty="0">
            <a:solidFill>
              <a:srgbClr val="FF0000"/>
            </a:solidFill>
          </a:endParaRPr>
        </a:p>
      </dgm:t>
    </dgm:pt>
    <dgm:pt modelId="{68A1EC1D-58FF-410F-BD66-246ACFE11142}" type="parTrans" cxnId="{5F1A4D56-43EF-4A40-B217-875D2BDF04C1}">
      <dgm:prSet/>
      <dgm:spPr/>
      <dgm:t>
        <a:bodyPr/>
        <a:lstStyle/>
        <a:p>
          <a:endParaRPr lang="en-US" b="1">
            <a:solidFill>
              <a:schemeClr val="tx1"/>
            </a:solidFill>
          </a:endParaRPr>
        </a:p>
      </dgm:t>
    </dgm:pt>
    <dgm:pt modelId="{32395227-500F-459F-9A80-BE08678FEF31}" type="sibTrans" cxnId="{5F1A4D56-43EF-4A40-B217-875D2BDF04C1}">
      <dgm:prSet/>
      <dgm:spPr/>
      <dgm:t>
        <a:bodyPr/>
        <a:lstStyle/>
        <a:p>
          <a:endParaRPr lang="en-US" b="1">
            <a:solidFill>
              <a:schemeClr val="tx1"/>
            </a:solidFill>
          </a:endParaRPr>
        </a:p>
      </dgm:t>
    </dgm:pt>
    <dgm:pt modelId="{DFE0DC0E-6AD6-4D09-8832-7A41CA74D9C1}">
      <dgm:prSet phldrT="[Text]"/>
      <dgm:spPr>
        <a:solidFill>
          <a:schemeClr val="accent4">
            <a:lumMod val="40000"/>
            <a:lumOff val="60000"/>
          </a:schemeClr>
        </a:solidFill>
        <a:ln>
          <a:solidFill>
            <a:schemeClr val="tx1"/>
          </a:solidFill>
        </a:ln>
      </dgm:spPr>
      <dgm:t>
        <a:bodyPr/>
        <a:lstStyle/>
        <a:p>
          <a:r>
            <a:rPr lang="en-US" b="1" i="1" dirty="0">
              <a:solidFill>
                <a:schemeClr val="tx1"/>
              </a:solidFill>
            </a:rPr>
            <a:t>Personal Data &amp; Personal Profile </a:t>
          </a:r>
          <a:r>
            <a:rPr lang="en-US" b="1" i="1" dirty="0" smtClean="0">
              <a:solidFill>
                <a:schemeClr val="tx1"/>
              </a:solidFill>
            </a:rPr>
            <a:t>Changes</a:t>
          </a:r>
        </a:p>
        <a:p>
          <a:r>
            <a:rPr lang="en-US" b="1" i="1" dirty="0" smtClean="0">
              <a:solidFill>
                <a:srgbClr val="FF0000"/>
              </a:solidFill>
            </a:rPr>
            <a:t>Pilot Unit AWE</a:t>
          </a:r>
          <a:endParaRPr lang="en-US" b="1" i="1" dirty="0">
            <a:solidFill>
              <a:srgbClr val="FF0000"/>
            </a:solidFill>
          </a:endParaRPr>
        </a:p>
      </dgm:t>
    </dgm:pt>
    <dgm:pt modelId="{927004EC-269F-42F5-BE51-B94F4E738277}" type="parTrans" cxnId="{546C9619-7056-4EDD-B408-C161383E9C10}">
      <dgm:prSet/>
      <dgm:spPr/>
      <dgm:t>
        <a:bodyPr/>
        <a:lstStyle/>
        <a:p>
          <a:endParaRPr lang="en-US" b="1">
            <a:solidFill>
              <a:schemeClr val="tx1"/>
            </a:solidFill>
          </a:endParaRPr>
        </a:p>
      </dgm:t>
    </dgm:pt>
    <dgm:pt modelId="{AF9D2EDD-A089-4964-8388-AD1AE6441B1C}" type="sibTrans" cxnId="{546C9619-7056-4EDD-B408-C161383E9C10}">
      <dgm:prSet/>
      <dgm:spPr/>
      <dgm:t>
        <a:bodyPr/>
        <a:lstStyle/>
        <a:p>
          <a:endParaRPr lang="en-US" b="1">
            <a:solidFill>
              <a:schemeClr val="tx1"/>
            </a:solidFill>
          </a:endParaRPr>
        </a:p>
      </dgm:t>
    </dgm:pt>
    <dgm:pt modelId="{2BA71430-CBCB-4FBE-BB3C-622E0E44DF71}">
      <dgm:prSet phldrT="[Text]"/>
      <dgm:spPr>
        <a:solidFill>
          <a:schemeClr val="accent4">
            <a:lumMod val="40000"/>
            <a:lumOff val="60000"/>
          </a:schemeClr>
        </a:solidFill>
        <a:ln>
          <a:solidFill>
            <a:schemeClr val="tx1"/>
          </a:solidFill>
        </a:ln>
      </dgm:spPr>
      <dgm:t>
        <a:bodyPr/>
        <a:lstStyle/>
        <a:p>
          <a:r>
            <a:rPr lang="en-US" b="1" dirty="0">
              <a:solidFill>
                <a:schemeClr val="tx1"/>
              </a:solidFill>
            </a:rPr>
            <a:t>Position </a:t>
          </a:r>
          <a:r>
            <a:rPr lang="en-US" b="1" dirty="0" smtClean="0">
              <a:solidFill>
                <a:schemeClr val="tx1"/>
              </a:solidFill>
            </a:rPr>
            <a:t>Control</a:t>
          </a:r>
        </a:p>
        <a:p>
          <a:r>
            <a:rPr lang="en-US" b="1" i="1" dirty="0" smtClean="0">
              <a:solidFill>
                <a:srgbClr val="FF0000"/>
              </a:solidFill>
            </a:rPr>
            <a:t>SSC AWE</a:t>
          </a:r>
          <a:endParaRPr lang="en-US" b="1" i="1" dirty="0">
            <a:solidFill>
              <a:srgbClr val="FF0000"/>
            </a:solidFill>
          </a:endParaRPr>
        </a:p>
      </dgm:t>
    </dgm:pt>
    <dgm:pt modelId="{24005203-2CD1-4B04-91FF-D567E3F49906}" type="parTrans" cxnId="{B1B71012-AA8C-4124-8936-4703F6E00A3F}">
      <dgm:prSet/>
      <dgm:spPr/>
      <dgm:t>
        <a:bodyPr/>
        <a:lstStyle/>
        <a:p>
          <a:endParaRPr lang="en-US" b="1">
            <a:solidFill>
              <a:schemeClr val="tx1"/>
            </a:solidFill>
          </a:endParaRPr>
        </a:p>
      </dgm:t>
    </dgm:pt>
    <dgm:pt modelId="{2AADB38C-457C-434E-8AEC-3EF1E9A60490}" type="sibTrans" cxnId="{B1B71012-AA8C-4124-8936-4703F6E00A3F}">
      <dgm:prSet/>
      <dgm:spPr/>
      <dgm:t>
        <a:bodyPr/>
        <a:lstStyle/>
        <a:p>
          <a:endParaRPr lang="en-US" b="1">
            <a:solidFill>
              <a:schemeClr val="tx1"/>
            </a:solidFill>
          </a:endParaRPr>
        </a:p>
      </dgm:t>
    </dgm:pt>
    <dgm:pt modelId="{BC06F443-7EEB-4F9A-8B6C-03C9A4137CE9}">
      <dgm:prSet phldrT="[Text]"/>
      <dgm:spPr>
        <a:solidFill>
          <a:schemeClr val="accent4">
            <a:lumMod val="40000"/>
            <a:lumOff val="60000"/>
          </a:schemeClr>
        </a:solidFill>
        <a:ln>
          <a:solidFill>
            <a:schemeClr val="tx1"/>
          </a:solidFill>
        </a:ln>
      </dgm:spPr>
      <dgm:t>
        <a:bodyPr/>
        <a:lstStyle/>
        <a:p>
          <a:r>
            <a:rPr lang="en-US" b="1" i="1" dirty="0">
              <a:solidFill>
                <a:schemeClr val="tx1"/>
              </a:solidFill>
            </a:rPr>
            <a:t>On Behalf of Case </a:t>
          </a:r>
          <a:r>
            <a:rPr lang="en-US" b="1" i="1" dirty="0" smtClean="0">
              <a:solidFill>
                <a:schemeClr val="tx1"/>
              </a:solidFill>
            </a:rPr>
            <a:t>Management</a:t>
          </a:r>
        </a:p>
        <a:p>
          <a:r>
            <a:rPr lang="en-US" b="1" i="1" dirty="0" smtClean="0">
              <a:solidFill>
                <a:srgbClr val="FF0000"/>
              </a:solidFill>
            </a:rPr>
            <a:t>No AWE</a:t>
          </a:r>
          <a:endParaRPr lang="en-US" b="1" i="1" dirty="0">
            <a:solidFill>
              <a:srgbClr val="FF0000"/>
            </a:solidFill>
          </a:endParaRPr>
        </a:p>
      </dgm:t>
    </dgm:pt>
    <dgm:pt modelId="{86B0EB23-5054-4BB5-BC13-5885CE740AFF}" type="parTrans" cxnId="{451BC308-314E-4E30-B67D-B4947C9D90AC}">
      <dgm:prSet/>
      <dgm:spPr/>
      <dgm:t>
        <a:bodyPr/>
        <a:lstStyle/>
        <a:p>
          <a:endParaRPr lang="en-US" b="1">
            <a:solidFill>
              <a:schemeClr val="tx1"/>
            </a:solidFill>
          </a:endParaRPr>
        </a:p>
      </dgm:t>
    </dgm:pt>
    <dgm:pt modelId="{EB5299AB-FC2E-4806-B67B-B36CCAC70BFE}" type="sibTrans" cxnId="{451BC308-314E-4E30-B67D-B4947C9D90AC}">
      <dgm:prSet/>
      <dgm:spPr/>
      <dgm:t>
        <a:bodyPr/>
        <a:lstStyle/>
        <a:p>
          <a:endParaRPr lang="en-US" b="1">
            <a:solidFill>
              <a:schemeClr val="tx1"/>
            </a:solidFill>
          </a:endParaRPr>
        </a:p>
      </dgm:t>
    </dgm:pt>
    <dgm:pt modelId="{25A8BD1F-83E1-45E8-B936-CC50F680AF72}">
      <dgm:prSet phldrT="[Text]"/>
      <dgm:spPr>
        <a:solidFill>
          <a:schemeClr val="accent4">
            <a:lumMod val="40000"/>
            <a:lumOff val="60000"/>
          </a:schemeClr>
        </a:solidFill>
        <a:ln>
          <a:solidFill>
            <a:schemeClr val="tx1"/>
          </a:solidFill>
        </a:ln>
      </dgm:spPr>
      <dgm:t>
        <a:bodyPr/>
        <a:lstStyle/>
        <a:p>
          <a:r>
            <a:rPr lang="en-US" b="1" i="1" dirty="0">
              <a:solidFill>
                <a:schemeClr val="tx1"/>
              </a:solidFill>
            </a:rPr>
            <a:t>Voluntary Termination – Staff &amp; </a:t>
          </a:r>
          <a:r>
            <a:rPr lang="en-US" b="1" i="1" dirty="0" smtClean="0">
              <a:solidFill>
                <a:schemeClr val="tx1"/>
              </a:solidFill>
            </a:rPr>
            <a:t>Academic</a:t>
          </a:r>
        </a:p>
        <a:p>
          <a:r>
            <a:rPr lang="en-US" b="1" i="1" dirty="0" smtClean="0">
              <a:solidFill>
                <a:srgbClr val="FF0000"/>
              </a:solidFill>
            </a:rPr>
            <a:t>Pilot Unit AWE</a:t>
          </a:r>
          <a:endParaRPr lang="en-US" b="1" i="1" dirty="0">
            <a:solidFill>
              <a:srgbClr val="FF0000"/>
            </a:solidFill>
          </a:endParaRPr>
        </a:p>
      </dgm:t>
    </dgm:pt>
    <dgm:pt modelId="{C5157FFA-57D2-4369-A7F8-C9C9C3827709}" type="parTrans" cxnId="{92EB8B6D-B7B3-4E8A-A1E9-3176D022AA63}">
      <dgm:prSet/>
      <dgm:spPr/>
      <dgm:t>
        <a:bodyPr/>
        <a:lstStyle/>
        <a:p>
          <a:endParaRPr lang="en-US" b="1">
            <a:solidFill>
              <a:schemeClr val="tx1"/>
            </a:solidFill>
          </a:endParaRPr>
        </a:p>
      </dgm:t>
    </dgm:pt>
    <dgm:pt modelId="{3129B093-A487-4DDA-8C01-F96F614062DF}" type="sibTrans" cxnId="{92EB8B6D-B7B3-4E8A-A1E9-3176D022AA63}">
      <dgm:prSet/>
      <dgm:spPr/>
      <dgm:t>
        <a:bodyPr/>
        <a:lstStyle/>
        <a:p>
          <a:endParaRPr lang="en-US" b="1">
            <a:solidFill>
              <a:schemeClr val="tx1"/>
            </a:solidFill>
          </a:endParaRPr>
        </a:p>
      </dgm:t>
    </dgm:pt>
    <dgm:pt modelId="{C8363944-D9A1-4566-83B4-A7296C1D3156}">
      <dgm:prSet phldrT="[Text]"/>
      <dgm:spPr>
        <a:solidFill>
          <a:schemeClr val="accent4">
            <a:lumMod val="40000"/>
            <a:lumOff val="60000"/>
          </a:schemeClr>
        </a:solidFill>
        <a:ln>
          <a:solidFill>
            <a:schemeClr val="tx1"/>
          </a:solidFill>
        </a:ln>
      </dgm:spPr>
      <dgm:t>
        <a:bodyPr/>
        <a:lstStyle/>
        <a:p>
          <a:r>
            <a:rPr lang="en-US" b="1" i="1" dirty="0" smtClean="0">
              <a:solidFill>
                <a:schemeClr val="tx1"/>
              </a:solidFill>
            </a:rPr>
            <a:t>Contingent Workers Onboarding </a:t>
          </a:r>
          <a:r>
            <a:rPr lang="en-US" b="1" i="1" dirty="0">
              <a:solidFill>
                <a:schemeClr val="tx1"/>
              </a:solidFill>
            </a:rPr>
            <a:t>&amp; </a:t>
          </a:r>
          <a:br>
            <a:rPr lang="en-US" b="1" i="1" dirty="0">
              <a:solidFill>
                <a:schemeClr val="tx1"/>
              </a:solidFill>
            </a:rPr>
          </a:br>
          <a:r>
            <a:rPr lang="en-US" b="1" i="1" dirty="0">
              <a:solidFill>
                <a:schemeClr val="tx1"/>
              </a:solidFill>
            </a:rPr>
            <a:t>Off-boarding </a:t>
          </a:r>
          <a:r>
            <a:rPr lang="en-US" b="1" i="1" dirty="0" smtClean="0">
              <a:solidFill>
                <a:schemeClr val="tx1"/>
              </a:solidFill>
            </a:rPr>
            <a:t>    </a:t>
          </a:r>
          <a:r>
            <a:rPr lang="en-US" b="1" i="1" dirty="0" smtClean="0">
              <a:solidFill>
                <a:srgbClr val="FF0000"/>
              </a:solidFill>
            </a:rPr>
            <a:t>Pilot Unit AWE</a:t>
          </a:r>
          <a:endParaRPr lang="en-US" b="1" i="1" dirty="0">
            <a:solidFill>
              <a:srgbClr val="FF0000"/>
            </a:solidFill>
          </a:endParaRPr>
        </a:p>
      </dgm:t>
    </dgm:pt>
    <dgm:pt modelId="{66B05CC3-50D2-4E7F-ADC0-9B03B688D241}" type="parTrans" cxnId="{E897C7C5-1A17-4AA3-BB9C-30C39AD8C1BC}">
      <dgm:prSet/>
      <dgm:spPr/>
      <dgm:t>
        <a:bodyPr/>
        <a:lstStyle/>
        <a:p>
          <a:endParaRPr lang="en-US" b="1">
            <a:solidFill>
              <a:schemeClr val="tx1"/>
            </a:solidFill>
          </a:endParaRPr>
        </a:p>
      </dgm:t>
    </dgm:pt>
    <dgm:pt modelId="{84B59B86-E05E-4CE6-84CC-9C9BFEF7D611}" type="sibTrans" cxnId="{E897C7C5-1A17-4AA3-BB9C-30C39AD8C1BC}">
      <dgm:prSet/>
      <dgm:spPr/>
      <dgm:t>
        <a:bodyPr/>
        <a:lstStyle/>
        <a:p>
          <a:endParaRPr lang="en-US" b="1">
            <a:solidFill>
              <a:schemeClr val="tx1"/>
            </a:solidFill>
          </a:endParaRPr>
        </a:p>
      </dgm:t>
    </dgm:pt>
    <dgm:pt modelId="{FF20E551-4170-4BFA-9ED5-394C199268BF}">
      <dgm:prSet phldrT="[Text]"/>
      <dgm:spPr>
        <a:solidFill>
          <a:schemeClr val="accent4">
            <a:lumMod val="40000"/>
            <a:lumOff val="60000"/>
          </a:schemeClr>
        </a:solidFill>
        <a:ln>
          <a:solidFill>
            <a:schemeClr val="tx1"/>
          </a:solidFill>
        </a:ln>
      </dgm:spPr>
      <dgm:t>
        <a:bodyPr/>
        <a:lstStyle/>
        <a:p>
          <a:r>
            <a:rPr lang="en-US" b="1" i="1" dirty="0">
              <a:solidFill>
                <a:schemeClr val="tx1"/>
              </a:solidFill>
            </a:rPr>
            <a:t>One-Time </a:t>
          </a:r>
          <a:endParaRPr lang="en-US" b="1" i="1" dirty="0" smtClean="0">
            <a:solidFill>
              <a:schemeClr val="tx1"/>
            </a:solidFill>
          </a:endParaRPr>
        </a:p>
        <a:p>
          <a:r>
            <a:rPr lang="en-US" b="1" i="1" dirty="0" smtClean="0">
              <a:solidFill>
                <a:srgbClr val="FF0000"/>
              </a:solidFill>
            </a:rPr>
            <a:t>Pilot Unit AWE</a:t>
          </a:r>
          <a:endParaRPr lang="en-US" b="1" i="1" dirty="0">
            <a:solidFill>
              <a:srgbClr val="FF0000"/>
            </a:solidFill>
          </a:endParaRPr>
        </a:p>
      </dgm:t>
    </dgm:pt>
    <dgm:pt modelId="{45742957-0022-4F79-A612-29DD17D8B27A}" type="parTrans" cxnId="{2A92F372-C9CC-4A49-9B80-F3B948350064}">
      <dgm:prSet/>
      <dgm:spPr/>
      <dgm:t>
        <a:bodyPr/>
        <a:lstStyle/>
        <a:p>
          <a:endParaRPr lang="en-US" b="1">
            <a:solidFill>
              <a:schemeClr val="tx1"/>
            </a:solidFill>
          </a:endParaRPr>
        </a:p>
      </dgm:t>
    </dgm:pt>
    <dgm:pt modelId="{BF65B6F2-57DB-4D54-B173-986974540187}" type="sibTrans" cxnId="{2A92F372-C9CC-4A49-9B80-F3B948350064}">
      <dgm:prSet/>
      <dgm:spPr/>
      <dgm:t>
        <a:bodyPr/>
        <a:lstStyle/>
        <a:p>
          <a:endParaRPr lang="en-US" b="1">
            <a:solidFill>
              <a:schemeClr val="tx1"/>
            </a:solidFill>
          </a:endParaRPr>
        </a:p>
      </dgm:t>
    </dgm:pt>
    <dgm:pt modelId="{1E2BC9A8-3289-4EB6-BAAD-DE6000CD81A9}">
      <dgm:prSet phldrT="[Text]" custT="1"/>
      <dgm:spPr>
        <a:solidFill>
          <a:schemeClr val="accent1">
            <a:lumMod val="60000"/>
            <a:lumOff val="40000"/>
          </a:schemeClr>
        </a:solidFill>
        <a:ln>
          <a:solidFill>
            <a:schemeClr val="tx1"/>
          </a:solidFill>
        </a:ln>
      </dgm:spPr>
      <dgm:t>
        <a:bodyPr/>
        <a:lstStyle/>
        <a:p>
          <a:r>
            <a:rPr lang="en-US" sz="1900" b="1" dirty="0" smtClean="0">
              <a:solidFill>
                <a:schemeClr val="tx1"/>
              </a:solidFill>
            </a:rPr>
            <a:t>Onboarding </a:t>
          </a:r>
          <a:r>
            <a:rPr lang="en-US" sz="1800" b="1" dirty="0" smtClean="0">
              <a:solidFill>
                <a:schemeClr val="tx1"/>
              </a:solidFill>
            </a:rPr>
            <a:t>(excluding transfers) </a:t>
          </a:r>
          <a:r>
            <a:rPr lang="en-US" sz="1900" b="1" dirty="0">
              <a:solidFill>
                <a:schemeClr val="tx1"/>
              </a:solidFill>
            </a:rPr>
            <a:t>– </a:t>
          </a:r>
          <a:endParaRPr lang="en-US" sz="1900" b="1" dirty="0" smtClean="0">
            <a:solidFill>
              <a:schemeClr val="tx1"/>
            </a:solidFill>
          </a:endParaRPr>
        </a:p>
        <a:p>
          <a:r>
            <a:rPr lang="en-US" sz="1900" b="1" dirty="0" smtClean="0">
              <a:solidFill>
                <a:schemeClr val="tx1"/>
              </a:solidFill>
            </a:rPr>
            <a:t>Empl class 5, 9, 10</a:t>
          </a:r>
        </a:p>
        <a:p>
          <a:r>
            <a:rPr lang="en-US" sz="1900" b="1" i="1" dirty="0" smtClean="0">
              <a:solidFill>
                <a:srgbClr val="FF0000"/>
              </a:solidFill>
            </a:rPr>
            <a:t>SSC AWE</a:t>
          </a:r>
          <a:endParaRPr lang="en-US" sz="1900" b="1" dirty="0">
            <a:solidFill>
              <a:schemeClr val="tx1"/>
            </a:solidFill>
          </a:endParaRPr>
        </a:p>
      </dgm:t>
    </dgm:pt>
    <dgm:pt modelId="{804E6E10-1A20-4C4B-9B07-1479A67AEAD6}" type="parTrans" cxnId="{2A316245-AEAB-4B65-9C43-B921BB8326ED}">
      <dgm:prSet/>
      <dgm:spPr/>
      <dgm:t>
        <a:bodyPr/>
        <a:lstStyle/>
        <a:p>
          <a:endParaRPr lang="en-US" b="1">
            <a:solidFill>
              <a:schemeClr val="tx1"/>
            </a:solidFill>
          </a:endParaRPr>
        </a:p>
      </dgm:t>
    </dgm:pt>
    <dgm:pt modelId="{63DF5826-748C-4249-BBD4-3DD728D940AB}" type="sibTrans" cxnId="{2A316245-AEAB-4B65-9C43-B921BB8326ED}">
      <dgm:prSet/>
      <dgm:spPr/>
      <dgm:t>
        <a:bodyPr/>
        <a:lstStyle/>
        <a:p>
          <a:endParaRPr lang="en-US" b="1">
            <a:solidFill>
              <a:schemeClr val="tx1"/>
            </a:solidFill>
          </a:endParaRPr>
        </a:p>
      </dgm:t>
    </dgm:pt>
    <dgm:pt modelId="{4BF3803F-ED2F-4F7E-81D3-204F4B669CA3}">
      <dgm:prSet phldrT="[Text]"/>
      <dgm:spPr>
        <a:solidFill>
          <a:schemeClr val="accent1">
            <a:lumMod val="60000"/>
            <a:lumOff val="40000"/>
          </a:schemeClr>
        </a:solidFill>
        <a:ln>
          <a:solidFill>
            <a:schemeClr val="tx1"/>
          </a:solidFill>
        </a:ln>
      </dgm:spPr>
      <dgm:t>
        <a:bodyPr/>
        <a:lstStyle/>
        <a:p>
          <a:r>
            <a:rPr lang="en-US" b="1" dirty="0" smtClean="0">
              <a:solidFill>
                <a:schemeClr val="tx1"/>
              </a:solidFill>
            </a:rPr>
            <a:t>Involuntary Termination </a:t>
          </a:r>
          <a:r>
            <a:rPr lang="en-US" b="1" dirty="0">
              <a:solidFill>
                <a:schemeClr val="tx1"/>
              </a:solidFill>
            </a:rPr>
            <a:t>– </a:t>
          </a:r>
          <a:r>
            <a:rPr lang="en-US" b="1" dirty="0" smtClean="0">
              <a:solidFill>
                <a:schemeClr val="tx1"/>
              </a:solidFill>
            </a:rPr>
            <a:t>Empl class 5, 9, 10 </a:t>
          </a:r>
        </a:p>
        <a:p>
          <a:r>
            <a:rPr lang="en-US" b="1" i="1" dirty="0" smtClean="0">
              <a:solidFill>
                <a:srgbClr val="FF0000"/>
              </a:solidFill>
            </a:rPr>
            <a:t>SSC AWE</a:t>
          </a:r>
          <a:endParaRPr lang="en-US" b="1" dirty="0">
            <a:solidFill>
              <a:schemeClr val="tx1"/>
            </a:solidFill>
          </a:endParaRPr>
        </a:p>
      </dgm:t>
    </dgm:pt>
    <dgm:pt modelId="{67DBC160-03B2-4095-AAB4-8E7BC4437F69}" type="parTrans" cxnId="{55307CF7-E3F8-4163-BDF5-7AEB0D6DA02A}">
      <dgm:prSet/>
      <dgm:spPr/>
      <dgm:t>
        <a:bodyPr/>
        <a:lstStyle/>
        <a:p>
          <a:endParaRPr lang="en-US" b="1">
            <a:solidFill>
              <a:schemeClr val="tx1"/>
            </a:solidFill>
          </a:endParaRPr>
        </a:p>
      </dgm:t>
    </dgm:pt>
    <dgm:pt modelId="{89688FB0-27D0-4E15-B1BA-A00457EF5048}" type="sibTrans" cxnId="{55307CF7-E3F8-4163-BDF5-7AEB0D6DA02A}">
      <dgm:prSet/>
      <dgm:spPr/>
      <dgm:t>
        <a:bodyPr/>
        <a:lstStyle/>
        <a:p>
          <a:endParaRPr lang="en-US" b="1">
            <a:solidFill>
              <a:schemeClr val="tx1"/>
            </a:solidFill>
          </a:endParaRPr>
        </a:p>
      </dgm:t>
    </dgm:pt>
    <dgm:pt modelId="{3A51738E-28B3-498B-B12E-F7B04FA20CF6}">
      <dgm:prSet phldrT="[Text]"/>
      <dgm:spPr>
        <a:solidFill>
          <a:schemeClr val="accent1">
            <a:lumMod val="60000"/>
            <a:lumOff val="40000"/>
          </a:schemeClr>
        </a:solidFill>
        <a:ln>
          <a:solidFill>
            <a:schemeClr val="tx1"/>
          </a:solidFill>
        </a:ln>
      </dgm:spPr>
      <dgm:t>
        <a:bodyPr/>
        <a:lstStyle/>
        <a:p>
          <a:r>
            <a:rPr lang="en-US" b="1" dirty="0" smtClean="0">
              <a:solidFill>
                <a:schemeClr val="tx1"/>
              </a:solidFill>
            </a:rPr>
            <a:t>PayPath/</a:t>
          </a:r>
          <a:r>
            <a:rPr lang="en-US" b="1" i="1" dirty="0" smtClean="0">
              <a:solidFill>
                <a:schemeClr val="tx1"/>
              </a:solidFill>
            </a:rPr>
            <a:t>Additional Pay</a:t>
          </a:r>
          <a:r>
            <a:rPr lang="en-US" b="1" dirty="0" smtClean="0">
              <a:solidFill>
                <a:schemeClr val="tx1"/>
              </a:solidFill>
            </a:rPr>
            <a:t> </a:t>
          </a:r>
          <a:r>
            <a:rPr lang="en-US" b="1" dirty="0">
              <a:solidFill>
                <a:schemeClr val="tx1"/>
              </a:solidFill>
            </a:rPr>
            <a:t>– </a:t>
          </a:r>
          <a:r>
            <a:rPr lang="en-US" b="1" dirty="0" smtClean="0">
              <a:solidFill>
                <a:schemeClr val="tx1"/>
              </a:solidFill>
            </a:rPr>
            <a:t>Empl class 5, 9, 10</a:t>
          </a:r>
          <a:r>
            <a:rPr lang="en-US" b="1" dirty="0">
              <a:solidFill>
                <a:schemeClr val="tx1"/>
              </a:solidFill>
            </a:rPr>
            <a:t> </a:t>
          </a:r>
          <a:endParaRPr lang="en-US" b="1" dirty="0" smtClean="0">
            <a:solidFill>
              <a:schemeClr val="tx1"/>
            </a:solidFill>
          </a:endParaRPr>
        </a:p>
        <a:p>
          <a:r>
            <a:rPr lang="en-US" b="1" i="1" dirty="0" smtClean="0">
              <a:solidFill>
                <a:srgbClr val="FF0000"/>
              </a:solidFill>
            </a:rPr>
            <a:t>SSC AWE</a:t>
          </a:r>
          <a:endParaRPr lang="en-US" b="1" dirty="0">
            <a:solidFill>
              <a:srgbClr val="FF0000"/>
            </a:solidFill>
          </a:endParaRPr>
        </a:p>
      </dgm:t>
    </dgm:pt>
    <dgm:pt modelId="{301BDC95-9D89-4BA0-A4FB-BBC1BA2FA2E5}" type="parTrans" cxnId="{D5ECE0EE-2736-4773-913B-1514EBD5D4C7}">
      <dgm:prSet/>
      <dgm:spPr/>
      <dgm:t>
        <a:bodyPr/>
        <a:lstStyle/>
        <a:p>
          <a:endParaRPr lang="en-US" b="1">
            <a:solidFill>
              <a:schemeClr val="tx1"/>
            </a:solidFill>
          </a:endParaRPr>
        </a:p>
      </dgm:t>
    </dgm:pt>
    <dgm:pt modelId="{8408723B-060A-4AAB-BC48-C2904F6A9CCD}" type="sibTrans" cxnId="{D5ECE0EE-2736-4773-913B-1514EBD5D4C7}">
      <dgm:prSet/>
      <dgm:spPr/>
      <dgm:t>
        <a:bodyPr/>
        <a:lstStyle/>
        <a:p>
          <a:endParaRPr lang="en-US" b="1">
            <a:solidFill>
              <a:schemeClr val="tx1"/>
            </a:solidFill>
          </a:endParaRPr>
        </a:p>
      </dgm:t>
    </dgm:pt>
    <dgm:pt modelId="{437CCBEF-0D4E-4B94-8946-D7ECA8D689F5}" type="pres">
      <dgm:prSet presAssocID="{2B1E4AFB-3F28-48D7-9924-BAA8BBD62278}" presName="diagram" presStyleCnt="0">
        <dgm:presLayoutVars>
          <dgm:dir/>
          <dgm:resizeHandles val="exact"/>
        </dgm:presLayoutVars>
      </dgm:prSet>
      <dgm:spPr/>
      <dgm:t>
        <a:bodyPr/>
        <a:lstStyle/>
        <a:p>
          <a:endParaRPr lang="en-US"/>
        </a:p>
      </dgm:t>
    </dgm:pt>
    <dgm:pt modelId="{948C3C5D-8B43-477F-8BD9-87FE41F4B25D}" type="pres">
      <dgm:prSet presAssocID="{1E2BC9A8-3289-4EB6-BAAD-DE6000CD81A9}" presName="node" presStyleLbl="node1" presStyleIdx="0" presStyleCnt="10" custLinFactX="10126" custLinFactNeighborX="100000" custLinFactNeighborY="1726">
        <dgm:presLayoutVars>
          <dgm:bulletEnabled val="1"/>
        </dgm:presLayoutVars>
      </dgm:prSet>
      <dgm:spPr/>
      <dgm:t>
        <a:bodyPr/>
        <a:lstStyle/>
        <a:p>
          <a:endParaRPr lang="en-US"/>
        </a:p>
      </dgm:t>
    </dgm:pt>
    <dgm:pt modelId="{AE40558A-713A-46D2-B77B-E1F5E662464F}" type="pres">
      <dgm:prSet presAssocID="{63DF5826-748C-4249-BBD4-3DD728D940AB}" presName="sibTrans" presStyleCnt="0"/>
      <dgm:spPr/>
      <dgm:t>
        <a:bodyPr/>
        <a:lstStyle/>
        <a:p>
          <a:endParaRPr lang="en-US"/>
        </a:p>
      </dgm:t>
    </dgm:pt>
    <dgm:pt modelId="{F2804689-511F-42B1-817E-F933648CC767}" type="pres">
      <dgm:prSet presAssocID="{C8363944-D9A1-4566-83B4-A7296C1D3156}" presName="node" presStyleLbl="node1" presStyleIdx="1" presStyleCnt="10" custLinFactY="13494" custLinFactNeighborX="-627" custLinFactNeighborY="100000">
        <dgm:presLayoutVars>
          <dgm:bulletEnabled val="1"/>
        </dgm:presLayoutVars>
      </dgm:prSet>
      <dgm:spPr/>
      <dgm:t>
        <a:bodyPr/>
        <a:lstStyle/>
        <a:p>
          <a:endParaRPr lang="en-US"/>
        </a:p>
      </dgm:t>
    </dgm:pt>
    <dgm:pt modelId="{660970D6-8935-4CC6-9A63-76792DD4FC8C}" type="pres">
      <dgm:prSet presAssocID="{84B59B86-E05E-4CE6-84CC-9C9BFEF7D611}" presName="sibTrans" presStyleCnt="0"/>
      <dgm:spPr/>
      <dgm:t>
        <a:bodyPr/>
        <a:lstStyle/>
        <a:p>
          <a:endParaRPr lang="en-US"/>
        </a:p>
      </dgm:t>
    </dgm:pt>
    <dgm:pt modelId="{0BB8E336-5042-49C3-804C-9CF1FFFAD058}" type="pres">
      <dgm:prSet presAssocID="{DFE0DC0E-6AD6-4D09-8832-7A41CA74D9C1}" presName="node" presStyleLbl="node1" presStyleIdx="2" presStyleCnt="10" custLinFactY="15582" custLinFactNeighborX="-2192" custLinFactNeighborY="100000">
        <dgm:presLayoutVars>
          <dgm:bulletEnabled val="1"/>
        </dgm:presLayoutVars>
      </dgm:prSet>
      <dgm:spPr/>
      <dgm:t>
        <a:bodyPr/>
        <a:lstStyle/>
        <a:p>
          <a:endParaRPr lang="en-US"/>
        </a:p>
      </dgm:t>
    </dgm:pt>
    <dgm:pt modelId="{C7FA95B3-4922-4D8F-B6EA-AD4A7C10D288}" type="pres">
      <dgm:prSet presAssocID="{AF9D2EDD-A089-4964-8388-AD1AE6441B1C}" presName="sibTrans" presStyleCnt="0"/>
      <dgm:spPr/>
      <dgm:t>
        <a:bodyPr/>
        <a:lstStyle/>
        <a:p>
          <a:endParaRPr lang="en-US"/>
        </a:p>
      </dgm:t>
    </dgm:pt>
    <dgm:pt modelId="{B499993D-28F6-443C-ADAE-C401FC3800C4}" type="pres">
      <dgm:prSet presAssocID="{BC06F443-7EEB-4F9A-8B6C-03C9A4137CE9}" presName="node" presStyleLbl="node1" presStyleIdx="3" presStyleCnt="10" custLinFactY="100000" custLinFactNeighborX="-3626" custLinFactNeighborY="134107">
        <dgm:presLayoutVars>
          <dgm:bulletEnabled val="1"/>
        </dgm:presLayoutVars>
      </dgm:prSet>
      <dgm:spPr/>
      <dgm:t>
        <a:bodyPr/>
        <a:lstStyle/>
        <a:p>
          <a:endParaRPr lang="en-US"/>
        </a:p>
      </dgm:t>
    </dgm:pt>
    <dgm:pt modelId="{F6E4B123-986F-4273-82DC-0B0CD422E4C0}" type="pres">
      <dgm:prSet presAssocID="{EB5299AB-FC2E-4806-B67B-B36CCAC70BFE}" presName="sibTrans" presStyleCnt="0"/>
      <dgm:spPr/>
      <dgm:t>
        <a:bodyPr/>
        <a:lstStyle/>
        <a:p>
          <a:endParaRPr lang="en-US"/>
        </a:p>
      </dgm:t>
    </dgm:pt>
    <dgm:pt modelId="{6B4C83AA-B9D1-44B0-807C-2D4DAB7C7820}" type="pres">
      <dgm:prSet presAssocID="{25A8BD1F-83E1-45E8-B936-CC50F680AF72}" presName="node" presStyleLbl="node1" presStyleIdx="4" presStyleCnt="10" custLinFactX="125658" custLinFactNeighborX="200000" custLinFactNeighborY="-1321">
        <dgm:presLayoutVars>
          <dgm:bulletEnabled val="1"/>
        </dgm:presLayoutVars>
      </dgm:prSet>
      <dgm:spPr/>
      <dgm:t>
        <a:bodyPr/>
        <a:lstStyle/>
        <a:p>
          <a:endParaRPr lang="en-US"/>
        </a:p>
      </dgm:t>
    </dgm:pt>
    <dgm:pt modelId="{0427EFC2-1F0F-4D7C-B860-7867D1F80CE3}" type="pres">
      <dgm:prSet presAssocID="{3129B093-A487-4DDA-8C01-F96F614062DF}" presName="sibTrans" presStyleCnt="0"/>
      <dgm:spPr/>
      <dgm:t>
        <a:bodyPr/>
        <a:lstStyle/>
        <a:p>
          <a:endParaRPr lang="en-US"/>
        </a:p>
      </dgm:t>
    </dgm:pt>
    <dgm:pt modelId="{58A6EAE2-F86E-440A-8EDE-39D70BBAE745}" type="pres">
      <dgm:prSet presAssocID="{FF20E551-4170-4BFA-9ED5-394C199268BF}" presName="node" presStyleLbl="node1" presStyleIdx="5" presStyleCnt="10" custLinFactX="-8421" custLinFactY="18884" custLinFactNeighborX="-100000" custLinFactNeighborY="100000">
        <dgm:presLayoutVars>
          <dgm:bulletEnabled val="1"/>
        </dgm:presLayoutVars>
      </dgm:prSet>
      <dgm:spPr/>
      <dgm:t>
        <a:bodyPr/>
        <a:lstStyle/>
        <a:p>
          <a:endParaRPr lang="en-US"/>
        </a:p>
      </dgm:t>
    </dgm:pt>
    <dgm:pt modelId="{A3724A3E-9EA1-4203-8B4C-B441CCD7E473}" type="pres">
      <dgm:prSet presAssocID="{BF65B6F2-57DB-4D54-B173-986974540187}" presName="sibTrans" presStyleCnt="0"/>
      <dgm:spPr/>
      <dgm:t>
        <a:bodyPr/>
        <a:lstStyle/>
        <a:p>
          <a:endParaRPr lang="en-US"/>
        </a:p>
      </dgm:t>
    </dgm:pt>
    <dgm:pt modelId="{19309917-8C00-48E3-8869-1579455C0631}" type="pres">
      <dgm:prSet presAssocID="{DE426136-56D9-4DCA-A1C1-4F06813D5D1A}" presName="node" presStyleLbl="node1" presStyleIdx="6" presStyleCnt="10" custLinFactY="17797" custLinFactNeighborX="-1942" custLinFactNeighborY="100000">
        <dgm:presLayoutVars>
          <dgm:bulletEnabled val="1"/>
        </dgm:presLayoutVars>
      </dgm:prSet>
      <dgm:spPr/>
      <dgm:t>
        <a:bodyPr/>
        <a:lstStyle/>
        <a:p>
          <a:endParaRPr lang="en-US"/>
        </a:p>
      </dgm:t>
    </dgm:pt>
    <dgm:pt modelId="{3CF09C97-BA50-4F40-8B6D-D4288254FF1E}" type="pres">
      <dgm:prSet presAssocID="{32395227-500F-459F-9A80-BE08678FEF31}" presName="sibTrans" presStyleCnt="0"/>
      <dgm:spPr/>
      <dgm:t>
        <a:bodyPr/>
        <a:lstStyle/>
        <a:p>
          <a:endParaRPr lang="en-US"/>
        </a:p>
      </dgm:t>
    </dgm:pt>
    <dgm:pt modelId="{908F3CE4-D73F-4C42-971D-A9236C7B1322}" type="pres">
      <dgm:prSet presAssocID="{2BA71430-CBCB-4FBE-BB3C-622E0E44DF71}" presName="node" presStyleLbl="node1" presStyleIdx="7" presStyleCnt="10" custLinFactX="-100000" custLinFactY="18817" custLinFactNeighborX="-120413" custLinFactNeighborY="100000">
        <dgm:presLayoutVars>
          <dgm:bulletEnabled val="1"/>
        </dgm:presLayoutVars>
      </dgm:prSet>
      <dgm:spPr/>
      <dgm:t>
        <a:bodyPr/>
        <a:lstStyle/>
        <a:p>
          <a:endParaRPr lang="en-US"/>
        </a:p>
      </dgm:t>
    </dgm:pt>
    <dgm:pt modelId="{AB6A8DDA-F9E9-48C5-BBD2-97D17D5834C8}" type="pres">
      <dgm:prSet presAssocID="{2AADB38C-457C-434E-8AEC-3EF1E9A60490}" presName="sibTrans" presStyleCnt="0"/>
      <dgm:spPr/>
      <dgm:t>
        <a:bodyPr/>
        <a:lstStyle/>
        <a:p>
          <a:endParaRPr lang="en-US"/>
        </a:p>
      </dgm:t>
    </dgm:pt>
    <dgm:pt modelId="{4348685F-29FB-4E61-83F2-901AC36979A3}" type="pres">
      <dgm:prSet presAssocID="{4BF3803F-ED2F-4F7E-81D3-204F4B669CA3}" presName="node" presStyleLbl="node1" presStyleIdx="8" presStyleCnt="10" custLinFactX="6779" custLinFactY="-100000" custLinFactNeighborX="100000" custLinFactNeighborY="-131608">
        <dgm:presLayoutVars>
          <dgm:bulletEnabled val="1"/>
        </dgm:presLayoutVars>
      </dgm:prSet>
      <dgm:spPr/>
      <dgm:t>
        <a:bodyPr/>
        <a:lstStyle/>
        <a:p>
          <a:endParaRPr lang="en-US"/>
        </a:p>
      </dgm:t>
    </dgm:pt>
    <dgm:pt modelId="{A86A955E-F4A4-40FA-BA6F-F1A493C75A5E}" type="pres">
      <dgm:prSet presAssocID="{89688FB0-27D0-4E15-B1BA-A00457EF5048}" presName="sibTrans" presStyleCnt="0"/>
      <dgm:spPr/>
      <dgm:t>
        <a:bodyPr/>
        <a:lstStyle/>
        <a:p>
          <a:endParaRPr lang="en-US"/>
        </a:p>
      </dgm:t>
    </dgm:pt>
    <dgm:pt modelId="{A804A435-70BC-40C8-9D80-DADF0E87AE14}" type="pres">
      <dgm:prSet presAssocID="{3A51738E-28B3-498B-B12E-F7B04FA20CF6}" presName="node" presStyleLbl="node1" presStyleIdx="9" presStyleCnt="10" custLinFactX="5404" custLinFactY="-100000" custLinFactNeighborX="100000" custLinFactNeighborY="-131608">
        <dgm:presLayoutVars>
          <dgm:bulletEnabled val="1"/>
        </dgm:presLayoutVars>
      </dgm:prSet>
      <dgm:spPr/>
      <dgm:t>
        <a:bodyPr/>
        <a:lstStyle/>
        <a:p>
          <a:endParaRPr lang="en-US"/>
        </a:p>
      </dgm:t>
    </dgm:pt>
  </dgm:ptLst>
  <dgm:cxnLst>
    <dgm:cxn modelId="{55307CF7-E3F8-4163-BDF5-7AEB0D6DA02A}" srcId="{2B1E4AFB-3F28-48D7-9924-BAA8BBD62278}" destId="{4BF3803F-ED2F-4F7E-81D3-204F4B669CA3}" srcOrd="8" destOrd="0" parTransId="{67DBC160-03B2-4095-AAB4-8E7BC4437F69}" sibTransId="{89688FB0-27D0-4E15-B1BA-A00457EF5048}"/>
    <dgm:cxn modelId="{CD5A9D31-DF00-475F-90F6-4512117EA2AC}" type="presOf" srcId="{DFE0DC0E-6AD6-4D09-8832-7A41CA74D9C1}" destId="{0BB8E336-5042-49C3-804C-9CF1FFFAD058}" srcOrd="0" destOrd="0" presId="urn:microsoft.com/office/officeart/2005/8/layout/default"/>
    <dgm:cxn modelId="{3B597131-BD2D-463D-BBBB-317DC49820B5}" type="presOf" srcId="{C8363944-D9A1-4566-83B4-A7296C1D3156}" destId="{F2804689-511F-42B1-817E-F933648CC767}" srcOrd="0" destOrd="0" presId="urn:microsoft.com/office/officeart/2005/8/layout/default"/>
    <dgm:cxn modelId="{C5451E4E-3F77-4D56-A511-7F3995D54A2B}" type="presOf" srcId="{3A51738E-28B3-498B-B12E-F7B04FA20CF6}" destId="{A804A435-70BC-40C8-9D80-DADF0E87AE14}" srcOrd="0" destOrd="0" presId="urn:microsoft.com/office/officeart/2005/8/layout/default"/>
    <dgm:cxn modelId="{F1AC7243-E8BD-41B5-95F0-E3181870264F}" type="presOf" srcId="{1E2BC9A8-3289-4EB6-BAAD-DE6000CD81A9}" destId="{948C3C5D-8B43-477F-8BD9-87FE41F4B25D}" srcOrd="0" destOrd="0" presId="urn:microsoft.com/office/officeart/2005/8/layout/default"/>
    <dgm:cxn modelId="{483320C5-3CC0-4450-875C-FECB11F22740}" type="presOf" srcId="{BC06F443-7EEB-4F9A-8B6C-03C9A4137CE9}" destId="{B499993D-28F6-443C-ADAE-C401FC3800C4}" srcOrd="0" destOrd="0" presId="urn:microsoft.com/office/officeart/2005/8/layout/default"/>
    <dgm:cxn modelId="{E897C7C5-1A17-4AA3-BB9C-30C39AD8C1BC}" srcId="{2B1E4AFB-3F28-48D7-9924-BAA8BBD62278}" destId="{C8363944-D9A1-4566-83B4-A7296C1D3156}" srcOrd="1" destOrd="0" parTransId="{66B05CC3-50D2-4E7F-ADC0-9B03B688D241}" sibTransId="{84B59B86-E05E-4CE6-84CC-9C9BFEF7D611}"/>
    <dgm:cxn modelId="{2A92F372-C9CC-4A49-9B80-F3B948350064}" srcId="{2B1E4AFB-3F28-48D7-9924-BAA8BBD62278}" destId="{FF20E551-4170-4BFA-9ED5-394C199268BF}" srcOrd="5" destOrd="0" parTransId="{45742957-0022-4F79-A612-29DD17D8B27A}" sibTransId="{BF65B6F2-57DB-4D54-B173-986974540187}"/>
    <dgm:cxn modelId="{B1B71012-AA8C-4124-8936-4703F6E00A3F}" srcId="{2B1E4AFB-3F28-48D7-9924-BAA8BBD62278}" destId="{2BA71430-CBCB-4FBE-BB3C-622E0E44DF71}" srcOrd="7" destOrd="0" parTransId="{24005203-2CD1-4B04-91FF-D567E3F49906}" sibTransId="{2AADB38C-457C-434E-8AEC-3EF1E9A60490}"/>
    <dgm:cxn modelId="{23933F62-285D-40E5-994B-8D6762BF7709}" type="presOf" srcId="{2BA71430-CBCB-4FBE-BB3C-622E0E44DF71}" destId="{908F3CE4-D73F-4C42-971D-A9236C7B1322}" srcOrd="0" destOrd="0" presId="urn:microsoft.com/office/officeart/2005/8/layout/default"/>
    <dgm:cxn modelId="{546C9619-7056-4EDD-B408-C161383E9C10}" srcId="{2B1E4AFB-3F28-48D7-9924-BAA8BBD62278}" destId="{DFE0DC0E-6AD6-4D09-8832-7A41CA74D9C1}" srcOrd="2" destOrd="0" parTransId="{927004EC-269F-42F5-BE51-B94F4E738277}" sibTransId="{AF9D2EDD-A089-4964-8388-AD1AE6441B1C}"/>
    <dgm:cxn modelId="{586E03DB-6714-4359-B740-41DE2B9F8ADA}" type="presOf" srcId="{DE426136-56D9-4DCA-A1C1-4F06813D5D1A}" destId="{19309917-8C00-48E3-8869-1579455C0631}" srcOrd="0" destOrd="0" presId="urn:microsoft.com/office/officeart/2005/8/layout/default"/>
    <dgm:cxn modelId="{5F1A4D56-43EF-4A40-B217-875D2BDF04C1}" srcId="{2B1E4AFB-3F28-48D7-9924-BAA8BBD62278}" destId="{DE426136-56D9-4DCA-A1C1-4F06813D5D1A}" srcOrd="6" destOrd="0" parTransId="{68A1EC1D-58FF-410F-BD66-246ACFE11142}" sibTransId="{32395227-500F-459F-9A80-BE08678FEF31}"/>
    <dgm:cxn modelId="{21057F21-9B46-4DEC-B713-2E40E5B09432}" type="presOf" srcId="{25A8BD1F-83E1-45E8-B936-CC50F680AF72}" destId="{6B4C83AA-B9D1-44B0-807C-2D4DAB7C7820}" srcOrd="0" destOrd="0" presId="urn:microsoft.com/office/officeart/2005/8/layout/default"/>
    <dgm:cxn modelId="{9F9C4BBE-784D-477A-A47E-62BD77DF4882}" type="presOf" srcId="{4BF3803F-ED2F-4F7E-81D3-204F4B669CA3}" destId="{4348685F-29FB-4E61-83F2-901AC36979A3}" srcOrd="0" destOrd="0" presId="urn:microsoft.com/office/officeart/2005/8/layout/default"/>
    <dgm:cxn modelId="{F51B239B-2420-4D4D-A6AD-0ECB2634EFDD}" type="presOf" srcId="{2B1E4AFB-3F28-48D7-9924-BAA8BBD62278}" destId="{437CCBEF-0D4E-4B94-8946-D7ECA8D689F5}" srcOrd="0" destOrd="0" presId="urn:microsoft.com/office/officeart/2005/8/layout/default"/>
    <dgm:cxn modelId="{2A316245-AEAB-4B65-9C43-B921BB8326ED}" srcId="{2B1E4AFB-3F28-48D7-9924-BAA8BBD62278}" destId="{1E2BC9A8-3289-4EB6-BAAD-DE6000CD81A9}" srcOrd="0" destOrd="0" parTransId="{804E6E10-1A20-4C4B-9B07-1479A67AEAD6}" sibTransId="{63DF5826-748C-4249-BBD4-3DD728D940AB}"/>
    <dgm:cxn modelId="{451BC308-314E-4E30-B67D-B4947C9D90AC}" srcId="{2B1E4AFB-3F28-48D7-9924-BAA8BBD62278}" destId="{BC06F443-7EEB-4F9A-8B6C-03C9A4137CE9}" srcOrd="3" destOrd="0" parTransId="{86B0EB23-5054-4BB5-BC13-5885CE740AFF}" sibTransId="{EB5299AB-FC2E-4806-B67B-B36CCAC70BFE}"/>
    <dgm:cxn modelId="{E5CCA85F-2549-4365-A08D-0DE84CDCC548}" type="presOf" srcId="{FF20E551-4170-4BFA-9ED5-394C199268BF}" destId="{58A6EAE2-F86E-440A-8EDE-39D70BBAE745}" srcOrd="0" destOrd="0" presId="urn:microsoft.com/office/officeart/2005/8/layout/default"/>
    <dgm:cxn modelId="{92EB8B6D-B7B3-4E8A-A1E9-3176D022AA63}" srcId="{2B1E4AFB-3F28-48D7-9924-BAA8BBD62278}" destId="{25A8BD1F-83E1-45E8-B936-CC50F680AF72}" srcOrd="4" destOrd="0" parTransId="{C5157FFA-57D2-4369-A7F8-C9C9C3827709}" sibTransId="{3129B093-A487-4DDA-8C01-F96F614062DF}"/>
    <dgm:cxn modelId="{D5ECE0EE-2736-4773-913B-1514EBD5D4C7}" srcId="{2B1E4AFB-3F28-48D7-9924-BAA8BBD62278}" destId="{3A51738E-28B3-498B-B12E-F7B04FA20CF6}" srcOrd="9" destOrd="0" parTransId="{301BDC95-9D89-4BA0-A4FB-BBC1BA2FA2E5}" sibTransId="{8408723B-060A-4AAB-BC48-C2904F6A9CCD}"/>
    <dgm:cxn modelId="{76B5F920-2374-4A05-AC20-FBF70F791B60}" type="presParOf" srcId="{437CCBEF-0D4E-4B94-8946-D7ECA8D689F5}" destId="{948C3C5D-8B43-477F-8BD9-87FE41F4B25D}" srcOrd="0" destOrd="0" presId="urn:microsoft.com/office/officeart/2005/8/layout/default"/>
    <dgm:cxn modelId="{963DECD9-6A68-4C45-9665-61F1B1FA16F1}" type="presParOf" srcId="{437CCBEF-0D4E-4B94-8946-D7ECA8D689F5}" destId="{AE40558A-713A-46D2-B77B-E1F5E662464F}" srcOrd="1" destOrd="0" presId="urn:microsoft.com/office/officeart/2005/8/layout/default"/>
    <dgm:cxn modelId="{D8E3B040-9F2F-4434-BDCD-18D9CD040D26}" type="presParOf" srcId="{437CCBEF-0D4E-4B94-8946-D7ECA8D689F5}" destId="{F2804689-511F-42B1-817E-F933648CC767}" srcOrd="2" destOrd="0" presId="urn:microsoft.com/office/officeart/2005/8/layout/default"/>
    <dgm:cxn modelId="{4A5CB4F7-7BB0-4A0F-BC4F-FB20B22C8426}" type="presParOf" srcId="{437CCBEF-0D4E-4B94-8946-D7ECA8D689F5}" destId="{660970D6-8935-4CC6-9A63-76792DD4FC8C}" srcOrd="3" destOrd="0" presId="urn:microsoft.com/office/officeart/2005/8/layout/default"/>
    <dgm:cxn modelId="{6DD091CB-561F-4BFD-AEC8-67594A4BB086}" type="presParOf" srcId="{437CCBEF-0D4E-4B94-8946-D7ECA8D689F5}" destId="{0BB8E336-5042-49C3-804C-9CF1FFFAD058}" srcOrd="4" destOrd="0" presId="urn:microsoft.com/office/officeart/2005/8/layout/default"/>
    <dgm:cxn modelId="{90F93A61-280E-49E3-A72C-4EFE882A5B6E}" type="presParOf" srcId="{437CCBEF-0D4E-4B94-8946-D7ECA8D689F5}" destId="{C7FA95B3-4922-4D8F-B6EA-AD4A7C10D288}" srcOrd="5" destOrd="0" presId="urn:microsoft.com/office/officeart/2005/8/layout/default"/>
    <dgm:cxn modelId="{067B5C5B-B480-419D-A5C6-DAA15B26846E}" type="presParOf" srcId="{437CCBEF-0D4E-4B94-8946-D7ECA8D689F5}" destId="{B499993D-28F6-443C-ADAE-C401FC3800C4}" srcOrd="6" destOrd="0" presId="urn:microsoft.com/office/officeart/2005/8/layout/default"/>
    <dgm:cxn modelId="{84A15451-6477-4A25-AD23-B9966A287676}" type="presParOf" srcId="{437CCBEF-0D4E-4B94-8946-D7ECA8D689F5}" destId="{F6E4B123-986F-4273-82DC-0B0CD422E4C0}" srcOrd="7" destOrd="0" presId="urn:microsoft.com/office/officeart/2005/8/layout/default"/>
    <dgm:cxn modelId="{2D4564C9-2866-4108-B5CF-E90DB3987068}" type="presParOf" srcId="{437CCBEF-0D4E-4B94-8946-D7ECA8D689F5}" destId="{6B4C83AA-B9D1-44B0-807C-2D4DAB7C7820}" srcOrd="8" destOrd="0" presId="urn:microsoft.com/office/officeart/2005/8/layout/default"/>
    <dgm:cxn modelId="{DF61BE4E-5C37-44EC-80CA-4EFF62313D93}" type="presParOf" srcId="{437CCBEF-0D4E-4B94-8946-D7ECA8D689F5}" destId="{0427EFC2-1F0F-4D7C-B860-7867D1F80CE3}" srcOrd="9" destOrd="0" presId="urn:microsoft.com/office/officeart/2005/8/layout/default"/>
    <dgm:cxn modelId="{BFA179BA-4AB0-4E41-A342-49A3753A31A9}" type="presParOf" srcId="{437CCBEF-0D4E-4B94-8946-D7ECA8D689F5}" destId="{58A6EAE2-F86E-440A-8EDE-39D70BBAE745}" srcOrd="10" destOrd="0" presId="urn:microsoft.com/office/officeart/2005/8/layout/default"/>
    <dgm:cxn modelId="{F531FE01-A3A2-47F9-AD01-E09C8203498E}" type="presParOf" srcId="{437CCBEF-0D4E-4B94-8946-D7ECA8D689F5}" destId="{A3724A3E-9EA1-4203-8B4C-B441CCD7E473}" srcOrd="11" destOrd="0" presId="urn:microsoft.com/office/officeart/2005/8/layout/default"/>
    <dgm:cxn modelId="{1B1176B7-9A82-4868-9445-478B127B2A58}" type="presParOf" srcId="{437CCBEF-0D4E-4B94-8946-D7ECA8D689F5}" destId="{19309917-8C00-48E3-8869-1579455C0631}" srcOrd="12" destOrd="0" presId="urn:microsoft.com/office/officeart/2005/8/layout/default"/>
    <dgm:cxn modelId="{84CED067-0C60-41E1-B61C-FF9BE0199F6E}" type="presParOf" srcId="{437CCBEF-0D4E-4B94-8946-D7ECA8D689F5}" destId="{3CF09C97-BA50-4F40-8B6D-D4288254FF1E}" srcOrd="13" destOrd="0" presId="urn:microsoft.com/office/officeart/2005/8/layout/default"/>
    <dgm:cxn modelId="{83E96F13-F573-4900-B92F-7EAAB7FCC4BA}" type="presParOf" srcId="{437CCBEF-0D4E-4B94-8946-D7ECA8D689F5}" destId="{908F3CE4-D73F-4C42-971D-A9236C7B1322}" srcOrd="14" destOrd="0" presId="urn:microsoft.com/office/officeart/2005/8/layout/default"/>
    <dgm:cxn modelId="{23AC81CE-59AA-4A09-A3C9-438B152FD8AA}" type="presParOf" srcId="{437CCBEF-0D4E-4B94-8946-D7ECA8D689F5}" destId="{AB6A8DDA-F9E9-48C5-BBD2-97D17D5834C8}" srcOrd="15" destOrd="0" presId="urn:microsoft.com/office/officeart/2005/8/layout/default"/>
    <dgm:cxn modelId="{74B5D505-BA85-450B-8ADA-8FADC24B0621}" type="presParOf" srcId="{437CCBEF-0D4E-4B94-8946-D7ECA8D689F5}" destId="{4348685F-29FB-4E61-83F2-901AC36979A3}" srcOrd="16" destOrd="0" presId="urn:microsoft.com/office/officeart/2005/8/layout/default"/>
    <dgm:cxn modelId="{046576C2-4668-4C3B-AE5E-E1F43A68A694}" type="presParOf" srcId="{437CCBEF-0D4E-4B94-8946-D7ECA8D689F5}" destId="{A86A955E-F4A4-40FA-BA6F-F1A493C75A5E}" srcOrd="17" destOrd="0" presId="urn:microsoft.com/office/officeart/2005/8/layout/default"/>
    <dgm:cxn modelId="{67992488-4A66-4472-835B-AF1C6975DD3C}" type="presParOf" srcId="{437CCBEF-0D4E-4B94-8946-D7ECA8D689F5}" destId="{A804A435-70BC-40C8-9D80-DADF0E87AE14}"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035FA-8472-4F6D-AA88-4BD49751E840}" type="doc">
      <dgm:prSet loTypeId="urn:microsoft.com/office/officeart/2008/layout/VerticalCircleList" loCatId="list" qsTypeId="urn:microsoft.com/office/officeart/2005/8/quickstyle/3d1" qsCatId="3D" csTypeId="urn:microsoft.com/office/officeart/2005/8/colors/colorful4" csCatId="colorful" phldr="1"/>
      <dgm:spPr/>
      <dgm:t>
        <a:bodyPr/>
        <a:lstStyle/>
        <a:p>
          <a:endParaRPr lang="en-US"/>
        </a:p>
      </dgm:t>
    </dgm:pt>
    <dgm:pt modelId="{27B8386F-9FD8-4496-A89A-EE6B8699F01F}">
      <dgm:prSet phldrT="[Text]"/>
      <dgm:spPr/>
      <dgm:t>
        <a:bodyPr/>
        <a:lstStyle/>
        <a:p>
          <a:r>
            <a:rPr lang="en-US" b="1" dirty="0" smtClean="0">
              <a:solidFill>
                <a:schemeClr val="bg1"/>
              </a:solidFill>
            </a:rPr>
            <a:t>POSITION CONTROL</a:t>
          </a:r>
          <a:endParaRPr lang="en-US" b="1" dirty="0">
            <a:solidFill>
              <a:schemeClr val="bg1"/>
            </a:solidFill>
          </a:endParaRPr>
        </a:p>
      </dgm:t>
    </dgm:pt>
    <dgm:pt modelId="{6E7FC4F8-48DE-4BBC-A5DC-46FA51F94C5A}" type="parTrans" cxnId="{E7259637-C3D5-4595-85CE-54AA4EAA3393}">
      <dgm:prSet/>
      <dgm:spPr/>
      <dgm:t>
        <a:bodyPr/>
        <a:lstStyle/>
        <a:p>
          <a:endParaRPr lang="en-US"/>
        </a:p>
      </dgm:t>
    </dgm:pt>
    <dgm:pt modelId="{113184C7-6ADB-4428-B346-4F2EA30E5EB2}" type="sibTrans" cxnId="{E7259637-C3D5-4595-85CE-54AA4EAA3393}">
      <dgm:prSet/>
      <dgm:spPr/>
      <dgm:t>
        <a:bodyPr/>
        <a:lstStyle/>
        <a:p>
          <a:endParaRPr lang="en-US"/>
        </a:p>
      </dgm:t>
    </dgm:pt>
    <dgm:pt modelId="{96E8E809-7071-4F35-A39F-C8875B07F58B}">
      <dgm:prSet phldrT="[Text]"/>
      <dgm:spPr/>
      <dgm:t>
        <a:bodyPr/>
        <a:lstStyle/>
        <a:p>
          <a:pPr algn="ctr"/>
          <a:r>
            <a:rPr lang="en-US" b="1" dirty="0" smtClean="0">
              <a:solidFill>
                <a:schemeClr val="bg1"/>
              </a:solidFill>
            </a:rPr>
            <a:t>PERSON </a:t>
          </a:r>
        </a:p>
        <a:p>
          <a:pPr algn="ctr"/>
          <a:r>
            <a:rPr lang="en-US" b="1" dirty="0" smtClean="0">
              <a:solidFill>
                <a:schemeClr val="bg1"/>
              </a:solidFill>
            </a:rPr>
            <a:t>OF </a:t>
          </a:r>
        </a:p>
        <a:p>
          <a:pPr algn="ctr"/>
          <a:r>
            <a:rPr lang="en-US" b="1" dirty="0" smtClean="0">
              <a:solidFill>
                <a:schemeClr val="bg1"/>
              </a:solidFill>
            </a:rPr>
            <a:t>INTEREST</a:t>
          </a:r>
          <a:endParaRPr lang="en-US" b="1" dirty="0">
            <a:solidFill>
              <a:schemeClr val="bg1"/>
            </a:solidFill>
          </a:endParaRPr>
        </a:p>
      </dgm:t>
    </dgm:pt>
    <dgm:pt modelId="{A5E050D3-7086-43F3-9CE7-48E42C0BB832}" type="parTrans" cxnId="{2C98B212-B831-4D3A-AB15-A0CCAE81405F}">
      <dgm:prSet/>
      <dgm:spPr/>
      <dgm:t>
        <a:bodyPr/>
        <a:lstStyle/>
        <a:p>
          <a:endParaRPr lang="en-US"/>
        </a:p>
      </dgm:t>
    </dgm:pt>
    <dgm:pt modelId="{E9A56ABD-8792-4FF2-8DCF-A0F5426D86F6}" type="sibTrans" cxnId="{2C98B212-B831-4D3A-AB15-A0CCAE81405F}">
      <dgm:prSet/>
      <dgm:spPr/>
      <dgm:t>
        <a:bodyPr/>
        <a:lstStyle/>
        <a:p>
          <a:endParaRPr lang="en-US"/>
        </a:p>
      </dgm:t>
    </dgm:pt>
    <dgm:pt modelId="{AE7273E9-1084-4D6B-A783-D37BA7F0046B}" type="pres">
      <dgm:prSet presAssocID="{628035FA-8472-4F6D-AA88-4BD49751E840}" presName="Name0" presStyleCnt="0">
        <dgm:presLayoutVars>
          <dgm:dir/>
        </dgm:presLayoutVars>
      </dgm:prSet>
      <dgm:spPr/>
    </dgm:pt>
    <dgm:pt modelId="{C10D36FD-4B37-4352-9F07-0ADD3097D83F}" type="pres">
      <dgm:prSet presAssocID="{27B8386F-9FD8-4496-A89A-EE6B8699F01F}" presName="noChildren" presStyleCnt="0"/>
      <dgm:spPr/>
    </dgm:pt>
    <dgm:pt modelId="{3ABB49C1-68F8-4A67-9E7B-3D3B00EF8740}" type="pres">
      <dgm:prSet presAssocID="{27B8386F-9FD8-4496-A89A-EE6B8699F01F}" presName="gap" presStyleCnt="0"/>
      <dgm:spPr/>
    </dgm:pt>
    <dgm:pt modelId="{12C2BE16-6901-48EF-8C5D-776BDA011473}" type="pres">
      <dgm:prSet presAssocID="{27B8386F-9FD8-4496-A89A-EE6B8699F01F}" presName="medCircle2" presStyleLbl="vennNode1" presStyleIdx="0" presStyleCnt="2" custScaleX="316941" custScaleY="261777"/>
      <dgm:spPr/>
    </dgm:pt>
    <dgm:pt modelId="{E53BF554-6A2C-4729-8869-708383015605}" type="pres">
      <dgm:prSet presAssocID="{27B8386F-9FD8-4496-A89A-EE6B8699F01F}" presName="txLvlOnly1" presStyleLbl="revTx" presStyleIdx="0" presStyleCnt="2" custScaleX="22524" custLinFactNeighborX="-49569" custLinFactNeighborY="-11525"/>
      <dgm:spPr/>
    </dgm:pt>
    <dgm:pt modelId="{DEB8DB56-DAA4-4597-9727-674E9C37A01A}" type="pres">
      <dgm:prSet presAssocID="{96E8E809-7071-4F35-A39F-C8875B07F58B}" presName="noChildren" presStyleCnt="0"/>
      <dgm:spPr/>
    </dgm:pt>
    <dgm:pt modelId="{5D5D3794-C9CD-4ACF-95C6-AAC6F529859B}" type="pres">
      <dgm:prSet presAssocID="{96E8E809-7071-4F35-A39F-C8875B07F58B}" presName="gap" presStyleCnt="0"/>
      <dgm:spPr/>
    </dgm:pt>
    <dgm:pt modelId="{08E911EC-D788-498A-8229-9969AB4E9BA0}" type="pres">
      <dgm:prSet presAssocID="{96E8E809-7071-4F35-A39F-C8875B07F58B}" presName="medCircle2" presStyleLbl="vennNode1" presStyleIdx="1" presStyleCnt="2" custScaleX="316941" custScaleY="261777" custLinFactNeighborX="31502" custLinFactNeighborY="-14598"/>
      <dgm:spPr/>
    </dgm:pt>
    <dgm:pt modelId="{39E09185-1D7F-4251-AA99-80787081DC96}" type="pres">
      <dgm:prSet presAssocID="{96E8E809-7071-4F35-A39F-C8875B07F58B}" presName="txLvlOnly1" presStyleLbl="revTx" presStyleIdx="1" presStyleCnt="2" custScaleX="40669" custLinFactNeighborX="-43490" custLinFactNeighborY="-21514"/>
      <dgm:spPr/>
    </dgm:pt>
  </dgm:ptLst>
  <dgm:cxnLst>
    <dgm:cxn modelId="{2C98B212-B831-4D3A-AB15-A0CCAE81405F}" srcId="{628035FA-8472-4F6D-AA88-4BD49751E840}" destId="{96E8E809-7071-4F35-A39F-C8875B07F58B}" srcOrd="1" destOrd="0" parTransId="{A5E050D3-7086-43F3-9CE7-48E42C0BB832}" sibTransId="{E9A56ABD-8792-4FF2-8DCF-A0F5426D86F6}"/>
    <dgm:cxn modelId="{A7CE6201-6313-49F3-B150-6591EA4868A4}" type="presOf" srcId="{96E8E809-7071-4F35-A39F-C8875B07F58B}" destId="{39E09185-1D7F-4251-AA99-80787081DC96}" srcOrd="0" destOrd="0" presId="urn:microsoft.com/office/officeart/2008/layout/VerticalCircleList"/>
    <dgm:cxn modelId="{E7259637-C3D5-4595-85CE-54AA4EAA3393}" srcId="{628035FA-8472-4F6D-AA88-4BD49751E840}" destId="{27B8386F-9FD8-4496-A89A-EE6B8699F01F}" srcOrd="0" destOrd="0" parTransId="{6E7FC4F8-48DE-4BBC-A5DC-46FA51F94C5A}" sibTransId="{113184C7-6ADB-4428-B346-4F2EA30E5EB2}"/>
    <dgm:cxn modelId="{2DAD34C1-EDCE-40AB-BE53-DCD524555B94}" type="presOf" srcId="{27B8386F-9FD8-4496-A89A-EE6B8699F01F}" destId="{E53BF554-6A2C-4729-8869-708383015605}" srcOrd="0" destOrd="0" presId="urn:microsoft.com/office/officeart/2008/layout/VerticalCircleList"/>
    <dgm:cxn modelId="{0B3A182F-6964-4ADC-AD8B-99F4A09D5F68}" type="presOf" srcId="{628035FA-8472-4F6D-AA88-4BD49751E840}" destId="{AE7273E9-1084-4D6B-A783-D37BA7F0046B}" srcOrd="0" destOrd="0" presId="urn:microsoft.com/office/officeart/2008/layout/VerticalCircleList"/>
    <dgm:cxn modelId="{2477EBEA-DD61-497C-9CB5-F9B1094BF274}" type="presParOf" srcId="{AE7273E9-1084-4D6B-A783-D37BA7F0046B}" destId="{C10D36FD-4B37-4352-9F07-0ADD3097D83F}" srcOrd="0" destOrd="0" presId="urn:microsoft.com/office/officeart/2008/layout/VerticalCircleList"/>
    <dgm:cxn modelId="{C680AFFF-6391-42A1-B608-B3957675A861}" type="presParOf" srcId="{C10D36FD-4B37-4352-9F07-0ADD3097D83F}" destId="{3ABB49C1-68F8-4A67-9E7B-3D3B00EF8740}" srcOrd="0" destOrd="0" presId="urn:microsoft.com/office/officeart/2008/layout/VerticalCircleList"/>
    <dgm:cxn modelId="{633EC9EE-32B1-42CE-A0DC-739C262D22AB}" type="presParOf" srcId="{C10D36FD-4B37-4352-9F07-0ADD3097D83F}" destId="{12C2BE16-6901-48EF-8C5D-776BDA011473}" srcOrd="1" destOrd="0" presId="urn:microsoft.com/office/officeart/2008/layout/VerticalCircleList"/>
    <dgm:cxn modelId="{6C4C8F2B-E900-4FE0-A63E-A18FFF0B7F84}" type="presParOf" srcId="{C10D36FD-4B37-4352-9F07-0ADD3097D83F}" destId="{E53BF554-6A2C-4729-8869-708383015605}" srcOrd="2" destOrd="0" presId="urn:microsoft.com/office/officeart/2008/layout/VerticalCircleList"/>
    <dgm:cxn modelId="{50A5430F-B802-4B59-876F-D6B6BFF026C3}" type="presParOf" srcId="{AE7273E9-1084-4D6B-A783-D37BA7F0046B}" destId="{DEB8DB56-DAA4-4597-9727-674E9C37A01A}" srcOrd="1" destOrd="0" presId="urn:microsoft.com/office/officeart/2008/layout/VerticalCircleList"/>
    <dgm:cxn modelId="{A58F9464-832D-4A2B-A16D-22B8B6C5BB74}" type="presParOf" srcId="{DEB8DB56-DAA4-4597-9727-674E9C37A01A}" destId="{5D5D3794-C9CD-4ACF-95C6-AAC6F529859B}" srcOrd="0" destOrd="0" presId="urn:microsoft.com/office/officeart/2008/layout/VerticalCircleList"/>
    <dgm:cxn modelId="{513B5559-9E9A-42BA-B1AA-59E083856E18}" type="presParOf" srcId="{DEB8DB56-DAA4-4597-9727-674E9C37A01A}" destId="{08E911EC-D788-498A-8229-9969AB4E9BA0}" srcOrd="1" destOrd="0" presId="urn:microsoft.com/office/officeart/2008/layout/VerticalCircleList"/>
    <dgm:cxn modelId="{03E737DB-0197-42EA-901C-D97EF8C4A9AA}" type="presParOf" srcId="{DEB8DB56-DAA4-4597-9727-674E9C37A01A}" destId="{39E09185-1D7F-4251-AA99-80787081DC96}"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B765CC-16E9-49D8-A76E-621E942FF0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F9DEAB-6475-459D-A47C-85A42EC75FC2}">
      <dgm:prSet phldrT="[Text]" custT="1"/>
      <dgm:spPr>
        <a:solidFill>
          <a:schemeClr val="accent1">
            <a:lumMod val="60000"/>
            <a:lumOff val="40000"/>
          </a:schemeClr>
        </a:solidFill>
      </dgm:spPr>
      <dgm:t>
        <a:bodyPr/>
        <a:lstStyle/>
        <a:p>
          <a:pPr rtl="0"/>
          <a:r>
            <a:rPr lang="en-US" sz="2000" dirty="0" smtClean="0">
              <a:solidFill>
                <a:schemeClr val="tx1"/>
              </a:solidFill>
              <a:latin typeface="Arial"/>
            </a:rPr>
            <a:t>Understand the roles and responsibilities for each process</a:t>
          </a:r>
          <a:endParaRPr lang="en-US" sz="2000" dirty="0">
            <a:solidFill>
              <a:schemeClr val="tx1"/>
            </a:solidFill>
          </a:endParaRPr>
        </a:p>
      </dgm:t>
    </dgm:pt>
    <dgm:pt modelId="{96AD66C2-CFFA-4801-BAA9-BCA0E228FC17}" type="parTrans" cxnId="{C923DC46-B633-4937-9B9D-4F649F9545A5}">
      <dgm:prSet/>
      <dgm:spPr/>
      <dgm:t>
        <a:bodyPr/>
        <a:lstStyle/>
        <a:p>
          <a:endParaRPr lang="en-US" sz="2000">
            <a:solidFill>
              <a:schemeClr val="tx1"/>
            </a:solidFill>
          </a:endParaRPr>
        </a:p>
      </dgm:t>
    </dgm:pt>
    <dgm:pt modelId="{3E95466F-BA2E-4258-8501-234E8F556293}" type="sibTrans" cxnId="{C923DC46-B633-4937-9B9D-4F649F9545A5}">
      <dgm:prSet/>
      <dgm:spPr/>
      <dgm:t>
        <a:bodyPr/>
        <a:lstStyle/>
        <a:p>
          <a:endParaRPr lang="en-US" sz="2000">
            <a:solidFill>
              <a:schemeClr val="tx1"/>
            </a:solidFill>
          </a:endParaRPr>
        </a:p>
      </dgm:t>
    </dgm:pt>
    <dgm:pt modelId="{277F40CF-2840-4956-BB51-3ED7A5F40B22}">
      <dgm:prSet custT="1"/>
      <dgm:spPr>
        <a:solidFill>
          <a:schemeClr val="accent1">
            <a:lumMod val="60000"/>
            <a:lumOff val="40000"/>
          </a:schemeClr>
        </a:solidFill>
      </dgm:spPr>
      <dgm:t>
        <a:bodyPr/>
        <a:lstStyle/>
        <a:p>
          <a:pPr rtl="0"/>
          <a:r>
            <a:rPr lang="en-US" sz="2000" dirty="0" smtClean="0">
              <a:solidFill>
                <a:schemeClr val="tx1"/>
              </a:solidFill>
              <a:latin typeface="Arial"/>
            </a:rPr>
            <a:t>Understand the handoff process within each process</a:t>
          </a:r>
        </a:p>
      </dgm:t>
    </dgm:pt>
    <dgm:pt modelId="{82C4AA0F-0E9A-4A39-8023-C0A1919B7B18}" type="parTrans" cxnId="{46564BFF-F4EF-4D24-AC6A-7D59F5015458}">
      <dgm:prSet/>
      <dgm:spPr/>
      <dgm:t>
        <a:bodyPr/>
        <a:lstStyle/>
        <a:p>
          <a:endParaRPr lang="en-US" sz="2000">
            <a:solidFill>
              <a:schemeClr val="tx1"/>
            </a:solidFill>
          </a:endParaRPr>
        </a:p>
      </dgm:t>
    </dgm:pt>
    <dgm:pt modelId="{731A442C-83BB-4E3E-9DFD-22441E62FEA0}" type="sibTrans" cxnId="{46564BFF-F4EF-4D24-AC6A-7D59F5015458}">
      <dgm:prSet/>
      <dgm:spPr/>
      <dgm:t>
        <a:bodyPr/>
        <a:lstStyle/>
        <a:p>
          <a:endParaRPr lang="en-US" sz="2000">
            <a:solidFill>
              <a:schemeClr val="tx1"/>
            </a:solidFill>
          </a:endParaRPr>
        </a:p>
      </dgm:t>
    </dgm:pt>
    <dgm:pt modelId="{FB1CA0B3-685A-4A1D-A040-AC5F96303A5C}">
      <dgm:prSet custT="1"/>
      <dgm:spPr>
        <a:solidFill>
          <a:schemeClr val="accent1">
            <a:lumMod val="60000"/>
            <a:lumOff val="40000"/>
          </a:schemeClr>
        </a:solidFill>
      </dgm:spPr>
      <dgm:t>
        <a:bodyPr/>
        <a:lstStyle/>
        <a:p>
          <a:pPr rtl="0"/>
          <a:r>
            <a:rPr lang="en-US" sz="2000" dirty="0" smtClean="0">
              <a:solidFill>
                <a:schemeClr val="tx1"/>
              </a:solidFill>
              <a:latin typeface="Arial"/>
            </a:rPr>
            <a:t>Understand the Approval Workflow process, </a:t>
          </a:r>
          <a:r>
            <a:rPr lang="en-US" sz="2000" dirty="0" smtClean="0">
              <a:solidFill>
                <a:schemeClr val="tx1"/>
              </a:solidFill>
              <a:latin typeface="Arial"/>
            </a:rPr>
            <a:t>and which transactions will be approved by pilot unit vs. SSC</a:t>
          </a:r>
          <a:endParaRPr lang="en-US" sz="2000" dirty="0" smtClean="0">
            <a:solidFill>
              <a:schemeClr val="tx1"/>
            </a:solidFill>
            <a:latin typeface="Arial"/>
          </a:endParaRPr>
        </a:p>
      </dgm:t>
    </dgm:pt>
    <dgm:pt modelId="{4D5215F3-425E-4FA0-9FFD-490B04DC3DB7}" type="sibTrans" cxnId="{34D9A34B-5968-43CF-8B78-F08F0ECDDAEB}">
      <dgm:prSet/>
      <dgm:spPr/>
      <dgm:t>
        <a:bodyPr/>
        <a:lstStyle/>
        <a:p>
          <a:endParaRPr lang="en-US" sz="2000">
            <a:solidFill>
              <a:schemeClr val="tx1"/>
            </a:solidFill>
          </a:endParaRPr>
        </a:p>
      </dgm:t>
    </dgm:pt>
    <dgm:pt modelId="{EB5974E0-9220-490B-84E6-ECE9A2FF5AA8}" type="parTrans" cxnId="{34D9A34B-5968-43CF-8B78-F08F0ECDDAEB}">
      <dgm:prSet/>
      <dgm:spPr/>
      <dgm:t>
        <a:bodyPr/>
        <a:lstStyle/>
        <a:p>
          <a:endParaRPr lang="en-US" sz="2000">
            <a:solidFill>
              <a:schemeClr val="tx1"/>
            </a:solidFill>
          </a:endParaRPr>
        </a:p>
      </dgm:t>
    </dgm:pt>
    <dgm:pt modelId="{773F1CE1-D964-4040-8560-D045AF2E9E99}" type="pres">
      <dgm:prSet presAssocID="{11B765CC-16E9-49D8-A76E-621E942FF0E8}" presName="linear" presStyleCnt="0">
        <dgm:presLayoutVars>
          <dgm:animLvl val="lvl"/>
          <dgm:resizeHandles val="exact"/>
        </dgm:presLayoutVars>
      </dgm:prSet>
      <dgm:spPr/>
      <dgm:t>
        <a:bodyPr/>
        <a:lstStyle/>
        <a:p>
          <a:endParaRPr lang="en-US"/>
        </a:p>
      </dgm:t>
    </dgm:pt>
    <dgm:pt modelId="{6A68DD1C-CB41-42D9-8CA8-CE0F5C7D4284}" type="pres">
      <dgm:prSet presAssocID="{3CF9DEAB-6475-459D-A47C-85A42EC75FC2}" presName="parentText" presStyleLbl="node1" presStyleIdx="0" presStyleCnt="3" custLinFactNeighborY="7412">
        <dgm:presLayoutVars>
          <dgm:chMax val="0"/>
          <dgm:bulletEnabled val="1"/>
        </dgm:presLayoutVars>
      </dgm:prSet>
      <dgm:spPr/>
      <dgm:t>
        <a:bodyPr/>
        <a:lstStyle/>
        <a:p>
          <a:endParaRPr lang="en-US"/>
        </a:p>
      </dgm:t>
    </dgm:pt>
    <dgm:pt modelId="{1AD96581-73BF-4514-8968-63C4C06E8D56}" type="pres">
      <dgm:prSet presAssocID="{3E95466F-BA2E-4258-8501-234E8F556293}" presName="spacer" presStyleCnt="0"/>
      <dgm:spPr/>
    </dgm:pt>
    <dgm:pt modelId="{2512809E-EACC-4D5E-B457-3D347D989510}" type="pres">
      <dgm:prSet presAssocID="{277F40CF-2840-4956-BB51-3ED7A5F40B22}" presName="parentText" presStyleLbl="node1" presStyleIdx="1" presStyleCnt="3" custLinFactNeighborY="-4022">
        <dgm:presLayoutVars>
          <dgm:chMax val="0"/>
          <dgm:bulletEnabled val="1"/>
        </dgm:presLayoutVars>
      </dgm:prSet>
      <dgm:spPr/>
      <dgm:t>
        <a:bodyPr/>
        <a:lstStyle/>
        <a:p>
          <a:endParaRPr lang="en-US"/>
        </a:p>
      </dgm:t>
    </dgm:pt>
    <dgm:pt modelId="{A417785A-298A-446A-A8F6-CF269D065E8E}" type="pres">
      <dgm:prSet presAssocID="{731A442C-83BB-4E3E-9DFD-22441E62FEA0}" presName="spacer" presStyleCnt="0"/>
      <dgm:spPr/>
    </dgm:pt>
    <dgm:pt modelId="{D5756C89-6394-483B-84C7-D2A79A0CF396}" type="pres">
      <dgm:prSet presAssocID="{FB1CA0B3-685A-4A1D-A040-AC5F96303A5C}" presName="parentText" presStyleLbl="node1" presStyleIdx="2" presStyleCnt="3" custLinFactNeighborY="15468">
        <dgm:presLayoutVars>
          <dgm:chMax val="0"/>
          <dgm:bulletEnabled val="1"/>
        </dgm:presLayoutVars>
      </dgm:prSet>
      <dgm:spPr/>
      <dgm:t>
        <a:bodyPr/>
        <a:lstStyle/>
        <a:p>
          <a:endParaRPr lang="en-US"/>
        </a:p>
      </dgm:t>
    </dgm:pt>
  </dgm:ptLst>
  <dgm:cxnLst>
    <dgm:cxn modelId="{AED9ADA8-593F-4EAF-B160-121CDABEE95A}" type="presOf" srcId="{3CF9DEAB-6475-459D-A47C-85A42EC75FC2}" destId="{6A68DD1C-CB41-42D9-8CA8-CE0F5C7D4284}" srcOrd="0" destOrd="0" presId="urn:microsoft.com/office/officeart/2005/8/layout/vList2"/>
    <dgm:cxn modelId="{C923DC46-B633-4937-9B9D-4F649F9545A5}" srcId="{11B765CC-16E9-49D8-A76E-621E942FF0E8}" destId="{3CF9DEAB-6475-459D-A47C-85A42EC75FC2}" srcOrd="0" destOrd="0" parTransId="{96AD66C2-CFFA-4801-BAA9-BCA0E228FC17}" sibTransId="{3E95466F-BA2E-4258-8501-234E8F556293}"/>
    <dgm:cxn modelId="{46564BFF-F4EF-4D24-AC6A-7D59F5015458}" srcId="{11B765CC-16E9-49D8-A76E-621E942FF0E8}" destId="{277F40CF-2840-4956-BB51-3ED7A5F40B22}" srcOrd="1" destOrd="0" parTransId="{82C4AA0F-0E9A-4A39-8023-C0A1919B7B18}" sibTransId="{731A442C-83BB-4E3E-9DFD-22441E62FEA0}"/>
    <dgm:cxn modelId="{34D9A34B-5968-43CF-8B78-F08F0ECDDAEB}" srcId="{11B765CC-16E9-49D8-A76E-621E942FF0E8}" destId="{FB1CA0B3-685A-4A1D-A040-AC5F96303A5C}" srcOrd="2" destOrd="0" parTransId="{EB5974E0-9220-490B-84E6-ECE9A2FF5AA8}" sibTransId="{4D5215F3-425E-4FA0-9FFD-490B04DC3DB7}"/>
    <dgm:cxn modelId="{DDE8FF3C-057F-47EE-983F-8756945BC0F9}" type="presOf" srcId="{FB1CA0B3-685A-4A1D-A040-AC5F96303A5C}" destId="{D5756C89-6394-483B-84C7-D2A79A0CF396}" srcOrd="0" destOrd="0" presId="urn:microsoft.com/office/officeart/2005/8/layout/vList2"/>
    <dgm:cxn modelId="{B8ACF898-1976-4BD1-8437-F707987E9F94}" type="presOf" srcId="{11B765CC-16E9-49D8-A76E-621E942FF0E8}" destId="{773F1CE1-D964-4040-8560-D045AF2E9E99}" srcOrd="0" destOrd="0" presId="urn:microsoft.com/office/officeart/2005/8/layout/vList2"/>
    <dgm:cxn modelId="{F2078775-1EB7-4C2A-B0E2-53E7E27178BD}" type="presOf" srcId="{277F40CF-2840-4956-BB51-3ED7A5F40B22}" destId="{2512809E-EACC-4D5E-B457-3D347D989510}" srcOrd="0" destOrd="0" presId="urn:microsoft.com/office/officeart/2005/8/layout/vList2"/>
    <dgm:cxn modelId="{F638640A-94B7-4BF8-910B-065044DCD144}" type="presParOf" srcId="{773F1CE1-D964-4040-8560-D045AF2E9E99}" destId="{6A68DD1C-CB41-42D9-8CA8-CE0F5C7D4284}" srcOrd="0" destOrd="0" presId="urn:microsoft.com/office/officeart/2005/8/layout/vList2"/>
    <dgm:cxn modelId="{E57CD3B4-D9FE-473C-8B55-9B7EFAA13982}" type="presParOf" srcId="{773F1CE1-D964-4040-8560-D045AF2E9E99}" destId="{1AD96581-73BF-4514-8968-63C4C06E8D56}" srcOrd="1" destOrd="0" presId="urn:microsoft.com/office/officeart/2005/8/layout/vList2"/>
    <dgm:cxn modelId="{45935819-7D40-44C5-BBFF-D3282C534150}" type="presParOf" srcId="{773F1CE1-D964-4040-8560-D045AF2E9E99}" destId="{2512809E-EACC-4D5E-B457-3D347D989510}" srcOrd="2" destOrd="0" presId="urn:microsoft.com/office/officeart/2005/8/layout/vList2"/>
    <dgm:cxn modelId="{D3F53DCF-AF5A-49F0-BCA0-828B65C5A8A0}" type="presParOf" srcId="{773F1CE1-D964-4040-8560-D045AF2E9E99}" destId="{A417785A-298A-446A-A8F6-CF269D065E8E}" srcOrd="3" destOrd="0" presId="urn:microsoft.com/office/officeart/2005/8/layout/vList2"/>
    <dgm:cxn modelId="{0AA53EE4-8760-4D4B-A6B6-252FFCDD08C8}" type="presParOf" srcId="{773F1CE1-D964-4040-8560-D045AF2E9E99}" destId="{D5756C89-6394-483B-84C7-D2A79A0CF39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8DD1C-CB41-42D9-8CA8-CE0F5C7D4284}">
      <dsp:nvSpPr>
        <dsp:cNvPr id="0" name=""/>
        <dsp:cNvSpPr/>
      </dsp:nvSpPr>
      <dsp:spPr>
        <a:xfrm>
          <a:off x="0" y="19286"/>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roles and responsibilities for each process</a:t>
          </a:r>
          <a:endParaRPr lang="en-US" sz="2000" kern="1200" dirty="0">
            <a:solidFill>
              <a:schemeClr val="tx1"/>
            </a:solidFill>
          </a:endParaRPr>
        </a:p>
      </dsp:txBody>
      <dsp:txXfrm>
        <a:off x="38381" y="57667"/>
        <a:ext cx="10498888" cy="709478"/>
      </dsp:txXfrm>
    </dsp:sp>
    <dsp:sp modelId="{2512809E-EACC-4D5E-B457-3D347D989510}">
      <dsp:nvSpPr>
        <dsp:cNvPr id="0" name=""/>
        <dsp:cNvSpPr/>
      </dsp:nvSpPr>
      <dsp:spPr>
        <a:xfrm>
          <a:off x="0" y="912655"/>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handoff </a:t>
          </a:r>
          <a:r>
            <a:rPr lang="en-US" sz="2000" kern="1200" dirty="0" smtClean="0">
              <a:solidFill>
                <a:schemeClr val="tx1"/>
              </a:solidFill>
              <a:latin typeface="Arial"/>
            </a:rPr>
            <a:t>processes </a:t>
          </a:r>
          <a:r>
            <a:rPr lang="en-US" sz="2000" kern="1200" dirty="0" smtClean="0">
              <a:solidFill>
                <a:schemeClr val="tx1"/>
              </a:solidFill>
              <a:latin typeface="Arial"/>
            </a:rPr>
            <a:t>within each process</a:t>
          </a:r>
        </a:p>
      </dsp:txBody>
      <dsp:txXfrm>
        <a:off x="38381" y="951036"/>
        <a:ext cx="10498888" cy="709478"/>
      </dsp:txXfrm>
    </dsp:sp>
    <dsp:sp modelId="{D5756C89-6394-483B-84C7-D2A79A0CF396}">
      <dsp:nvSpPr>
        <dsp:cNvPr id="0" name=""/>
        <dsp:cNvSpPr/>
      </dsp:nvSpPr>
      <dsp:spPr>
        <a:xfrm>
          <a:off x="0" y="1835040"/>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Approval Workflow process, </a:t>
          </a:r>
          <a:r>
            <a:rPr lang="en-US" sz="2000" kern="1200" dirty="0" smtClean="0">
              <a:solidFill>
                <a:schemeClr val="tx1"/>
              </a:solidFill>
              <a:latin typeface="Arial"/>
            </a:rPr>
            <a:t>and which transactions will be approved by pilot unit vs. SSC</a:t>
          </a:r>
          <a:endParaRPr lang="en-US" sz="2000" kern="1200" dirty="0" smtClean="0">
            <a:solidFill>
              <a:schemeClr val="tx1"/>
            </a:solidFill>
            <a:latin typeface="Arial"/>
          </a:endParaRPr>
        </a:p>
      </dsp:txBody>
      <dsp:txXfrm>
        <a:off x="38381" y="1873421"/>
        <a:ext cx="10498888"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C3C5D-8B43-477F-8BD9-87FE41F4B25D}">
      <dsp:nvSpPr>
        <dsp:cNvPr id="0" name=""/>
        <dsp:cNvSpPr/>
      </dsp:nvSpPr>
      <dsp:spPr>
        <a:xfrm>
          <a:off x="2953711" y="154845"/>
          <a:ext cx="2679053" cy="1607431"/>
        </a:xfrm>
        <a:prstGeom prst="rect">
          <a:avLst/>
        </a:prstGeom>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Onboarding </a:t>
          </a:r>
          <a:r>
            <a:rPr lang="en-US" sz="1800" b="1" kern="1200" dirty="0" smtClean="0">
              <a:solidFill>
                <a:schemeClr val="tx1"/>
              </a:solidFill>
            </a:rPr>
            <a:t>(excluding transfers) </a:t>
          </a:r>
          <a:r>
            <a:rPr lang="en-US" sz="1900" b="1" kern="1200" dirty="0">
              <a:solidFill>
                <a:schemeClr val="tx1"/>
              </a:solidFill>
            </a:rPr>
            <a:t>– </a:t>
          </a:r>
          <a:endParaRPr lang="en-US" sz="1900" b="1" kern="1200" dirty="0" smtClean="0">
            <a:solidFill>
              <a:schemeClr val="tx1"/>
            </a:solidFill>
          </a:endParaRPr>
        </a:p>
        <a:p>
          <a:pPr lvl="0" algn="ctr" defTabSz="844550">
            <a:lnSpc>
              <a:spcPct val="90000"/>
            </a:lnSpc>
            <a:spcBef>
              <a:spcPct val="0"/>
            </a:spcBef>
            <a:spcAft>
              <a:spcPct val="35000"/>
            </a:spcAft>
          </a:pPr>
          <a:r>
            <a:rPr lang="en-US" sz="1900" b="1" kern="1200" dirty="0" smtClean="0">
              <a:solidFill>
                <a:schemeClr val="tx1"/>
              </a:solidFill>
            </a:rPr>
            <a:t>Empl class 5, 9, 10</a:t>
          </a:r>
        </a:p>
        <a:p>
          <a:pPr lvl="0" algn="ctr" defTabSz="844550">
            <a:lnSpc>
              <a:spcPct val="90000"/>
            </a:lnSpc>
            <a:spcBef>
              <a:spcPct val="0"/>
            </a:spcBef>
            <a:spcAft>
              <a:spcPct val="35000"/>
            </a:spcAft>
          </a:pPr>
          <a:r>
            <a:rPr lang="en-US" sz="1900" b="1" i="1" kern="1200" dirty="0" smtClean="0">
              <a:solidFill>
                <a:srgbClr val="FF0000"/>
              </a:solidFill>
            </a:rPr>
            <a:t>SSC AWE</a:t>
          </a:r>
          <a:endParaRPr lang="en-US" sz="1900" b="1" kern="1200" dirty="0">
            <a:solidFill>
              <a:schemeClr val="tx1"/>
            </a:solidFill>
          </a:endParaRPr>
        </a:p>
      </dsp:txBody>
      <dsp:txXfrm>
        <a:off x="2953711" y="154845"/>
        <a:ext cx="2679053" cy="1607431"/>
      </dsp:txXfrm>
    </dsp:sp>
    <dsp:sp modelId="{F2804689-511F-42B1-817E-F933648CC767}">
      <dsp:nvSpPr>
        <dsp:cNvPr id="0" name=""/>
        <dsp:cNvSpPr/>
      </dsp:nvSpPr>
      <dsp:spPr>
        <a:xfrm>
          <a:off x="2933537" y="1951440"/>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dirty="0" smtClean="0">
              <a:solidFill>
                <a:schemeClr val="tx1"/>
              </a:solidFill>
            </a:rPr>
            <a:t>Contingent Workers Onboarding </a:t>
          </a:r>
          <a:r>
            <a:rPr lang="en-US" sz="2100" b="1" i="1" kern="1200" dirty="0">
              <a:solidFill>
                <a:schemeClr val="tx1"/>
              </a:solidFill>
            </a:rPr>
            <a:t>&amp; </a:t>
          </a:r>
          <a:br>
            <a:rPr lang="en-US" sz="2100" b="1" i="1" kern="1200" dirty="0">
              <a:solidFill>
                <a:schemeClr val="tx1"/>
              </a:solidFill>
            </a:rPr>
          </a:br>
          <a:r>
            <a:rPr lang="en-US" sz="2100" b="1" i="1" kern="1200" dirty="0">
              <a:solidFill>
                <a:schemeClr val="tx1"/>
              </a:solidFill>
            </a:rPr>
            <a:t>Off-boarding </a:t>
          </a:r>
          <a:r>
            <a:rPr lang="en-US" sz="2100" b="1" i="1" kern="1200" dirty="0" smtClean="0">
              <a:solidFill>
                <a:schemeClr val="tx1"/>
              </a:solidFill>
            </a:rPr>
            <a:t>    </a:t>
          </a:r>
          <a:r>
            <a:rPr lang="en-US" sz="2100" b="1" i="1" kern="1200" dirty="0" smtClean="0">
              <a:solidFill>
                <a:srgbClr val="FF0000"/>
              </a:solidFill>
            </a:rPr>
            <a:t>Pilot Unit AWE</a:t>
          </a:r>
          <a:endParaRPr lang="en-US" sz="2100" b="1" i="1" kern="1200" dirty="0">
            <a:solidFill>
              <a:srgbClr val="FF0000"/>
            </a:solidFill>
          </a:endParaRPr>
        </a:p>
      </dsp:txBody>
      <dsp:txXfrm>
        <a:off x="2933537" y="1951440"/>
        <a:ext cx="2679053" cy="1607431"/>
      </dsp:txXfrm>
    </dsp:sp>
    <dsp:sp modelId="{0BB8E336-5042-49C3-804C-9CF1FFFAD058}">
      <dsp:nvSpPr>
        <dsp:cNvPr id="0" name=""/>
        <dsp:cNvSpPr/>
      </dsp:nvSpPr>
      <dsp:spPr>
        <a:xfrm>
          <a:off x="5838569" y="1985003"/>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dirty="0">
              <a:solidFill>
                <a:schemeClr val="tx1"/>
              </a:solidFill>
            </a:rPr>
            <a:t>Personal Data &amp; Personal Profile </a:t>
          </a:r>
          <a:r>
            <a:rPr lang="en-US" sz="2100" b="1" i="1" kern="1200" dirty="0" smtClean="0">
              <a:solidFill>
                <a:schemeClr val="tx1"/>
              </a:solidFill>
            </a:rPr>
            <a:t>Changes</a:t>
          </a:r>
        </a:p>
        <a:p>
          <a:pPr lvl="0" algn="ctr" defTabSz="933450">
            <a:lnSpc>
              <a:spcPct val="90000"/>
            </a:lnSpc>
            <a:spcBef>
              <a:spcPct val="0"/>
            </a:spcBef>
            <a:spcAft>
              <a:spcPct val="35000"/>
            </a:spcAft>
          </a:pPr>
          <a:r>
            <a:rPr lang="en-US" sz="2100" b="1" i="1" kern="1200" dirty="0" smtClean="0">
              <a:solidFill>
                <a:srgbClr val="FF0000"/>
              </a:solidFill>
            </a:rPr>
            <a:t>Pilot Unit AWE</a:t>
          </a:r>
          <a:endParaRPr lang="en-US" sz="2100" b="1" i="1" kern="1200" dirty="0">
            <a:solidFill>
              <a:srgbClr val="FF0000"/>
            </a:solidFill>
          </a:endParaRPr>
        </a:p>
      </dsp:txBody>
      <dsp:txXfrm>
        <a:off x="5838569" y="1985003"/>
        <a:ext cx="2679053" cy="1607431"/>
      </dsp:txXfrm>
    </dsp:sp>
    <dsp:sp modelId="{B499993D-28F6-443C-ADAE-C401FC3800C4}">
      <dsp:nvSpPr>
        <dsp:cNvPr id="0" name=""/>
        <dsp:cNvSpPr/>
      </dsp:nvSpPr>
      <dsp:spPr>
        <a:xfrm>
          <a:off x="8747110" y="3890211"/>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dirty="0">
              <a:solidFill>
                <a:schemeClr val="tx1"/>
              </a:solidFill>
            </a:rPr>
            <a:t>On Behalf of Case </a:t>
          </a:r>
          <a:r>
            <a:rPr lang="en-US" sz="2100" b="1" i="1" kern="1200" dirty="0" smtClean="0">
              <a:solidFill>
                <a:schemeClr val="tx1"/>
              </a:solidFill>
            </a:rPr>
            <a:t>Management</a:t>
          </a:r>
        </a:p>
        <a:p>
          <a:pPr lvl="0" algn="ctr" defTabSz="933450">
            <a:lnSpc>
              <a:spcPct val="90000"/>
            </a:lnSpc>
            <a:spcBef>
              <a:spcPct val="0"/>
            </a:spcBef>
            <a:spcAft>
              <a:spcPct val="35000"/>
            </a:spcAft>
          </a:pPr>
          <a:r>
            <a:rPr lang="en-US" sz="2100" b="1" i="1" kern="1200" dirty="0" smtClean="0">
              <a:solidFill>
                <a:srgbClr val="FF0000"/>
              </a:solidFill>
            </a:rPr>
            <a:t>No AWE</a:t>
          </a:r>
          <a:endParaRPr lang="en-US" sz="2100" b="1" i="1" kern="1200" dirty="0">
            <a:solidFill>
              <a:srgbClr val="FF0000"/>
            </a:solidFill>
          </a:endParaRPr>
        </a:p>
      </dsp:txBody>
      <dsp:txXfrm>
        <a:off x="8747110" y="3890211"/>
        <a:ext cx="2679053" cy="1607431"/>
      </dsp:txXfrm>
    </dsp:sp>
    <dsp:sp modelId="{6B4C83AA-B9D1-44B0-807C-2D4DAB7C7820}">
      <dsp:nvSpPr>
        <dsp:cNvPr id="0" name=""/>
        <dsp:cNvSpPr/>
      </dsp:nvSpPr>
      <dsp:spPr>
        <a:xfrm>
          <a:off x="8727928" y="1981204"/>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dirty="0">
              <a:solidFill>
                <a:schemeClr val="tx1"/>
              </a:solidFill>
            </a:rPr>
            <a:t>Voluntary Termination – Staff &amp; </a:t>
          </a:r>
          <a:r>
            <a:rPr lang="en-US" sz="2100" b="1" i="1" kern="1200" dirty="0" smtClean="0">
              <a:solidFill>
                <a:schemeClr val="tx1"/>
              </a:solidFill>
            </a:rPr>
            <a:t>Academic</a:t>
          </a:r>
        </a:p>
        <a:p>
          <a:pPr lvl="0" algn="ctr" defTabSz="933450">
            <a:lnSpc>
              <a:spcPct val="90000"/>
            </a:lnSpc>
            <a:spcBef>
              <a:spcPct val="0"/>
            </a:spcBef>
            <a:spcAft>
              <a:spcPct val="35000"/>
            </a:spcAft>
          </a:pPr>
          <a:r>
            <a:rPr lang="en-US" sz="2100" b="1" i="1" kern="1200" dirty="0" smtClean="0">
              <a:solidFill>
                <a:srgbClr val="FF0000"/>
              </a:solidFill>
            </a:rPr>
            <a:t>Pilot Unit AWE</a:t>
          </a:r>
          <a:endParaRPr lang="en-US" sz="2100" b="1" i="1" kern="1200" dirty="0">
            <a:solidFill>
              <a:srgbClr val="FF0000"/>
            </a:solidFill>
          </a:endParaRPr>
        </a:p>
      </dsp:txBody>
      <dsp:txXfrm>
        <a:off x="8727928" y="1981204"/>
        <a:ext cx="2679053" cy="1607431"/>
      </dsp:txXfrm>
    </dsp:sp>
    <dsp:sp modelId="{58A6EAE2-F86E-440A-8EDE-39D70BBAE745}">
      <dsp:nvSpPr>
        <dsp:cNvPr id="0" name=""/>
        <dsp:cNvSpPr/>
      </dsp:nvSpPr>
      <dsp:spPr>
        <a:xfrm>
          <a:off x="45679" y="3913417"/>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dirty="0">
              <a:solidFill>
                <a:schemeClr val="tx1"/>
              </a:solidFill>
            </a:rPr>
            <a:t>One-Time </a:t>
          </a:r>
          <a:endParaRPr lang="en-US" sz="2100" b="1" i="1" kern="1200" dirty="0" smtClean="0">
            <a:solidFill>
              <a:schemeClr val="tx1"/>
            </a:solidFill>
          </a:endParaRPr>
        </a:p>
        <a:p>
          <a:pPr lvl="0" algn="ctr" defTabSz="933450">
            <a:lnSpc>
              <a:spcPct val="90000"/>
            </a:lnSpc>
            <a:spcBef>
              <a:spcPct val="0"/>
            </a:spcBef>
            <a:spcAft>
              <a:spcPct val="35000"/>
            </a:spcAft>
          </a:pPr>
          <a:r>
            <a:rPr lang="en-US" sz="2100" b="1" i="1" kern="1200" dirty="0" smtClean="0">
              <a:solidFill>
                <a:srgbClr val="FF0000"/>
              </a:solidFill>
            </a:rPr>
            <a:t>Pilot Unit AWE</a:t>
          </a:r>
          <a:endParaRPr lang="en-US" sz="2100" b="1" i="1" kern="1200" dirty="0">
            <a:solidFill>
              <a:srgbClr val="FF0000"/>
            </a:solidFill>
          </a:endParaRPr>
        </a:p>
      </dsp:txBody>
      <dsp:txXfrm>
        <a:off x="45679" y="3913417"/>
        <a:ext cx="2679053" cy="1607431"/>
      </dsp:txXfrm>
    </dsp:sp>
    <dsp:sp modelId="{19309917-8C00-48E3-8869-1579455C0631}">
      <dsp:nvSpPr>
        <dsp:cNvPr id="0" name=""/>
        <dsp:cNvSpPr/>
      </dsp:nvSpPr>
      <dsp:spPr>
        <a:xfrm>
          <a:off x="5845266" y="3895945"/>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Persons of Interest Onboarding</a:t>
          </a:r>
          <a:r>
            <a:rPr lang="en-US" sz="2100" b="1" kern="1200" dirty="0" smtClean="0">
              <a:solidFill>
                <a:schemeClr val="tx1"/>
              </a:solidFill>
            </a:rPr>
            <a:t>/</a:t>
          </a:r>
          <a:br>
            <a:rPr lang="en-US" sz="2100" b="1" kern="1200" dirty="0" smtClean="0">
              <a:solidFill>
                <a:schemeClr val="tx1"/>
              </a:solidFill>
            </a:rPr>
          </a:br>
          <a:r>
            <a:rPr lang="en-US" sz="2100" b="1" kern="1200" dirty="0" smtClean="0">
              <a:solidFill>
                <a:schemeClr val="tx1"/>
              </a:solidFill>
            </a:rPr>
            <a:t>Off-boarding       </a:t>
          </a:r>
          <a:r>
            <a:rPr lang="en-US" sz="2100" b="1" i="1" kern="1200" dirty="0" smtClean="0">
              <a:solidFill>
                <a:srgbClr val="FF0000"/>
              </a:solidFill>
            </a:rPr>
            <a:t>SSC AWE</a:t>
          </a:r>
          <a:endParaRPr lang="en-US" sz="2100" b="1" i="1" kern="1200" dirty="0">
            <a:solidFill>
              <a:srgbClr val="FF0000"/>
            </a:solidFill>
          </a:endParaRPr>
        </a:p>
      </dsp:txBody>
      <dsp:txXfrm>
        <a:off x="5845266" y="3895945"/>
        <a:ext cx="2679053" cy="1607431"/>
      </dsp:txXfrm>
    </dsp:sp>
    <dsp:sp modelId="{908F3CE4-D73F-4C42-971D-A9236C7B1322}">
      <dsp:nvSpPr>
        <dsp:cNvPr id="0" name=""/>
        <dsp:cNvSpPr/>
      </dsp:nvSpPr>
      <dsp:spPr>
        <a:xfrm>
          <a:off x="2939271" y="3912340"/>
          <a:ext cx="2679053" cy="1607431"/>
        </a:xfrm>
        <a:prstGeom prst="rect">
          <a:avLst/>
        </a:prstGeom>
        <a:solidFill>
          <a:schemeClr val="accent4">
            <a:lumMod val="40000"/>
            <a:lumOff val="6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Position </a:t>
          </a:r>
          <a:r>
            <a:rPr lang="en-US" sz="2100" b="1" kern="1200" dirty="0" smtClean="0">
              <a:solidFill>
                <a:schemeClr val="tx1"/>
              </a:solidFill>
            </a:rPr>
            <a:t>Control</a:t>
          </a:r>
        </a:p>
        <a:p>
          <a:pPr lvl="0" algn="ctr" defTabSz="933450">
            <a:lnSpc>
              <a:spcPct val="90000"/>
            </a:lnSpc>
            <a:spcBef>
              <a:spcPct val="0"/>
            </a:spcBef>
            <a:spcAft>
              <a:spcPct val="35000"/>
            </a:spcAft>
          </a:pPr>
          <a:r>
            <a:rPr lang="en-US" sz="2100" b="1" i="1" kern="1200" dirty="0" smtClean="0">
              <a:solidFill>
                <a:srgbClr val="FF0000"/>
              </a:solidFill>
            </a:rPr>
            <a:t>SSC AWE</a:t>
          </a:r>
          <a:endParaRPr lang="en-US" sz="2100" b="1" i="1" kern="1200" dirty="0">
            <a:solidFill>
              <a:srgbClr val="FF0000"/>
            </a:solidFill>
          </a:endParaRPr>
        </a:p>
      </dsp:txBody>
      <dsp:txXfrm>
        <a:off x="2939271" y="3912340"/>
        <a:ext cx="2679053" cy="1607431"/>
      </dsp:txXfrm>
    </dsp:sp>
    <dsp:sp modelId="{4348685F-29FB-4E61-83F2-901AC36979A3}">
      <dsp:nvSpPr>
        <dsp:cNvPr id="0" name=""/>
        <dsp:cNvSpPr/>
      </dsp:nvSpPr>
      <dsp:spPr>
        <a:xfrm>
          <a:off x="5811001" y="154834"/>
          <a:ext cx="2679053" cy="1607431"/>
        </a:xfrm>
        <a:prstGeom prst="rect">
          <a:avLst/>
        </a:prstGeom>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Involuntary Termination </a:t>
          </a:r>
          <a:r>
            <a:rPr lang="en-US" sz="2100" b="1" kern="1200" dirty="0">
              <a:solidFill>
                <a:schemeClr val="tx1"/>
              </a:solidFill>
            </a:rPr>
            <a:t>– </a:t>
          </a:r>
          <a:r>
            <a:rPr lang="en-US" sz="2100" b="1" kern="1200" dirty="0" smtClean="0">
              <a:solidFill>
                <a:schemeClr val="tx1"/>
              </a:solidFill>
            </a:rPr>
            <a:t>Empl class 5, 9, 10 </a:t>
          </a:r>
        </a:p>
        <a:p>
          <a:pPr lvl="0" algn="ctr" defTabSz="933450">
            <a:lnSpc>
              <a:spcPct val="90000"/>
            </a:lnSpc>
            <a:spcBef>
              <a:spcPct val="0"/>
            </a:spcBef>
            <a:spcAft>
              <a:spcPct val="35000"/>
            </a:spcAft>
          </a:pPr>
          <a:r>
            <a:rPr lang="en-US" sz="2100" b="1" i="1" kern="1200" dirty="0" smtClean="0">
              <a:solidFill>
                <a:srgbClr val="FF0000"/>
              </a:solidFill>
            </a:rPr>
            <a:t>SSC AWE</a:t>
          </a:r>
          <a:endParaRPr lang="en-US" sz="2100" b="1" kern="1200" dirty="0">
            <a:solidFill>
              <a:schemeClr val="tx1"/>
            </a:solidFill>
          </a:endParaRPr>
        </a:p>
      </dsp:txBody>
      <dsp:txXfrm>
        <a:off x="5811001" y="154834"/>
        <a:ext cx="2679053" cy="1607431"/>
      </dsp:txXfrm>
    </dsp:sp>
    <dsp:sp modelId="{A804A435-70BC-40C8-9D80-DADF0E87AE14}">
      <dsp:nvSpPr>
        <dsp:cNvPr id="0" name=""/>
        <dsp:cNvSpPr/>
      </dsp:nvSpPr>
      <dsp:spPr>
        <a:xfrm>
          <a:off x="8721123" y="154834"/>
          <a:ext cx="2679053" cy="1607431"/>
        </a:xfrm>
        <a:prstGeom prst="rect">
          <a:avLst/>
        </a:prstGeom>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PayPath/</a:t>
          </a:r>
          <a:r>
            <a:rPr lang="en-US" sz="2100" b="1" i="1" kern="1200" dirty="0" smtClean="0">
              <a:solidFill>
                <a:schemeClr val="tx1"/>
              </a:solidFill>
            </a:rPr>
            <a:t>Additional Pay</a:t>
          </a:r>
          <a:r>
            <a:rPr lang="en-US" sz="2100" b="1" kern="1200" dirty="0" smtClean="0">
              <a:solidFill>
                <a:schemeClr val="tx1"/>
              </a:solidFill>
            </a:rPr>
            <a:t> </a:t>
          </a:r>
          <a:r>
            <a:rPr lang="en-US" sz="2100" b="1" kern="1200" dirty="0">
              <a:solidFill>
                <a:schemeClr val="tx1"/>
              </a:solidFill>
            </a:rPr>
            <a:t>– </a:t>
          </a:r>
          <a:r>
            <a:rPr lang="en-US" sz="2100" b="1" kern="1200" dirty="0" smtClean="0">
              <a:solidFill>
                <a:schemeClr val="tx1"/>
              </a:solidFill>
            </a:rPr>
            <a:t>Empl class 5, 9, 10</a:t>
          </a:r>
          <a:r>
            <a:rPr lang="en-US" sz="2100" b="1" kern="1200" dirty="0">
              <a:solidFill>
                <a:schemeClr val="tx1"/>
              </a:solidFill>
            </a:rPr>
            <a:t> </a:t>
          </a:r>
          <a:endParaRPr lang="en-US" sz="2100" b="1" kern="1200" dirty="0" smtClean="0">
            <a:solidFill>
              <a:schemeClr val="tx1"/>
            </a:solidFill>
          </a:endParaRPr>
        </a:p>
        <a:p>
          <a:pPr lvl="0" algn="ctr" defTabSz="933450">
            <a:lnSpc>
              <a:spcPct val="90000"/>
            </a:lnSpc>
            <a:spcBef>
              <a:spcPct val="0"/>
            </a:spcBef>
            <a:spcAft>
              <a:spcPct val="35000"/>
            </a:spcAft>
          </a:pPr>
          <a:r>
            <a:rPr lang="en-US" sz="2100" b="1" i="1" kern="1200" dirty="0" smtClean="0">
              <a:solidFill>
                <a:srgbClr val="FF0000"/>
              </a:solidFill>
            </a:rPr>
            <a:t>SSC AWE</a:t>
          </a:r>
          <a:endParaRPr lang="en-US" sz="2100" b="1" kern="1200" dirty="0">
            <a:solidFill>
              <a:srgbClr val="FF0000"/>
            </a:solidFill>
          </a:endParaRPr>
        </a:p>
      </dsp:txBody>
      <dsp:txXfrm>
        <a:off x="8721123" y="154834"/>
        <a:ext cx="2679053" cy="1607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2BE16-6901-48EF-8C5D-776BDA011473}">
      <dsp:nvSpPr>
        <dsp:cNvPr id="0" name=""/>
        <dsp:cNvSpPr/>
      </dsp:nvSpPr>
      <dsp:spPr>
        <a:xfrm>
          <a:off x="1552703" y="226"/>
          <a:ext cx="3279994" cy="2709107"/>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E53BF554-6A2C-4729-8869-708383015605}">
      <dsp:nvSpPr>
        <dsp:cNvPr id="0" name=""/>
        <dsp:cNvSpPr/>
      </dsp:nvSpPr>
      <dsp:spPr>
        <a:xfrm>
          <a:off x="2594664" y="718063"/>
          <a:ext cx="1243667" cy="1034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a:lnSpc>
              <a:spcPct val="90000"/>
            </a:lnSpc>
            <a:spcBef>
              <a:spcPct val="0"/>
            </a:spcBef>
            <a:spcAft>
              <a:spcPct val="35000"/>
            </a:spcAft>
          </a:pPr>
          <a:r>
            <a:rPr lang="en-US" sz="1900" b="1" kern="1200" dirty="0" smtClean="0">
              <a:solidFill>
                <a:schemeClr val="bg1"/>
              </a:solidFill>
            </a:rPr>
            <a:t>POSITION CONTROL</a:t>
          </a:r>
          <a:endParaRPr lang="en-US" sz="1900" b="1" kern="1200" dirty="0">
            <a:solidFill>
              <a:schemeClr val="bg1"/>
            </a:solidFill>
          </a:endParaRPr>
        </a:p>
      </dsp:txBody>
      <dsp:txXfrm>
        <a:off x="2594664" y="718063"/>
        <a:ext cx="1243667" cy="1034891"/>
      </dsp:txXfrm>
    </dsp:sp>
    <dsp:sp modelId="{08E911EC-D788-498A-8229-9969AB4E9BA0}">
      <dsp:nvSpPr>
        <dsp:cNvPr id="0" name=""/>
        <dsp:cNvSpPr/>
      </dsp:nvSpPr>
      <dsp:spPr>
        <a:xfrm>
          <a:off x="1628244" y="2558260"/>
          <a:ext cx="3279994" cy="2709107"/>
        </a:xfrm>
        <a:prstGeom prst="ellipse">
          <a:avLst/>
        </a:prstGeom>
        <a:solidFill>
          <a:schemeClr val="accent4">
            <a:alpha val="50000"/>
            <a:hueOff val="10395692"/>
            <a:satOff val="-47968"/>
            <a:lumOff val="1765"/>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9E09185-1D7F-4251-AA99-80787081DC96}">
      <dsp:nvSpPr>
        <dsp:cNvPr id="0" name=""/>
        <dsp:cNvSpPr/>
      </dsp:nvSpPr>
      <dsp:spPr>
        <a:xfrm>
          <a:off x="2178907" y="3323795"/>
          <a:ext cx="2245548" cy="1034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PERSON </a:t>
          </a:r>
        </a:p>
        <a:p>
          <a:pPr lvl="0" algn="ctr" defTabSz="844550">
            <a:lnSpc>
              <a:spcPct val="90000"/>
            </a:lnSpc>
            <a:spcBef>
              <a:spcPct val="0"/>
            </a:spcBef>
            <a:spcAft>
              <a:spcPct val="35000"/>
            </a:spcAft>
          </a:pPr>
          <a:r>
            <a:rPr lang="en-US" sz="1900" b="1" kern="1200" dirty="0" smtClean="0">
              <a:solidFill>
                <a:schemeClr val="bg1"/>
              </a:solidFill>
            </a:rPr>
            <a:t>OF </a:t>
          </a:r>
        </a:p>
        <a:p>
          <a:pPr lvl="0" algn="ctr" defTabSz="844550">
            <a:lnSpc>
              <a:spcPct val="90000"/>
            </a:lnSpc>
            <a:spcBef>
              <a:spcPct val="0"/>
            </a:spcBef>
            <a:spcAft>
              <a:spcPct val="35000"/>
            </a:spcAft>
          </a:pPr>
          <a:r>
            <a:rPr lang="en-US" sz="1900" b="1" kern="1200" dirty="0" smtClean="0">
              <a:solidFill>
                <a:schemeClr val="bg1"/>
              </a:solidFill>
            </a:rPr>
            <a:t>INTEREST</a:t>
          </a:r>
          <a:endParaRPr lang="en-US" sz="1900" b="1" kern="1200" dirty="0">
            <a:solidFill>
              <a:schemeClr val="bg1"/>
            </a:solidFill>
          </a:endParaRPr>
        </a:p>
      </dsp:txBody>
      <dsp:txXfrm>
        <a:off x="2178907" y="3323795"/>
        <a:ext cx="2245548" cy="1034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8DD1C-CB41-42D9-8CA8-CE0F5C7D4284}">
      <dsp:nvSpPr>
        <dsp:cNvPr id="0" name=""/>
        <dsp:cNvSpPr/>
      </dsp:nvSpPr>
      <dsp:spPr>
        <a:xfrm>
          <a:off x="0" y="19286"/>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roles and responsibilities for each process</a:t>
          </a:r>
          <a:endParaRPr lang="en-US" sz="2000" kern="1200" dirty="0">
            <a:solidFill>
              <a:schemeClr val="tx1"/>
            </a:solidFill>
          </a:endParaRPr>
        </a:p>
      </dsp:txBody>
      <dsp:txXfrm>
        <a:off x="38381" y="57667"/>
        <a:ext cx="10498888" cy="709478"/>
      </dsp:txXfrm>
    </dsp:sp>
    <dsp:sp modelId="{2512809E-EACC-4D5E-B457-3D347D989510}">
      <dsp:nvSpPr>
        <dsp:cNvPr id="0" name=""/>
        <dsp:cNvSpPr/>
      </dsp:nvSpPr>
      <dsp:spPr>
        <a:xfrm>
          <a:off x="0" y="912655"/>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handoff process within each process</a:t>
          </a:r>
        </a:p>
      </dsp:txBody>
      <dsp:txXfrm>
        <a:off x="38381" y="951036"/>
        <a:ext cx="10498888" cy="709478"/>
      </dsp:txXfrm>
    </dsp:sp>
    <dsp:sp modelId="{D5756C89-6394-483B-84C7-D2A79A0CF396}">
      <dsp:nvSpPr>
        <dsp:cNvPr id="0" name=""/>
        <dsp:cNvSpPr/>
      </dsp:nvSpPr>
      <dsp:spPr>
        <a:xfrm>
          <a:off x="0" y="1835040"/>
          <a:ext cx="10575650" cy="786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Understand the Approval Workflow process, </a:t>
          </a:r>
          <a:r>
            <a:rPr lang="en-US" sz="2000" kern="1200" dirty="0" smtClean="0">
              <a:solidFill>
                <a:schemeClr val="tx1"/>
              </a:solidFill>
              <a:latin typeface="Arial"/>
            </a:rPr>
            <a:t>and which transactions will be approved by pilot unit vs. SSC</a:t>
          </a:r>
          <a:endParaRPr lang="en-US" sz="2000" kern="1200" dirty="0" smtClean="0">
            <a:solidFill>
              <a:schemeClr val="tx1"/>
            </a:solidFill>
            <a:latin typeface="Arial"/>
          </a:endParaRPr>
        </a:p>
      </dsp:txBody>
      <dsp:txXfrm>
        <a:off x="38381" y="1873421"/>
        <a:ext cx="10498888"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10/9/2019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10/9/2019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26</a:t>
            </a:fld>
            <a:endParaRPr lang="en-US" dirty="0"/>
          </a:p>
        </p:txBody>
      </p:sp>
    </p:spTree>
    <p:extLst>
      <p:ext uri="{BB962C8B-B14F-4D97-AF65-F5344CB8AC3E}">
        <p14:creationId xmlns:p14="http://schemas.microsoft.com/office/powerpoint/2010/main" val="16223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87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11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39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291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56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09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9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363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55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64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7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51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99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92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47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6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55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225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36023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94292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87045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790397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57199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02741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62414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46033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31265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25014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61209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38965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8" name="Rectangle 7"/>
          <p:cNvSpPr/>
          <p:nvPr/>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758541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98016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319392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1990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93070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4257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17267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923560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53337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691602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2048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06743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734814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77018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22600439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18234159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8.gif"/></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61133" y="2768177"/>
            <a:ext cx="6866940" cy="2370794"/>
          </a:xfrm>
        </p:spPr>
        <p:txBody>
          <a:bodyPr>
            <a:noAutofit/>
          </a:bodyPr>
          <a:lstStyle/>
          <a:p>
            <a:pPr algn="l"/>
            <a:r>
              <a:rPr lang="en-US" sz="2800" dirty="0" smtClean="0">
                <a:latin typeface="+mj-lt"/>
              </a:rPr>
              <a:t>Ucr ucpath transaction pilot</a:t>
            </a:r>
          </a:p>
          <a:p>
            <a:pPr algn="l"/>
            <a:r>
              <a:rPr lang="en-US" sz="4400" dirty="0" smtClean="0">
                <a:solidFill>
                  <a:schemeClr val="tx1"/>
                </a:solidFill>
                <a:latin typeface="+mj-lt"/>
              </a:rPr>
              <a:t>HANDOFF processes</a:t>
            </a:r>
          </a:p>
          <a:p>
            <a:pPr algn="l"/>
            <a:r>
              <a:rPr lang="en-US" sz="4400" dirty="0" smtClean="0">
                <a:solidFill>
                  <a:schemeClr val="tx1"/>
                </a:solidFill>
                <a:latin typeface="+mj-lt"/>
              </a:rPr>
              <a:t>PHASE II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47252" y="98259"/>
            <a:ext cx="11597335" cy="685800"/>
          </a:xfrm>
        </p:spPr>
        <p:txBody>
          <a:bodyPr/>
          <a:lstStyle/>
          <a:p>
            <a:r>
              <a:rPr lang="en-US" dirty="0" smtClean="0">
                <a:solidFill>
                  <a:schemeClr val="accent5"/>
                </a:solidFill>
              </a:rPr>
              <a:t>INVOLUNTARY TERMINATION HANDOFF MATRIX</a:t>
            </a:r>
            <a:endParaRPr lang="en-US" dirty="0">
              <a:solidFill>
                <a:schemeClr val="accent5"/>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59179192"/>
              </p:ext>
            </p:extLst>
          </p:nvPr>
        </p:nvGraphicFramePr>
        <p:xfrm>
          <a:off x="246491" y="656839"/>
          <a:ext cx="11656612" cy="6121959"/>
        </p:xfrm>
        <a:graphic>
          <a:graphicData uri="http://schemas.openxmlformats.org/drawingml/2006/table">
            <a:tbl>
              <a:tblPr firstRow="1" bandRow="1">
                <a:tableStyleId>{5C22544A-7EE6-4342-B048-85BDC9FD1C3A}</a:tableStyleId>
              </a:tblPr>
              <a:tblGrid>
                <a:gridCol w="1097279">
                  <a:extLst>
                    <a:ext uri="{9D8B030D-6E8A-4147-A177-3AD203B41FA5}">
                      <a16:colId xmlns:a16="http://schemas.microsoft.com/office/drawing/2014/main" val="2397040824"/>
                    </a:ext>
                  </a:extLst>
                </a:gridCol>
                <a:gridCol w="1001866">
                  <a:extLst>
                    <a:ext uri="{9D8B030D-6E8A-4147-A177-3AD203B41FA5}">
                      <a16:colId xmlns:a16="http://schemas.microsoft.com/office/drawing/2014/main" val="446216571"/>
                    </a:ext>
                  </a:extLst>
                </a:gridCol>
                <a:gridCol w="2441049">
                  <a:extLst>
                    <a:ext uri="{9D8B030D-6E8A-4147-A177-3AD203B41FA5}">
                      <a16:colId xmlns:a16="http://schemas.microsoft.com/office/drawing/2014/main" val="2455723290"/>
                    </a:ext>
                  </a:extLst>
                </a:gridCol>
                <a:gridCol w="2790908">
                  <a:extLst>
                    <a:ext uri="{9D8B030D-6E8A-4147-A177-3AD203B41FA5}">
                      <a16:colId xmlns:a16="http://schemas.microsoft.com/office/drawing/2014/main" val="2457232917"/>
                    </a:ext>
                  </a:extLst>
                </a:gridCol>
                <a:gridCol w="2085842">
                  <a:extLst>
                    <a:ext uri="{9D8B030D-6E8A-4147-A177-3AD203B41FA5}">
                      <a16:colId xmlns:a16="http://schemas.microsoft.com/office/drawing/2014/main" val="195881439"/>
                    </a:ext>
                  </a:extLst>
                </a:gridCol>
                <a:gridCol w="1205998">
                  <a:extLst>
                    <a:ext uri="{9D8B030D-6E8A-4147-A177-3AD203B41FA5}">
                      <a16:colId xmlns:a16="http://schemas.microsoft.com/office/drawing/2014/main" val="3305960728"/>
                    </a:ext>
                  </a:extLst>
                </a:gridCol>
                <a:gridCol w="1033670">
                  <a:extLst>
                    <a:ext uri="{9D8B030D-6E8A-4147-A177-3AD203B41FA5}">
                      <a16:colId xmlns:a16="http://schemas.microsoft.com/office/drawing/2014/main" val="2628295039"/>
                    </a:ext>
                  </a:extLst>
                </a:gridCol>
              </a:tblGrid>
              <a:tr h="476306">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DEPT/ORG</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UCPC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Central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Office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919850">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Offboarding</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Submits letter of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resignation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Determines need for termination and has reached out to HR/ELR per</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policy and provides transactional unit with termination request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latin typeface="+mn-lt"/>
                          <a:ea typeface="Calibri" panose="020F0502020204030204" pitchFamily="34" charset="0"/>
                          <a:cs typeface="Times New Roman" panose="02020603050405020304" pitchFamily="18" charset="0"/>
                        </a:rPr>
                        <a:t>Respond to any policy questions </a:t>
                      </a:r>
                    </a:p>
                  </a:txBody>
                  <a:tcPr marL="45720" marR="45720"/>
                </a:tc>
                <a:extLst>
                  <a:ext uri="{0D108BD9-81ED-4DB2-BD59-A6C34878D82A}">
                    <a16:rowId xmlns:a16="http://schemas.microsoft.com/office/drawing/2014/main" val="4238093911"/>
                  </a:ext>
                </a:extLst>
              </a:tr>
              <a:tr h="1254340">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Process Termination Template including attachments,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Smart HR Template page and/or email to verify that it was approved or that it needs to be re-entered / cloned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approves/denies Involuntary </a:t>
                      </a:r>
                      <a:r>
                        <a:rPr lang="en-US" sz="1200" b="0" i="0" u="none" strike="noStrike" dirty="0" smtClean="0">
                          <a:solidFill>
                            <a:srgbClr val="000000"/>
                          </a:solidFill>
                          <a:effectLst/>
                          <a:latin typeface="Arial" panose="020B0604020202020204" pitchFamily="34" charset="0"/>
                          <a:cs typeface="Arial" panose="020B0604020202020204" pitchFamily="34" charset="0"/>
                        </a:rPr>
                        <a:t>Termination </a:t>
                      </a:r>
                      <a:r>
                        <a:rPr lang="en-US" sz="1200" b="0" i="0" u="none" strike="noStrike" dirty="0" smtClean="0">
                          <a:solidFill>
                            <a:srgbClr val="000000"/>
                          </a:solidFill>
                          <a:effectLst/>
                          <a:latin typeface="Arial" panose="020B0604020202020204" pitchFamily="34" charset="0"/>
                          <a:cs typeface="Arial" panose="020B0604020202020204" pitchFamily="34" charset="0"/>
                        </a:rPr>
                        <a:t>Template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effectLst/>
                          <a:latin typeface="Arial" panose="020B0604020202020204" pitchFamily="34" charset="0"/>
                          <a:cs typeface="Arial" panose="020B0604020202020204" pitchFamily="34" charset="0"/>
                        </a:rPr>
                        <a:t>Reviews and processes termination template</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645442057"/>
                  </a:ext>
                </a:extLst>
              </a:tr>
              <a:tr h="1421586">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200" dirty="0" smtClean="0">
                        <a:solidFill>
                          <a:schemeClr val="accent2">
                            <a:lumMod val="75000"/>
                          </a:schemeClr>
                        </a:solidFill>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Transaction Status page and/or email to verify that it was approved or that it needs to be re-entered / cloned.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1"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The Transactional Unit initiator contacts the SSC via Zoom, email, or phone, when UCPC cancels a transaction</a:t>
                      </a:r>
                      <a:r>
                        <a:rPr lang="en-US" sz="1200" baseline="0" dirty="0" smtClean="0">
                          <a:solidFill>
                            <a:schemeClr val="accent2">
                              <a:lumMod val="75000"/>
                            </a:schemeClr>
                          </a:solidFill>
                        </a:rPr>
                        <a:t>.</a:t>
                      </a:r>
                      <a:endParaRPr lang="en-US" sz="1200" dirty="0" smtClean="0">
                        <a:solidFill>
                          <a:schemeClr val="accent2">
                            <a:lumMod val="75000"/>
                          </a:schemeClr>
                        </a:solidFill>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616809986"/>
                  </a:ext>
                </a:extLst>
              </a:tr>
              <a:tr h="103917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indent="0" algn="l">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Request final pay via ServiceLink/Snap</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Shot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anose="020B0604020202020204" pitchFamily="34" charset="0"/>
                          <a:cs typeface="Arial" panose="020B0604020202020204" pitchFamily="34" charset="0"/>
                        </a:rPr>
                        <a:t>Coordinates and initiates Final Pay (once termination template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is approved and notification is received from Pilot Unit)</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effectLst/>
                          <a:latin typeface="Arial" panose="020B0604020202020204" pitchFamily="34" charset="0"/>
                          <a:cs typeface="Arial" panose="020B0604020202020204" pitchFamily="34" charset="0"/>
                        </a:rPr>
                        <a:t>Reviews and processes final pay</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latin typeface="+mn-lt"/>
                          <a:ea typeface="Calibri" panose="020F0502020204030204" pitchFamily="34" charset="0"/>
                          <a:cs typeface="Times New Roman" panose="02020603050405020304" pitchFamily="18" charset="0"/>
                        </a:rPr>
                        <a:t>Respond to any policy questions </a:t>
                      </a:r>
                    </a:p>
                  </a:txBody>
                  <a:tcPr marL="45720" marR="45720"/>
                </a:tc>
                <a:extLst>
                  <a:ext uri="{0D108BD9-81ED-4DB2-BD59-A6C34878D82A}">
                    <a16:rowId xmlns:a16="http://schemas.microsoft.com/office/drawing/2014/main" val="533105819"/>
                  </a:ext>
                </a:extLst>
              </a:tr>
              <a:tr h="632704">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Verify that </a:t>
                      </a:r>
                      <a:r>
                        <a:rPr lang="en-US" sz="1200" b="0" i="0" u="none" strike="noStrike" dirty="0" smtClean="0">
                          <a:solidFill>
                            <a:srgbClr val="000000"/>
                          </a:solidFill>
                          <a:effectLst/>
                          <a:latin typeface="Arial" panose="020B0604020202020204" pitchFamily="34" charset="0"/>
                          <a:cs typeface="Arial" panose="020B0604020202020204" pitchFamily="34" charset="0"/>
                        </a:rPr>
                        <a:t>fina</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l pay </a:t>
                      </a:r>
                      <a:r>
                        <a:rPr lang="en-US" sz="1200" b="0" i="0" u="none" strike="noStrike" dirty="0" smtClean="0">
                          <a:solidFill>
                            <a:srgbClr val="000000"/>
                          </a:solidFill>
                          <a:effectLst/>
                          <a:latin typeface="Arial" panose="020B0604020202020204" pitchFamily="34" charset="0"/>
                          <a:cs typeface="Arial" panose="020B0604020202020204" pitchFamily="34" charset="0"/>
                        </a:rPr>
                        <a:t>has been processed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
        <p:nvSpPr>
          <p:cNvPr id="6" name="Folded Corner 5"/>
          <p:cNvSpPr/>
          <p:nvPr/>
        </p:nvSpPr>
        <p:spPr>
          <a:xfrm>
            <a:off x="11088264" y="2088491"/>
            <a:ext cx="1103736" cy="1475513"/>
          </a:xfrm>
          <a:prstGeom prst="folded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8</a:t>
            </a:r>
          </a:p>
          <a:p>
            <a:pPr algn="ctr"/>
            <a:r>
              <a:rPr lang="en-US" dirty="0" smtClean="0"/>
              <a:t>Hands </a:t>
            </a:r>
          </a:p>
          <a:p>
            <a:pPr algn="ctr"/>
            <a:r>
              <a:rPr lang="en-US" dirty="0" smtClean="0"/>
              <a:t>offs</a:t>
            </a:r>
            <a:endParaRPr lang="en-US" dirty="0"/>
          </a:p>
        </p:txBody>
      </p:sp>
      <p:sp>
        <p:nvSpPr>
          <p:cNvPr id="7" name="Slide Number Placeholder 6"/>
          <p:cNvSpPr>
            <a:spLocks noGrp="1"/>
          </p:cNvSpPr>
          <p:nvPr>
            <p:ph type="sldNum" sz="quarter" idx="12"/>
          </p:nvPr>
        </p:nvSpPr>
        <p:spPr>
          <a:xfrm>
            <a:off x="147252" y="6500262"/>
            <a:ext cx="2844800" cy="304800"/>
          </a:xfrm>
        </p:spPr>
        <p:txBody>
          <a:bodyPr/>
          <a:lstStyle/>
          <a:p>
            <a:pPr algn="l">
              <a:defRPr/>
            </a:pPr>
            <a:fld id="{08156D9A-717C-4C36-974D-F6EE13F3C2A5}" type="slidenum">
              <a:rPr lang="en-US" altLang="en-US" smtClean="0">
                <a:solidFill>
                  <a:prstClr val="black"/>
                </a:solidFill>
              </a:rPr>
              <a:pPr algn="l">
                <a:defRPr/>
              </a:pPr>
              <a:t>10</a:t>
            </a:fld>
            <a:endParaRPr lang="en-US" altLang="en-US" dirty="0">
              <a:solidFill>
                <a:prstClr val="black"/>
              </a:solidFill>
            </a:endParaRPr>
          </a:p>
        </p:txBody>
      </p:sp>
    </p:spTree>
    <p:extLst>
      <p:ext uri="{BB962C8B-B14F-4D97-AF65-F5344CB8AC3E}">
        <p14:creationId xmlns:p14="http://schemas.microsoft.com/office/powerpoint/2010/main" val="1295156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459" y="236220"/>
            <a:ext cx="10963618" cy="685800"/>
          </a:xfrm>
        </p:spPr>
        <p:txBody>
          <a:bodyPr>
            <a:normAutofit/>
          </a:bodyPr>
          <a:lstStyle/>
          <a:p>
            <a:r>
              <a:rPr lang="en-US" b="1" dirty="0" smtClean="0">
                <a:solidFill>
                  <a:schemeClr val="accent5"/>
                </a:solidFill>
                <a:latin typeface="Arial" panose="020B0604020202020204" pitchFamily="34" charset="0"/>
                <a:cs typeface="Arial" panose="020B0604020202020204" pitchFamily="34" charset="0"/>
              </a:rPr>
              <a:t>QUESTIONS</a:t>
            </a:r>
            <a:endParaRPr lang="en-US" b="1" dirty="0">
              <a:solidFill>
                <a:schemeClr val="accent5"/>
              </a:solidFill>
              <a:latin typeface="Arial" panose="020B0604020202020204" pitchFamily="34" charset="0"/>
              <a:cs typeface="Arial" panose="020B0604020202020204" pitchFamily="34" charset="0"/>
            </a:endParaRPr>
          </a:p>
        </p:txBody>
      </p:sp>
      <p:sp>
        <p:nvSpPr>
          <p:cNvPr id="4" name="Rectangle 3"/>
          <p:cNvSpPr/>
          <p:nvPr/>
        </p:nvSpPr>
        <p:spPr>
          <a:xfrm>
            <a:off x="587229" y="1072500"/>
            <a:ext cx="10754848" cy="489364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noProof="0" dirty="0" smtClean="0">
                <a:solidFill>
                  <a:prstClr val="black"/>
                </a:solidFill>
                <a:latin typeface="Arial"/>
              </a:rPr>
              <a:t>PILOT UNITS/SSC’s:</a:t>
            </a:r>
          </a:p>
          <a:p>
            <a:pPr marR="0" lvl="0" algn="l" defTabSz="914400" rtl="0" eaLnBrk="1" fontAlgn="auto" latinLnBrk="0" hangingPunct="1">
              <a:lnSpc>
                <a:spcPct val="100000"/>
              </a:lnSpc>
              <a:spcBef>
                <a:spcPts val="0"/>
              </a:spcBef>
              <a:spcAft>
                <a:spcPts val="0"/>
              </a:spcAft>
              <a:buClrTx/>
              <a:buSzTx/>
              <a:tabLst/>
              <a:defRPr/>
            </a:pPr>
            <a:endParaRPr lang="en-US" sz="2400" noProof="0" dirty="0" smtClean="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Are you prepared to follow the new processes?</a:t>
            </a: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understand the processes and your role in the hand offs?</a:t>
            </a: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understand each</a:t>
            </a:r>
            <a:r>
              <a:rPr kumimoji="0" lang="en-US" sz="2400" b="0" i="0" u="none" strike="noStrike" kern="1200" cap="none" spc="0" normalizeH="0" noProof="0" dirty="0" smtClean="0">
                <a:ln>
                  <a:noFill/>
                </a:ln>
                <a:solidFill>
                  <a:prstClr val="black"/>
                </a:solidFill>
                <a:effectLst/>
                <a:uLnTx/>
                <a:uFillTx/>
                <a:latin typeface="Arial"/>
                <a:ea typeface="+mn-ea"/>
                <a:cs typeface="+mn-cs"/>
              </a:rPr>
              <a:t> others</a:t>
            </a:r>
            <a:r>
              <a:rPr kumimoji="0" lang="en-US" sz="2400" b="0" i="0" u="none" strike="noStrike" kern="1200" cap="none" spc="0" normalizeH="0" baseline="0" noProof="0" dirty="0" smtClean="0">
                <a:ln>
                  <a:noFill/>
                </a:ln>
                <a:solidFill>
                  <a:prstClr val="black"/>
                </a:solidFill>
                <a:effectLst/>
                <a:uLnTx/>
                <a:uFillTx/>
                <a:latin typeface="Arial"/>
                <a:ea typeface="+mn-ea"/>
                <a:cs typeface="+mn-cs"/>
              </a:rPr>
              <a:t> role in the process?</a:t>
            </a: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have any open questions not answered?</a:t>
            </a: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Is there anything more you need? </a:t>
            </a: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4"/>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Are there any gaps that would stop you from being successful?</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2" descr="Image result for question and answ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8143" y="236220"/>
            <a:ext cx="1371036" cy="10282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89948" y="6434055"/>
            <a:ext cx="2844800" cy="304800"/>
          </a:xfrm>
        </p:spPr>
        <p:txBody>
          <a:bodyPr/>
          <a:lstStyle/>
          <a:p>
            <a:pPr algn="l">
              <a:defRPr/>
            </a:pPr>
            <a:fld id="{08156D9A-717C-4C36-974D-F6EE13F3C2A5}" type="slidenum">
              <a:rPr lang="en-US" altLang="en-US" smtClean="0">
                <a:solidFill>
                  <a:prstClr val="black"/>
                </a:solidFill>
              </a:rPr>
              <a:pPr algn="l">
                <a:defRPr/>
              </a:pPr>
              <a:t>11</a:t>
            </a:fld>
            <a:endParaRPr lang="en-US" altLang="en-US" dirty="0">
              <a:solidFill>
                <a:prstClr val="black"/>
              </a:solidFill>
            </a:endParaRPr>
          </a:p>
        </p:txBody>
      </p:sp>
    </p:spTree>
    <p:extLst>
      <p:ext uri="{BB962C8B-B14F-4D97-AF65-F5344CB8AC3E}">
        <p14:creationId xmlns:p14="http://schemas.microsoft.com/office/powerpoint/2010/main" val="253603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ONBOARDING</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26337" y="6386347"/>
            <a:ext cx="2844800" cy="304800"/>
          </a:xfrm>
        </p:spPr>
        <p:txBody>
          <a:bodyPr/>
          <a:lstStyle/>
          <a:p>
            <a:pPr algn="l">
              <a:defRPr/>
            </a:pPr>
            <a:fld id="{08156D9A-717C-4C36-974D-F6EE13F3C2A5}" type="slidenum">
              <a:rPr lang="en-US" altLang="en-US" smtClean="0">
                <a:solidFill>
                  <a:prstClr val="black"/>
                </a:solidFill>
              </a:rPr>
              <a:pPr algn="l">
                <a:defRPr/>
              </a:pPr>
              <a:t>12</a:t>
            </a:fld>
            <a:endParaRPr lang="en-US" altLang="en-US" dirty="0">
              <a:solidFill>
                <a:prstClr val="black"/>
              </a:solidFill>
            </a:endParaRPr>
          </a:p>
        </p:txBody>
      </p:sp>
    </p:spTree>
    <p:extLst>
      <p:ext uri="{BB962C8B-B14F-4D97-AF65-F5344CB8AC3E}">
        <p14:creationId xmlns:p14="http://schemas.microsoft.com/office/powerpoint/2010/main" val="2693411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400" y="168693"/>
            <a:ext cx="10963618" cy="685800"/>
          </a:xfrm>
        </p:spPr>
        <p:txBody>
          <a:bodyPr/>
          <a:lstStyle/>
          <a:p>
            <a:r>
              <a:rPr lang="en-US" dirty="0" smtClean="0">
                <a:solidFill>
                  <a:schemeClr val="accent5"/>
                </a:solidFill>
              </a:rPr>
              <a:t>ONBOARDING </a:t>
            </a:r>
            <a:r>
              <a:rPr lang="en-US" dirty="0" smtClean="0">
                <a:solidFill>
                  <a:schemeClr val="accent5"/>
                </a:solidFill>
              </a:rPr>
              <a:t>DEFINITION &amp; </a:t>
            </a:r>
            <a:r>
              <a:rPr lang="en-US" dirty="0" smtClean="0">
                <a:solidFill>
                  <a:schemeClr val="accent5"/>
                </a:solidFill>
              </a:rPr>
              <a:t>OVERVIEW   </a:t>
            </a:r>
            <a:endParaRPr lang="en-US" dirty="0">
              <a:solidFill>
                <a:schemeClr val="accent5"/>
              </a:solidFill>
            </a:endParaRPr>
          </a:p>
        </p:txBody>
      </p:sp>
      <p:grpSp>
        <p:nvGrpSpPr>
          <p:cNvPr id="14" name="Group 13"/>
          <p:cNvGrpSpPr/>
          <p:nvPr/>
        </p:nvGrpSpPr>
        <p:grpSpPr>
          <a:xfrm>
            <a:off x="6239566" y="2208904"/>
            <a:ext cx="5815920" cy="3043553"/>
            <a:chOff x="6493447" y="1051369"/>
            <a:chExt cx="4206240" cy="4482656"/>
          </a:xfrm>
        </p:grpSpPr>
        <p:sp>
          <p:nvSpPr>
            <p:cNvPr id="4" name="object 5"/>
            <p:cNvSpPr/>
            <p:nvPr/>
          </p:nvSpPr>
          <p:spPr>
            <a:xfrm>
              <a:off x="6493447" y="1556249"/>
              <a:ext cx="4206240" cy="3977776"/>
            </a:xfrm>
            <a:custGeom>
              <a:avLst/>
              <a:gdLst/>
              <a:ahLst/>
              <a:cxnLst/>
              <a:rect l="l" t="t" r="r" b="b"/>
              <a:pathLst>
                <a:path w="4206240" h="3686175">
                  <a:moveTo>
                    <a:pt x="0" y="0"/>
                  </a:moveTo>
                  <a:lnTo>
                    <a:pt x="4206240" y="0"/>
                  </a:lnTo>
                  <a:lnTo>
                    <a:pt x="4206240" y="3685603"/>
                  </a:lnTo>
                  <a:lnTo>
                    <a:pt x="0" y="3685603"/>
                  </a:lnTo>
                  <a:lnTo>
                    <a:pt x="0" y="0"/>
                  </a:lnTo>
                  <a:close/>
                </a:path>
              </a:pathLst>
            </a:custGeom>
            <a:solidFill>
              <a:schemeClr val="accent1">
                <a:lumMod val="20000"/>
                <a:lumOff val="80000"/>
              </a:schemeClr>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object 11"/>
            <p:cNvSpPr txBox="1"/>
            <p:nvPr/>
          </p:nvSpPr>
          <p:spPr>
            <a:xfrm>
              <a:off x="6493447" y="1051369"/>
              <a:ext cx="4206240" cy="1135150"/>
            </a:xfrm>
            <a:prstGeom prst="rect">
              <a:avLst/>
            </a:prstGeom>
            <a:solidFill>
              <a:schemeClr val="accent5"/>
            </a:solidFill>
          </p:spPr>
          <p:txBody>
            <a:bodyPr vert="horz" wrap="square" lIns="0" tIns="31750" rIns="0" bIns="0" rtlCol="0">
              <a:spAutoFit/>
            </a:bodyPr>
            <a:lstStyle/>
            <a:p>
              <a:pPr marL="648970" marR="0" lvl="0" indent="0" algn="l" defTabSz="914400" rtl="0" eaLnBrk="1" fontAlgn="auto" latinLnBrk="0" hangingPunct="1">
                <a:lnSpc>
                  <a:spcPct val="100000"/>
                </a:lnSpc>
                <a:spcBef>
                  <a:spcPts val="250"/>
                </a:spcBef>
                <a:spcAft>
                  <a:spcPts val="0"/>
                </a:spcAft>
                <a:buClrTx/>
                <a:buSzTx/>
                <a:buFontTx/>
                <a:buNone/>
                <a:tabLst/>
                <a:defRPr/>
              </a:pPr>
              <a:r>
                <a:rPr kumimoji="0" sz="2400" b="1" i="0" u="none" strike="noStrike" kern="1200" cap="none" spc="-15" normalizeH="0" baseline="0" noProof="0" dirty="0" smtClean="0">
                  <a:ln>
                    <a:noFill/>
                  </a:ln>
                  <a:solidFill>
                    <a:srgbClr val="FFFFFF"/>
                  </a:solidFill>
                  <a:effectLst/>
                  <a:uLnTx/>
                  <a:uFillTx/>
                  <a:latin typeface="Arial"/>
                  <a:ea typeface="+mn-ea"/>
                  <a:cs typeface="Arial"/>
                </a:rPr>
                <a:t>Available</a:t>
              </a:r>
              <a:r>
                <a:rPr kumimoji="0" lang="en-US" sz="2400" b="1" i="0" u="none" strike="noStrike" kern="1200" cap="none" spc="-15" normalizeH="0" baseline="0" noProof="0" dirty="0" smtClean="0">
                  <a:ln>
                    <a:noFill/>
                  </a:ln>
                  <a:solidFill>
                    <a:srgbClr val="FFFFFF"/>
                  </a:solidFill>
                  <a:effectLst/>
                  <a:uLnTx/>
                  <a:uFillTx/>
                  <a:latin typeface="Arial"/>
                  <a:ea typeface="+mn-ea"/>
                  <a:cs typeface="Arial"/>
                </a:rPr>
                <a:t> Phase II Onboarding</a:t>
              </a:r>
              <a:r>
                <a:rPr kumimoji="0" sz="2400" b="1" i="0" u="none" strike="noStrike" kern="1200" cap="none" spc="-20" normalizeH="0" baseline="0" noProof="0" dirty="0" smtClean="0">
                  <a:ln>
                    <a:noFill/>
                  </a:ln>
                  <a:solidFill>
                    <a:srgbClr val="FFFFFF"/>
                  </a:solidFill>
                  <a:effectLst/>
                  <a:uLnTx/>
                  <a:uFillTx/>
                  <a:latin typeface="Arial"/>
                  <a:ea typeface="+mn-ea"/>
                  <a:cs typeface="Arial"/>
                </a:rPr>
                <a:t> </a:t>
              </a:r>
              <a:r>
                <a:rPr kumimoji="0" sz="2400" b="1" i="0" u="none" strike="noStrike" kern="1200" cap="none" spc="-25" normalizeH="0" baseline="0" noProof="0" dirty="0">
                  <a:ln>
                    <a:noFill/>
                  </a:ln>
                  <a:solidFill>
                    <a:srgbClr val="FFFFFF"/>
                  </a:solidFill>
                  <a:effectLst/>
                  <a:uLnTx/>
                  <a:uFillTx/>
                  <a:latin typeface="Arial"/>
                  <a:ea typeface="+mn-ea"/>
                  <a:cs typeface="Arial"/>
                </a:rPr>
                <a:t>Templates</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grpSp>
      <p:graphicFrame>
        <p:nvGraphicFramePr>
          <p:cNvPr id="6" name="Table 5"/>
          <p:cNvGraphicFramePr>
            <a:graphicFrameLocks noGrp="1"/>
          </p:cNvGraphicFramePr>
          <p:nvPr>
            <p:extLst>
              <p:ext uri="{D42A27DB-BD31-4B8C-83A1-F6EECF244321}">
                <p14:modId xmlns:p14="http://schemas.microsoft.com/office/powerpoint/2010/main" val="1367691498"/>
              </p:ext>
            </p:extLst>
          </p:nvPr>
        </p:nvGraphicFramePr>
        <p:xfrm>
          <a:off x="6434972" y="3069536"/>
          <a:ext cx="5550234" cy="2095500"/>
        </p:xfrm>
        <a:graphic>
          <a:graphicData uri="http://schemas.openxmlformats.org/drawingml/2006/table">
            <a:tbl>
              <a:tblPr>
                <a:tableStyleId>{5C22544A-7EE6-4342-B048-85BDC9FD1C3A}</a:tableStyleId>
              </a:tblPr>
              <a:tblGrid>
                <a:gridCol w="1509542">
                  <a:extLst>
                    <a:ext uri="{9D8B030D-6E8A-4147-A177-3AD203B41FA5}">
                      <a16:colId xmlns:a16="http://schemas.microsoft.com/office/drawing/2014/main" val="3889441885"/>
                    </a:ext>
                  </a:extLst>
                </a:gridCol>
                <a:gridCol w="4040692">
                  <a:extLst>
                    <a:ext uri="{9D8B030D-6E8A-4147-A177-3AD203B41FA5}">
                      <a16:colId xmlns:a16="http://schemas.microsoft.com/office/drawing/2014/main" val="346284550"/>
                    </a:ext>
                  </a:extLst>
                </a:gridCol>
              </a:tblGrid>
              <a:tr h="190500">
                <a:tc>
                  <a:txBody>
                    <a:bodyPr/>
                    <a:lstStyle/>
                    <a:p>
                      <a:pPr algn="l" fontAlgn="b"/>
                      <a:r>
                        <a:rPr lang="en-US" sz="1100" u="none" strike="noStrike" dirty="0">
                          <a:effectLst/>
                        </a:rPr>
                        <a:t>Template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Description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2913617"/>
                  </a:ext>
                </a:extLst>
              </a:tr>
              <a:tr h="190500">
                <a:tc>
                  <a:txBody>
                    <a:bodyPr/>
                    <a:lstStyle/>
                    <a:p>
                      <a:pPr algn="l" fontAlgn="b"/>
                      <a:r>
                        <a:rPr lang="en-US" sz="1100" u="none" strike="noStrike" dirty="0">
                          <a:effectLst/>
                        </a:rPr>
                        <a:t>UC_ADD_CWR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Add Contingent Worker - No Position Data</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3758855"/>
                  </a:ext>
                </a:extLst>
              </a:tr>
              <a:tr h="190500">
                <a:tc>
                  <a:txBody>
                    <a:bodyPr/>
                    <a:lstStyle/>
                    <a:p>
                      <a:pPr algn="l" fontAlgn="b"/>
                      <a:r>
                        <a:rPr lang="en-US" sz="1100" u="none" strike="noStrike" dirty="0">
                          <a:effectLst/>
                        </a:rPr>
                        <a:t>UC_ADD_CWR_POSN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Add Contingent Worker With Position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1854097"/>
                  </a:ext>
                </a:extLst>
              </a:tr>
              <a:tr h="190500">
                <a:tc>
                  <a:txBody>
                    <a:bodyPr/>
                    <a:lstStyle/>
                    <a:p>
                      <a:pPr algn="l" fontAlgn="b"/>
                      <a:r>
                        <a:rPr lang="en-US" sz="1100" u="none" strike="noStrike" dirty="0">
                          <a:effectLst/>
                        </a:rPr>
                        <a:t>UC_CONC_HIRE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Staff Concurrent Hire/Inter Location Transfer</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9244369"/>
                  </a:ext>
                </a:extLst>
              </a:tr>
              <a:tr h="190500">
                <a:tc>
                  <a:txBody>
                    <a:bodyPr/>
                    <a:lstStyle/>
                    <a:p>
                      <a:pPr algn="l" fontAlgn="b"/>
                      <a:r>
                        <a:rPr lang="en-US" sz="1100" u="none" strike="noStrike" dirty="0">
                          <a:effectLst/>
                        </a:rPr>
                        <a:t>UC_CONC_HIRE_AC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Academic Concurrent Hire/Inter Location Transfer</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3374037"/>
                  </a:ext>
                </a:extLst>
              </a:tr>
              <a:tr h="190500">
                <a:tc>
                  <a:txBody>
                    <a:bodyPr/>
                    <a:lstStyle/>
                    <a:p>
                      <a:pPr algn="l" fontAlgn="b"/>
                      <a:r>
                        <a:rPr lang="en-US" sz="1100" u="none" strike="noStrike" dirty="0">
                          <a:effectLst/>
                        </a:rPr>
                        <a:t>UC_FULL_HIRE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Full Hire - Staff Only</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9534316"/>
                  </a:ext>
                </a:extLst>
              </a:tr>
              <a:tr h="190500">
                <a:tc>
                  <a:txBody>
                    <a:bodyPr/>
                    <a:lstStyle/>
                    <a:p>
                      <a:pPr algn="l" fontAlgn="b"/>
                      <a:r>
                        <a:rPr lang="en-US" sz="1100" u="none" strike="noStrike" dirty="0">
                          <a:effectLst/>
                        </a:rPr>
                        <a:t>UC_FULL_HIRE_AC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Full Hire - Academic Use Only</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3512959"/>
                  </a:ext>
                </a:extLst>
              </a:tr>
              <a:tr h="190500">
                <a:tc>
                  <a:txBody>
                    <a:bodyPr/>
                    <a:lstStyle/>
                    <a:p>
                      <a:pPr algn="l" fontAlgn="b"/>
                      <a:r>
                        <a:rPr lang="en-US" sz="1100" u="none" strike="noStrike" dirty="0">
                          <a:effectLst/>
                        </a:rPr>
                        <a:t>UC_REHIRE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UC Rehire - Staff Only</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1190282"/>
                  </a:ext>
                </a:extLst>
              </a:tr>
              <a:tr h="190500">
                <a:tc>
                  <a:txBody>
                    <a:bodyPr/>
                    <a:lstStyle/>
                    <a:p>
                      <a:pPr algn="l" fontAlgn="b"/>
                      <a:r>
                        <a:rPr lang="en-US" sz="1100" u="none" strike="noStrike" dirty="0">
                          <a:effectLst/>
                        </a:rPr>
                        <a:t>UC_REHIRE_AC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Rehire - Academic</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6212817"/>
                  </a:ext>
                </a:extLst>
              </a:tr>
              <a:tr h="190500">
                <a:tc>
                  <a:txBody>
                    <a:bodyPr/>
                    <a:lstStyle/>
                    <a:p>
                      <a:pPr algn="l" fontAlgn="b"/>
                      <a:r>
                        <a:rPr lang="en-US" sz="1100" u="none" strike="noStrike" dirty="0">
                          <a:effectLst/>
                        </a:rPr>
                        <a:t>UC_REHIRE_REI</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Rehire Reinstatement - For Staff Appointments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3030213"/>
                  </a:ext>
                </a:extLst>
              </a:tr>
              <a:tr h="190500">
                <a:tc>
                  <a:txBody>
                    <a:bodyPr/>
                    <a:lstStyle/>
                    <a:p>
                      <a:pPr algn="l" fontAlgn="b"/>
                      <a:r>
                        <a:rPr lang="en-US" sz="1100" u="none" strike="noStrike" dirty="0">
                          <a:effectLst/>
                        </a:rPr>
                        <a:t>UC_REHIRE_REI_AC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Rehire Reinstatement - For Academic Appointments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0408703"/>
                  </a:ext>
                </a:extLst>
              </a:tr>
            </a:tbl>
          </a:graphicData>
        </a:graphic>
      </p:graphicFrame>
      <p:sp>
        <p:nvSpPr>
          <p:cNvPr id="9" name="Slide Number Placeholder 8"/>
          <p:cNvSpPr>
            <a:spLocks noGrp="1"/>
          </p:cNvSpPr>
          <p:nvPr>
            <p:ph type="sldNum" sz="quarter" idx="12"/>
          </p:nvPr>
        </p:nvSpPr>
        <p:spPr>
          <a:xfrm>
            <a:off x="43951" y="6426043"/>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p:cNvSpPr txBox="1"/>
          <p:nvPr/>
        </p:nvSpPr>
        <p:spPr>
          <a:xfrm>
            <a:off x="1552089" y="2490817"/>
            <a:ext cx="4455550" cy="2554545"/>
          </a:xfrm>
          <a:prstGeom prst="rect">
            <a:avLst/>
          </a:prstGeom>
          <a:solidFill>
            <a:schemeClr val="accent5">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The process begins when the New Hire accepts a </a:t>
            </a:r>
            <a:r>
              <a:rPr kumimoji="0" lang="en-US" sz="1600" b="0" i="0" u="none" strike="noStrike" kern="1200" cap="none" spc="0" normalizeH="0" baseline="0" noProof="0" dirty="0">
                <a:ln>
                  <a:noFill/>
                </a:ln>
                <a:solidFill>
                  <a:prstClr val="black"/>
                </a:solidFill>
                <a:effectLst/>
                <a:uLnTx/>
                <a:uFillTx/>
                <a:latin typeface="Arial"/>
                <a:ea typeface="+mn-ea"/>
                <a:cs typeface="+mn-cs"/>
              </a:rPr>
              <a:t>c</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ontingent offer of employment from UCR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The process uses Approval Workflow </a:t>
            </a:r>
            <a:r>
              <a:rPr kumimoji="0" lang="en-US" sz="1600" b="0" i="0" u="none" strike="noStrike" kern="1200" cap="none" spc="0" normalizeH="0" baseline="0" noProof="0" dirty="0">
                <a:ln>
                  <a:noFill/>
                </a:ln>
                <a:solidFill>
                  <a:prstClr val="black"/>
                </a:solidFill>
                <a:effectLst/>
                <a:uLnTx/>
                <a:uFillTx/>
                <a:latin typeface="Arial"/>
                <a:ea typeface="+mn-ea"/>
                <a:cs typeface="+mn-cs"/>
              </a:rPr>
              <a:t>Engine (AWE)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to allow routing of the </a:t>
            </a:r>
            <a:r>
              <a:rPr kumimoji="0" lang="en-US" sz="1600" b="0" i="0" u="none" strike="noStrike" kern="1200" cap="none" spc="0" normalizeH="0" baseline="0" noProof="0" dirty="0">
                <a:ln>
                  <a:noFill/>
                </a:ln>
                <a:solidFill>
                  <a:prstClr val="black"/>
                </a:solidFill>
                <a:effectLst/>
                <a:uLnTx/>
                <a:uFillTx/>
                <a:latin typeface="Arial"/>
                <a:ea typeface="+mn-ea"/>
                <a:cs typeface="+mn-cs"/>
              </a:rPr>
              <a:t>request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from the transactional unit through the Shared Services Centers and to UCPath for approval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Once approved, the new hire is ready to work</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p:cNvSpPr txBox="1"/>
          <p:nvPr/>
        </p:nvSpPr>
        <p:spPr>
          <a:xfrm>
            <a:off x="1592580" y="1208533"/>
            <a:ext cx="9875520" cy="646331"/>
          </a:xfrm>
          <a:prstGeom prst="rect">
            <a:avLst/>
          </a:prstGeom>
          <a:solidFill>
            <a:schemeClr val="accent5">
              <a:lumMod val="20000"/>
              <a:lumOff val="80000"/>
            </a:schemeClr>
          </a:solidFill>
        </p:spPr>
        <p:txBody>
          <a:bodyPr wrap="square" rtlCol="0">
            <a:spAutoFit/>
          </a:bodyPr>
          <a:lstStyle/>
          <a:p>
            <a:pPr lvl="0"/>
            <a:r>
              <a:rPr lang="en-US" dirty="0" smtClean="0">
                <a:solidFill>
                  <a:prstClr val="black"/>
                </a:solidFill>
              </a:rPr>
              <a:t>Onboarding </a:t>
            </a:r>
            <a:r>
              <a:rPr lang="en-US" dirty="0" smtClean="0">
                <a:solidFill>
                  <a:prstClr val="black"/>
                </a:solidFill>
              </a:rPr>
              <a:t>is the </a:t>
            </a:r>
            <a:r>
              <a:rPr lang="en-US" dirty="0">
                <a:solidFill>
                  <a:prstClr val="black"/>
                </a:solidFill>
              </a:rPr>
              <a:t>action or process of integrating a new employee into an organization or familiarizing a new customer or client with one's products or services.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400" y="960198"/>
            <a:ext cx="1143000" cy="1143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5400" y="2381760"/>
            <a:ext cx="1143000" cy="1144415"/>
          </a:xfrm>
          <a:prstGeom prst="rect">
            <a:avLst/>
          </a:prstGeom>
        </p:spPr>
      </p:pic>
    </p:spTree>
    <p:extLst>
      <p:ext uri="{BB962C8B-B14F-4D97-AF65-F5344CB8AC3E}">
        <p14:creationId xmlns:p14="http://schemas.microsoft.com/office/powerpoint/2010/main" val="4031297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8400" y="6481763"/>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Title 1"/>
          <p:cNvSpPr txBox="1">
            <a:spLocks/>
          </p:cNvSpPr>
          <p:nvPr/>
        </p:nvSpPr>
        <p:spPr>
          <a:xfrm>
            <a:off x="118400" y="108812"/>
            <a:ext cx="11601020" cy="685800"/>
          </a:xfrm>
          <a:prstGeom prst="rect">
            <a:avLst/>
          </a:prstGeom>
        </p:spPr>
        <p:txBody>
          <a:bodyPr anchor="b"/>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dirty="0" smtClean="0">
                <a:solidFill>
                  <a:schemeClr val="accent5"/>
                </a:solidFill>
              </a:rPr>
              <a:t>ONBOARDING HIGH LEVEL PROCESS OVERVIEW   </a:t>
            </a:r>
            <a:endParaRPr lang="en-US" dirty="0">
              <a:solidFill>
                <a:schemeClr val="accent5"/>
              </a:solidFill>
            </a:endParaRPr>
          </a:p>
        </p:txBody>
      </p:sp>
      <p:pic>
        <p:nvPicPr>
          <p:cNvPr id="24" name="Picture 23"/>
          <p:cNvPicPr>
            <a:picLocks noChangeAspect="1"/>
          </p:cNvPicPr>
          <p:nvPr/>
        </p:nvPicPr>
        <p:blipFill>
          <a:blip r:embed="rId4"/>
          <a:stretch>
            <a:fillRect/>
          </a:stretch>
        </p:blipFill>
        <p:spPr>
          <a:xfrm>
            <a:off x="501020" y="794612"/>
            <a:ext cx="10835780" cy="5839551"/>
          </a:xfrm>
          <a:prstGeom prst="rect">
            <a:avLst/>
          </a:prstGeom>
        </p:spPr>
      </p:pic>
    </p:spTree>
    <p:extLst>
      <p:ext uri="{BB962C8B-B14F-4D97-AF65-F5344CB8AC3E}">
        <p14:creationId xmlns:p14="http://schemas.microsoft.com/office/powerpoint/2010/main" val="2328077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73092"/>
            <a:ext cx="10641051" cy="685800"/>
          </a:xfrm>
        </p:spPr>
        <p:txBody>
          <a:bodyPr/>
          <a:lstStyle/>
          <a:p>
            <a:r>
              <a:rPr lang="en-US" dirty="0" smtClean="0">
                <a:solidFill>
                  <a:schemeClr val="accent5"/>
                </a:solidFill>
              </a:rPr>
              <a:t>ONBOARDING </a:t>
            </a:r>
            <a:r>
              <a:rPr lang="en-US" dirty="0" smtClean="0">
                <a:solidFill>
                  <a:schemeClr val="accent5"/>
                </a:solidFill>
              </a:rPr>
              <a:t>HAND OFF </a:t>
            </a:r>
            <a:r>
              <a:rPr lang="en-US" dirty="0" smtClean="0">
                <a:solidFill>
                  <a:schemeClr val="accent5"/>
                </a:solidFill>
              </a:rPr>
              <a:t>MATRIX</a:t>
            </a:r>
            <a:endParaRPr lang="en-US" dirty="0">
              <a:solidFill>
                <a:schemeClr val="accent5"/>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75662895"/>
              </p:ext>
            </p:extLst>
          </p:nvPr>
        </p:nvGraphicFramePr>
        <p:xfrm>
          <a:off x="131458" y="611772"/>
          <a:ext cx="10770542" cy="5973903"/>
        </p:xfrm>
        <a:graphic>
          <a:graphicData uri="http://schemas.openxmlformats.org/drawingml/2006/table">
            <a:tbl>
              <a:tblPr firstRow="1" bandRow="1">
                <a:tableStyleId>{5C22544A-7EE6-4342-B048-85BDC9FD1C3A}</a:tableStyleId>
              </a:tblPr>
              <a:tblGrid>
                <a:gridCol w="1213279">
                  <a:extLst>
                    <a:ext uri="{9D8B030D-6E8A-4147-A177-3AD203B41FA5}">
                      <a16:colId xmlns:a16="http://schemas.microsoft.com/office/drawing/2014/main" val="2397040824"/>
                    </a:ext>
                  </a:extLst>
                </a:gridCol>
                <a:gridCol w="1433874">
                  <a:extLst>
                    <a:ext uri="{9D8B030D-6E8A-4147-A177-3AD203B41FA5}">
                      <a16:colId xmlns:a16="http://schemas.microsoft.com/office/drawing/2014/main" val="1781108354"/>
                    </a:ext>
                  </a:extLst>
                </a:gridCol>
                <a:gridCol w="1230247">
                  <a:extLst>
                    <a:ext uri="{9D8B030D-6E8A-4147-A177-3AD203B41FA5}">
                      <a16:colId xmlns:a16="http://schemas.microsoft.com/office/drawing/2014/main" val="1928472337"/>
                    </a:ext>
                  </a:extLst>
                </a:gridCol>
                <a:gridCol w="2720096">
                  <a:extLst>
                    <a:ext uri="{9D8B030D-6E8A-4147-A177-3AD203B41FA5}">
                      <a16:colId xmlns:a16="http://schemas.microsoft.com/office/drawing/2014/main" val="2457232917"/>
                    </a:ext>
                  </a:extLst>
                </a:gridCol>
                <a:gridCol w="2071097">
                  <a:extLst>
                    <a:ext uri="{9D8B030D-6E8A-4147-A177-3AD203B41FA5}">
                      <a16:colId xmlns:a16="http://schemas.microsoft.com/office/drawing/2014/main" val="195881439"/>
                    </a:ext>
                  </a:extLst>
                </a:gridCol>
                <a:gridCol w="1107347">
                  <a:extLst>
                    <a:ext uri="{9D8B030D-6E8A-4147-A177-3AD203B41FA5}">
                      <a16:colId xmlns:a16="http://schemas.microsoft.com/office/drawing/2014/main" val="3305960728"/>
                    </a:ext>
                  </a:extLst>
                </a:gridCol>
                <a:gridCol w="994602">
                  <a:extLst>
                    <a:ext uri="{9D8B030D-6E8A-4147-A177-3AD203B41FA5}">
                      <a16:colId xmlns:a16="http://schemas.microsoft.com/office/drawing/2014/main" val="1393386769"/>
                    </a:ext>
                  </a:extLst>
                </a:gridCol>
              </a:tblGrid>
              <a:tr h="772411">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DEPT/ORG</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UCPC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Central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Office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ONBOARDING</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Provides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signed appointment letter</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Provides New hire job information and</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assign department task</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Receives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employee paperwork and initiate ServiceLink generic request/snap shot onboarding form</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baseline="0" dirty="0" smtClean="0">
                          <a:solidFill>
                            <a:srgbClr val="000000"/>
                          </a:solidFill>
                          <a:effectLst/>
                          <a:latin typeface="Arial" panose="020B0604020202020204" pitchFamily="34" charset="0"/>
                          <a:cs typeface="Arial" panose="020B0604020202020204" pitchFamily="34" charset="0"/>
                        </a:rPr>
                        <a:t>Send DocuSign packet to employee. </a:t>
                      </a:r>
                      <a:r>
                        <a:rPr lang="en-US" sz="1200" b="0" i="0" u="none" strike="noStrike" dirty="0" smtClean="0">
                          <a:solidFill>
                            <a:srgbClr val="000000"/>
                          </a:solidFill>
                          <a:effectLst/>
                          <a:latin typeface="Arial" panose="020B0604020202020204" pitchFamily="34" charset="0"/>
                          <a:cs typeface="Arial" panose="020B0604020202020204" pitchFamily="34" charset="0"/>
                        </a:rPr>
                        <a:t>Performs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in person session, and updates ServiceLink/Snap shot once complete to notify the unit to initiate Hire template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ONBOARDING</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Process Smart HR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Template,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including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attachments if required. </a:t>
                      </a: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Smart HR Template page and/or email to verify that it was approved/denied by SSC that it needs to be re-entered / cloned.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and approve/deny</a:t>
                      </a: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Smart HR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Template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effectLst/>
                          <a:latin typeface="Arial" panose="020B0604020202020204" pitchFamily="34" charset="0"/>
                          <a:cs typeface="Arial" panose="020B0604020202020204" pitchFamily="34" charset="0"/>
                        </a:rPr>
                        <a:t>Reviews and processes Smart HR Template </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2066343259"/>
                  </a:ext>
                </a:extLst>
              </a:tr>
              <a:tr h="90381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ONBOARDING</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200" dirty="0" smtClean="0">
                        <a:solidFill>
                          <a:schemeClr val="accent2">
                            <a:lumMod val="75000"/>
                          </a:schemeClr>
                        </a:solidFill>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Transaction Status page and/or email to verify that it was approved/denied by UCPC that it needs to be re-entered / cloned.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1"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The Transactional Unit initiator contacts the SSC via Zoom, email, or phone, when UCPC cancels a transaction</a:t>
                      </a:r>
                      <a:r>
                        <a:rPr lang="en-US" sz="1200" baseline="0" dirty="0" smtClean="0">
                          <a:solidFill>
                            <a:schemeClr val="accent2">
                              <a:lumMod val="75000"/>
                            </a:schemeClr>
                          </a:solidFill>
                        </a:rPr>
                        <a:t>.</a:t>
                      </a:r>
                      <a:endParaRPr lang="en-US" sz="1200" dirty="0" smtClean="0">
                        <a:solidFill>
                          <a:schemeClr val="accent2">
                            <a:lumMod val="75000"/>
                          </a:schemeClr>
                        </a:solidFill>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616809986"/>
                  </a:ext>
                </a:extLst>
              </a:tr>
              <a:tr h="90381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ONBOARDING</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indent="0" algn="l">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Pilot Unit should reach out to central office for any questions regarding </a:t>
                      </a:r>
                      <a:r>
                        <a:rPr lang="en-US" sz="1200" dirty="0" smtClean="0">
                          <a:effectLst/>
                          <a:latin typeface="+mn-lt"/>
                          <a:ea typeface="Calibri" panose="020F0502020204030204" pitchFamily="34" charset="0"/>
                          <a:cs typeface="Times New Roman" panose="02020603050405020304" pitchFamily="18" charset="0"/>
                        </a:rPr>
                        <a:t>policy and FLSA mismatch </a:t>
                      </a:r>
                      <a:r>
                        <a:rPr lang="en-US" sz="1200" dirty="0" smtClean="0">
                          <a:effectLst/>
                          <a:latin typeface="+mn-lt"/>
                          <a:ea typeface="Calibri" panose="020F0502020204030204" pitchFamily="34" charset="0"/>
                          <a:cs typeface="Times New Roman" panose="02020603050405020304" pitchFamily="18" charset="0"/>
                        </a:rPr>
                        <a:t>prior to processing</a:t>
                      </a:r>
                      <a:r>
                        <a:rPr lang="en-US" sz="1200" baseline="0" dirty="0" smtClean="0">
                          <a:effectLst/>
                          <a:latin typeface="+mn-lt"/>
                          <a:ea typeface="Calibri" panose="020F0502020204030204" pitchFamily="34" charset="0"/>
                          <a:cs typeface="Times New Roman" panose="02020603050405020304" pitchFamily="18" charset="0"/>
                        </a:rPr>
                        <a:t> template</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SSCs should reach out to central office for any questions regarding policy prior to approving template </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latin typeface="+mn-lt"/>
                          <a:ea typeface="Calibri" panose="020F0502020204030204" pitchFamily="34" charset="0"/>
                          <a:cs typeface="Times New Roman" panose="02020603050405020304" pitchFamily="18" charset="0"/>
                        </a:rPr>
                        <a:t>Respond to any policy questions </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
        <p:nvSpPr>
          <p:cNvPr id="5" name="Folded Corner 4"/>
          <p:cNvSpPr/>
          <p:nvPr/>
        </p:nvSpPr>
        <p:spPr>
          <a:xfrm>
            <a:off x="11007307" y="158723"/>
            <a:ext cx="1085423" cy="1200337"/>
          </a:xfrm>
          <a:prstGeom prst="folded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6 </a:t>
            </a:r>
          </a:p>
          <a:p>
            <a:pPr algn="ctr"/>
            <a:r>
              <a:rPr lang="en-US" dirty="0" smtClean="0"/>
              <a:t>Hand </a:t>
            </a:r>
          </a:p>
          <a:p>
            <a:pPr algn="ctr"/>
            <a:r>
              <a:rPr lang="en-US" dirty="0" smtClean="0"/>
              <a:t>offs</a:t>
            </a:r>
            <a:endParaRPr lang="en-US" dirty="0"/>
          </a:p>
        </p:txBody>
      </p:sp>
      <p:sp>
        <p:nvSpPr>
          <p:cNvPr id="6" name="Slide Number Placeholder 5"/>
          <p:cNvSpPr>
            <a:spLocks noGrp="1"/>
          </p:cNvSpPr>
          <p:nvPr>
            <p:ph type="sldNum" sz="quarter" idx="12"/>
          </p:nvPr>
        </p:nvSpPr>
        <p:spPr>
          <a:xfrm>
            <a:off x="155641" y="6433275"/>
            <a:ext cx="2844800" cy="304800"/>
          </a:xfrm>
        </p:spPr>
        <p:txBody>
          <a:bodyPr/>
          <a:lstStyle/>
          <a:p>
            <a:pPr algn="l">
              <a:defRPr/>
            </a:pPr>
            <a:fld id="{08156D9A-717C-4C36-974D-F6EE13F3C2A5}" type="slidenum">
              <a:rPr lang="en-US" altLang="en-US" smtClean="0">
                <a:solidFill>
                  <a:prstClr val="black"/>
                </a:solidFill>
              </a:rPr>
              <a:pPr algn="l">
                <a:defRPr/>
              </a:pPr>
              <a:t>15</a:t>
            </a:fld>
            <a:endParaRPr lang="en-US" altLang="en-US" dirty="0">
              <a:solidFill>
                <a:prstClr val="black"/>
              </a:solidFill>
            </a:endParaRPr>
          </a:p>
        </p:txBody>
      </p:sp>
    </p:spTree>
    <p:extLst>
      <p:ext uri="{BB962C8B-B14F-4D97-AF65-F5344CB8AC3E}">
        <p14:creationId xmlns:p14="http://schemas.microsoft.com/office/powerpoint/2010/main" val="2606515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73092"/>
            <a:ext cx="10641051" cy="685800"/>
          </a:xfrm>
        </p:spPr>
        <p:txBody>
          <a:bodyPr/>
          <a:lstStyle/>
          <a:p>
            <a:r>
              <a:rPr lang="en-US" sz="3200" dirty="0" smtClean="0">
                <a:solidFill>
                  <a:schemeClr val="accent5"/>
                </a:solidFill>
              </a:rPr>
              <a:t>PRE-HIRE ONBOARDING HAND OFF </a:t>
            </a:r>
            <a:r>
              <a:rPr lang="en-US" sz="3200" dirty="0" smtClean="0">
                <a:solidFill>
                  <a:schemeClr val="accent5"/>
                </a:solidFill>
              </a:rPr>
              <a:t>MATRIX</a:t>
            </a:r>
            <a:endParaRPr lang="en-US" sz="3200" dirty="0">
              <a:solidFill>
                <a:schemeClr val="accent5"/>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39636682"/>
              </p:ext>
            </p:extLst>
          </p:nvPr>
        </p:nvGraphicFramePr>
        <p:xfrm>
          <a:off x="131458" y="611772"/>
          <a:ext cx="11789298" cy="6120013"/>
        </p:xfrm>
        <a:graphic>
          <a:graphicData uri="http://schemas.openxmlformats.org/drawingml/2006/table">
            <a:tbl>
              <a:tblPr firstRow="1" bandRow="1">
                <a:tableStyleId>{5C22544A-7EE6-4342-B048-85BDC9FD1C3A}</a:tableStyleId>
              </a:tblPr>
              <a:tblGrid>
                <a:gridCol w="1059779">
                  <a:extLst>
                    <a:ext uri="{9D8B030D-6E8A-4147-A177-3AD203B41FA5}">
                      <a16:colId xmlns:a16="http://schemas.microsoft.com/office/drawing/2014/main" val="2397040824"/>
                    </a:ext>
                  </a:extLst>
                </a:gridCol>
                <a:gridCol w="1073791">
                  <a:extLst>
                    <a:ext uri="{9D8B030D-6E8A-4147-A177-3AD203B41FA5}">
                      <a16:colId xmlns:a16="http://schemas.microsoft.com/office/drawing/2014/main" val="1781108354"/>
                    </a:ext>
                  </a:extLst>
                </a:gridCol>
                <a:gridCol w="1023456">
                  <a:extLst>
                    <a:ext uri="{9D8B030D-6E8A-4147-A177-3AD203B41FA5}">
                      <a16:colId xmlns:a16="http://schemas.microsoft.com/office/drawing/2014/main" val="1928472337"/>
                    </a:ext>
                  </a:extLst>
                </a:gridCol>
                <a:gridCol w="4353887">
                  <a:extLst>
                    <a:ext uri="{9D8B030D-6E8A-4147-A177-3AD203B41FA5}">
                      <a16:colId xmlns:a16="http://schemas.microsoft.com/office/drawing/2014/main" val="2457232917"/>
                    </a:ext>
                  </a:extLst>
                </a:gridCol>
                <a:gridCol w="2516697">
                  <a:extLst>
                    <a:ext uri="{9D8B030D-6E8A-4147-A177-3AD203B41FA5}">
                      <a16:colId xmlns:a16="http://schemas.microsoft.com/office/drawing/2014/main" val="195881439"/>
                    </a:ext>
                  </a:extLst>
                </a:gridCol>
                <a:gridCol w="922789">
                  <a:extLst>
                    <a:ext uri="{9D8B030D-6E8A-4147-A177-3AD203B41FA5}">
                      <a16:colId xmlns:a16="http://schemas.microsoft.com/office/drawing/2014/main" val="3305960728"/>
                    </a:ext>
                  </a:extLst>
                </a:gridCol>
                <a:gridCol w="838899">
                  <a:extLst>
                    <a:ext uri="{9D8B030D-6E8A-4147-A177-3AD203B41FA5}">
                      <a16:colId xmlns:a16="http://schemas.microsoft.com/office/drawing/2014/main" val="1393386769"/>
                    </a:ext>
                  </a:extLst>
                </a:gridCol>
              </a:tblGrid>
              <a:tr h="562687">
                <a:tc>
                  <a:txBody>
                    <a:body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2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200" b="1" i="0" u="none" strike="noStrike" dirty="0" smtClean="0">
                          <a:solidFill>
                            <a:srgbClr val="FFFFFF"/>
                          </a:solidFill>
                          <a:effectLst/>
                          <a:latin typeface="Arial" panose="020B0604020202020204" pitchFamily="34" charset="0"/>
                          <a:cs typeface="Arial" panose="020B0604020202020204" pitchFamily="34" charset="0"/>
                        </a:rPr>
                        <a:t>DEPT/ORG</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2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2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200" b="1" i="0" u="none" strike="noStrike" dirty="0" smtClean="0">
                          <a:solidFill>
                            <a:srgbClr val="FFFFFF"/>
                          </a:solidFill>
                          <a:effectLst/>
                          <a:latin typeface="Arial" panose="020B0604020202020204" pitchFamily="34" charset="0"/>
                          <a:cs typeface="Arial" panose="020B0604020202020204" pitchFamily="34" charset="0"/>
                        </a:rPr>
                        <a:t>SSC</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200" b="1" i="0" u="none" strike="noStrike" dirty="0" smtClean="0">
                          <a:solidFill>
                            <a:srgbClr val="FFFFFF"/>
                          </a:solidFill>
                          <a:effectLst/>
                          <a:latin typeface="Arial" panose="020B0604020202020204" pitchFamily="34" charset="0"/>
                          <a:cs typeface="Arial" panose="020B0604020202020204" pitchFamily="34" charset="0"/>
                        </a:rPr>
                        <a:t>UCPC</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200" b="1" i="0" u="none" strike="noStrike" dirty="0" smtClean="0">
                          <a:solidFill>
                            <a:srgbClr val="FFFFFF"/>
                          </a:solidFill>
                          <a:effectLst/>
                          <a:latin typeface="Arial" panose="020B0604020202020204" pitchFamily="34" charset="0"/>
                          <a:cs typeface="Arial" panose="020B0604020202020204" pitchFamily="34" charset="0"/>
                        </a:rPr>
                        <a:t>Central</a:t>
                      </a:r>
                      <a:r>
                        <a:rPr lang="en-US" sz="1200" b="1" i="0" u="none" strike="noStrike" baseline="0" dirty="0" smtClean="0">
                          <a:solidFill>
                            <a:srgbClr val="FFFFFF"/>
                          </a:solidFill>
                          <a:effectLst/>
                          <a:latin typeface="Arial" panose="020B0604020202020204" pitchFamily="34" charset="0"/>
                          <a:cs typeface="Arial" panose="020B0604020202020204" pitchFamily="34" charset="0"/>
                        </a:rPr>
                        <a:t> Office</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050" b="1" i="0" u="none" strike="noStrike" dirty="0" smtClean="0">
                          <a:solidFill>
                            <a:schemeClr val="bg1"/>
                          </a:solidFill>
                          <a:effectLst/>
                          <a:latin typeface="Arial" panose="020B0604020202020204" pitchFamily="34" charset="0"/>
                          <a:cs typeface="Arial" panose="020B0604020202020204" pitchFamily="34" charset="0"/>
                        </a:rPr>
                        <a:t>ONBOARDING</a:t>
                      </a:r>
                      <a:endParaRPr lang="en-US" sz="105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Provides</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signed appointment letter</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Provides New hire job information and</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assign department task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effectLst/>
                          <a:latin typeface="Arial" panose="020B0604020202020204" pitchFamily="34" charset="0"/>
                          <a:cs typeface="Arial" panose="020B0604020202020204" pitchFamily="34" charset="0"/>
                        </a:rPr>
                        <a:t>Process Smart HR Template for pre-hire, including attachments if required.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1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100" b="0" i="1" u="none" strike="noStrike" dirty="0" smtClean="0">
                          <a:solidFill>
                            <a:srgbClr val="000000"/>
                          </a:solidFill>
                          <a:effectLst/>
                          <a:latin typeface="Arial" panose="020B0604020202020204" pitchFamily="34" charset="0"/>
                          <a:cs typeface="Arial" panose="020B0604020202020204" pitchFamily="34" charset="0"/>
                        </a:rPr>
                        <a:t>ds</a:t>
                      </a:r>
                      <a:r>
                        <a:rPr lang="en-US" sz="1100" b="0" i="1" u="none" strike="noStrike" baseline="0" dirty="0" smtClean="0">
                          <a:solidFill>
                            <a:srgbClr val="000000"/>
                          </a:solidFill>
                          <a:effectLst/>
                          <a:latin typeface="Arial" panose="020B0604020202020204" pitchFamily="34" charset="0"/>
                          <a:cs typeface="Arial" panose="020B0604020202020204" pitchFamily="34" charset="0"/>
                        </a:rPr>
                        <a:t> to review Smart HR Template page and/or email to verify that it was approved/denied by SSC that it needs to be re-entered / cloned.</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algn="l" fontAlgn="t"/>
                      <a:r>
                        <a:rPr lang="en-US" sz="1050" b="1" i="0" u="none" strike="noStrike" dirty="0" smtClean="0">
                          <a:solidFill>
                            <a:schemeClr val="bg1"/>
                          </a:solidFill>
                          <a:effectLst/>
                          <a:latin typeface="Arial" panose="020B0604020202020204" pitchFamily="34" charset="0"/>
                          <a:cs typeface="Arial" panose="020B0604020202020204" pitchFamily="34" charset="0"/>
                        </a:rPr>
                        <a:t>ONBOARDING</a:t>
                      </a:r>
                      <a:endParaRPr lang="en-US" sz="105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100" b="0" i="1" u="none" strike="noStrike" dirty="0" smtClean="0">
                          <a:solidFill>
                            <a:srgbClr val="000000"/>
                          </a:solidFill>
                          <a:effectLst/>
                          <a:latin typeface="Arial" panose="020B0604020202020204" pitchFamily="34" charset="0"/>
                          <a:cs typeface="Arial" panose="020B0604020202020204" pitchFamily="34" charset="0"/>
                        </a:rPr>
                        <a:t>ds</a:t>
                      </a:r>
                      <a:r>
                        <a:rPr lang="en-US" sz="1100" b="0" i="1" u="none" strike="noStrike" baseline="0" dirty="0" smtClean="0">
                          <a:solidFill>
                            <a:srgbClr val="000000"/>
                          </a:solidFill>
                          <a:effectLst/>
                          <a:latin typeface="Arial" panose="020B0604020202020204" pitchFamily="34" charset="0"/>
                          <a:cs typeface="Arial" panose="020B0604020202020204" pitchFamily="34" charset="0"/>
                        </a:rPr>
                        <a:t> to review Transaction Status page and/or email to verify that it was approved/denied by UCPC that it needs to be re-entered / cloned.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100" b="0" i="1"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solidFill>
                            <a:schemeClr val="accent2">
                              <a:lumMod val="75000"/>
                            </a:schemeClr>
                          </a:solidFill>
                        </a:rPr>
                        <a:t>The Transactional Unit initiator contacts the SSC via Zoom, email, or phone, when UCPC cancels a transaction</a:t>
                      </a:r>
                      <a:r>
                        <a:rPr lang="en-US" sz="1100" baseline="0" dirty="0" smtClean="0">
                          <a:solidFill>
                            <a:schemeClr val="accent2">
                              <a:lumMod val="75000"/>
                            </a:schemeClr>
                          </a:solidFill>
                        </a:rPr>
                        <a:t>.</a:t>
                      </a:r>
                      <a:endParaRPr lang="en-US" sz="1100" dirty="0" smtClean="0">
                        <a:solidFill>
                          <a:schemeClr val="accent2">
                            <a:lumMod val="75000"/>
                          </a:schemeClr>
                        </a:solidFill>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cs typeface="Arial" panose="020B0604020202020204" pitchFamily="34" charset="0"/>
                        </a:rPr>
                        <a:t>Review</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and approve/deny</a:t>
                      </a:r>
                      <a:r>
                        <a:rPr lang="en-US" sz="1100" b="0" i="0" u="none" strike="noStrike" dirty="0" smtClean="0">
                          <a:solidFill>
                            <a:srgbClr val="000000"/>
                          </a:solidFill>
                          <a:effectLst/>
                          <a:latin typeface="Arial" panose="020B0604020202020204" pitchFamily="34" charset="0"/>
                          <a:cs typeface="Arial" panose="020B0604020202020204" pitchFamily="34" charset="0"/>
                        </a:rPr>
                        <a:t> </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Smart HR Template</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baseline="0" dirty="0" smtClean="0">
                          <a:solidFill>
                            <a:schemeClr val="tx1"/>
                          </a:solidFill>
                          <a:effectLst/>
                          <a:latin typeface="Arial" panose="020B0604020202020204" pitchFamily="34" charset="0"/>
                          <a:cs typeface="Arial" panose="020B0604020202020204" pitchFamily="34" charset="0"/>
                        </a:rPr>
                        <a:t>Reviews and processes Smart HR Template </a:t>
                      </a:r>
                      <a:endParaRPr lang="en-US" sz="1100" b="0" i="0" u="none" strike="noStrike" dirty="0" smtClean="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2066343259"/>
                  </a:ext>
                </a:extLst>
              </a:tr>
              <a:tr h="903812">
                <a:tc>
                  <a:txBody>
                    <a:bodyPr/>
                    <a:lstStyle/>
                    <a:p>
                      <a:pPr algn="l" fontAlgn="t"/>
                      <a:r>
                        <a:rPr lang="en-US" sz="1050" b="1" i="0" u="none" strike="noStrike" dirty="0" smtClean="0">
                          <a:solidFill>
                            <a:schemeClr val="bg1"/>
                          </a:solidFill>
                          <a:effectLst/>
                          <a:latin typeface="Arial" panose="020B0604020202020204" pitchFamily="34" charset="0"/>
                          <a:cs typeface="Arial" panose="020B0604020202020204" pitchFamily="34" charset="0"/>
                        </a:rPr>
                        <a:t>ONBOARDING</a:t>
                      </a:r>
                      <a:endParaRPr lang="en-US" sz="105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100" dirty="0" smtClean="0">
                        <a:solidFill>
                          <a:schemeClr val="accent2">
                            <a:lumMod val="75000"/>
                          </a:schemeClr>
                        </a:solidFill>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cs typeface="Arial" panose="020B0604020202020204" pitchFamily="34" charset="0"/>
                        </a:rPr>
                        <a:t>Receives</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employee paperwork and initiate ServiceLink generic request/snap shot onboarding form</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effectLst/>
                          <a:latin typeface="Arial" panose="020B0604020202020204" pitchFamily="34" charset="0"/>
                          <a:cs typeface="Arial" panose="020B0604020202020204" pitchFamily="34" charset="0"/>
                        </a:rPr>
                        <a:t>Send DocuSign packet to employee. </a:t>
                      </a:r>
                      <a:r>
                        <a:rPr lang="en-US" sz="1100" b="0" i="0" u="none" strike="noStrike" dirty="0" smtClean="0">
                          <a:solidFill>
                            <a:srgbClr val="000000"/>
                          </a:solidFill>
                          <a:effectLst/>
                          <a:latin typeface="Arial" panose="020B0604020202020204" pitchFamily="34" charset="0"/>
                          <a:cs typeface="Arial" panose="020B0604020202020204" pitchFamily="34" charset="0"/>
                        </a:rPr>
                        <a:t>Performs</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in person session, and updates ServiceLink/Snap shot once complete to notify the unit to initiate Hire template</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endParaRPr lang="en-US" sz="1600" dirty="0"/>
                    </a:p>
                  </a:txBody>
                  <a:tcPr marL="45720" marR="45720"/>
                </a:tc>
                <a:tc>
                  <a:txBody>
                    <a:bodyPr/>
                    <a:lstStyle/>
                    <a:p>
                      <a:pPr algn="l" fontAlgn="t"/>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616809986"/>
                  </a:ext>
                </a:extLst>
              </a:tr>
              <a:tr h="1529314">
                <a:tc>
                  <a:txBody>
                    <a:bodyPr/>
                    <a:lstStyle/>
                    <a:p>
                      <a:pPr algn="l" fontAlgn="t"/>
                      <a:r>
                        <a:rPr lang="en-US" sz="1050" b="1" i="0" u="none" strike="noStrike" dirty="0" smtClean="0">
                          <a:solidFill>
                            <a:schemeClr val="bg1"/>
                          </a:solidFill>
                          <a:effectLst/>
                          <a:latin typeface="Arial" panose="020B0604020202020204" pitchFamily="34" charset="0"/>
                          <a:cs typeface="Arial" panose="020B0604020202020204" pitchFamily="34" charset="0"/>
                        </a:rPr>
                        <a:t>ONBOARDING</a:t>
                      </a:r>
                      <a:endParaRPr lang="en-US" sz="105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100" dirty="0" smtClean="0">
                        <a:solidFill>
                          <a:schemeClr val="accent2">
                            <a:lumMod val="75000"/>
                          </a:schemeClr>
                        </a:solidFill>
                      </a:endParaRPr>
                    </a:p>
                  </a:txBody>
                  <a:tcPr marL="45720" marR="45720"/>
                </a:tc>
                <a:tc>
                  <a:txBody>
                    <a:bodyPr/>
                    <a:lstStyle/>
                    <a:p>
                      <a:r>
                        <a:rPr lang="en-US" sz="1100" dirty="0" smtClean="0"/>
                        <a:t>Process Smart HR Template to</a:t>
                      </a:r>
                      <a:r>
                        <a:rPr lang="en-US" sz="1100" baseline="0" dirty="0" smtClean="0"/>
                        <a:t> update personal data and Tracker to update tracker ID.</a:t>
                      </a:r>
                      <a:r>
                        <a:rPr lang="en-US" sz="1100" dirty="0" smtClean="0"/>
                        <a:t> </a:t>
                      </a:r>
                    </a:p>
                    <a:p>
                      <a:endParaRPr lang="en-US" sz="1100" dirty="0" smtClean="0"/>
                    </a:p>
                    <a:p>
                      <a:r>
                        <a:rPr lang="en-US" sz="1100" dirty="0" smtClean="0"/>
                        <a:t>Needs to review Smart HR Template page and/or email to verify that it was approved/denied by SSC that it needs to be re-entered / cloned.</a:t>
                      </a:r>
                    </a:p>
                    <a:p>
                      <a:endParaRPr lang="en-US" sz="1600" dirty="0"/>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Arial" panose="020B0604020202020204" pitchFamily="34" charset="0"/>
                          <a:cs typeface="Arial" panose="020B0604020202020204" pitchFamily="34" charset="0"/>
                        </a:rPr>
                        <a:t>Review</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 and approve/deny</a:t>
                      </a:r>
                      <a:r>
                        <a:rPr lang="en-US" sz="1100" b="0" i="0" u="none" strike="noStrike" dirty="0" smtClean="0">
                          <a:solidFill>
                            <a:srgbClr val="000000"/>
                          </a:solidFill>
                          <a:effectLst/>
                          <a:latin typeface="Arial" panose="020B0604020202020204" pitchFamily="34" charset="0"/>
                          <a:cs typeface="Arial" panose="020B0604020202020204" pitchFamily="34" charset="0"/>
                        </a:rPr>
                        <a:t> </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Smart HR </a:t>
                      </a:r>
                      <a:r>
                        <a:rPr lang="en-US" sz="1100" b="0" i="0" u="none" strike="noStrike" baseline="0" dirty="0" smtClean="0">
                          <a:solidFill>
                            <a:srgbClr val="000000"/>
                          </a:solidFill>
                          <a:effectLst/>
                          <a:latin typeface="Arial" panose="020B0604020202020204" pitchFamily="34" charset="0"/>
                          <a:cs typeface="Arial" panose="020B0604020202020204" pitchFamily="34" charset="0"/>
                        </a:rPr>
                        <a:t>Template, Personal Data</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baseline="0" dirty="0" smtClean="0">
                          <a:solidFill>
                            <a:schemeClr val="tx1"/>
                          </a:solidFill>
                          <a:effectLst/>
                          <a:latin typeface="Arial" panose="020B0604020202020204" pitchFamily="34" charset="0"/>
                          <a:cs typeface="Arial" panose="020B0604020202020204" pitchFamily="34" charset="0"/>
                        </a:rPr>
                        <a:t>Reviews and processes Smart HR </a:t>
                      </a:r>
                      <a:r>
                        <a:rPr lang="en-US" sz="1100" b="0" i="0" u="none" strike="noStrike" baseline="0" dirty="0" smtClean="0">
                          <a:solidFill>
                            <a:schemeClr val="tx1"/>
                          </a:solidFill>
                          <a:effectLst/>
                          <a:latin typeface="Arial" panose="020B0604020202020204" pitchFamily="34" charset="0"/>
                          <a:cs typeface="Arial" panose="020B0604020202020204" pitchFamily="34" charset="0"/>
                        </a:rPr>
                        <a:t>Template, Personal Data </a:t>
                      </a:r>
                      <a:endParaRPr lang="en-US" sz="1100" b="0" i="0" u="none" strike="noStrike" dirty="0" smtClean="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2869357122"/>
                  </a:ext>
                </a:extLst>
              </a:tr>
              <a:tr h="903812">
                <a:tc>
                  <a:txBody>
                    <a:bodyPr/>
                    <a:lstStyle/>
                    <a:p>
                      <a:pPr algn="l" fontAlgn="t"/>
                      <a:r>
                        <a:rPr lang="en-US" sz="1050" b="1" i="0" u="none" strike="noStrike" dirty="0" smtClean="0">
                          <a:solidFill>
                            <a:schemeClr val="bg1"/>
                          </a:solidFill>
                          <a:effectLst/>
                          <a:latin typeface="Arial" panose="020B0604020202020204" pitchFamily="34" charset="0"/>
                          <a:cs typeface="Arial" panose="020B0604020202020204" pitchFamily="34" charset="0"/>
                        </a:rPr>
                        <a:t>ONBOARDING</a:t>
                      </a:r>
                      <a:endParaRPr lang="en-US" sz="105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indent="0" algn="l">
                        <a:spcBef>
                          <a:spcPts val="0"/>
                        </a:spcBef>
                        <a:spcAft>
                          <a:spcPts val="0"/>
                        </a:spcAft>
                        <a:buFont typeface="+mj-lt"/>
                        <a:buNone/>
                      </a:pPr>
                      <a:endParaRPr lang="en-US" sz="11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100" dirty="0" smtClean="0">
                          <a:effectLst/>
                          <a:latin typeface="+mn-lt"/>
                          <a:ea typeface="Calibri" panose="020F0502020204030204" pitchFamily="34" charset="0"/>
                          <a:cs typeface="Times New Roman" panose="02020603050405020304" pitchFamily="18" charset="0"/>
                        </a:rPr>
                        <a:t>Pilot Unit should reach out to central office for any questions regarding </a:t>
                      </a:r>
                      <a:r>
                        <a:rPr lang="en-US" sz="1100" dirty="0" smtClean="0">
                          <a:effectLst/>
                          <a:latin typeface="+mn-lt"/>
                          <a:ea typeface="Calibri" panose="020F0502020204030204" pitchFamily="34" charset="0"/>
                          <a:cs typeface="Times New Roman" panose="02020603050405020304" pitchFamily="18" charset="0"/>
                        </a:rPr>
                        <a:t>policy and FLSA mismatch </a:t>
                      </a:r>
                      <a:r>
                        <a:rPr lang="en-US" sz="1100" dirty="0" smtClean="0">
                          <a:effectLst/>
                          <a:latin typeface="+mn-lt"/>
                          <a:ea typeface="Calibri" panose="020F0502020204030204" pitchFamily="34" charset="0"/>
                          <a:cs typeface="Times New Roman" panose="02020603050405020304" pitchFamily="18" charset="0"/>
                        </a:rPr>
                        <a:t>prior to processing</a:t>
                      </a:r>
                      <a:r>
                        <a:rPr lang="en-US" sz="1100" baseline="0" dirty="0" smtClean="0">
                          <a:effectLst/>
                          <a:latin typeface="+mn-lt"/>
                          <a:ea typeface="Calibri" panose="020F0502020204030204" pitchFamily="34" charset="0"/>
                          <a:cs typeface="Times New Roman" panose="02020603050405020304" pitchFamily="18" charset="0"/>
                        </a:rPr>
                        <a:t> template</a:t>
                      </a:r>
                      <a:endParaRPr lang="en-US" sz="11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100" dirty="0" smtClean="0">
                          <a:effectLst/>
                          <a:latin typeface="+mn-lt"/>
                          <a:ea typeface="Calibri" panose="020F0502020204030204" pitchFamily="34" charset="0"/>
                          <a:cs typeface="Times New Roman" panose="02020603050405020304" pitchFamily="18" charset="0"/>
                        </a:rPr>
                        <a:t>SSCs should reach out to central office for any questions regarding policy prior to approving template </a:t>
                      </a:r>
                      <a:endParaRPr lang="en-US" sz="11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smtClean="0">
                          <a:effectLst/>
                          <a:latin typeface="+mn-lt"/>
                          <a:ea typeface="Calibri" panose="020F0502020204030204" pitchFamily="34" charset="0"/>
                          <a:cs typeface="Times New Roman" panose="02020603050405020304" pitchFamily="18" charset="0"/>
                        </a:rPr>
                        <a:t>Respond to any policy questions </a:t>
                      </a:r>
                    </a:p>
                    <a:p>
                      <a:pPr algn="l" fontAlgn="t"/>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
        <p:nvSpPr>
          <p:cNvPr id="5" name="Folded Corner 4"/>
          <p:cNvSpPr/>
          <p:nvPr/>
        </p:nvSpPr>
        <p:spPr>
          <a:xfrm>
            <a:off x="11106577" y="1240903"/>
            <a:ext cx="1085423" cy="1200337"/>
          </a:xfrm>
          <a:prstGeom prst="folded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9</a:t>
            </a:r>
            <a:endParaRPr lang="en-US" dirty="0" smtClean="0"/>
          </a:p>
          <a:p>
            <a:pPr algn="ctr"/>
            <a:r>
              <a:rPr lang="en-US" dirty="0" smtClean="0"/>
              <a:t>Hand </a:t>
            </a:r>
          </a:p>
          <a:p>
            <a:pPr algn="ctr"/>
            <a:r>
              <a:rPr lang="en-US" dirty="0" smtClean="0"/>
              <a:t>offs</a:t>
            </a:r>
            <a:endParaRPr lang="en-US" dirty="0"/>
          </a:p>
        </p:txBody>
      </p:sp>
      <p:sp>
        <p:nvSpPr>
          <p:cNvPr id="6" name="Slide Number Placeholder 5"/>
          <p:cNvSpPr>
            <a:spLocks noGrp="1"/>
          </p:cNvSpPr>
          <p:nvPr>
            <p:ph type="sldNum" sz="quarter" idx="12"/>
          </p:nvPr>
        </p:nvSpPr>
        <p:spPr>
          <a:xfrm>
            <a:off x="131458" y="6426985"/>
            <a:ext cx="2844800" cy="304800"/>
          </a:xfrm>
        </p:spPr>
        <p:txBody>
          <a:bodyPr/>
          <a:lstStyle/>
          <a:p>
            <a:pPr algn="l">
              <a:defRPr/>
            </a:pPr>
            <a:fld id="{08156D9A-717C-4C36-974D-F6EE13F3C2A5}" type="slidenum">
              <a:rPr lang="en-US" altLang="en-US" smtClean="0">
                <a:solidFill>
                  <a:prstClr val="black"/>
                </a:solidFill>
              </a:rPr>
              <a:pPr algn="l">
                <a:defRPr/>
              </a:pPr>
              <a:t>16</a:t>
            </a:fld>
            <a:endParaRPr lang="en-US" altLang="en-US" dirty="0">
              <a:solidFill>
                <a:prstClr val="black"/>
              </a:solidFill>
            </a:endParaRPr>
          </a:p>
        </p:txBody>
      </p:sp>
    </p:spTree>
    <p:extLst>
      <p:ext uri="{BB962C8B-B14F-4D97-AF65-F5344CB8AC3E}">
        <p14:creationId xmlns:p14="http://schemas.microsoft.com/office/powerpoint/2010/main" val="1897366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459" y="236220"/>
            <a:ext cx="10963618" cy="685800"/>
          </a:xfrm>
        </p:spPr>
        <p:txBody>
          <a:bodyPr>
            <a:normAutofit/>
          </a:bodyPr>
          <a:lstStyle/>
          <a:p>
            <a:r>
              <a:rPr lang="en-US" b="1" dirty="0" smtClean="0">
                <a:solidFill>
                  <a:schemeClr val="accent5"/>
                </a:solidFill>
                <a:latin typeface="Arial" panose="020B0604020202020204" pitchFamily="34" charset="0"/>
                <a:cs typeface="Arial" panose="020B0604020202020204" pitchFamily="34" charset="0"/>
              </a:rPr>
              <a:t>QUESTIONS</a:t>
            </a:r>
            <a:endParaRPr lang="en-US" b="1" dirty="0">
              <a:solidFill>
                <a:schemeClr val="accent5"/>
              </a:solidFill>
              <a:latin typeface="Arial" panose="020B0604020202020204" pitchFamily="34" charset="0"/>
              <a:cs typeface="Arial" panose="020B0604020202020204" pitchFamily="34" charset="0"/>
            </a:endParaRPr>
          </a:p>
        </p:txBody>
      </p:sp>
      <p:pic>
        <p:nvPicPr>
          <p:cNvPr id="6" name="Picture 2" descr="Image result for question and ans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8143" y="236220"/>
            <a:ext cx="1371036" cy="10282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8386" y="6386348"/>
            <a:ext cx="2844800" cy="304800"/>
          </a:xfrm>
        </p:spPr>
        <p:txBody>
          <a:bodyPr/>
          <a:lstStyle/>
          <a:p>
            <a:pPr algn="l">
              <a:defRPr/>
            </a:pPr>
            <a:fld id="{08156D9A-717C-4C36-974D-F6EE13F3C2A5}" type="slidenum">
              <a:rPr lang="en-US" altLang="en-US" smtClean="0">
                <a:solidFill>
                  <a:prstClr val="black"/>
                </a:solidFill>
              </a:rPr>
              <a:pPr algn="l">
                <a:defRPr/>
              </a:pPr>
              <a:t>17</a:t>
            </a:fld>
            <a:endParaRPr lang="en-US" altLang="en-US" dirty="0">
              <a:solidFill>
                <a:prstClr val="black"/>
              </a:solidFill>
            </a:endParaRPr>
          </a:p>
        </p:txBody>
      </p:sp>
      <p:sp>
        <p:nvSpPr>
          <p:cNvPr id="7" name="Rectangle 6"/>
          <p:cNvSpPr/>
          <p:nvPr/>
        </p:nvSpPr>
        <p:spPr>
          <a:xfrm>
            <a:off x="587229" y="1072500"/>
            <a:ext cx="10754848" cy="489364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noProof="0" dirty="0" smtClean="0">
                <a:solidFill>
                  <a:prstClr val="black"/>
                </a:solidFill>
                <a:latin typeface="Arial"/>
              </a:rPr>
              <a:t>PILOT UNITS/SSC’s:</a:t>
            </a:r>
          </a:p>
          <a:p>
            <a:pPr marR="0" lvl="0" algn="l" defTabSz="914400" rtl="0" eaLnBrk="1" fontAlgn="auto" latinLnBrk="0" hangingPunct="1">
              <a:lnSpc>
                <a:spcPct val="100000"/>
              </a:lnSpc>
              <a:spcBef>
                <a:spcPts val="0"/>
              </a:spcBef>
              <a:spcAft>
                <a:spcPts val="0"/>
              </a:spcAft>
              <a:buClrTx/>
              <a:buSzTx/>
              <a:tabLst/>
              <a:defRPr/>
            </a:pPr>
            <a:endParaRPr lang="en-US" sz="2400" noProof="0" dirty="0" smtClean="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Are you prepared to follow the new processes?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understand the processes and your role in the hand offs?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understand each</a:t>
            </a:r>
            <a:r>
              <a:rPr kumimoji="0" lang="en-US" sz="2400" b="0" i="0" u="none" strike="noStrike" kern="1200" cap="none" spc="0" normalizeH="0" noProof="0" dirty="0" smtClean="0">
                <a:ln>
                  <a:noFill/>
                </a:ln>
                <a:solidFill>
                  <a:prstClr val="black"/>
                </a:solidFill>
                <a:effectLst/>
                <a:uLnTx/>
                <a:uFillTx/>
                <a:latin typeface="Arial"/>
                <a:ea typeface="+mn-ea"/>
                <a:cs typeface="+mn-cs"/>
              </a:rPr>
              <a:t> others</a:t>
            </a:r>
            <a:r>
              <a:rPr kumimoji="0" lang="en-US" sz="2400" b="0" i="0" u="none" strike="noStrike" kern="1200" cap="none" spc="0" normalizeH="0" baseline="0" noProof="0" dirty="0" smtClean="0">
                <a:ln>
                  <a:noFill/>
                </a:ln>
                <a:solidFill>
                  <a:prstClr val="black"/>
                </a:solidFill>
                <a:effectLst/>
                <a:uLnTx/>
                <a:uFillTx/>
                <a:latin typeface="Arial"/>
                <a:ea typeface="+mn-ea"/>
                <a:cs typeface="+mn-cs"/>
              </a:rPr>
              <a:t> role in the process?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have any open questions not answered?</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Is there anything more you need? </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Are there any gaps that would stop you from being successful?</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84540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PAYPATH</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10435" y="6418152"/>
            <a:ext cx="2844800" cy="304800"/>
          </a:xfrm>
        </p:spPr>
        <p:txBody>
          <a:bodyPr/>
          <a:lstStyle/>
          <a:p>
            <a:pPr algn="l">
              <a:defRPr/>
            </a:pPr>
            <a:fld id="{08156D9A-717C-4C36-974D-F6EE13F3C2A5}" type="slidenum">
              <a:rPr lang="en-US" altLang="en-US" smtClean="0">
                <a:solidFill>
                  <a:prstClr val="black"/>
                </a:solidFill>
              </a:rPr>
              <a:pPr algn="l">
                <a:defRPr/>
              </a:pPr>
              <a:t>18</a:t>
            </a:fld>
            <a:endParaRPr lang="en-US" altLang="en-US" dirty="0">
              <a:solidFill>
                <a:prstClr val="black"/>
              </a:solidFill>
            </a:endParaRPr>
          </a:p>
        </p:txBody>
      </p:sp>
    </p:spTree>
    <p:extLst>
      <p:ext uri="{BB962C8B-B14F-4D97-AF65-F5344CB8AC3E}">
        <p14:creationId xmlns:p14="http://schemas.microsoft.com/office/powerpoint/2010/main" val="2754527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07974" y="163219"/>
            <a:ext cx="10963618" cy="685800"/>
          </a:xfrm>
        </p:spPr>
        <p:txBody>
          <a:bodyPr/>
          <a:lstStyle/>
          <a:p>
            <a:r>
              <a:rPr lang="en-US" dirty="0" smtClean="0">
                <a:solidFill>
                  <a:schemeClr val="accent5"/>
                </a:solidFill>
              </a:rPr>
              <a:t>PAYPATH ACTIONS OVERVIEW</a:t>
            </a:r>
            <a:endParaRPr lang="en-US" dirty="0">
              <a:solidFill>
                <a:schemeClr val="accent5"/>
              </a:solidFill>
            </a:endParaRPr>
          </a:p>
        </p:txBody>
      </p:sp>
      <p:sp>
        <p:nvSpPr>
          <p:cNvPr id="5" name="Slide Number Placeholder 3"/>
          <p:cNvSpPr>
            <a:spLocks noGrp="1"/>
          </p:cNvSpPr>
          <p:nvPr>
            <p:ph type="sldNum" sz="quarter" idx="12"/>
          </p:nvPr>
        </p:nvSpPr>
        <p:spPr>
          <a:xfrm>
            <a:off x="155641" y="6352566"/>
            <a:ext cx="442902" cy="39570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Rectangle 5"/>
          <p:cNvSpPr/>
          <p:nvPr/>
        </p:nvSpPr>
        <p:spPr>
          <a:xfrm>
            <a:off x="225094" y="877825"/>
            <a:ext cx="10963618" cy="4469429"/>
          </a:xfrm>
          <a:prstGeom prst="rect">
            <a:avLst/>
          </a:prstGeom>
          <a:solidFill>
            <a:schemeClr val="bg1"/>
          </a:solidFill>
          <a:ln>
            <a:solidFill>
              <a:schemeClr val="bg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PayPath Actions page is a customized component (CEMLI</a:t>
            </a:r>
            <a:r>
              <a:rPr kumimoji="0" lang="en-US" sz="1800" b="0" i="0" u="none" strike="noStrike" kern="1200" cap="none" spc="0" normalizeH="0" noProof="0" dirty="0" smtClean="0">
                <a:ln>
                  <a:noFill/>
                </a:ln>
                <a:solidFill>
                  <a:prstClr val="black"/>
                </a:solidFill>
                <a:effectLst/>
                <a:uLnTx/>
                <a:uFillTx/>
                <a:latin typeface="Arial"/>
                <a:ea typeface="+mn-ea"/>
                <a:cs typeface="+mn-cs"/>
              </a:rPr>
              <a:t> E-102)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designed just for UC that offers a one-stop shop for processing various types of transactions, and the flexibility to submit multiple actions in a single transaction.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PayPath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Actions is a component that contains a subset of the Fields on POSITION and JOBDATA.  And, is a clone of the “Recurring” ADDITIONAL PAY PAGE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a:p>
            <a:pPr marL="285750" lvl="0" indent="-285750">
              <a:lnSpc>
                <a:spcPct val="107000"/>
              </a:lnSpc>
              <a:spcAft>
                <a:spcPts val="800"/>
              </a:spcAft>
              <a:buFont typeface="Arial" panose="020B0604020202020204" pitchFamily="34" charset="0"/>
              <a:buChar char="•"/>
              <a:defRPr/>
            </a:pPr>
            <a:r>
              <a:rPr lang="en-US" dirty="0">
                <a:solidFill>
                  <a:prstClr val="black"/>
                </a:solidFill>
              </a:rPr>
              <a:t>There are two PayPath Actions components; </a:t>
            </a:r>
          </a:p>
          <a:p>
            <a:pPr marL="742950" lvl="1" indent="-285750">
              <a:lnSpc>
                <a:spcPct val="107000"/>
              </a:lnSpc>
              <a:spcAft>
                <a:spcPts val="800"/>
              </a:spcAft>
              <a:buFont typeface="Arial" panose="020B0604020202020204" pitchFamily="34" charset="0"/>
              <a:buChar char="•"/>
              <a:defRPr/>
            </a:pPr>
            <a:r>
              <a:rPr lang="en-US" dirty="0">
                <a:solidFill>
                  <a:prstClr val="black"/>
                </a:solidFill>
              </a:rPr>
              <a:t>One for </a:t>
            </a:r>
            <a:r>
              <a:rPr lang="en-US" b="1" dirty="0">
                <a:solidFill>
                  <a:prstClr val="black"/>
                </a:solidFill>
              </a:rPr>
              <a:t>ACADEMIC</a:t>
            </a:r>
          </a:p>
          <a:p>
            <a:pPr marL="742950" lvl="1" indent="-285750">
              <a:lnSpc>
                <a:spcPct val="107000"/>
              </a:lnSpc>
              <a:spcAft>
                <a:spcPts val="800"/>
              </a:spcAft>
              <a:buFont typeface="Arial" panose="020B0604020202020204" pitchFamily="34" charset="0"/>
              <a:buChar char="•"/>
              <a:defRPr/>
            </a:pPr>
            <a:r>
              <a:rPr lang="en-US" dirty="0">
                <a:solidFill>
                  <a:prstClr val="black"/>
                </a:solidFill>
              </a:rPr>
              <a:t>One for </a:t>
            </a:r>
            <a:r>
              <a:rPr lang="en-US" b="1" dirty="0">
                <a:solidFill>
                  <a:prstClr val="black"/>
                </a:solidFill>
              </a:rPr>
              <a:t>STAFF</a:t>
            </a:r>
          </a:p>
          <a:p>
            <a:pPr marL="742950" lvl="1" indent="-285750">
              <a:lnSpc>
                <a:spcPct val="107000"/>
              </a:lnSpc>
              <a:spcAft>
                <a:spcPts val="800"/>
              </a:spcAft>
              <a:buFont typeface="Arial" panose="020B0604020202020204" pitchFamily="34" charset="0"/>
              <a:buChar char="•"/>
              <a:defRPr/>
            </a:pPr>
            <a:r>
              <a:rPr lang="en-US" dirty="0">
                <a:solidFill>
                  <a:prstClr val="black"/>
                </a:solidFill>
              </a:rPr>
              <a:t>The appropriate component displays based on the type of employee selected. </a:t>
            </a:r>
          </a:p>
          <a:p>
            <a:pPr marL="285750" lvl="0" indent="-285750">
              <a:lnSpc>
                <a:spcPct val="107000"/>
              </a:lnSpc>
              <a:spcAft>
                <a:spcPts val="800"/>
              </a:spcAft>
              <a:buFont typeface="Arial" panose="020B0604020202020204" pitchFamily="34" charset="0"/>
              <a:buChar char="•"/>
              <a:defRPr/>
            </a:pPr>
            <a:endParaRPr lang="en-US" sz="1050" spc="-35" dirty="0">
              <a:solidFill>
                <a:prstClr val="black"/>
              </a:solidFill>
              <a:cs typeface="Arial"/>
            </a:endParaRPr>
          </a:p>
          <a:p>
            <a:pPr marL="285750" lvl="0" indent="-285750">
              <a:lnSpc>
                <a:spcPct val="107000"/>
              </a:lnSpc>
              <a:spcAft>
                <a:spcPts val="800"/>
              </a:spcAft>
              <a:buFont typeface="Arial" panose="020B0604020202020204" pitchFamily="34" charset="0"/>
              <a:buChar char="•"/>
              <a:defRPr/>
            </a:pPr>
            <a:r>
              <a:rPr lang="en-US" spc="-35" dirty="0">
                <a:solidFill>
                  <a:prstClr val="black"/>
                </a:solidFill>
                <a:cs typeface="Arial"/>
              </a:rPr>
              <a:t>The following types of transactions are processed for staff and academic employees using PayPath Actions:  </a:t>
            </a:r>
            <a:endParaRPr lang="en-US" dirty="0">
              <a:solidFill>
                <a:prstClr val="black"/>
              </a:solidFill>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634366575"/>
              </p:ext>
            </p:extLst>
          </p:nvPr>
        </p:nvGraphicFramePr>
        <p:xfrm>
          <a:off x="3481955" y="5067058"/>
          <a:ext cx="4606544" cy="1483360"/>
        </p:xfrm>
        <a:graphic>
          <a:graphicData uri="http://schemas.openxmlformats.org/drawingml/2006/table">
            <a:tbl>
              <a:tblPr firstRow="1" bandRow="1">
                <a:tableStyleId>{5C22544A-7EE6-4342-B048-85BDC9FD1C3A}</a:tableStyleId>
              </a:tblPr>
              <a:tblGrid>
                <a:gridCol w="4606544">
                  <a:extLst>
                    <a:ext uri="{9D8B030D-6E8A-4147-A177-3AD203B41FA5}">
                      <a16:colId xmlns:a16="http://schemas.microsoft.com/office/drawing/2014/main" val="3408811985"/>
                    </a:ext>
                  </a:extLst>
                </a:gridCol>
              </a:tblGrid>
              <a:tr h="370840">
                <a:tc>
                  <a:txBody>
                    <a:bodyPr/>
                    <a:lstStyle/>
                    <a:p>
                      <a:pPr algn="ctr"/>
                      <a:r>
                        <a:rPr lang="en-US" dirty="0" smtClean="0"/>
                        <a:t>PayPath</a:t>
                      </a:r>
                      <a:r>
                        <a:rPr lang="en-US" baseline="0" dirty="0" smtClean="0"/>
                        <a:t> Actions Transactions</a:t>
                      </a:r>
                      <a:endParaRPr lang="en-US" dirty="0"/>
                    </a:p>
                  </a:txBody>
                  <a:tcPr>
                    <a:solidFill>
                      <a:srgbClr val="002060"/>
                    </a:solidFill>
                  </a:tcPr>
                </a:tc>
                <a:extLst>
                  <a:ext uri="{0D108BD9-81ED-4DB2-BD59-A6C34878D82A}">
                    <a16:rowId xmlns:a16="http://schemas.microsoft.com/office/drawing/2014/main" val="2398580373"/>
                  </a:ext>
                </a:extLst>
              </a:tr>
              <a:tr h="370840">
                <a:tc>
                  <a:txBody>
                    <a:bodyPr/>
                    <a:lstStyle/>
                    <a:p>
                      <a:pPr algn="ctr"/>
                      <a:r>
                        <a:rPr lang="en-US" dirty="0" smtClean="0">
                          <a:solidFill>
                            <a:schemeClr val="tx1"/>
                          </a:solidFill>
                        </a:rPr>
                        <a:t>Position</a:t>
                      </a:r>
                      <a:r>
                        <a:rPr lang="en-US" baseline="0" dirty="0" smtClean="0">
                          <a:solidFill>
                            <a:schemeClr val="tx1"/>
                          </a:solidFill>
                        </a:rPr>
                        <a:t> Data Changes</a:t>
                      </a:r>
                      <a:endParaRPr lang="en-US" dirty="0">
                        <a:solidFill>
                          <a:schemeClr val="tx1"/>
                        </a:solidFill>
                      </a:endParaRPr>
                    </a:p>
                  </a:txBody>
                  <a:tcPr/>
                </a:tc>
                <a:extLst>
                  <a:ext uri="{0D108BD9-81ED-4DB2-BD59-A6C34878D82A}">
                    <a16:rowId xmlns:a16="http://schemas.microsoft.com/office/drawing/2014/main" val="4000676498"/>
                  </a:ext>
                </a:extLst>
              </a:tr>
              <a:tr h="370840">
                <a:tc>
                  <a:txBody>
                    <a:bodyPr/>
                    <a:lstStyle/>
                    <a:p>
                      <a:pPr algn="ctr"/>
                      <a:r>
                        <a:rPr lang="en-US" dirty="0" smtClean="0"/>
                        <a:t>Job Data Changes</a:t>
                      </a:r>
                      <a:endParaRPr lang="en-US" dirty="0"/>
                    </a:p>
                  </a:txBody>
                  <a:tcPr/>
                </a:tc>
                <a:extLst>
                  <a:ext uri="{0D108BD9-81ED-4DB2-BD59-A6C34878D82A}">
                    <a16:rowId xmlns:a16="http://schemas.microsoft.com/office/drawing/2014/main" val="3488741604"/>
                  </a:ext>
                </a:extLst>
              </a:tr>
              <a:tr h="370840">
                <a:tc>
                  <a:txBody>
                    <a:bodyPr/>
                    <a:lstStyle/>
                    <a:p>
                      <a:pPr algn="ctr"/>
                      <a:r>
                        <a:rPr lang="en-US" dirty="0" smtClean="0"/>
                        <a:t>Additional Pay</a:t>
                      </a:r>
                      <a:endParaRPr lang="en-US" dirty="0"/>
                    </a:p>
                  </a:txBody>
                  <a:tcPr/>
                </a:tc>
                <a:extLst>
                  <a:ext uri="{0D108BD9-81ED-4DB2-BD59-A6C34878D82A}">
                    <a16:rowId xmlns:a16="http://schemas.microsoft.com/office/drawing/2014/main" val="891292190"/>
                  </a:ext>
                </a:extLst>
              </a:tr>
            </a:tbl>
          </a:graphicData>
        </a:graphic>
      </p:graphicFrame>
    </p:spTree>
    <p:extLst>
      <p:ext uri="{BB962C8B-B14F-4D97-AF65-F5344CB8AC3E}">
        <p14:creationId xmlns:p14="http://schemas.microsoft.com/office/powerpoint/2010/main" val="32691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 </a:t>
            </a:r>
            <a:endParaRPr lang="en-US" dirty="0">
              <a:solidFill>
                <a:schemeClr val="accent5"/>
              </a:solidFill>
            </a:endParaRPr>
          </a:p>
        </p:txBody>
      </p:sp>
      <p:sp>
        <p:nvSpPr>
          <p:cNvPr id="5" name="TextBox 4"/>
          <p:cNvSpPr txBox="1"/>
          <p:nvPr/>
        </p:nvSpPr>
        <p:spPr>
          <a:xfrm>
            <a:off x="1371601" y="2269494"/>
            <a:ext cx="9479934" cy="800219"/>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rPr>
              <a:t>LaKesha Welch, </a:t>
            </a:r>
            <a:r>
              <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rPr>
              <a:t>Antonette </a:t>
            </a:r>
            <a:r>
              <a:rPr kumimoji="0" lang="en-US" sz="2000" b="1" i="0" u="none" strike="noStrike" kern="1200" cap="none" spc="0" normalizeH="0" baseline="0" noProof="0" dirty="0">
                <a:ln>
                  <a:noFill/>
                </a:ln>
                <a:solidFill>
                  <a:srgbClr val="FFC000">
                    <a:lumMod val="75000"/>
                  </a:srgbClr>
                </a:solidFill>
                <a:effectLst/>
                <a:uLnTx/>
                <a:uFillTx/>
                <a:latin typeface="Arial"/>
                <a:ea typeface="+mn-ea"/>
                <a:cs typeface="+mn-cs"/>
              </a:rPr>
              <a:t>Toney</a:t>
            </a:r>
            <a:endParaRPr kumimoji="0" lang="en-US" sz="2000" b="1" i="0" u="none" strike="noStrike" kern="1200" cap="none" spc="0" normalizeH="0" baseline="0" noProof="0" dirty="0" smtClean="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Department</a:t>
            </a:r>
            <a:r>
              <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UCPath Campus Support </a:t>
            </a:r>
            <a:r>
              <a:rPr kumimoji="0" lang="en-US" sz="1800" b="0" i="0" u="none" strike="noStrike" kern="1200" cap="none" spc="0" normalizeH="0" baseline="0" noProof="0" dirty="0" smtClean="0">
                <a:ln>
                  <a:noFill/>
                </a:ln>
                <a:solidFill>
                  <a:prstClr val="black">
                    <a:lumMod val="50000"/>
                    <a:lumOff val="50000"/>
                  </a:prstClr>
                </a:solidFill>
                <a:effectLst/>
                <a:uLnTx/>
                <a:uFillTx/>
                <a:latin typeface="Arial"/>
                <a:ea typeface="+mn-ea"/>
                <a:cs typeface="+mn-cs"/>
              </a:rPr>
              <a:t>Center</a:t>
            </a:r>
            <a:endParaRPr kumimoji="0" lang="en-US" sz="18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3" name="Slide Number Placeholder 2"/>
          <p:cNvSpPr>
            <a:spLocks noGrp="1"/>
          </p:cNvSpPr>
          <p:nvPr>
            <p:ph type="sldNum" sz="quarter" idx="12"/>
          </p:nvPr>
        </p:nvSpPr>
        <p:spPr>
          <a:xfrm>
            <a:off x="102484" y="6426104"/>
            <a:ext cx="2844800" cy="304800"/>
          </a:xfrm>
        </p:spPr>
        <p:txBody>
          <a:bodyPr/>
          <a:lstStyle/>
          <a:p>
            <a:pPr algn="l">
              <a:defRPr/>
            </a:pPr>
            <a:fld id="{08156D9A-717C-4C36-974D-F6EE13F3C2A5}" type="slidenum">
              <a:rPr lang="en-US" altLang="en-US" smtClean="0">
                <a:solidFill>
                  <a:prstClr val="black"/>
                </a:solidFill>
              </a:rPr>
              <a:pPr algn="l">
                <a:defRPr/>
              </a:pPr>
              <a:t>2</a:t>
            </a:fld>
            <a:endParaRPr lang="en-US" altLang="en-US" dirty="0">
              <a:solidFill>
                <a:prstClr val="black"/>
              </a:solidFill>
            </a:endParaRPr>
          </a:p>
        </p:txBody>
      </p:sp>
    </p:spTree>
    <p:extLst>
      <p:ext uri="{BB962C8B-B14F-4D97-AF65-F5344CB8AC3E}">
        <p14:creationId xmlns:p14="http://schemas.microsoft.com/office/powerpoint/2010/main" val="105168053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8400" y="6449958"/>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8" name="Title 1"/>
          <p:cNvSpPr txBox="1">
            <a:spLocks/>
          </p:cNvSpPr>
          <p:nvPr/>
        </p:nvSpPr>
        <p:spPr>
          <a:xfrm>
            <a:off x="118400" y="108812"/>
            <a:ext cx="10963618"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dirty="0" smtClean="0">
                <a:solidFill>
                  <a:schemeClr val="accent5"/>
                </a:solidFill>
              </a:rPr>
              <a:t>PAYPATH HIGH LEVEL PROCESS OVERVIEW   </a:t>
            </a:r>
            <a:endParaRPr lang="en-US" dirty="0">
              <a:solidFill>
                <a:schemeClr val="accent5"/>
              </a:solidFill>
            </a:endParaRPr>
          </a:p>
        </p:txBody>
      </p:sp>
      <p:pic>
        <p:nvPicPr>
          <p:cNvPr id="2" name="Picture 1"/>
          <p:cNvPicPr>
            <a:picLocks noChangeAspect="1"/>
          </p:cNvPicPr>
          <p:nvPr/>
        </p:nvPicPr>
        <p:blipFill>
          <a:blip r:embed="rId4"/>
          <a:stretch>
            <a:fillRect/>
          </a:stretch>
        </p:blipFill>
        <p:spPr>
          <a:xfrm>
            <a:off x="221763" y="642580"/>
            <a:ext cx="11610362" cy="5807378"/>
          </a:xfrm>
          <a:prstGeom prst="rect">
            <a:avLst/>
          </a:prstGeom>
        </p:spPr>
      </p:pic>
    </p:spTree>
    <p:extLst>
      <p:ext uri="{BB962C8B-B14F-4D97-AF65-F5344CB8AC3E}">
        <p14:creationId xmlns:p14="http://schemas.microsoft.com/office/powerpoint/2010/main" val="4137330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60528" y="6390323"/>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156D9A-717C-4C36-974D-F6EE13F3C2A5}" type="slidenum">
              <a:rPr kumimoji="0" lang="en-US" altLang="en-US" sz="11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altLang="en-US" sz="11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p:cNvSpPr txBox="1">
            <a:spLocks/>
          </p:cNvSpPr>
          <p:nvPr/>
        </p:nvSpPr>
        <p:spPr>
          <a:xfrm>
            <a:off x="118399" y="108812"/>
            <a:ext cx="11793967"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dirty="0" smtClean="0">
                <a:solidFill>
                  <a:schemeClr val="accent5"/>
                </a:solidFill>
              </a:rPr>
              <a:t>FLSA MISMATCH </a:t>
            </a:r>
            <a:r>
              <a:rPr lang="en-US" dirty="0">
                <a:solidFill>
                  <a:schemeClr val="accent5"/>
                </a:solidFill>
              </a:rPr>
              <a:t>HIGH LEVEL </a:t>
            </a:r>
            <a:r>
              <a:rPr lang="en-US" dirty="0" smtClean="0">
                <a:solidFill>
                  <a:schemeClr val="accent5"/>
                </a:solidFill>
              </a:rPr>
              <a:t>PROCESS OVERVIEW   </a:t>
            </a:r>
            <a:endParaRPr lang="en-US" dirty="0">
              <a:solidFill>
                <a:schemeClr val="accent5"/>
              </a:solidFill>
            </a:endParaRPr>
          </a:p>
        </p:txBody>
      </p:sp>
      <p:pic>
        <p:nvPicPr>
          <p:cNvPr id="10" name="Picture 9"/>
          <p:cNvPicPr>
            <a:picLocks noChangeAspect="1"/>
          </p:cNvPicPr>
          <p:nvPr/>
        </p:nvPicPr>
        <p:blipFill>
          <a:blip r:embed="rId3"/>
          <a:stretch>
            <a:fillRect/>
          </a:stretch>
        </p:blipFill>
        <p:spPr>
          <a:xfrm>
            <a:off x="214685" y="723310"/>
            <a:ext cx="11793967" cy="5738316"/>
          </a:xfrm>
          <a:prstGeom prst="rect">
            <a:avLst/>
          </a:prstGeom>
        </p:spPr>
      </p:pic>
    </p:spTree>
    <p:extLst>
      <p:ext uri="{BB962C8B-B14F-4D97-AF65-F5344CB8AC3E}">
        <p14:creationId xmlns:p14="http://schemas.microsoft.com/office/powerpoint/2010/main" val="2414141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165371"/>
            <a:ext cx="10641051" cy="685800"/>
          </a:xfrm>
        </p:spPr>
        <p:txBody>
          <a:bodyPr/>
          <a:lstStyle/>
          <a:p>
            <a:r>
              <a:rPr lang="en-US" dirty="0" smtClean="0">
                <a:solidFill>
                  <a:schemeClr val="accent5"/>
                </a:solidFill>
              </a:rPr>
              <a:t>PAYPATH </a:t>
            </a:r>
            <a:r>
              <a:rPr lang="en-US" dirty="0" smtClean="0">
                <a:solidFill>
                  <a:schemeClr val="accent5"/>
                </a:solidFill>
              </a:rPr>
              <a:t>HANDOFF </a:t>
            </a:r>
            <a:r>
              <a:rPr lang="en-US" dirty="0" smtClean="0">
                <a:solidFill>
                  <a:schemeClr val="accent5"/>
                </a:solidFill>
              </a:rPr>
              <a:t>MATRIX</a:t>
            </a:r>
            <a:endParaRPr lang="en-US" dirty="0">
              <a:solidFill>
                <a:schemeClr val="accent5"/>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99614052"/>
              </p:ext>
            </p:extLst>
          </p:nvPr>
        </p:nvGraphicFramePr>
        <p:xfrm>
          <a:off x="453006" y="1272524"/>
          <a:ext cx="10654017" cy="3485716"/>
        </p:xfrm>
        <a:graphic>
          <a:graphicData uri="http://schemas.openxmlformats.org/drawingml/2006/table">
            <a:tbl>
              <a:tblPr firstRow="1" bandRow="1">
                <a:tableStyleId>{5C22544A-7EE6-4342-B048-85BDC9FD1C3A}</a:tableStyleId>
              </a:tblPr>
              <a:tblGrid>
                <a:gridCol w="1604767">
                  <a:extLst>
                    <a:ext uri="{9D8B030D-6E8A-4147-A177-3AD203B41FA5}">
                      <a16:colId xmlns:a16="http://schemas.microsoft.com/office/drawing/2014/main" val="2397040824"/>
                    </a:ext>
                  </a:extLst>
                </a:gridCol>
                <a:gridCol w="1880223">
                  <a:extLst>
                    <a:ext uri="{9D8B030D-6E8A-4147-A177-3AD203B41FA5}">
                      <a16:colId xmlns:a16="http://schemas.microsoft.com/office/drawing/2014/main" val="1781108354"/>
                    </a:ext>
                  </a:extLst>
                </a:gridCol>
                <a:gridCol w="3890890">
                  <a:extLst>
                    <a:ext uri="{9D8B030D-6E8A-4147-A177-3AD203B41FA5}">
                      <a16:colId xmlns:a16="http://schemas.microsoft.com/office/drawing/2014/main" val="2457232917"/>
                    </a:ext>
                  </a:extLst>
                </a:gridCol>
                <a:gridCol w="2122675">
                  <a:extLst>
                    <a:ext uri="{9D8B030D-6E8A-4147-A177-3AD203B41FA5}">
                      <a16:colId xmlns:a16="http://schemas.microsoft.com/office/drawing/2014/main" val="195881439"/>
                    </a:ext>
                  </a:extLst>
                </a:gridCol>
                <a:gridCol w="1155462">
                  <a:extLst>
                    <a:ext uri="{9D8B030D-6E8A-4147-A177-3AD203B41FA5}">
                      <a16:colId xmlns:a16="http://schemas.microsoft.com/office/drawing/2014/main" val="1393386769"/>
                    </a:ext>
                  </a:extLst>
                </a:gridCol>
              </a:tblGrid>
              <a:tr h="680399">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Central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Office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PAYPATH</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Identify need for a change in their job record or compensation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Identify’ s and validates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need for PayPath change and updates to Position, Job and/or recurring additional pay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PAYPATH</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Process position, job, and/or recurring update in paypath</a:t>
                      </a: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email </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to verify that it was approved/denied by SSC that it needs to be </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re-entered.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and approve/deny</a:t>
                      </a: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PayPath change (review attachments for PAY, JED or FTE changes)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645442057"/>
                  </a:ext>
                </a:extLst>
              </a:tr>
              <a:tr h="90381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PAYPATH</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Pilot Unit should reach out to central office for any questions regarding policy prior to processing</a:t>
                      </a:r>
                      <a:r>
                        <a:rPr lang="en-US" sz="1200" baseline="0" dirty="0" smtClean="0">
                          <a:effectLst/>
                          <a:latin typeface="+mn-lt"/>
                          <a:ea typeface="Calibri" panose="020F0502020204030204" pitchFamily="34" charset="0"/>
                          <a:cs typeface="Times New Roman" panose="02020603050405020304" pitchFamily="18" charset="0"/>
                        </a:rPr>
                        <a:t> </a:t>
                      </a:r>
                      <a:r>
                        <a:rPr lang="en-US" sz="1200" baseline="0" dirty="0" smtClean="0">
                          <a:effectLst/>
                          <a:latin typeface="+mn-lt"/>
                          <a:ea typeface="Calibri" panose="020F0502020204030204" pitchFamily="34" charset="0"/>
                          <a:cs typeface="Times New Roman" panose="02020603050405020304" pitchFamily="18" charset="0"/>
                        </a:rPr>
                        <a:t>PayPath changes</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SSCs should reach out to central office for any questions regarding policy prior to approving </a:t>
                      </a:r>
                      <a:r>
                        <a:rPr lang="en-US" sz="1200" dirty="0" smtClean="0">
                          <a:effectLst/>
                          <a:latin typeface="+mn-lt"/>
                          <a:ea typeface="Calibri" panose="020F0502020204030204" pitchFamily="34" charset="0"/>
                          <a:cs typeface="Times New Roman" panose="02020603050405020304" pitchFamily="18" charset="0"/>
                        </a:rPr>
                        <a:t>paypath</a:t>
                      </a:r>
                      <a:r>
                        <a:rPr lang="en-US" sz="1200" baseline="0" dirty="0" smtClean="0">
                          <a:effectLst/>
                          <a:latin typeface="+mn-lt"/>
                          <a:ea typeface="Calibri" panose="020F0502020204030204" pitchFamily="34" charset="0"/>
                          <a:cs typeface="Times New Roman" panose="02020603050405020304" pitchFamily="18" charset="0"/>
                        </a:rPr>
                        <a:t> transaction</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latin typeface="+mn-lt"/>
                          <a:ea typeface="Calibri" panose="020F0502020204030204" pitchFamily="34" charset="0"/>
                          <a:cs typeface="Times New Roman" panose="02020603050405020304" pitchFamily="18" charset="0"/>
                        </a:rPr>
                        <a:t>Respond to any policy questions </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
        <p:nvSpPr>
          <p:cNvPr id="5" name="Folded Corner 4"/>
          <p:cNvSpPr/>
          <p:nvPr/>
        </p:nvSpPr>
        <p:spPr>
          <a:xfrm>
            <a:off x="11007307" y="158723"/>
            <a:ext cx="1085423" cy="1200337"/>
          </a:xfrm>
          <a:prstGeom prst="folded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2</a:t>
            </a:r>
            <a:r>
              <a:rPr lang="en-US" dirty="0" smtClean="0"/>
              <a:t> </a:t>
            </a:r>
          </a:p>
          <a:p>
            <a:pPr algn="ctr"/>
            <a:r>
              <a:rPr lang="en-US" dirty="0" smtClean="0"/>
              <a:t>Hand </a:t>
            </a:r>
          </a:p>
          <a:p>
            <a:pPr algn="ctr"/>
            <a:r>
              <a:rPr lang="en-US" dirty="0" smtClean="0"/>
              <a:t>offs</a:t>
            </a:r>
            <a:endParaRPr lang="en-US" dirty="0"/>
          </a:p>
        </p:txBody>
      </p:sp>
      <p:sp>
        <p:nvSpPr>
          <p:cNvPr id="3" name="Slide Number Placeholder 2"/>
          <p:cNvSpPr>
            <a:spLocks noGrp="1"/>
          </p:cNvSpPr>
          <p:nvPr>
            <p:ph type="sldNum" sz="quarter" idx="12"/>
          </p:nvPr>
        </p:nvSpPr>
        <p:spPr>
          <a:xfrm>
            <a:off x="213802" y="6402250"/>
            <a:ext cx="2844800" cy="304800"/>
          </a:xfrm>
        </p:spPr>
        <p:txBody>
          <a:bodyPr/>
          <a:lstStyle/>
          <a:p>
            <a:pPr algn="l">
              <a:defRPr/>
            </a:pPr>
            <a:fld id="{08156D9A-717C-4C36-974D-F6EE13F3C2A5}" type="slidenum">
              <a:rPr lang="en-US" altLang="en-US" smtClean="0">
                <a:solidFill>
                  <a:prstClr val="black"/>
                </a:solidFill>
              </a:rPr>
              <a:pPr algn="l">
                <a:defRPr/>
              </a:pPr>
              <a:t>22</a:t>
            </a:fld>
            <a:endParaRPr lang="en-US" altLang="en-US" dirty="0">
              <a:solidFill>
                <a:prstClr val="black"/>
              </a:solidFill>
            </a:endParaRPr>
          </a:p>
        </p:txBody>
      </p:sp>
    </p:spTree>
    <p:extLst>
      <p:ext uri="{BB962C8B-B14F-4D97-AF65-F5344CB8AC3E}">
        <p14:creationId xmlns:p14="http://schemas.microsoft.com/office/powerpoint/2010/main" val="2861987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459" y="236220"/>
            <a:ext cx="10963618" cy="685800"/>
          </a:xfrm>
        </p:spPr>
        <p:txBody>
          <a:bodyPr>
            <a:normAutofit/>
          </a:bodyPr>
          <a:lstStyle/>
          <a:p>
            <a:r>
              <a:rPr lang="en-US" b="1" dirty="0" smtClean="0">
                <a:solidFill>
                  <a:schemeClr val="accent5"/>
                </a:solidFill>
                <a:latin typeface="Arial" panose="020B0604020202020204" pitchFamily="34" charset="0"/>
                <a:cs typeface="Arial" panose="020B0604020202020204" pitchFamily="34" charset="0"/>
              </a:rPr>
              <a:t>QUESTIONS</a:t>
            </a:r>
            <a:endParaRPr lang="en-US" b="1" dirty="0">
              <a:solidFill>
                <a:schemeClr val="accent5"/>
              </a:solidFill>
              <a:latin typeface="Arial" panose="020B0604020202020204" pitchFamily="34" charset="0"/>
              <a:cs typeface="Arial" panose="020B0604020202020204" pitchFamily="34" charset="0"/>
            </a:endParaRPr>
          </a:p>
        </p:txBody>
      </p:sp>
      <p:pic>
        <p:nvPicPr>
          <p:cNvPr id="6" name="Picture 2" descr="Image result for question and ans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8143" y="236220"/>
            <a:ext cx="1371036" cy="10282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58142" y="6426104"/>
            <a:ext cx="2844800" cy="304800"/>
          </a:xfrm>
        </p:spPr>
        <p:txBody>
          <a:bodyPr/>
          <a:lstStyle/>
          <a:p>
            <a:pPr algn="l">
              <a:defRPr/>
            </a:pPr>
            <a:fld id="{08156D9A-717C-4C36-974D-F6EE13F3C2A5}" type="slidenum">
              <a:rPr lang="en-US" altLang="en-US" smtClean="0">
                <a:solidFill>
                  <a:prstClr val="black"/>
                </a:solidFill>
              </a:rPr>
              <a:pPr algn="l">
                <a:defRPr/>
              </a:pPr>
              <a:t>23</a:t>
            </a:fld>
            <a:endParaRPr lang="en-US" altLang="en-US" dirty="0">
              <a:solidFill>
                <a:prstClr val="black"/>
              </a:solidFill>
            </a:endParaRPr>
          </a:p>
        </p:txBody>
      </p:sp>
      <p:sp>
        <p:nvSpPr>
          <p:cNvPr id="7" name="Rectangle 6"/>
          <p:cNvSpPr/>
          <p:nvPr/>
        </p:nvSpPr>
        <p:spPr>
          <a:xfrm>
            <a:off x="587229" y="1072500"/>
            <a:ext cx="10754848" cy="489364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noProof="0" dirty="0" smtClean="0">
                <a:solidFill>
                  <a:prstClr val="black"/>
                </a:solidFill>
                <a:latin typeface="Arial"/>
              </a:rPr>
              <a:t>PILOT UNITS/SSC’s:</a:t>
            </a:r>
          </a:p>
          <a:p>
            <a:pPr marR="0" lvl="0" algn="l" defTabSz="914400" rtl="0" eaLnBrk="1" fontAlgn="auto" latinLnBrk="0" hangingPunct="1">
              <a:lnSpc>
                <a:spcPct val="100000"/>
              </a:lnSpc>
              <a:spcBef>
                <a:spcPts val="0"/>
              </a:spcBef>
              <a:spcAft>
                <a:spcPts val="0"/>
              </a:spcAft>
              <a:buClrTx/>
              <a:buSzTx/>
              <a:tabLst/>
              <a:defRPr/>
            </a:pPr>
            <a:endParaRPr lang="en-US" sz="2400" noProof="0" dirty="0" smtClean="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Are you prepared to follow the new processes?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understand the processes and your role in the hand offs?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understand each</a:t>
            </a:r>
            <a:r>
              <a:rPr kumimoji="0" lang="en-US" sz="2400" b="0" i="0" u="none" strike="noStrike" kern="1200" cap="none" spc="0" normalizeH="0" noProof="0" dirty="0" smtClean="0">
                <a:ln>
                  <a:noFill/>
                </a:ln>
                <a:solidFill>
                  <a:prstClr val="black"/>
                </a:solidFill>
                <a:effectLst/>
                <a:uLnTx/>
                <a:uFillTx/>
                <a:latin typeface="Arial"/>
                <a:ea typeface="+mn-ea"/>
                <a:cs typeface="+mn-cs"/>
              </a:rPr>
              <a:t> others</a:t>
            </a:r>
            <a:r>
              <a:rPr kumimoji="0" lang="en-US" sz="2400" b="0" i="0" u="none" strike="noStrike" kern="1200" cap="none" spc="0" normalizeH="0" baseline="0" noProof="0" dirty="0" smtClean="0">
                <a:ln>
                  <a:noFill/>
                </a:ln>
                <a:solidFill>
                  <a:prstClr val="black"/>
                </a:solidFill>
                <a:effectLst/>
                <a:uLnTx/>
                <a:uFillTx/>
                <a:latin typeface="Arial"/>
                <a:ea typeface="+mn-ea"/>
                <a:cs typeface="+mn-cs"/>
              </a:rPr>
              <a:t> role in the process?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have any open questions not answered?</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Is there anything more you need? </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Are there any gaps that would stop you from being successful?</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91369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329267" y="1617133"/>
            <a:ext cx="9541934" cy="324848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 BEHALF OF CASE MANAGEMENT</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10435" y="6386347"/>
            <a:ext cx="2844800" cy="304800"/>
          </a:xfrm>
        </p:spPr>
        <p:txBody>
          <a:bodyPr/>
          <a:lstStyle/>
          <a:p>
            <a:pPr algn="l">
              <a:defRPr/>
            </a:pPr>
            <a:fld id="{08156D9A-717C-4C36-974D-F6EE13F3C2A5}" type="slidenum">
              <a:rPr lang="en-US" altLang="en-US" smtClean="0">
                <a:solidFill>
                  <a:prstClr val="black"/>
                </a:solidFill>
              </a:rPr>
              <a:pPr algn="l">
                <a:defRPr/>
              </a:pPr>
              <a:t>24</a:t>
            </a:fld>
            <a:endParaRPr lang="en-US" altLang="en-US" dirty="0">
              <a:solidFill>
                <a:prstClr val="black"/>
              </a:solidFill>
            </a:endParaRPr>
          </a:p>
        </p:txBody>
      </p:sp>
    </p:spTree>
    <p:extLst>
      <p:ext uri="{BB962C8B-B14F-4D97-AF65-F5344CB8AC3E}">
        <p14:creationId xmlns:p14="http://schemas.microsoft.com/office/powerpoint/2010/main" val="1149052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ON BEHALF OF DEFINITION  </a:t>
            </a:r>
            <a:endParaRPr lang="en-US" dirty="0">
              <a:solidFill>
                <a:schemeClr val="accent5"/>
              </a:solidFill>
            </a:endParaRPr>
          </a:p>
        </p:txBody>
      </p:sp>
      <p:sp>
        <p:nvSpPr>
          <p:cNvPr id="3" name="TextBox 2"/>
          <p:cNvSpPr txBox="1"/>
          <p:nvPr/>
        </p:nvSpPr>
        <p:spPr>
          <a:xfrm>
            <a:off x="1564849" y="1329179"/>
            <a:ext cx="9426805" cy="92333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On </a:t>
            </a:r>
            <a:r>
              <a:rPr kumimoji="0" lang="en-US" sz="1800" b="1" i="0" u="none" strike="noStrike" kern="1200" cap="none" spc="0" normalizeH="0" baseline="0" noProof="0" dirty="0">
                <a:ln>
                  <a:noFill/>
                </a:ln>
                <a:solidFill>
                  <a:prstClr val="black"/>
                </a:solidFill>
                <a:effectLst/>
                <a:uLnTx/>
                <a:uFillTx/>
                <a:latin typeface="Arial"/>
                <a:ea typeface="+mn-ea"/>
                <a:cs typeface="+mn-cs"/>
              </a:rPr>
              <a:t>Behalf Of Case Management </a:t>
            </a:r>
            <a:r>
              <a:rPr kumimoji="0" lang="en-US" sz="1800" b="0" i="0" u="none" strike="noStrike" kern="1200" cap="none" spc="0" normalizeH="0" baseline="0" noProof="0" dirty="0">
                <a:ln>
                  <a:noFill/>
                </a:ln>
                <a:solidFill>
                  <a:prstClr val="black"/>
                </a:solidFill>
                <a:effectLst/>
                <a:uLnTx/>
                <a:uFillTx/>
                <a:latin typeface="Arial"/>
                <a:ea typeface="+mn-ea"/>
                <a:cs typeface="+mn-cs"/>
              </a:rPr>
              <a:t>is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task </a:t>
            </a:r>
            <a:r>
              <a:rPr kumimoji="0" lang="en-US" sz="1800" b="0" i="0" u="none" strike="noStrike" kern="1200" cap="none" spc="0" normalizeH="0" baseline="0" noProof="0" dirty="0">
                <a:ln>
                  <a:noFill/>
                </a:ln>
                <a:solidFill>
                  <a:prstClr val="black"/>
                </a:solidFill>
                <a:effectLst/>
                <a:uLnTx/>
                <a:uFillTx/>
                <a:latin typeface="Arial"/>
                <a:ea typeface="+mn-ea"/>
                <a:cs typeface="+mn-cs"/>
              </a:rPr>
              <a:t>of submitting an inquiry </a:t>
            </a:r>
            <a:r>
              <a:rPr lang="en-US" noProof="0" dirty="0" smtClean="0">
                <a:solidFill>
                  <a:prstClr val="black"/>
                </a:solidFill>
                <a:latin typeface="Arial"/>
              </a:rPr>
              <a:t>or an update on</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behalf of another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employee or yourself</a:t>
            </a:r>
            <a:r>
              <a:rPr kumimoji="0" lang="en-US" sz="1800" b="0" i="0" u="none" strike="noStrike" kern="1200" cap="none" spc="0" normalizeH="0" noProof="0" dirty="0" smtClean="0">
                <a:ln>
                  <a:noFill/>
                </a:ln>
                <a:solidFill>
                  <a:prstClr val="black"/>
                </a:solidFill>
                <a:effectLst/>
                <a:uLnTx/>
                <a:uFillTx/>
                <a:latin typeface="Arial"/>
                <a:ea typeface="+mn-ea"/>
                <a:cs typeface="+mn-cs"/>
              </a:rPr>
              <a:t> t</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o </a:t>
            </a:r>
            <a:r>
              <a:rPr kumimoji="0" lang="en-US" sz="1800" b="0" i="0" u="none" strike="noStrike" kern="1200" cap="none" spc="0" normalizeH="0" baseline="0" noProof="0" dirty="0">
                <a:ln>
                  <a:noFill/>
                </a:ln>
                <a:solidFill>
                  <a:prstClr val="black"/>
                </a:solidFill>
                <a:effectLst/>
                <a:uLnTx/>
                <a:uFillTx/>
                <a:latin typeface="Arial"/>
                <a:ea typeface="+mn-ea"/>
                <a:cs typeface="+mn-cs"/>
              </a:rPr>
              <a:t>the UCPath Center via the UCPath website. This </a:t>
            </a:r>
            <a:r>
              <a:rPr lang="en-US" dirty="0" smtClean="0">
                <a:solidFill>
                  <a:prstClr val="black"/>
                </a:solidFill>
                <a:latin typeface="Arial"/>
              </a:rPr>
              <a:t>process is also</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used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the following</a:t>
            </a:r>
            <a:r>
              <a:rPr kumimoji="0" lang="en-US" sz="1800" b="0" i="0" u="none" strike="noStrike" kern="1200" cap="none" spc="0" normalizeH="0" noProof="0" dirty="0" smtClean="0">
                <a:ln>
                  <a:noFill/>
                </a:ln>
                <a:solidFill>
                  <a:prstClr val="black"/>
                </a:solidFill>
                <a:effectLst/>
                <a:uLnTx/>
                <a:uFillTx/>
                <a:latin typeface="Arial"/>
                <a:ea typeface="+mn-ea"/>
                <a:cs typeface="+mn-cs"/>
              </a:rPr>
              <a:t> common tasks (Not an exhaustive list):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83" y="1329179"/>
            <a:ext cx="914324" cy="914324"/>
          </a:xfrm>
          <a:prstGeom prst="rect">
            <a:avLst/>
          </a:prstGeom>
        </p:spPr>
      </p:pic>
      <p:sp>
        <p:nvSpPr>
          <p:cNvPr id="5" name="Rectangle 4"/>
          <p:cNvSpPr/>
          <p:nvPr/>
        </p:nvSpPr>
        <p:spPr>
          <a:xfrm>
            <a:off x="1484786" y="2310931"/>
            <a:ext cx="9506868" cy="1477328"/>
          </a:xfrm>
          <a:prstGeom prst="rect">
            <a:avLst/>
          </a:prstGeom>
        </p:spPr>
        <p:txBody>
          <a:bodyPr wrap="square">
            <a:spAutoFit/>
          </a:bodyPr>
          <a:lstStyle/>
          <a:p>
            <a:pPr marL="285750" indent="-285750">
              <a:buFont typeface="Arial" panose="020B0604020202020204" pitchFamily="34" charset="0"/>
              <a:buChar char="•"/>
            </a:pPr>
            <a:r>
              <a:rPr lang="en-US" dirty="0" smtClean="0"/>
              <a:t>U</a:t>
            </a:r>
            <a:r>
              <a:rPr lang="en-US" dirty="0" smtClean="0">
                <a:solidFill>
                  <a:prstClr val="black"/>
                </a:solidFill>
              </a:rPr>
              <a:t>pdate</a:t>
            </a:r>
            <a:r>
              <a:rPr lang="en-US" dirty="0">
                <a:solidFill>
                  <a:prstClr val="black"/>
                </a:solidFill>
              </a:rPr>
              <a:t>, modify, edit, or change an employee/CWR </a:t>
            </a:r>
            <a:r>
              <a:rPr lang="en-US" dirty="0" smtClean="0">
                <a:solidFill>
                  <a:prstClr val="black"/>
                </a:solidFill>
              </a:rPr>
              <a:t>information. </a:t>
            </a:r>
          </a:p>
          <a:p>
            <a:pPr marL="285750" indent="-285750">
              <a:buFont typeface="Arial" panose="020B0604020202020204" pitchFamily="34" charset="0"/>
              <a:buChar char="•"/>
            </a:pPr>
            <a:r>
              <a:rPr lang="en-US" dirty="0">
                <a:solidFill>
                  <a:prstClr val="black"/>
                </a:solidFill>
              </a:rPr>
              <a:t>O</a:t>
            </a:r>
            <a:r>
              <a:rPr lang="en-US" dirty="0" smtClean="0">
                <a:solidFill>
                  <a:prstClr val="black"/>
                </a:solidFill>
              </a:rPr>
              <a:t>pen </a:t>
            </a:r>
            <a:r>
              <a:rPr lang="en-US" dirty="0">
                <a:solidFill>
                  <a:prstClr val="black"/>
                </a:solidFill>
              </a:rPr>
              <a:t>a Case for Transactions created on behalf of the employee, that did not process correctly, or were improperly cancelled by UCPath</a:t>
            </a:r>
            <a:r>
              <a:rPr lang="en-US" dirty="0" smtClean="0">
                <a:solidFill>
                  <a:prstClr val="black"/>
                </a:solidFill>
              </a:rPr>
              <a:t>.</a:t>
            </a:r>
          </a:p>
          <a:p>
            <a:pPr marL="285750" indent="-285750">
              <a:buFont typeface="Arial" panose="020B0604020202020204" pitchFamily="34" charset="0"/>
              <a:buChar char="•"/>
            </a:pPr>
            <a:r>
              <a:rPr lang="en-US" dirty="0" smtClean="0">
                <a:solidFill>
                  <a:prstClr val="black"/>
                </a:solidFill>
              </a:rPr>
              <a:t>To make specific Personal Data </a:t>
            </a:r>
            <a:r>
              <a:rPr lang="en-US" dirty="0">
                <a:solidFill>
                  <a:prstClr val="black"/>
                </a:solidFill>
              </a:rPr>
              <a:t>C</a:t>
            </a:r>
            <a:r>
              <a:rPr lang="en-US" dirty="0" smtClean="0">
                <a:solidFill>
                  <a:prstClr val="black"/>
                </a:solidFill>
              </a:rPr>
              <a:t>hange updates as defined in the Future State Process Design (FSPD). </a:t>
            </a:r>
          </a:p>
        </p:txBody>
      </p:sp>
      <p:sp>
        <p:nvSpPr>
          <p:cNvPr id="6" name="Slide Number Placeholder 5"/>
          <p:cNvSpPr>
            <a:spLocks noGrp="1"/>
          </p:cNvSpPr>
          <p:nvPr>
            <p:ph type="sldNum" sz="quarter" idx="12"/>
          </p:nvPr>
        </p:nvSpPr>
        <p:spPr>
          <a:xfrm>
            <a:off x="62386" y="6426104"/>
            <a:ext cx="2844800" cy="304800"/>
          </a:xfrm>
        </p:spPr>
        <p:txBody>
          <a:bodyPr/>
          <a:lstStyle/>
          <a:p>
            <a:pPr algn="l">
              <a:defRPr/>
            </a:pPr>
            <a:fld id="{08156D9A-717C-4C36-974D-F6EE13F3C2A5}" type="slidenum">
              <a:rPr lang="en-US" altLang="en-US" smtClean="0">
                <a:solidFill>
                  <a:prstClr val="black"/>
                </a:solidFill>
              </a:rPr>
              <a:pPr algn="l">
                <a:defRPr/>
              </a:pPr>
              <a:t>25</a:t>
            </a:fld>
            <a:endParaRPr lang="en-US" altLang="en-US" dirty="0">
              <a:solidFill>
                <a:prstClr val="black"/>
              </a:solidFill>
            </a:endParaRPr>
          </a:p>
        </p:txBody>
      </p:sp>
    </p:spTree>
    <p:extLst>
      <p:ext uri="{BB962C8B-B14F-4D97-AF65-F5344CB8AC3E}">
        <p14:creationId xmlns:p14="http://schemas.microsoft.com/office/powerpoint/2010/main" val="233415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61013" y="119539"/>
            <a:ext cx="11684910" cy="685800"/>
          </a:xfrm>
        </p:spPr>
        <p:txBody>
          <a:bodyPr/>
          <a:lstStyle/>
          <a:p>
            <a:r>
              <a:rPr lang="en-US" sz="2600" dirty="0" smtClean="0">
                <a:solidFill>
                  <a:schemeClr val="accent5"/>
                </a:solidFill>
              </a:rPr>
              <a:t>ON BEHALF CASE MANAGEMENT </a:t>
            </a:r>
            <a:r>
              <a:rPr lang="en-US" sz="2600" dirty="0">
                <a:solidFill>
                  <a:schemeClr val="accent5"/>
                </a:solidFill>
              </a:rPr>
              <a:t>HIGH LEVEL </a:t>
            </a:r>
            <a:r>
              <a:rPr lang="en-US" sz="2600" dirty="0" smtClean="0">
                <a:solidFill>
                  <a:schemeClr val="accent5"/>
                </a:solidFill>
              </a:rPr>
              <a:t>PROCESS </a:t>
            </a:r>
            <a:r>
              <a:rPr lang="en-US" sz="2600" dirty="0">
                <a:solidFill>
                  <a:schemeClr val="accent5"/>
                </a:solidFill>
              </a:rPr>
              <a:t>OVERVIEW </a:t>
            </a:r>
            <a:endParaRPr lang="en-US" sz="2600" dirty="0">
              <a:solidFill>
                <a:schemeClr val="accent5"/>
              </a:solidFill>
            </a:endParaRPr>
          </a:p>
        </p:txBody>
      </p:sp>
      <p:pic>
        <p:nvPicPr>
          <p:cNvPr id="2" name="Picture 1"/>
          <p:cNvPicPr>
            <a:picLocks noChangeAspect="1"/>
          </p:cNvPicPr>
          <p:nvPr/>
        </p:nvPicPr>
        <p:blipFill>
          <a:blip r:embed="rId4"/>
          <a:stretch>
            <a:fillRect/>
          </a:stretch>
        </p:blipFill>
        <p:spPr>
          <a:xfrm>
            <a:off x="159391" y="805339"/>
            <a:ext cx="11786532" cy="5872298"/>
          </a:xfrm>
          <a:prstGeom prst="rect">
            <a:avLst/>
          </a:prstGeom>
        </p:spPr>
      </p:pic>
      <p:sp>
        <p:nvSpPr>
          <p:cNvPr id="3" name="Slide Number Placeholder 2"/>
          <p:cNvSpPr>
            <a:spLocks noGrp="1"/>
          </p:cNvSpPr>
          <p:nvPr>
            <p:ph type="sldNum" sz="quarter" idx="12"/>
          </p:nvPr>
        </p:nvSpPr>
        <p:spPr>
          <a:xfrm>
            <a:off x="159391" y="6449958"/>
            <a:ext cx="2844800" cy="304800"/>
          </a:xfrm>
        </p:spPr>
        <p:txBody>
          <a:bodyPr/>
          <a:lstStyle/>
          <a:p>
            <a:pPr algn="l">
              <a:defRPr/>
            </a:pPr>
            <a:fld id="{08156D9A-717C-4C36-974D-F6EE13F3C2A5}" type="slidenum">
              <a:rPr lang="en-US" altLang="en-US" smtClean="0">
                <a:solidFill>
                  <a:prstClr val="black"/>
                </a:solidFill>
              </a:rPr>
              <a:pPr algn="l">
                <a:defRPr/>
              </a:pPr>
              <a:t>26</a:t>
            </a:fld>
            <a:endParaRPr lang="en-US" altLang="en-US" dirty="0">
              <a:solidFill>
                <a:prstClr val="black"/>
              </a:solidFill>
            </a:endParaRPr>
          </a:p>
        </p:txBody>
      </p:sp>
    </p:spTree>
    <p:extLst>
      <p:ext uri="{BB962C8B-B14F-4D97-AF65-F5344CB8AC3E}">
        <p14:creationId xmlns:p14="http://schemas.microsoft.com/office/powerpoint/2010/main" val="3516884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7941152"/>
              </p:ext>
            </p:extLst>
          </p:nvPr>
        </p:nvGraphicFramePr>
        <p:xfrm>
          <a:off x="281526" y="1345931"/>
          <a:ext cx="11622756" cy="4408918"/>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152189">
                  <a:extLst>
                    <a:ext uri="{9D8B030D-6E8A-4147-A177-3AD203B41FA5}">
                      <a16:colId xmlns:a16="http://schemas.microsoft.com/office/drawing/2014/main" val="173877214"/>
                    </a:ext>
                  </a:extLst>
                </a:gridCol>
                <a:gridCol w="6688380">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1023693">
                <a:tc>
                  <a:txBody>
                    <a:bodyPr/>
                    <a:lstStyle/>
                    <a:p>
                      <a:pPr algn="ctr" fontAlgn="t"/>
                      <a:r>
                        <a:rPr lang="en-US" sz="1800" b="0" u="none" strike="noStrike" dirty="0">
                          <a:solidFill>
                            <a:schemeClr val="bg1"/>
                          </a:solidFill>
                          <a:effectLst/>
                        </a:rPr>
                        <a:t>Category </a:t>
                      </a:r>
                      <a:endParaRPr lang="en-US" sz="18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1800" b="0" u="none" strike="noStrike" dirty="0">
                          <a:solidFill>
                            <a:schemeClr val="bg1"/>
                          </a:solidFill>
                          <a:effectLst/>
                        </a:rPr>
                        <a:t>Purview</a:t>
                      </a:r>
                      <a:endParaRPr lang="en-US" sz="18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1800" b="0" u="none" strike="noStrike" dirty="0">
                          <a:solidFill>
                            <a:schemeClr val="bg1"/>
                          </a:solidFill>
                          <a:effectLst/>
                        </a:rPr>
                        <a:t>General </a:t>
                      </a:r>
                      <a:r>
                        <a:rPr lang="en-US" sz="1800" b="0" u="none" strike="noStrike" dirty="0" smtClean="0">
                          <a:solidFill>
                            <a:schemeClr val="bg1"/>
                          </a:solidFill>
                          <a:effectLst/>
                        </a:rPr>
                        <a:t>Approach </a:t>
                      </a:r>
                      <a:endParaRPr lang="en-US" sz="18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1800" b="0" u="none" strike="noStrike" dirty="0" smtClean="0">
                          <a:solidFill>
                            <a:schemeClr val="bg1"/>
                          </a:solidFill>
                          <a:effectLst/>
                        </a:rPr>
                        <a:t>Transactions</a:t>
                      </a:r>
                      <a:r>
                        <a:rPr lang="en-US" sz="1800" b="0" u="none" strike="noStrike" baseline="0" dirty="0" smtClean="0">
                          <a:solidFill>
                            <a:schemeClr val="bg1"/>
                          </a:solidFill>
                          <a:effectLst/>
                        </a:rPr>
                        <a:t> </a:t>
                      </a:r>
                      <a:r>
                        <a:rPr lang="en-US" sz="1800" b="0" u="none" strike="noStrike" dirty="0" smtClean="0">
                          <a:solidFill>
                            <a:schemeClr val="bg1"/>
                          </a:solidFill>
                          <a:effectLst/>
                        </a:rPr>
                        <a:t>Initiated</a:t>
                      </a:r>
                      <a:r>
                        <a:rPr lang="en-US" sz="1800" b="0" u="none" strike="noStrike" baseline="0" dirty="0" smtClean="0">
                          <a:solidFill>
                            <a:schemeClr val="bg1"/>
                          </a:solidFill>
                          <a:effectLst/>
                        </a:rPr>
                        <a:t> by SSC only</a:t>
                      </a:r>
                      <a:endParaRPr lang="en-US" sz="18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3385225">
                <a:tc>
                  <a:txBody>
                    <a:bodyPr/>
                    <a:lstStyle/>
                    <a:p>
                      <a:pPr algn="l" fontAlgn="t"/>
                      <a:r>
                        <a:rPr lang="en-US" sz="1400" b="0" u="none" strike="noStrike" dirty="0">
                          <a:effectLst/>
                        </a:rPr>
                        <a:t>Cases related to ESCALATED transaction entry that requires UCPC entry</a:t>
                      </a:r>
                      <a:endParaRPr lang="en-US" sz="14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t"/>
                      <a:r>
                        <a:rPr lang="en-US" sz="1400" b="0" u="none" strike="noStrike" dirty="0" smtClean="0">
                          <a:effectLst/>
                        </a:rPr>
                        <a:t>Transactional Unit</a:t>
                      </a:r>
                      <a:endParaRPr lang="en-US" sz="14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lvl="0" algn="l" fontAlgn="t"/>
                      <a:r>
                        <a:rPr lang="en-US" sz="1400" b="0" u="none" strike="noStrike" dirty="0" smtClean="0">
                          <a:effectLst/>
                        </a:rPr>
                        <a:t>ESCALATED corrections or updates</a:t>
                      </a:r>
                      <a:r>
                        <a:rPr lang="en-US" sz="1400" b="0" u="none" strike="noStrike" baseline="0" dirty="0" smtClean="0">
                          <a:effectLst/>
                        </a:rPr>
                        <a:t> </a:t>
                      </a:r>
                      <a:r>
                        <a:rPr lang="en-US" sz="1400" b="0" u="none" strike="noStrike" dirty="0" smtClean="0">
                          <a:effectLst/>
                        </a:rPr>
                        <a:t>initiated by</a:t>
                      </a:r>
                      <a:r>
                        <a:rPr lang="en-US" sz="1400" b="0" u="none" strike="noStrike" baseline="0" dirty="0" smtClean="0">
                          <a:effectLst/>
                        </a:rPr>
                        <a:t> </a:t>
                      </a:r>
                      <a:r>
                        <a:rPr lang="en-US" sz="1400" b="0" u="none" strike="noStrike" dirty="0" smtClean="0">
                          <a:effectLst/>
                        </a:rPr>
                        <a:t>the </a:t>
                      </a:r>
                      <a:r>
                        <a:rPr lang="en-US" sz="1400" b="0" u="none" strike="noStrike" dirty="0" smtClean="0">
                          <a:effectLst/>
                        </a:rPr>
                        <a:t>Transactional</a:t>
                      </a:r>
                      <a:r>
                        <a:rPr lang="en-US" sz="1400" b="0" u="none" strike="noStrike" baseline="0" dirty="0" smtClean="0">
                          <a:effectLst/>
                        </a:rPr>
                        <a:t> Unit</a:t>
                      </a:r>
                      <a:r>
                        <a:rPr lang="en-US" sz="1400" b="0" u="none" strike="noStrike" dirty="0" smtClean="0">
                          <a:effectLst/>
                        </a:rPr>
                        <a:t> </a:t>
                      </a:r>
                      <a:r>
                        <a:rPr lang="en-US" sz="1400" b="0" u="none" strike="noStrike" dirty="0" smtClean="0">
                          <a:effectLst/>
                        </a:rPr>
                        <a:t>need </a:t>
                      </a:r>
                      <a:r>
                        <a:rPr lang="en-US" sz="1400" b="0" u="none" strike="noStrike" dirty="0">
                          <a:effectLst/>
                        </a:rPr>
                        <a:t>to </a:t>
                      </a:r>
                      <a:r>
                        <a:rPr lang="en-US" sz="1400" b="0" u="none" strike="noStrike" dirty="0" smtClean="0">
                          <a:effectLst/>
                        </a:rPr>
                        <a:t>be </a:t>
                      </a:r>
                      <a:r>
                        <a:rPr lang="en-US" sz="1400" b="0" u="none" strike="noStrike" dirty="0">
                          <a:effectLst/>
                        </a:rPr>
                        <a:t>opened by the </a:t>
                      </a:r>
                      <a:r>
                        <a:rPr lang="en-US" sz="1400" b="0" u="none" strike="noStrike" dirty="0" smtClean="0">
                          <a:effectLst/>
                        </a:rPr>
                        <a:t>Transactional</a:t>
                      </a:r>
                      <a:r>
                        <a:rPr lang="en-US" sz="1400" b="0" u="none" strike="noStrike" baseline="0" dirty="0" smtClean="0">
                          <a:effectLst/>
                        </a:rPr>
                        <a:t> Unit</a:t>
                      </a:r>
                      <a:r>
                        <a:rPr lang="en-US" sz="1400" b="0" u="none" strike="noStrike" dirty="0" smtClean="0">
                          <a:effectLst/>
                        </a:rPr>
                        <a:t>. </a:t>
                      </a:r>
                      <a:endParaRPr lang="en-US" sz="1400" b="0" u="none" strike="noStrike" dirty="0" smtClean="0">
                        <a:effectLst/>
                      </a:endParaRPr>
                    </a:p>
                    <a:p>
                      <a:pPr lvl="0" algn="l" fontAlgn="t"/>
                      <a:r>
                        <a:rPr lang="en-US" sz="1400" b="0" u="none" strike="noStrike" dirty="0" smtClean="0">
                          <a:effectLst/>
                        </a:rPr>
                        <a:t>Any </a:t>
                      </a:r>
                      <a:r>
                        <a:rPr lang="en-US" sz="1400" b="0" u="none" strike="noStrike" dirty="0">
                          <a:effectLst/>
                        </a:rPr>
                        <a:t>PAY related transactions that require a </a:t>
                      </a:r>
                      <a:r>
                        <a:rPr lang="en-US" sz="1400" b="0" u="none" strike="noStrike" dirty="0" smtClean="0">
                          <a:effectLst/>
                        </a:rPr>
                        <a:t>*correction </a:t>
                      </a:r>
                      <a:r>
                        <a:rPr lang="en-US" sz="1400" b="0" u="none" strike="noStrike" dirty="0">
                          <a:effectLst/>
                        </a:rPr>
                        <a:t>or a </a:t>
                      </a:r>
                      <a:r>
                        <a:rPr lang="en-US" sz="1400" b="0" u="none" strike="noStrike" dirty="0" smtClean="0">
                          <a:effectLst/>
                        </a:rPr>
                        <a:t>case requires</a:t>
                      </a:r>
                      <a:r>
                        <a:rPr lang="en-US" sz="1400" b="0" u="none" strike="noStrike" baseline="0" dirty="0" smtClean="0">
                          <a:effectLst/>
                        </a:rPr>
                        <a:t> a </a:t>
                      </a:r>
                      <a:r>
                        <a:rPr lang="en-US" sz="1400" b="0" u="none" strike="noStrike" dirty="0" smtClean="0">
                          <a:effectLst/>
                        </a:rPr>
                        <a:t>Job and/or Position data update form to submit the request to UCPath Center via case</a:t>
                      </a:r>
                      <a:r>
                        <a:rPr lang="en-US" sz="1400" b="0" u="none" strike="noStrike" baseline="0" dirty="0" smtClean="0">
                          <a:effectLst/>
                        </a:rPr>
                        <a:t> for any of the fields below</a:t>
                      </a:r>
                      <a:r>
                        <a:rPr lang="en-US" sz="1400" b="0" u="none" strike="noStrike" dirty="0" smtClean="0">
                          <a:effectLst/>
                        </a:rPr>
                        <a:t>: </a:t>
                      </a:r>
                      <a:endParaRPr lang="en-US" sz="1400" b="0" u="none" strike="noStrike" dirty="0" smtClean="0">
                        <a:effectLst/>
                      </a:endParaRPr>
                    </a:p>
                    <a:p>
                      <a:pPr marL="628650" lvl="1" indent="-171450" algn="l" fontAlgn="t">
                        <a:buFont typeface="Arial" panose="020B0604020202020204" pitchFamily="34" charset="0"/>
                        <a:buChar char="•"/>
                      </a:pPr>
                      <a:r>
                        <a:rPr lang="en-US" sz="1400" b="0" u="none" strike="noStrike" dirty="0" smtClean="0">
                          <a:solidFill>
                            <a:schemeClr val="tx1"/>
                          </a:solidFill>
                          <a:effectLst/>
                        </a:rPr>
                        <a:t>Comp </a:t>
                      </a:r>
                      <a:r>
                        <a:rPr lang="en-US" sz="1400" b="0" u="none" strike="noStrike" dirty="0">
                          <a:solidFill>
                            <a:schemeClr val="tx1"/>
                          </a:solidFill>
                          <a:effectLst/>
                        </a:rPr>
                        <a:t>Rate </a:t>
                      </a:r>
                      <a:endParaRPr lang="en-US" sz="1400" b="0" u="none" strike="noStrike" dirty="0" smtClean="0">
                        <a:solidFill>
                          <a:schemeClr val="tx1"/>
                        </a:solidFill>
                        <a:effectLst/>
                      </a:endParaRPr>
                    </a:p>
                    <a:p>
                      <a:pPr marL="628650" lvl="1" indent="-171450" algn="l" fontAlgn="t">
                        <a:buFont typeface="Arial" panose="020B0604020202020204" pitchFamily="34" charset="0"/>
                        <a:buChar char="•"/>
                      </a:pPr>
                      <a:r>
                        <a:rPr lang="en-US" sz="1400" b="0" u="none" strike="noStrike" dirty="0" smtClean="0">
                          <a:solidFill>
                            <a:schemeClr val="tx1"/>
                          </a:solidFill>
                          <a:effectLst/>
                        </a:rPr>
                        <a:t>Job Frequency</a:t>
                      </a:r>
                    </a:p>
                    <a:p>
                      <a:pPr marL="628650" lvl="1" indent="-171450" algn="l" fontAlgn="t">
                        <a:buFont typeface="Arial" panose="020B0604020202020204" pitchFamily="34" charset="0"/>
                        <a:buChar char="•"/>
                      </a:pPr>
                      <a:r>
                        <a:rPr lang="en-US" sz="1400" b="0" u="none" strike="noStrike" dirty="0" smtClean="0">
                          <a:solidFill>
                            <a:schemeClr val="tx1"/>
                          </a:solidFill>
                          <a:effectLst/>
                        </a:rPr>
                        <a:t>Effective Date</a:t>
                      </a:r>
                    </a:p>
                    <a:p>
                      <a:pPr marL="628650" lvl="1" indent="-171450" algn="l" fontAlgn="t">
                        <a:buFont typeface="Arial" panose="020B0604020202020204" pitchFamily="34" charset="0"/>
                        <a:buChar char="•"/>
                      </a:pPr>
                      <a:r>
                        <a:rPr lang="en-US" sz="1400" b="0" u="none" strike="noStrike" dirty="0" smtClean="0">
                          <a:solidFill>
                            <a:schemeClr val="tx1"/>
                          </a:solidFill>
                          <a:effectLst/>
                        </a:rPr>
                        <a:t>FTE</a:t>
                      </a:r>
                    </a:p>
                    <a:p>
                      <a:pPr marL="628650" lvl="1" indent="-171450" algn="l" fontAlgn="t">
                        <a:buFont typeface="Arial" panose="020B0604020202020204" pitchFamily="34" charset="0"/>
                        <a:buChar char="•"/>
                      </a:pPr>
                      <a:r>
                        <a:rPr lang="en-US" sz="1400" b="0" u="none" strike="noStrike" dirty="0" smtClean="0">
                          <a:solidFill>
                            <a:schemeClr val="tx1"/>
                          </a:solidFill>
                          <a:effectLst/>
                        </a:rPr>
                        <a:t>Pay Group</a:t>
                      </a:r>
                    </a:p>
                    <a:p>
                      <a:pPr marL="628650" lvl="1" indent="-171450" algn="l" fontAlgn="t">
                        <a:buFont typeface="Arial" panose="020B0604020202020204" pitchFamily="34" charset="0"/>
                        <a:buChar char="•"/>
                      </a:pPr>
                      <a:r>
                        <a:rPr lang="en-US" sz="1400" b="0" u="none" strike="noStrike" dirty="0" smtClean="0">
                          <a:solidFill>
                            <a:schemeClr val="tx1"/>
                          </a:solidFill>
                          <a:effectLst/>
                        </a:rPr>
                        <a:t>Additional Pay</a:t>
                      </a:r>
                    </a:p>
                    <a:p>
                      <a:pPr marL="628650" lvl="1" indent="-171450" algn="l" fontAlgn="t">
                        <a:buFont typeface="Arial" panose="020B0604020202020204" pitchFamily="34" charset="0"/>
                        <a:buChar char="•"/>
                      </a:pPr>
                      <a:r>
                        <a:rPr lang="en-US" sz="1400" b="0" u="none" strike="noStrike" dirty="0" smtClean="0">
                          <a:solidFill>
                            <a:schemeClr val="tx1"/>
                          </a:solidFill>
                          <a:effectLst/>
                        </a:rPr>
                        <a:t>One-Time </a:t>
                      </a:r>
                      <a:r>
                        <a:rPr lang="en-US" sz="1400" b="0" u="none" strike="noStrike" dirty="0" smtClean="0">
                          <a:solidFill>
                            <a:schemeClr val="tx1"/>
                          </a:solidFill>
                          <a:effectLst/>
                        </a:rPr>
                        <a:t>Pay</a:t>
                      </a:r>
                    </a:p>
                    <a:p>
                      <a:pPr marL="628650" lvl="1" indent="-171450" algn="l" fontAlgn="t">
                        <a:buFont typeface="Arial" panose="020B0604020202020204" pitchFamily="34" charset="0"/>
                        <a:buChar char="•"/>
                      </a:pPr>
                      <a:endParaRPr lang="en-US" sz="1400" b="0" u="none" strike="noStrike" dirty="0" smtClean="0">
                        <a:solidFill>
                          <a:schemeClr val="tx1"/>
                        </a:solidFill>
                        <a:effectLst/>
                      </a:endParaRPr>
                    </a:p>
                    <a:p>
                      <a:pPr marL="457200" lvl="1" indent="0" algn="l" fontAlgn="t">
                        <a:buFont typeface="Arial" panose="020B0604020202020204" pitchFamily="34" charset="0"/>
                        <a:buNone/>
                      </a:pPr>
                      <a:r>
                        <a:rPr lang="en-US" sz="1400" b="0" u="none" strike="noStrike" dirty="0" smtClean="0">
                          <a:solidFill>
                            <a:schemeClr val="tx1"/>
                          </a:solidFill>
                          <a:effectLst/>
                        </a:rPr>
                        <a:t>*Phase II position/job data update form are in scope</a:t>
                      </a:r>
                      <a:endParaRPr lang="en-US" sz="1400" b="0" u="none" strike="noStrike" dirty="0">
                        <a:solidFill>
                          <a:schemeClr val="tx1"/>
                        </a:solidFill>
                        <a:effectLst/>
                      </a:endParaRPr>
                    </a:p>
                  </a:txBody>
                  <a:tcPr>
                    <a:lnB w="12700" cap="flat" cmpd="sng" algn="ctr">
                      <a:solidFill>
                        <a:schemeClr val="tx1"/>
                      </a:solidFill>
                      <a:prstDash val="solid"/>
                      <a:round/>
                      <a:headEnd type="none" w="med" len="med"/>
                      <a:tailEnd type="none" w="med" len="med"/>
                    </a:lnB>
                  </a:tcPr>
                </a:tc>
                <a:tc>
                  <a:txBody>
                    <a:bodyPr/>
                    <a:lstStyle/>
                    <a:p>
                      <a:pPr algn="l" fontAlgn="t"/>
                      <a:r>
                        <a:rPr lang="en-US" sz="1400" b="0" u="none" strike="noStrike" dirty="0">
                          <a:effectLst/>
                        </a:rPr>
                        <a:t>Retroactive Compensation Changes</a:t>
                      </a:r>
                      <a:br>
                        <a:rPr lang="en-US" sz="1400" b="0" u="none" strike="noStrike" dirty="0">
                          <a:effectLst/>
                        </a:rPr>
                      </a:br>
                      <a:r>
                        <a:rPr lang="en-US" sz="1400" b="0" u="none" strike="noStrike" dirty="0">
                          <a:effectLst/>
                        </a:rPr>
                        <a:t>Overpayments</a:t>
                      </a:r>
                      <a:br>
                        <a:rPr lang="en-US" sz="1400" b="0" u="none" strike="noStrike" dirty="0">
                          <a:effectLst/>
                        </a:rPr>
                      </a:br>
                      <a:r>
                        <a:rPr lang="en-US" sz="1400" b="0" u="none" strike="noStrike" dirty="0">
                          <a:effectLst/>
                        </a:rPr>
                        <a:t>Off Cycle Checks</a:t>
                      </a:r>
                      <a:br>
                        <a:rPr lang="en-US" sz="1400" b="0" u="none" strike="noStrike" dirty="0">
                          <a:effectLst/>
                        </a:rPr>
                      </a:br>
                      <a:r>
                        <a:rPr lang="en-US" sz="1400" b="0" u="none" strike="noStrike" dirty="0">
                          <a:effectLst/>
                        </a:rPr>
                        <a:t>Final Pay</a:t>
                      </a:r>
                      <a:br>
                        <a:rPr lang="en-US" sz="1400" b="0" u="none" strike="noStrike" dirty="0">
                          <a:effectLst/>
                        </a:rPr>
                      </a:br>
                      <a:r>
                        <a:rPr lang="en-US" sz="1400" b="0" u="none" strike="noStrike" dirty="0">
                          <a:effectLst/>
                        </a:rPr>
                        <a:t>Next Day Checks</a:t>
                      </a:r>
                      <a:br>
                        <a:rPr lang="en-US" sz="1400" b="0" u="none" strike="noStrike" dirty="0">
                          <a:effectLst/>
                        </a:rPr>
                      </a:br>
                      <a:r>
                        <a:rPr lang="en-US" sz="1400" b="0" u="none" strike="noStrike" dirty="0">
                          <a:effectLst/>
                        </a:rPr>
                        <a:t>Missed </a:t>
                      </a:r>
                      <a:r>
                        <a:rPr lang="en-US" sz="1400" b="0" u="none" strike="noStrike" dirty="0" smtClean="0">
                          <a:effectLst/>
                        </a:rPr>
                        <a:t>Pay</a:t>
                      </a:r>
                      <a:r>
                        <a:rPr lang="en-US" sz="1400" b="0" u="none" strike="noStrike" dirty="0">
                          <a:effectLst/>
                        </a:rPr>
                        <a:t/>
                      </a:r>
                      <a:br>
                        <a:rPr lang="en-US" sz="1400" b="0" u="none" strike="noStrike" dirty="0">
                          <a:effectLst/>
                        </a:rPr>
                      </a:br>
                      <a:r>
                        <a:rPr lang="en-US" sz="1400" b="0" u="none" strike="noStrike" dirty="0">
                          <a:effectLst/>
                        </a:rPr>
                        <a:t>Leave of </a:t>
                      </a:r>
                      <a:r>
                        <a:rPr lang="en-US" sz="1400" b="0" u="none" strike="noStrike" dirty="0" smtClean="0">
                          <a:effectLst/>
                        </a:rPr>
                        <a:t>Absence</a:t>
                      </a:r>
                      <a:r>
                        <a:rPr lang="en-US" sz="1400" b="0" u="none" strike="noStrike" dirty="0">
                          <a:effectLst/>
                        </a:rPr>
                        <a:t/>
                      </a:r>
                      <a:br>
                        <a:rPr lang="en-US" sz="1400" b="0" u="none" strike="noStrike" dirty="0">
                          <a:effectLst/>
                        </a:rPr>
                      </a:br>
                      <a:r>
                        <a:rPr lang="en-US" sz="1400" b="0" u="none" strike="noStrike" dirty="0">
                          <a:effectLst/>
                        </a:rPr>
                        <a:t>Sabbatical Credit Adjustments </a:t>
                      </a:r>
                      <a:endParaRPr lang="en-US" sz="14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401878"/>
                  </a:ext>
                </a:extLst>
              </a:tr>
            </a:tbl>
          </a:graphicData>
        </a:graphic>
      </p:graphicFrame>
      <p:sp>
        <p:nvSpPr>
          <p:cNvPr id="3" name="Rectangle 2"/>
          <p:cNvSpPr/>
          <p:nvPr/>
        </p:nvSpPr>
        <p:spPr>
          <a:xfrm>
            <a:off x="281526" y="825812"/>
            <a:ext cx="11622756" cy="498819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lded Corner 5"/>
          <p:cNvSpPr/>
          <p:nvPr/>
        </p:nvSpPr>
        <p:spPr>
          <a:xfrm>
            <a:off x="8812747" y="627850"/>
            <a:ext cx="1085423" cy="1200337"/>
          </a:xfrm>
          <a:prstGeom prst="folded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1 </a:t>
            </a:r>
          </a:p>
          <a:p>
            <a:pPr algn="ctr"/>
            <a:r>
              <a:rPr lang="en-US" dirty="0" smtClean="0"/>
              <a:t>Hand </a:t>
            </a:r>
          </a:p>
          <a:p>
            <a:pPr algn="ctr"/>
            <a:r>
              <a:rPr lang="en-US" dirty="0" smtClean="0"/>
              <a:t>off</a:t>
            </a:r>
            <a:endParaRPr lang="en-US" dirty="0"/>
          </a:p>
        </p:txBody>
      </p:sp>
      <p:sp>
        <p:nvSpPr>
          <p:cNvPr id="7" name="Title 1"/>
          <p:cNvSpPr>
            <a:spLocks noGrp="1"/>
          </p:cNvSpPr>
          <p:nvPr>
            <p:ph type="title"/>
          </p:nvPr>
        </p:nvSpPr>
        <p:spPr>
          <a:xfrm>
            <a:off x="185855" y="140012"/>
            <a:ext cx="11814098" cy="685800"/>
          </a:xfrm>
        </p:spPr>
        <p:txBody>
          <a:bodyPr/>
          <a:lstStyle/>
          <a:p>
            <a:r>
              <a:rPr lang="en-US" sz="3200" dirty="0" smtClean="0">
                <a:solidFill>
                  <a:schemeClr val="accent5"/>
                </a:solidFill>
              </a:rPr>
              <a:t>ON BEHALF OF CASE MANAGEMENT HANDOFF </a:t>
            </a:r>
            <a:r>
              <a:rPr lang="en-US" sz="3200" dirty="0" smtClean="0">
                <a:solidFill>
                  <a:schemeClr val="accent5"/>
                </a:solidFill>
              </a:rPr>
              <a:t>MATRIX</a:t>
            </a:r>
            <a:endParaRPr lang="en-US" sz="3200" dirty="0">
              <a:solidFill>
                <a:schemeClr val="accent5"/>
              </a:solidFill>
            </a:endParaRPr>
          </a:p>
        </p:txBody>
      </p:sp>
      <p:sp>
        <p:nvSpPr>
          <p:cNvPr id="8" name="Slide Number Placeholder 7"/>
          <p:cNvSpPr>
            <a:spLocks noGrp="1"/>
          </p:cNvSpPr>
          <p:nvPr>
            <p:ph type="sldNum" sz="quarter" idx="12"/>
          </p:nvPr>
        </p:nvSpPr>
        <p:spPr>
          <a:xfrm>
            <a:off x="185855" y="6426104"/>
            <a:ext cx="2844800" cy="304800"/>
          </a:xfrm>
        </p:spPr>
        <p:txBody>
          <a:bodyPr/>
          <a:lstStyle/>
          <a:p>
            <a:pPr algn="l">
              <a:defRPr/>
            </a:pPr>
            <a:fld id="{08156D9A-717C-4C36-974D-F6EE13F3C2A5}" type="slidenum">
              <a:rPr lang="en-US" altLang="en-US" smtClean="0">
                <a:solidFill>
                  <a:prstClr val="black"/>
                </a:solidFill>
              </a:rPr>
              <a:pPr algn="l">
                <a:defRPr/>
              </a:pPr>
              <a:t>27</a:t>
            </a:fld>
            <a:endParaRPr lang="en-US" altLang="en-US" dirty="0">
              <a:solidFill>
                <a:prstClr val="black"/>
              </a:solidFill>
            </a:endParaRPr>
          </a:p>
        </p:txBody>
      </p:sp>
    </p:spTree>
    <p:extLst>
      <p:ext uri="{BB962C8B-B14F-4D97-AF65-F5344CB8AC3E}">
        <p14:creationId xmlns:p14="http://schemas.microsoft.com/office/powerpoint/2010/main" val="16146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97541820"/>
              </p:ext>
            </p:extLst>
          </p:nvPr>
        </p:nvGraphicFramePr>
        <p:xfrm>
          <a:off x="208274" y="1194928"/>
          <a:ext cx="11622756" cy="2804160"/>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511576">
                  <a:extLst>
                    <a:ext uri="{9D8B030D-6E8A-4147-A177-3AD203B41FA5}">
                      <a16:colId xmlns:a16="http://schemas.microsoft.com/office/drawing/2014/main" val="173877214"/>
                    </a:ext>
                  </a:extLst>
                </a:gridCol>
                <a:gridCol w="6328993">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409376">
                <a:tc>
                  <a:txBody>
                    <a:bodyPr/>
                    <a:lstStyle/>
                    <a:p>
                      <a:pPr algn="ctr" fontAlgn="t"/>
                      <a:r>
                        <a:rPr lang="en-US" sz="2000" b="0" u="none" strike="noStrike" dirty="0">
                          <a:solidFill>
                            <a:schemeClr val="bg1"/>
                          </a:solidFill>
                          <a:effectLst/>
                        </a:rPr>
                        <a:t>Category </a:t>
                      </a:r>
                      <a:endParaRPr lang="en-US" sz="20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Purview</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General </a:t>
                      </a:r>
                      <a:r>
                        <a:rPr lang="en-US" sz="2000" b="0" u="none" strike="noStrike" dirty="0" smtClean="0">
                          <a:solidFill>
                            <a:schemeClr val="bg1"/>
                          </a:solidFill>
                          <a:effectLst/>
                        </a:rPr>
                        <a:t>Approach </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smtClean="0">
                          <a:solidFill>
                            <a:schemeClr val="bg1"/>
                          </a:solidFill>
                          <a:effectLst/>
                        </a:rPr>
                        <a:t>Transactions</a:t>
                      </a:r>
                      <a:r>
                        <a:rPr lang="en-US" sz="2000" b="0" u="none" strike="noStrike" baseline="0" dirty="0" smtClean="0">
                          <a:solidFill>
                            <a:schemeClr val="bg1"/>
                          </a:solidFill>
                          <a:effectLst/>
                        </a:rPr>
                        <a:t> </a:t>
                      </a:r>
                      <a:r>
                        <a:rPr lang="en-US" sz="2000" b="0" u="none" strike="noStrike" dirty="0" smtClean="0">
                          <a:solidFill>
                            <a:schemeClr val="bg1"/>
                          </a:solidFill>
                          <a:effectLst/>
                        </a:rPr>
                        <a:t>Initiated</a:t>
                      </a:r>
                      <a:r>
                        <a:rPr lang="en-US" sz="2000" b="0" u="none" strike="noStrike" baseline="0" dirty="0" smtClean="0">
                          <a:solidFill>
                            <a:schemeClr val="bg1"/>
                          </a:solidFill>
                          <a:effectLst/>
                        </a:rPr>
                        <a:t> by SSC only</a:t>
                      </a:r>
                      <a:endParaRPr lang="en-US" sz="20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1052682">
                <a:tc>
                  <a:txBody>
                    <a:bodyPr/>
                    <a:lstStyle/>
                    <a:p>
                      <a:pPr algn="l" fontAlgn="t"/>
                      <a:r>
                        <a:rPr lang="en-US" sz="1600" b="0" u="none" strike="noStrike" dirty="0">
                          <a:effectLst/>
                        </a:rPr>
                        <a:t>Cases related to STANDARD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l" fontAlgn="t"/>
                      <a:r>
                        <a:rPr lang="en-US" sz="1600" b="0" u="none" strike="noStrike" dirty="0">
                          <a:effectLst/>
                        </a:rPr>
                        <a:t>Transactional Unit</a:t>
                      </a:r>
                      <a:endParaRPr lang="en-US" sz="1600" b="0" i="0" u="none" strike="noStrike" dirty="0">
                        <a:solidFill>
                          <a:srgbClr val="000000"/>
                        </a:solidFill>
                        <a:effectLst/>
                        <a:latin typeface="Calibri" panose="020F0502020204030204" pitchFamily="34" charset="0"/>
                      </a:endParaRPr>
                    </a:p>
                  </a:txBody>
                  <a:tcPr/>
                </a:tc>
                <a:tc>
                  <a:txBody>
                    <a:bodyPr/>
                    <a:lstStyle/>
                    <a:p>
                      <a:pPr marL="0" indent="0" algn="l" fontAlgn="t">
                        <a:buFont typeface="Arial" panose="020B0604020202020204" pitchFamily="34" charset="0"/>
                        <a:buNone/>
                      </a:pPr>
                      <a:r>
                        <a:rPr lang="en-US" sz="1600" b="0" u="none" strike="noStrike" dirty="0" smtClean="0">
                          <a:effectLst/>
                        </a:rPr>
                        <a:t>STANDARD</a:t>
                      </a:r>
                      <a:r>
                        <a:rPr lang="en-US" sz="1600" b="0" u="none" strike="noStrike" baseline="0" dirty="0" smtClean="0">
                          <a:effectLst/>
                        </a:rPr>
                        <a:t> corrections</a:t>
                      </a:r>
                      <a:r>
                        <a:rPr lang="en-US" sz="1600" b="0" u="none" strike="noStrike" dirty="0" smtClean="0">
                          <a:effectLst/>
                        </a:rPr>
                        <a:t> or updates initiated by</a:t>
                      </a:r>
                      <a:r>
                        <a:rPr lang="en-US" sz="1600" b="0" u="none" strike="noStrike" baseline="0" dirty="0" smtClean="0">
                          <a:effectLst/>
                        </a:rPr>
                        <a:t> </a:t>
                      </a:r>
                      <a:r>
                        <a:rPr lang="en-US" sz="1600" b="0" u="none" strike="noStrike" dirty="0" smtClean="0">
                          <a:effectLst/>
                        </a:rPr>
                        <a:t>the </a:t>
                      </a:r>
                      <a:r>
                        <a:rPr lang="en-US" sz="1600" b="0" u="none" strike="noStrike" dirty="0">
                          <a:effectLst/>
                        </a:rPr>
                        <a:t>Transactional Unit </a:t>
                      </a:r>
                      <a:r>
                        <a:rPr lang="en-US" sz="1600" b="0" u="none" strike="noStrike" dirty="0" smtClean="0">
                          <a:effectLst/>
                        </a:rPr>
                        <a:t>for</a:t>
                      </a:r>
                      <a:r>
                        <a:rPr lang="en-US" sz="1600" b="0" u="none" strike="noStrike" baseline="0" dirty="0" smtClean="0">
                          <a:effectLst/>
                        </a:rPr>
                        <a:t> </a:t>
                      </a:r>
                      <a:r>
                        <a:rPr lang="en-US" sz="1600" b="0" u="none" strike="noStrike" dirty="0" smtClean="0">
                          <a:effectLst/>
                        </a:rPr>
                        <a:t>non-pay impacting, </a:t>
                      </a:r>
                      <a:r>
                        <a:rPr lang="en-US" sz="1600" b="0" u="none" strike="noStrike" dirty="0">
                          <a:effectLst/>
                        </a:rPr>
                        <a:t>non-benefit related </a:t>
                      </a:r>
                      <a:r>
                        <a:rPr lang="en-US" sz="1600" b="0" u="none" strike="noStrike" baseline="0" dirty="0" smtClean="0">
                          <a:effectLst/>
                        </a:rPr>
                        <a:t>fields. For example correction of the following fields: </a:t>
                      </a:r>
                    </a:p>
                    <a:p>
                      <a:pPr marL="628650" lvl="1" indent="-171450" algn="l" fontAlgn="t">
                        <a:buFont typeface="Arial" panose="020B0604020202020204" pitchFamily="34" charset="0"/>
                        <a:buChar char="•"/>
                      </a:pPr>
                      <a:r>
                        <a:rPr lang="en-US" sz="1600" b="0" u="none" strike="noStrike" dirty="0" smtClean="0">
                          <a:solidFill>
                            <a:schemeClr val="tx1"/>
                          </a:solidFill>
                          <a:effectLst/>
                        </a:rPr>
                        <a:t>Date </a:t>
                      </a:r>
                      <a:r>
                        <a:rPr lang="en-US" sz="1600" b="0" u="none" strike="noStrike" dirty="0">
                          <a:solidFill>
                            <a:schemeClr val="tx1"/>
                          </a:solidFill>
                          <a:effectLst/>
                        </a:rPr>
                        <a:t>of Birth </a:t>
                      </a:r>
                      <a:endParaRPr lang="en-US" sz="1600" b="0" u="none" strike="noStrike" dirty="0" smtClean="0">
                        <a:solidFill>
                          <a:schemeClr val="tx1"/>
                        </a:solidFill>
                        <a:effectLst/>
                      </a:endParaRPr>
                    </a:p>
                    <a:p>
                      <a:pPr marL="628650" lvl="1" indent="-171450" algn="l" fontAlgn="t">
                        <a:buFont typeface="Arial" panose="020B0604020202020204" pitchFamily="34" charset="0"/>
                        <a:buChar char="•"/>
                      </a:pPr>
                      <a:r>
                        <a:rPr lang="en-US" sz="1600" b="0" u="none" strike="noStrike" dirty="0" smtClean="0">
                          <a:solidFill>
                            <a:schemeClr val="tx1"/>
                          </a:solidFill>
                          <a:effectLst/>
                          <a:latin typeface="+mn-lt"/>
                        </a:rPr>
                        <a:t>Personal </a:t>
                      </a:r>
                      <a:r>
                        <a:rPr lang="en-US" sz="1600" b="0" u="none" strike="noStrike" dirty="0">
                          <a:solidFill>
                            <a:schemeClr val="tx1"/>
                          </a:solidFill>
                          <a:effectLst/>
                          <a:latin typeface="+mn-lt"/>
                        </a:rPr>
                        <a:t>Data </a:t>
                      </a:r>
                      <a:endParaRPr lang="en-US" sz="1600" b="0" u="none" strike="noStrike" dirty="0" smtClean="0">
                        <a:solidFill>
                          <a:schemeClr val="tx1"/>
                        </a:solidFill>
                        <a:effectLst/>
                        <a:latin typeface="+mn-lt"/>
                      </a:endParaRPr>
                    </a:p>
                    <a:p>
                      <a:pPr marL="628650" lvl="1" indent="-171450" algn="l" fontAlgn="t">
                        <a:buFont typeface="Arial" panose="020B0604020202020204" pitchFamily="34" charset="0"/>
                        <a:buChar char="•"/>
                      </a:pPr>
                      <a:r>
                        <a:rPr lang="en-US" sz="1600" b="0" i="0" u="none" strike="noStrike" dirty="0" smtClean="0">
                          <a:solidFill>
                            <a:schemeClr val="tx1"/>
                          </a:solidFill>
                          <a:effectLst/>
                          <a:latin typeface="+mn-lt"/>
                        </a:rPr>
                        <a:t>Name </a:t>
                      </a:r>
                    </a:p>
                    <a:p>
                      <a:pPr marL="628650" lvl="1" indent="-171450" algn="l" fontAlgn="t">
                        <a:buFont typeface="Arial" panose="020B0604020202020204" pitchFamily="34" charset="0"/>
                        <a:buChar char="•"/>
                      </a:pPr>
                      <a:r>
                        <a:rPr lang="en-US" sz="1600" b="0" i="0" u="none" strike="noStrike" dirty="0" smtClean="0">
                          <a:solidFill>
                            <a:schemeClr val="tx1"/>
                          </a:solidFill>
                          <a:effectLst/>
                          <a:latin typeface="+mn-lt"/>
                        </a:rPr>
                        <a:t>Address </a:t>
                      </a:r>
                    </a:p>
                  </a:txBody>
                  <a:tcPr/>
                </a:tc>
                <a:tc>
                  <a:txBody>
                    <a:bodyPr/>
                    <a:lstStyle/>
                    <a:p>
                      <a:pPr algn="l" fontAlgn="t"/>
                      <a:r>
                        <a:rPr lang="en-US" sz="1600" b="0" u="none" strike="noStrike" dirty="0">
                          <a:effectLst/>
                        </a:rPr>
                        <a:t> </a:t>
                      </a:r>
                      <a:r>
                        <a:rPr lang="en-US" sz="1600" b="0" u="none" strike="noStrike" dirty="0" smtClean="0">
                          <a:effectLst/>
                        </a:rPr>
                        <a:t>------</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9001998"/>
                  </a:ext>
                </a:extLst>
              </a:tr>
            </a:tbl>
          </a:graphicData>
        </a:graphic>
      </p:graphicFrame>
      <p:sp>
        <p:nvSpPr>
          <p:cNvPr id="3" name="Rectangle 2"/>
          <p:cNvSpPr/>
          <p:nvPr/>
        </p:nvSpPr>
        <p:spPr>
          <a:xfrm>
            <a:off x="208274" y="1194928"/>
            <a:ext cx="11622756" cy="280416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lded Corner 5"/>
          <p:cNvSpPr/>
          <p:nvPr/>
        </p:nvSpPr>
        <p:spPr>
          <a:xfrm>
            <a:off x="10936949" y="2321478"/>
            <a:ext cx="1085423" cy="1200337"/>
          </a:xfrm>
          <a:prstGeom prst="folded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1 </a:t>
            </a:r>
          </a:p>
          <a:p>
            <a:pPr algn="ctr"/>
            <a:r>
              <a:rPr lang="en-US" dirty="0" smtClean="0"/>
              <a:t>Hand </a:t>
            </a:r>
          </a:p>
          <a:p>
            <a:pPr algn="ctr"/>
            <a:r>
              <a:rPr lang="en-US" dirty="0" smtClean="0"/>
              <a:t>off</a:t>
            </a:r>
            <a:endParaRPr lang="en-US" dirty="0"/>
          </a:p>
        </p:txBody>
      </p:sp>
      <p:sp>
        <p:nvSpPr>
          <p:cNvPr id="7" name="Title 1"/>
          <p:cNvSpPr>
            <a:spLocks noGrp="1"/>
          </p:cNvSpPr>
          <p:nvPr>
            <p:ph type="title"/>
          </p:nvPr>
        </p:nvSpPr>
        <p:spPr>
          <a:xfrm>
            <a:off x="208274" y="260240"/>
            <a:ext cx="11814098" cy="685800"/>
          </a:xfrm>
        </p:spPr>
        <p:txBody>
          <a:bodyPr/>
          <a:lstStyle/>
          <a:p>
            <a:r>
              <a:rPr lang="en-US" sz="3200" dirty="0" smtClean="0">
                <a:solidFill>
                  <a:schemeClr val="accent5"/>
                </a:solidFill>
              </a:rPr>
              <a:t>ON BEHALF OF CASE MANAGEMENT HANDOFF </a:t>
            </a:r>
            <a:r>
              <a:rPr lang="en-US" sz="3200" dirty="0" smtClean="0">
                <a:solidFill>
                  <a:schemeClr val="accent5"/>
                </a:solidFill>
              </a:rPr>
              <a:t>MATRIX</a:t>
            </a:r>
            <a:endParaRPr lang="en-US" sz="3200" dirty="0">
              <a:solidFill>
                <a:schemeClr val="accent5"/>
              </a:solidFill>
            </a:endParaRPr>
          </a:p>
        </p:txBody>
      </p:sp>
      <p:sp>
        <p:nvSpPr>
          <p:cNvPr id="8" name="Slide Number Placeholder 7"/>
          <p:cNvSpPr>
            <a:spLocks noGrp="1"/>
          </p:cNvSpPr>
          <p:nvPr>
            <p:ph type="sldNum" sz="quarter" idx="12"/>
          </p:nvPr>
        </p:nvSpPr>
        <p:spPr>
          <a:xfrm>
            <a:off x="110435" y="6418152"/>
            <a:ext cx="2844800" cy="304800"/>
          </a:xfrm>
        </p:spPr>
        <p:txBody>
          <a:bodyPr/>
          <a:lstStyle/>
          <a:p>
            <a:pPr algn="l">
              <a:defRPr/>
            </a:pPr>
            <a:fld id="{08156D9A-717C-4C36-974D-F6EE13F3C2A5}" type="slidenum">
              <a:rPr lang="en-US" altLang="en-US" smtClean="0">
                <a:solidFill>
                  <a:prstClr val="black"/>
                </a:solidFill>
              </a:rPr>
              <a:pPr algn="l">
                <a:defRPr/>
              </a:pPr>
              <a:t>28</a:t>
            </a:fld>
            <a:endParaRPr lang="en-US" altLang="en-US" dirty="0">
              <a:solidFill>
                <a:prstClr val="black"/>
              </a:solidFill>
            </a:endParaRPr>
          </a:p>
        </p:txBody>
      </p:sp>
    </p:spTree>
    <p:extLst>
      <p:ext uri="{BB962C8B-B14F-4D97-AF65-F5344CB8AC3E}">
        <p14:creationId xmlns:p14="http://schemas.microsoft.com/office/powerpoint/2010/main" val="3246843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274" y="260240"/>
            <a:ext cx="11814098" cy="685800"/>
          </a:xfrm>
        </p:spPr>
        <p:txBody>
          <a:bodyPr/>
          <a:lstStyle/>
          <a:p>
            <a:r>
              <a:rPr lang="en-US" sz="3200" dirty="0" smtClean="0">
                <a:solidFill>
                  <a:schemeClr val="accent5"/>
                </a:solidFill>
              </a:rPr>
              <a:t>ON BEHALF OF CASE MANAGEMENT HANDOFF </a:t>
            </a:r>
            <a:r>
              <a:rPr lang="en-US" sz="3200" dirty="0" smtClean="0">
                <a:solidFill>
                  <a:schemeClr val="accent5"/>
                </a:solidFill>
              </a:rPr>
              <a:t>MATRIX</a:t>
            </a:r>
            <a:endParaRPr lang="en-US" sz="3200" dirty="0">
              <a:solidFill>
                <a:schemeClr val="accent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42513568"/>
              </p:ext>
            </p:extLst>
          </p:nvPr>
        </p:nvGraphicFramePr>
        <p:xfrm>
          <a:off x="283464" y="1215470"/>
          <a:ext cx="11622756" cy="4025191"/>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152189">
                  <a:extLst>
                    <a:ext uri="{9D8B030D-6E8A-4147-A177-3AD203B41FA5}">
                      <a16:colId xmlns:a16="http://schemas.microsoft.com/office/drawing/2014/main" val="173877214"/>
                    </a:ext>
                  </a:extLst>
                </a:gridCol>
                <a:gridCol w="6688380">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832130">
                <a:tc>
                  <a:txBody>
                    <a:bodyPr/>
                    <a:lstStyle/>
                    <a:p>
                      <a:pPr algn="ctr" fontAlgn="t"/>
                      <a:r>
                        <a:rPr lang="en-US" sz="2000" b="0" u="none" strike="noStrike" dirty="0">
                          <a:solidFill>
                            <a:schemeClr val="bg1"/>
                          </a:solidFill>
                          <a:effectLst/>
                        </a:rPr>
                        <a:t>Category </a:t>
                      </a:r>
                      <a:endParaRPr lang="en-US" sz="20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Purview</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General </a:t>
                      </a:r>
                      <a:r>
                        <a:rPr lang="en-US" sz="2000" b="0" u="none" strike="noStrike" dirty="0" smtClean="0">
                          <a:solidFill>
                            <a:schemeClr val="bg1"/>
                          </a:solidFill>
                          <a:effectLst/>
                        </a:rPr>
                        <a:t>Approach </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smtClean="0">
                          <a:solidFill>
                            <a:schemeClr val="bg1"/>
                          </a:solidFill>
                          <a:effectLst/>
                        </a:rPr>
                        <a:t>Transactions</a:t>
                      </a:r>
                      <a:r>
                        <a:rPr lang="en-US" sz="2000" b="0" u="none" strike="noStrike" baseline="0" dirty="0" smtClean="0">
                          <a:solidFill>
                            <a:schemeClr val="bg1"/>
                          </a:solidFill>
                          <a:effectLst/>
                        </a:rPr>
                        <a:t> </a:t>
                      </a:r>
                      <a:r>
                        <a:rPr lang="en-US" sz="2000" b="0" u="none" strike="noStrike" dirty="0" smtClean="0">
                          <a:solidFill>
                            <a:schemeClr val="bg1"/>
                          </a:solidFill>
                          <a:effectLst/>
                        </a:rPr>
                        <a:t>Initiated</a:t>
                      </a:r>
                      <a:r>
                        <a:rPr lang="en-US" sz="2000" b="0" u="none" strike="noStrike" baseline="0" dirty="0" smtClean="0">
                          <a:solidFill>
                            <a:schemeClr val="bg1"/>
                          </a:solidFill>
                          <a:effectLst/>
                        </a:rPr>
                        <a:t> by SSC only</a:t>
                      </a:r>
                      <a:endParaRPr lang="en-US" sz="20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3019351">
                <a:tc>
                  <a:txBody>
                    <a:bodyPr/>
                    <a:lstStyle/>
                    <a:p>
                      <a:pPr algn="l" fontAlgn="t"/>
                      <a:r>
                        <a:rPr lang="en-US" sz="1600" b="0" u="none" strike="noStrike" dirty="0">
                          <a:effectLst/>
                        </a:rPr>
                        <a:t>Cases related to ESCALATED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SSC</a:t>
                      </a:r>
                      <a:endParaRPr lang="en-US" sz="16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marL="0" lvl="0" indent="0" algn="l" fontAlgn="t">
                        <a:buFont typeface="Arial" panose="020B0604020202020204" pitchFamily="34" charset="0"/>
                        <a:buNone/>
                      </a:pPr>
                      <a:r>
                        <a:rPr lang="en-US" sz="1600" b="0" u="none" strike="noStrike" dirty="0" smtClean="0">
                          <a:effectLst/>
                        </a:rPr>
                        <a:t>Any </a:t>
                      </a:r>
                      <a:r>
                        <a:rPr lang="en-US" sz="1600" b="0" u="none" strike="noStrike" dirty="0">
                          <a:effectLst/>
                        </a:rPr>
                        <a:t>ACCRUAL or BENEFITS related issues that require a correction or a </a:t>
                      </a:r>
                      <a:r>
                        <a:rPr lang="en-US" sz="1600" b="0" u="none" strike="noStrike" dirty="0" smtClean="0">
                          <a:effectLst/>
                        </a:rPr>
                        <a:t>case.</a:t>
                      </a:r>
                      <a:r>
                        <a:rPr lang="en-US" sz="1600" b="0" u="none" strike="noStrike" baseline="0" dirty="0" smtClean="0">
                          <a:effectLst/>
                        </a:rPr>
                        <a:t> </a:t>
                      </a:r>
                    </a:p>
                    <a:p>
                      <a:pPr marL="628650" lvl="1" indent="-171450" algn="l" fontAlgn="t">
                        <a:buFont typeface="Arial" panose="020B0604020202020204" pitchFamily="34" charset="0"/>
                        <a:buChar char="•"/>
                      </a:pPr>
                      <a:r>
                        <a:rPr lang="en-US" sz="1600" b="0" u="none" strike="noStrike" dirty="0" smtClean="0">
                          <a:solidFill>
                            <a:schemeClr val="tx1"/>
                          </a:solidFill>
                          <a:effectLst/>
                        </a:rPr>
                        <a:t>DCP</a:t>
                      </a:r>
                    </a:p>
                    <a:p>
                      <a:pPr marL="628650" lvl="1" indent="-171450" algn="l" fontAlgn="t">
                        <a:buFont typeface="Arial" panose="020B0604020202020204" pitchFamily="34" charset="0"/>
                        <a:buChar char="•"/>
                      </a:pPr>
                      <a:r>
                        <a:rPr lang="en-US" sz="1600" b="0" u="none" strike="noStrike" dirty="0" smtClean="0">
                          <a:solidFill>
                            <a:schemeClr val="tx1"/>
                          </a:solidFill>
                          <a:effectLst/>
                        </a:rPr>
                        <a:t>Retirement</a:t>
                      </a:r>
                    </a:p>
                    <a:p>
                      <a:pPr marL="628650" lvl="1" indent="-171450" algn="l" fontAlgn="t">
                        <a:buFont typeface="Arial" panose="020B0604020202020204" pitchFamily="34" charset="0"/>
                        <a:buChar char="•"/>
                      </a:pPr>
                      <a:r>
                        <a:rPr lang="en-US" sz="1600" b="0" u="none" strike="noStrike" dirty="0" smtClean="0">
                          <a:solidFill>
                            <a:schemeClr val="tx1"/>
                          </a:solidFill>
                          <a:effectLst/>
                        </a:rPr>
                        <a:t>Cancellation </a:t>
                      </a:r>
                      <a:r>
                        <a:rPr lang="en-US" sz="1600" b="0" u="none" strike="noStrike" dirty="0">
                          <a:solidFill>
                            <a:schemeClr val="tx1"/>
                          </a:solidFill>
                          <a:effectLst/>
                        </a:rPr>
                        <a:t>of </a:t>
                      </a:r>
                      <a:r>
                        <a:rPr lang="en-US" sz="1600" b="0" u="none" strike="noStrike" dirty="0" smtClean="0">
                          <a:solidFill>
                            <a:schemeClr val="tx1"/>
                          </a:solidFill>
                          <a:effectLst/>
                        </a:rPr>
                        <a:t>Benefits</a:t>
                      </a:r>
                    </a:p>
                    <a:p>
                      <a:pPr marL="628650" lvl="1" indent="-171450" algn="l" fontAlgn="t">
                        <a:buFont typeface="Arial" panose="020B0604020202020204" pitchFamily="34" charset="0"/>
                        <a:buChar char="•"/>
                      </a:pPr>
                      <a:r>
                        <a:rPr lang="en-US" sz="1600" b="0" u="none" strike="noStrike" dirty="0" smtClean="0">
                          <a:solidFill>
                            <a:schemeClr val="tx1"/>
                          </a:solidFill>
                          <a:effectLst/>
                        </a:rPr>
                        <a:t>Issues </a:t>
                      </a:r>
                      <a:r>
                        <a:rPr lang="en-US" sz="1600" b="0" u="none" strike="noStrike" dirty="0">
                          <a:solidFill>
                            <a:schemeClr val="tx1"/>
                          </a:solidFill>
                          <a:effectLst/>
                        </a:rPr>
                        <a:t>with </a:t>
                      </a:r>
                      <a:r>
                        <a:rPr lang="en-US" sz="1600" b="0" u="none" strike="noStrike" dirty="0" smtClean="0">
                          <a:solidFill>
                            <a:schemeClr val="tx1"/>
                          </a:solidFill>
                          <a:effectLst/>
                        </a:rPr>
                        <a:t>reinstatement</a:t>
                      </a:r>
                    </a:p>
                    <a:p>
                      <a:pPr marL="628650" lvl="1" indent="-171450" algn="l" fontAlgn="t">
                        <a:buFont typeface="Arial" panose="020B0604020202020204" pitchFamily="34" charset="0"/>
                        <a:buChar char="•"/>
                      </a:pPr>
                      <a:r>
                        <a:rPr lang="en-US" sz="1600" b="0" u="none" strike="noStrike" dirty="0" smtClean="0">
                          <a:solidFill>
                            <a:schemeClr val="tx1"/>
                          </a:solidFill>
                          <a:effectLst/>
                        </a:rPr>
                        <a:t>Deductions</a:t>
                      </a:r>
                    </a:p>
                    <a:p>
                      <a:pPr marL="628650" lvl="1" indent="-171450" algn="l" fontAlgn="t">
                        <a:buFont typeface="Arial" panose="020B0604020202020204" pitchFamily="34" charset="0"/>
                        <a:buChar char="•"/>
                      </a:pPr>
                      <a:r>
                        <a:rPr lang="en-US" sz="1600" b="0" u="none" strike="noStrike" dirty="0" smtClean="0">
                          <a:solidFill>
                            <a:schemeClr val="tx1"/>
                          </a:solidFill>
                          <a:effectLst/>
                        </a:rPr>
                        <a:t>A </a:t>
                      </a:r>
                      <a:r>
                        <a:rPr lang="en-US" sz="1600" b="0" u="none" strike="noStrike" dirty="0">
                          <a:solidFill>
                            <a:schemeClr val="tx1"/>
                          </a:solidFill>
                          <a:effectLst/>
                        </a:rPr>
                        <a:t>lapse in benefits </a:t>
                      </a:r>
                      <a:r>
                        <a:rPr lang="en-US" sz="1600" b="0" u="none" strike="noStrike" dirty="0" smtClean="0">
                          <a:solidFill>
                            <a:schemeClr val="tx1"/>
                          </a:solidFill>
                          <a:effectLst/>
                        </a:rPr>
                        <a:t>coverage</a:t>
                      </a:r>
                    </a:p>
                    <a:p>
                      <a:pPr marL="628650" lvl="1" indent="-171450" algn="l" fontAlgn="t">
                        <a:buFont typeface="Arial" panose="020B0604020202020204" pitchFamily="34" charset="0"/>
                        <a:buChar char="•"/>
                      </a:pPr>
                      <a:r>
                        <a:rPr lang="en-US" sz="1600" b="0" u="none" strike="noStrike" dirty="0" smtClean="0">
                          <a:solidFill>
                            <a:schemeClr val="tx1"/>
                          </a:solidFill>
                          <a:effectLst/>
                        </a:rPr>
                        <a:t>Damage Payments</a:t>
                      </a:r>
                    </a:p>
                    <a:p>
                      <a:pPr marL="628650" lvl="1" indent="-171450" algn="l" fontAlgn="t">
                        <a:buFont typeface="Arial" panose="020B0604020202020204" pitchFamily="34" charset="0"/>
                        <a:buChar char="•"/>
                      </a:pPr>
                      <a:r>
                        <a:rPr lang="en-US" sz="1600" b="0" u="none" strike="noStrike" dirty="0" smtClean="0">
                          <a:solidFill>
                            <a:schemeClr val="tx1"/>
                          </a:solidFill>
                          <a:effectLst/>
                        </a:rPr>
                        <a:t>Service </a:t>
                      </a:r>
                      <a:r>
                        <a:rPr lang="en-US" sz="1600" b="0" u="none" strike="noStrike" dirty="0">
                          <a:solidFill>
                            <a:schemeClr val="tx1"/>
                          </a:solidFill>
                          <a:effectLst/>
                        </a:rPr>
                        <a:t>Credit </a:t>
                      </a:r>
                      <a:r>
                        <a:rPr lang="en-US" sz="1600" b="0" u="none" strike="noStrike" dirty="0" smtClean="0">
                          <a:solidFill>
                            <a:schemeClr val="tx1"/>
                          </a:solidFill>
                          <a:effectLst/>
                        </a:rPr>
                        <a:t>Adjustments </a:t>
                      </a:r>
                      <a:endParaRPr lang="en-US" sz="1600" b="0" i="0" u="none" strike="noStrike" dirty="0">
                        <a:solidFill>
                          <a:schemeClr val="tx1"/>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Retroactive Compensation Changes</a:t>
                      </a:r>
                      <a:br>
                        <a:rPr lang="en-US" sz="1600" b="0" u="none" strike="noStrike" dirty="0">
                          <a:effectLst/>
                        </a:rPr>
                      </a:br>
                      <a:r>
                        <a:rPr lang="en-US" sz="1600" b="0" u="none" strike="noStrike" dirty="0">
                          <a:effectLst/>
                        </a:rPr>
                        <a:t>Overpayments</a:t>
                      </a:r>
                      <a:br>
                        <a:rPr lang="en-US" sz="1600" b="0" u="none" strike="noStrike" dirty="0">
                          <a:effectLst/>
                        </a:rPr>
                      </a:br>
                      <a:r>
                        <a:rPr lang="en-US" sz="1600" b="0" u="none" strike="noStrike" dirty="0">
                          <a:effectLst/>
                        </a:rPr>
                        <a:t>Off Cycle Checks</a:t>
                      </a:r>
                      <a:br>
                        <a:rPr lang="en-US" sz="1600" b="0" u="none" strike="noStrike" dirty="0">
                          <a:effectLst/>
                        </a:rPr>
                      </a:br>
                      <a:r>
                        <a:rPr lang="en-US" sz="1600" b="0" u="none" strike="noStrike" dirty="0">
                          <a:effectLst/>
                        </a:rPr>
                        <a:t>Final Pay</a:t>
                      </a:r>
                      <a:br>
                        <a:rPr lang="en-US" sz="1600" b="0" u="none" strike="noStrike" dirty="0">
                          <a:effectLst/>
                        </a:rPr>
                      </a:br>
                      <a:r>
                        <a:rPr lang="en-US" sz="1600" b="0" u="none" strike="noStrike" dirty="0">
                          <a:effectLst/>
                        </a:rPr>
                        <a:t>Next Day Checks</a:t>
                      </a:r>
                      <a:br>
                        <a:rPr lang="en-US" sz="1600" b="0" u="none" strike="noStrike" dirty="0">
                          <a:effectLst/>
                        </a:rPr>
                      </a:br>
                      <a:r>
                        <a:rPr lang="en-US" sz="1600" b="0" u="none" strike="noStrike" dirty="0">
                          <a:effectLst/>
                        </a:rPr>
                        <a:t>Missed </a:t>
                      </a:r>
                      <a:r>
                        <a:rPr lang="en-US" sz="1600" b="0" u="none" strike="noStrike" dirty="0" smtClean="0">
                          <a:effectLst/>
                        </a:rPr>
                        <a:t>Pay</a:t>
                      </a:r>
                      <a:r>
                        <a:rPr lang="en-US" sz="1600" b="0" u="none" strike="noStrike" dirty="0">
                          <a:effectLst/>
                        </a:rPr>
                        <a:t/>
                      </a:r>
                      <a:br>
                        <a:rPr lang="en-US" sz="1600" b="0" u="none" strike="noStrike" dirty="0">
                          <a:effectLst/>
                        </a:rPr>
                      </a:br>
                      <a:r>
                        <a:rPr lang="en-US" sz="1600" b="0" u="none" strike="noStrike" dirty="0">
                          <a:effectLst/>
                        </a:rPr>
                        <a:t>Leave of </a:t>
                      </a:r>
                      <a:r>
                        <a:rPr lang="en-US" sz="1600" b="0" u="none" strike="noStrike" dirty="0" smtClean="0">
                          <a:effectLst/>
                        </a:rPr>
                        <a:t>Absence</a:t>
                      </a:r>
                      <a:r>
                        <a:rPr lang="en-US" sz="1600" b="0" u="none" strike="noStrike" dirty="0">
                          <a:effectLst/>
                        </a:rPr>
                        <a:t/>
                      </a:r>
                      <a:br>
                        <a:rPr lang="en-US" sz="1600" b="0" u="none" strike="noStrike" dirty="0">
                          <a:effectLst/>
                        </a:rPr>
                      </a:br>
                      <a:r>
                        <a:rPr lang="en-US" sz="1600" b="0" u="none" strike="noStrike" dirty="0">
                          <a:effectLst/>
                        </a:rPr>
                        <a:t>Sabbatical Credit Adjustments </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401878"/>
                  </a:ext>
                </a:extLst>
              </a:tr>
            </a:tbl>
          </a:graphicData>
        </a:graphic>
      </p:graphicFrame>
      <p:sp>
        <p:nvSpPr>
          <p:cNvPr id="3" name="Rectangle 2"/>
          <p:cNvSpPr/>
          <p:nvPr/>
        </p:nvSpPr>
        <p:spPr>
          <a:xfrm>
            <a:off x="283464" y="1056079"/>
            <a:ext cx="11622756" cy="465549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lded Corner 5"/>
          <p:cNvSpPr/>
          <p:nvPr/>
        </p:nvSpPr>
        <p:spPr>
          <a:xfrm>
            <a:off x="8702633" y="835087"/>
            <a:ext cx="1085423" cy="1200337"/>
          </a:xfrm>
          <a:prstGeom prst="folded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1 </a:t>
            </a:r>
          </a:p>
          <a:p>
            <a:pPr algn="ctr"/>
            <a:r>
              <a:rPr lang="en-US" dirty="0" smtClean="0"/>
              <a:t>Hand </a:t>
            </a:r>
          </a:p>
          <a:p>
            <a:pPr algn="ctr"/>
            <a:r>
              <a:rPr lang="en-US" dirty="0" smtClean="0"/>
              <a:t>off</a:t>
            </a:r>
            <a:endParaRPr lang="en-US" dirty="0"/>
          </a:p>
        </p:txBody>
      </p:sp>
      <p:sp>
        <p:nvSpPr>
          <p:cNvPr id="4" name="Slide Number Placeholder 3"/>
          <p:cNvSpPr>
            <a:spLocks noGrp="1"/>
          </p:cNvSpPr>
          <p:nvPr>
            <p:ph type="sldNum" sz="quarter" idx="12"/>
          </p:nvPr>
        </p:nvSpPr>
        <p:spPr>
          <a:xfrm>
            <a:off x="142240" y="6434055"/>
            <a:ext cx="2844800" cy="304800"/>
          </a:xfrm>
        </p:spPr>
        <p:txBody>
          <a:bodyPr/>
          <a:lstStyle/>
          <a:p>
            <a:pPr algn="l">
              <a:defRPr/>
            </a:pPr>
            <a:fld id="{08156D9A-717C-4C36-974D-F6EE13F3C2A5}" type="slidenum">
              <a:rPr lang="en-US" altLang="en-US" smtClean="0">
                <a:solidFill>
                  <a:prstClr val="black"/>
                </a:solidFill>
              </a:rPr>
              <a:pPr algn="l">
                <a:defRPr/>
              </a:pPr>
              <a:t>29</a:t>
            </a:fld>
            <a:endParaRPr lang="en-US" altLang="en-US" dirty="0">
              <a:solidFill>
                <a:prstClr val="black"/>
              </a:solidFill>
            </a:endParaRPr>
          </a:p>
        </p:txBody>
      </p:sp>
    </p:spTree>
    <p:extLst>
      <p:ext uri="{BB962C8B-B14F-4D97-AF65-F5344CB8AC3E}">
        <p14:creationId xmlns:p14="http://schemas.microsoft.com/office/powerpoint/2010/main" val="223749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
        <p:nvSpPr>
          <p:cNvPr id="4" name="Slide Number Placeholder 3"/>
          <p:cNvSpPr>
            <a:spLocks noGrp="1"/>
          </p:cNvSpPr>
          <p:nvPr>
            <p:ph type="sldNum" sz="quarter" idx="12"/>
          </p:nvPr>
        </p:nvSpPr>
        <p:spPr>
          <a:xfrm>
            <a:off x="150191" y="6434055"/>
            <a:ext cx="2844800" cy="304800"/>
          </a:xfrm>
        </p:spPr>
        <p:txBody>
          <a:bodyPr/>
          <a:lstStyle/>
          <a:p>
            <a:pPr algn="l">
              <a:defRPr/>
            </a:pPr>
            <a:fld id="{08156D9A-717C-4C36-974D-F6EE13F3C2A5}" type="slidenum">
              <a:rPr lang="en-US" altLang="en-US" smtClean="0">
                <a:solidFill>
                  <a:prstClr val="black"/>
                </a:solidFill>
              </a:rPr>
              <a:pPr algn="l">
                <a:defRPr/>
              </a:pPr>
              <a:t>3</a:t>
            </a:fld>
            <a:endParaRPr lang="en-US" altLang="en-US" dirty="0">
              <a:solidFill>
                <a:prstClr val="black"/>
              </a:solidFill>
            </a:endParaRPr>
          </a:p>
        </p:txBody>
      </p:sp>
    </p:spTree>
    <p:extLst>
      <p:ext uri="{BB962C8B-B14F-4D97-AF65-F5344CB8AC3E}">
        <p14:creationId xmlns:p14="http://schemas.microsoft.com/office/powerpoint/2010/main" val="3370704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3" y="260240"/>
            <a:ext cx="11720871" cy="685800"/>
          </a:xfrm>
        </p:spPr>
        <p:txBody>
          <a:bodyPr/>
          <a:lstStyle/>
          <a:p>
            <a:r>
              <a:rPr lang="en-US" dirty="0" smtClean="0">
                <a:solidFill>
                  <a:schemeClr val="accent5"/>
                </a:solidFill>
              </a:rPr>
              <a:t>APO – FACULTY ADMINISTRATIVE APPOINTMENTS</a:t>
            </a:r>
            <a:endParaRPr lang="en-US" sz="2800" dirty="0">
              <a:solidFill>
                <a:schemeClr val="accent5"/>
              </a:solidFill>
            </a:endParaRPr>
          </a:p>
        </p:txBody>
      </p:sp>
      <p:sp>
        <p:nvSpPr>
          <p:cNvPr id="4" name="Rounded Rectangle 3"/>
          <p:cNvSpPr/>
          <p:nvPr/>
        </p:nvSpPr>
        <p:spPr>
          <a:xfrm>
            <a:off x="1093366" y="4265695"/>
            <a:ext cx="9764785" cy="125834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chemeClr val="bg1"/>
                </a:solidFill>
              </a:rPr>
              <a:t>Communication will be sent out to all Dean staff and departments informing of the new process.</a:t>
            </a:r>
            <a:endParaRPr lang="en-US" sz="2000" dirty="0">
              <a:solidFill>
                <a:schemeClr val="bg1"/>
              </a:solidFill>
            </a:endParaRPr>
          </a:p>
        </p:txBody>
      </p:sp>
      <p:sp>
        <p:nvSpPr>
          <p:cNvPr id="9" name="Rounded Rectangle 8"/>
          <p:cNvSpPr/>
          <p:nvPr/>
        </p:nvSpPr>
        <p:spPr>
          <a:xfrm>
            <a:off x="1093366" y="2739694"/>
            <a:ext cx="9764785" cy="12583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chemeClr val="bg1"/>
                </a:solidFill>
              </a:rPr>
              <a:t>APO held </a:t>
            </a:r>
            <a:r>
              <a:rPr lang="en-US" sz="2000" dirty="0" smtClean="0">
                <a:solidFill>
                  <a:schemeClr val="bg1"/>
                </a:solidFill>
              </a:rPr>
              <a:t>an </a:t>
            </a:r>
            <a:r>
              <a:rPr lang="en-US" sz="2000" dirty="0">
                <a:solidFill>
                  <a:schemeClr val="bg1"/>
                </a:solidFill>
              </a:rPr>
              <a:t>initiation meeting with all Shared Service Centers to review and discuss the upcoming changes with faculty </a:t>
            </a:r>
            <a:r>
              <a:rPr lang="en-US" sz="2000" dirty="0" smtClean="0">
                <a:solidFill>
                  <a:schemeClr val="bg1"/>
                </a:solidFill>
              </a:rPr>
              <a:t>administrative </a:t>
            </a:r>
            <a:r>
              <a:rPr lang="en-US" sz="2000" dirty="0">
                <a:solidFill>
                  <a:schemeClr val="bg1"/>
                </a:solidFill>
              </a:rPr>
              <a:t>appointments.</a:t>
            </a:r>
          </a:p>
        </p:txBody>
      </p:sp>
      <p:sp>
        <p:nvSpPr>
          <p:cNvPr id="10" name="Rounded Rectangle 9"/>
          <p:cNvSpPr/>
          <p:nvPr/>
        </p:nvSpPr>
        <p:spPr>
          <a:xfrm>
            <a:off x="1093366" y="1213693"/>
            <a:ext cx="9764785" cy="12583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chemeClr val="bg1"/>
                </a:solidFill>
              </a:rPr>
              <a:t>Starting Nov 5, 2019, APO will begin transacting for all Faculty </a:t>
            </a:r>
            <a:r>
              <a:rPr lang="en-US" sz="2000" dirty="0" smtClean="0">
                <a:solidFill>
                  <a:schemeClr val="bg1"/>
                </a:solidFill>
              </a:rPr>
              <a:t>Administrative </a:t>
            </a:r>
            <a:r>
              <a:rPr lang="en-US" sz="2000" dirty="0">
                <a:solidFill>
                  <a:schemeClr val="bg1"/>
                </a:solidFill>
              </a:rPr>
              <a:t>appointments </a:t>
            </a:r>
            <a:r>
              <a:rPr lang="en-US" sz="2000" dirty="0" smtClean="0">
                <a:solidFill>
                  <a:schemeClr val="bg1"/>
                </a:solidFill>
              </a:rPr>
              <a:t>and titles across </a:t>
            </a:r>
            <a:r>
              <a:rPr lang="en-US" sz="2000" dirty="0">
                <a:solidFill>
                  <a:schemeClr val="bg1"/>
                </a:solidFill>
              </a:rPr>
              <a:t>all EMPL classes and all transaction types.</a:t>
            </a:r>
          </a:p>
        </p:txBody>
      </p:sp>
      <p:sp>
        <p:nvSpPr>
          <p:cNvPr id="5" name="Slide Number Placeholder 4"/>
          <p:cNvSpPr>
            <a:spLocks noGrp="1"/>
          </p:cNvSpPr>
          <p:nvPr>
            <p:ph type="sldNum" sz="quarter" idx="12"/>
          </p:nvPr>
        </p:nvSpPr>
        <p:spPr>
          <a:xfrm>
            <a:off x="104906" y="6410201"/>
            <a:ext cx="2844800" cy="304800"/>
          </a:xfrm>
        </p:spPr>
        <p:txBody>
          <a:bodyPr/>
          <a:lstStyle/>
          <a:p>
            <a:pPr algn="l">
              <a:defRPr/>
            </a:pPr>
            <a:fld id="{08156D9A-717C-4C36-974D-F6EE13F3C2A5}" type="slidenum">
              <a:rPr lang="en-US" altLang="en-US" smtClean="0">
                <a:solidFill>
                  <a:prstClr val="black"/>
                </a:solidFill>
              </a:rPr>
              <a:pPr algn="l">
                <a:defRPr/>
              </a:pPr>
              <a:t>30</a:t>
            </a:fld>
            <a:endParaRPr lang="en-US" altLang="en-US" dirty="0">
              <a:solidFill>
                <a:prstClr val="black"/>
              </a:solidFill>
            </a:endParaRPr>
          </a:p>
        </p:txBody>
      </p:sp>
    </p:spTree>
    <p:extLst>
      <p:ext uri="{BB962C8B-B14F-4D97-AF65-F5344CB8AC3E}">
        <p14:creationId xmlns:p14="http://schemas.microsoft.com/office/powerpoint/2010/main" val="177175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17417" y="95648"/>
            <a:ext cx="11806943" cy="685800"/>
          </a:xfrm>
        </p:spPr>
        <p:txBody>
          <a:bodyPr/>
          <a:lstStyle/>
          <a:p>
            <a:r>
              <a:rPr lang="en-US" sz="2900" dirty="0" smtClean="0">
                <a:solidFill>
                  <a:schemeClr val="accent5"/>
                </a:solidFill>
              </a:rPr>
              <a:t>APO – FACULTY ADMINISTRATIVE APPOINTMENTS JOB CODES</a:t>
            </a:r>
            <a:endParaRPr lang="en-US" sz="2900" dirty="0">
              <a:solidFill>
                <a:schemeClr val="accent5"/>
              </a:solidFill>
            </a:endParaRPr>
          </a:p>
        </p:txBody>
      </p:sp>
      <p:sp>
        <p:nvSpPr>
          <p:cNvPr id="2" name="Slide Number Placeholder 1"/>
          <p:cNvSpPr>
            <a:spLocks noGrp="1"/>
          </p:cNvSpPr>
          <p:nvPr>
            <p:ph type="sldNum" sz="quarter" idx="12"/>
          </p:nvPr>
        </p:nvSpPr>
        <p:spPr>
          <a:xfrm>
            <a:off x="49607" y="6480968"/>
            <a:ext cx="2844800" cy="304800"/>
          </a:xfrm>
        </p:spPr>
        <p:txBody>
          <a:bodyPr/>
          <a:lstStyle/>
          <a:p>
            <a:pPr algn="l">
              <a:defRPr/>
            </a:pPr>
            <a:fld id="{08156D9A-717C-4C36-974D-F6EE13F3C2A5}" type="slidenum">
              <a:rPr lang="en-US" altLang="en-US" smtClean="0">
                <a:solidFill>
                  <a:prstClr val="black"/>
                </a:solidFill>
              </a:rPr>
              <a:pPr algn="l">
                <a:defRPr/>
              </a:pPr>
              <a:t>31</a:t>
            </a:fld>
            <a:endParaRPr lang="en-US" alt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96484774"/>
              </p:ext>
            </p:extLst>
          </p:nvPr>
        </p:nvGraphicFramePr>
        <p:xfrm>
          <a:off x="402172" y="676654"/>
          <a:ext cx="5828103" cy="6072536"/>
        </p:xfrm>
        <a:graphic>
          <a:graphicData uri="http://schemas.openxmlformats.org/drawingml/2006/table">
            <a:tbl>
              <a:tblPr firstRow="1" firstCol="1" bandRow="1">
                <a:effectLst>
                  <a:outerShdw blurRad="50800" dist="38100" dir="2700000" algn="tl" rotWithShape="0">
                    <a:prstClr val="black">
                      <a:alpha val="40000"/>
                    </a:prstClr>
                  </a:outerShdw>
                </a:effectLst>
                <a:tableStyleId>{00A15C55-8517-42AA-B614-E9B94910E393}</a:tableStyleId>
              </a:tblPr>
              <a:tblGrid>
                <a:gridCol w="704371">
                  <a:extLst>
                    <a:ext uri="{9D8B030D-6E8A-4147-A177-3AD203B41FA5}">
                      <a16:colId xmlns:a16="http://schemas.microsoft.com/office/drawing/2014/main" val="1562465817"/>
                    </a:ext>
                  </a:extLst>
                </a:gridCol>
                <a:gridCol w="786265">
                  <a:extLst>
                    <a:ext uri="{9D8B030D-6E8A-4147-A177-3AD203B41FA5}">
                      <a16:colId xmlns:a16="http://schemas.microsoft.com/office/drawing/2014/main" val="257544794"/>
                    </a:ext>
                  </a:extLst>
                </a:gridCol>
                <a:gridCol w="554312">
                  <a:extLst>
                    <a:ext uri="{9D8B030D-6E8A-4147-A177-3AD203B41FA5}">
                      <a16:colId xmlns:a16="http://schemas.microsoft.com/office/drawing/2014/main" val="1871746181"/>
                    </a:ext>
                  </a:extLst>
                </a:gridCol>
                <a:gridCol w="3783155">
                  <a:extLst>
                    <a:ext uri="{9D8B030D-6E8A-4147-A177-3AD203B41FA5}">
                      <a16:colId xmlns:a16="http://schemas.microsoft.com/office/drawing/2014/main" val="1556220511"/>
                    </a:ext>
                  </a:extLst>
                </a:gridCol>
              </a:tblGrid>
              <a:tr h="418741">
                <a:tc>
                  <a:txBody>
                    <a:bodyPr/>
                    <a:lstStyle/>
                    <a:p>
                      <a:pPr marL="0" marR="0" algn="ctr">
                        <a:lnSpc>
                          <a:spcPct val="107000"/>
                        </a:lnSpc>
                        <a:spcBef>
                          <a:spcPts val="0"/>
                        </a:spcBef>
                        <a:spcAft>
                          <a:spcPts val="0"/>
                        </a:spcAft>
                      </a:pPr>
                      <a:r>
                        <a:rPr lang="en-US" sz="1200" dirty="0">
                          <a:effectLst/>
                        </a:rPr>
                        <a:t>EMPL Class</a:t>
                      </a:r>
                      <a:r>
                        <a:rPr lang="en-US" sz="10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Job Code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CTO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400" dirty="0">
                          <a:effectLst/>
                        </a:rPr>
                        <a:t>CTO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2580276267"/>
                  </a:ext>
                </a:extLst>
              </a:tr>
              <a:tr h="428849">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000803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928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Associate Vice Chancellor and Chief Diversity Officer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2600651289"/>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000803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928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Senior Associate Vice Chancellor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942888865"/>
                  </a:ext>
                </a:extLst>
              </a:tr>
              <a:tr h="428849">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000803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928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Associate Vice Chancellor of Research and Facilities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3918678224"/>
                  </a:ext>
                </a:extLst>
              </a:tr>
              <a:tr h="638897">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000804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928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Interim Associate Vice Chancellor – Strategic Initiatives and International Recruitment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2130297175"/>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000900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S31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Director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1924648250"/>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000907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ACT/Interim Director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323715210"/>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000910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S31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Assoc Director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881171604"/>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000917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ACT/ Interim Assoc Director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2140646836"/>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000920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S31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Asst Director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1720514665"/>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000927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ACT/Interim Asst Director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1034897437"/>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ACT/Interim College Provost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3901714226"/>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001051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Asst College Provost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2741572006"/>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Assoc College Provost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2682229872"/>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College Provost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2542484847"/>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Vice Provost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1290250176"/>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Assoc Vice Provost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2080937415"/>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ACT/Interim Vice Provost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4189167404"/>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ACT/Interim Assoc Vice Provost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1757687236"/>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001094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Department Vice Chair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3786731360"/>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Department Chair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4153993166"/>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001099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999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Admin Stipend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1203128897"/>
                  </a:ext>
                </a:extLst>
              </a:tr>
              <a:tr h="218800">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 001097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gn="ctr">
                        <a:lnSpc>
                          <a:spcPct val="107000"/>
                        </a:lnSpc>
                        <a:spcBef>
                          <a:spcPts val="0"/>
                        </a:spcBef>
                        <a:spcAft>
                          <a:spcPts val="0"/>
                        </a:spcAft>
                      </a:pPr>
                      <a:r>
                        <a:rPr lang="en-US" sz="1200" dirty="0">
                          <a:effectLst/>
                        </a:rPr>
                        <a:t>S64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tc>
                  <a:txBody>
                    <a:bodyPr/>
                    <a:lstStyle/>
                    <a:p>
                      <a:pPr marL="0" marR="0">
                        <a:lnSpc>
                          <a:spcPct val="107000"/>
                        </a:lnSpc>
                        <a:spcBef>
                          <a:spcPts val="0"/>
                        </a:spcBef>
                        <a:spcAft>
                          <a:spcPts val="0"/>
                        </a:spcAft>
                      </a:pPr>
                      <a:r>
                        <a:rPr lang="en-US" sz="1200" dirty="0">
                          <a:effectLst/>
                        </a:rPr>
                        <a:t>Acting Department Chair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48" marR="61348" marT="0" marB="0" anchor="ctr"/>
                </a:tc>
                <a:extLst>
                  <a:ext uri="{0D108BD9-81ED-4DB2-BD59-A6C34878D82A}">
                    <a16:rowId xmlns:a16="http://schemas.microsoft.com/office/drawing/2014/main" val="90793269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34090365"/>
              </p:ext>
            </p:extLst>
          </p:nvPr>
        </p:nvGraphicFramePr>
        <p:xfrm>
          <a:off x="6464841" y="1045920"/>
          <a:ext cx="5473447" cy="4729581"/>
        </p:xfrm>
        <a:graphic>
          <a:graphicData uri="http://schemas.openxmlformats.org/drawingml/2006/table">
            <a:tbl>
              <a:tblPr firstRow="1" firstCol="1" bandRow="1">
                <a:effectLst>
                  <a:outerShdw blurRad="50800" dist="38100" dir="2700000" algn="tl" rotWithShape="0">
                    <a:prstClr val="black">
                      <a:alpha val="40000"/>
                    </a:prstClr>
                  </a:outerShdw>
                </a:effectLst>
                <a:tableStyleId>{00A15C55-8517-42AA-B614-E9B94910E393}</a:tableStyleId>
              </a:tblPr>
              <a:tblGrid>
                <a:gridCol w="661508">
                  <a:extLst>
                    <a:ext uri="{9D8B030D-6E8A-4147-A177-3AD203B41FA5}">
                      <a16:colId xmlns:a16="http://schemas.microsoft.com/office/drawing/2014/main" val="1032256961"/>
                    </a:ext>
                  </a:extLst>
                </a:gridCol>
                <a:gridCol w="706282">
                  <a:extLst>
                    <a:ext uri="{9D8B030D-6E8A-4147-A177-3AD203B41FA5}">
                      <a16:colId xmlns:a16="http://schemas.microsoft.com/office/drawing/2014/main" val="3312145765"/>
                    </a:ext>
                  </a:extLst>
                </a:gridCol>
                <a:gridCol w="552718">
                  <a:extLst>
                    <a:ext uri="{9D8B030D-6E8A-4147-A177-3AD203B41FA5}">
                      <a16:colId xmlns:a16="http://schemas.microsoft.com/office/drawing/2014/main" val="3674124720"/>
                    </a:ext>
                  </a:extLst>
                </a:gridCol>
                <a:gridCol w="3552939">
                  <a:extLst>
                    <a:ext uri="{9D8B030D-6E8A-4147-A177-3AD203B41FA5}">
                      <a16:colId xmlns:a16="http://schemas.microsoft.com/office/drawing/2014/main" val="4274075573"/>
                    </a:ext>
                  </a:extLst>
                </a:gridCol>
              </a:tblGrid>
              <a:tr h="598480">
                <a:tc>
                  <a:txBody>
                    <a:bodyPr/>
                    <a:lstStyle/>
                    <a:p>
                      <a:pPr marL="0" marR="0" algn="ctr">
                        <a:lnSpc>
                          <a:spcPct val="107000"/>
                        </a:lnSpc>
                        <a:spcBef>
                          <a:spcPts val="0"/>
                        </a:spcBef>
                        <a:spcAft>
                          <a:spcPts val="0"/>
                        </a:spcAft>
                      </a:pPr>
                      <a:r>
                        <a:rPr lang="en-US" sz="1200" dirty="0">
                          <a:effectLst/>
                        </a:rPr>
                        <a:t>EMPL Class</a:t>
                      </a:r>
                      <a:r>
                        <a:rPr lang="en-US" sz="9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Job Code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CTO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CTO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8231112"/>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7074383"/>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ACT/Interim 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848357"/>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Assoc 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765739"/>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ACT/Interim Associate 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1376925"/>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Asst 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0281971"/>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ACT/Interim Assistant 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0371232"/>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Divisional 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7780665"/>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Assoc Divisional 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2633331"/>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ACT/Interim Divisional 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9933397"/>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Dean- Extended Learning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351201"/>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928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Faculty Asst to Vice Chancellor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8214604"/>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928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Faculty Asst to Chancellor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736076"/>
                  </a:ext>
                </a:extLst>
              </a:tr>
              <a:tr h="317777">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001055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928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Faculty Asst. to Provost/Dean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2692797"/>
                  </a:ext>
                </a:extLst>
              </a:tr>
            </a:tbl>
          </a:graphicData>
        </a:graphic>
      </p:graphicFrame>
    </p:spTree>
    <p:extLst>
      <p:ext uri="{BB962C8B-B14F-4D97-AF65-F5344CB8AC3E}">
        <p14:creationId xmlns:p14="http://schemas.microsoft.com/office/powerpoint/2010/main" val="1481980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459" y="236220"/>
            <a:ext cx="10963618" cy="685800"/>
          </a:xfrm>
        </p:spPr>
        <p:txBody>
          <a:bodyPr>
            <a:normAutofit/>
          </a:bodyPr>
          <a:lstStyle/>
          <a:p>
            <a:r>
              <a:rPr lang="en-US" b="1" dirty="0" smtClean="0">
                <a:solidFill>
                  <a:schemeClr val="accent5"/>
                </a:solidFill>
                <a:latin typeface="Arial" panose="020B0604020202020204" pitchFamily="34" charset="0"/>
                <a:cs typeface="Arial" panose="020B0604020202020204" pitchFamily="34" charset="0"/>
              </a:rPr>
              <a:t>QUESTIONS</a:t>
            </a:r>
            <a:endParaRPr lang="en-US" b="1" dirty="0">
              <a:solidFill>
                <a:schemeClr val="accent5"/>
              </a:solidFill>
              <a:latin typeface="Arial" panose="020B0604020202020204" pitchFamily="34" charset="0"/>
              <a:cs typeface="Arial" panose="020B0604020202020204" pitchFamily="34" charset="0"/>
            </a:endParaRPr>
          </a:p>
        </p:txBody>
      </p:sp>
      <p:pic>
        <p:nvPicPr>
          <p:cNvPr id="6" name="Picture 2" descr="Image result for question and ans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8143" y="236220"/>
            <a:ext cx="1371036" cy="10282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580" y="6410201"/>
            <a:ext cx="2844800" cy="304800"/>
          </a:xfrm>
        </p:spPr>
        <p:txBody>
          <a:bodyPr/>
          <a:lstStyle/>
          <a:p>
            <a:pPr algn="l">
              <a:defRPr/>
            </a:pPr>
            <a:fld id="{08156D9A-717C-4C36-974D-F6EE13F3C2A5}" type="slidenum">
              <a:rPr lang="en-US" altLang="en-US" smtClean="0">
                <a:solidFill>
                  <a:prstClr val="black"/>
                </a:solidFill>
              </a:rPr>
              <a:pPr algn="l">
                <a:defRPr/>
              </a:pPr>
              <a:t>32</a:t>
            </a:fld>
            <a:endParaRPr lang="en-US" altLang="en-US" dirty="0">
              <a:solidFill>
                <a:prstClr val="black"/>
              </a:solidFill>
            </a:endParaRPr>
          </a:p>
        </p:txBody>
      </p:sp>
      <p:sp>
        <p:nvSpPr>
          <p:cNvPr id="7" name="Rectangle 6"/>
          <p:cNvSpPr/>
          <p:nvPr/>
        </p:nvSpPr>
        <p:spPr>
          <a:xfrm>
            <a:off x="587229" y="1072500"/>
            <a:ext cx="10754848" cy="489364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noProof="0" dirty="0" smtClean="0">
                <a:solidFill>
                  <a:prstClr val="black"/>
                </a:solidFill>
                <a:latin typeface="Arial"/>
              </a:rPr>
              <a:t>PILOT UNITS/SSC’s:</a:t>
            </a:r>
          </a:p>
          <a:p>
            <a:pPr marR="0" lvl="0" algn="l" defTabSz="914400" rtl="0" eaLnBrk="1" fontAlgn="auto" latinLnBrk="0" hangingPunct="1">
              <a:lnSpc>
                <a:spcPct val="100000"/>
              </a:lnSpc>
              <a:spcBef>
                <a:spcPts val="0"/>
              </a:spcBef>
              <a:spcAft>
                <a:spcPts val="0"/>
              </a:spcAft>
              <a:buClrTx/>
              <a:buSzTx/>
              <a:tabLst/>
              <a:defRPr/>
            </a:pPr>
            <a:endParaRPr lang="en-US" sz="2400" noProof="0" dirty="0" smtClean="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Are you prepared to follow the new processes?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understand the processes and your role in the hand offs?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understand each</a:t>
            </a:r>
            <a:r>
              <a:rPr kumimoji="0" lang="en-US" sz="2400" b="0" i="0" u="none" strike="noStrike" kern="1200" cap="none" spc="0" normalizeH="0" noProof="0" dirty="0" smtClean="0">
                <a:ln>
                  <a:noFill/>
                </a:ln>
                <a:solidFill>
                  <a:prstClr val="black"/>
                </a:solidFill>
                <a:effectLst/>
                <a:uLnTx/>
                <a:uFillTx/>
                <a:latin typeface="Arial"/>
                <a:ea typeface="+mn-ea"/>
                <a:cs typeface="+mn-cs"/>
              </a:rPr>
              <a:t> others</a:t>
            </a:r>
            <a:r>
              <a:rPr kumimoji="0" lang="en-US" sz="2400" b="0" i="0" u="none" strike="noStrike" kern="1200" cap="none" spc="0" normalizeH="0" baseline="0" noProof="0" dirty="0" smtClean="0">
                <a:ln>
                  <a:noFill/>
                </a:ln>
                <a:solidFill>
                  <a:prstClr val="black"/>
                </a:solidFill>
                <a:effectLst/>
                <a:uLnTx/>
                <a:uFillTx/>
                <a:latin typeface="Arial"/>
                <a:ea typeface="+mn-ea"/>
                <a:cs typeface="+mn-cs"/>
              </a:rPr>
              <a:t> role in the process?</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Do you have any open questions not answered?</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Is there anything more you need? </a:t>
            </a: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mn-cs"/>
              </a:rPr>
              <a:t>Are there any gaps that would stop you from being successful?</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62869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hape 174"/>
          <p:cNvSpPr txBox="1"/>
          <p:nvPr/>
        </p:nvSpPr>
        <p:spPr>
          <a:xfrm>
            <a:off x="1854167" y="1493550"/>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PHASE I</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7" name="Slide Number Placeholder 6"/>
          <p:cNvSpPr>
            <a:spLocks noGrp="1"/>
          </p:cNvSpPr>
          <p:nvPr>
            <p:ph type="sldNum" sz="quarter" idx="12"/>
          </p:nvPr>
        </p:nvSpPr>
        <p:spPr>
          <a:xfrm>
            <a:off x="94532" y="6402250"/>
            <a:ext cx="2844800" cy="304800"/>
          </a:xfrm>
        </p:spPr>
        <p:txBody>
          <a:bodyPr/>
          <a:lstStyle/>
          <a:p>
            <a:pPr algn="l">
              <a:defRPr/>
            </a:pPr>
            <a:fld id="{08156D9A-717C-4C36-974D-F6EE13F3C2A5}" type="slidenum">
              <a:rPr lang="en-US" altLang="en-US" smtClean="0">
                <a:solidFill>
                  <a:prstClr val="black"/>
                </a:solidFill>
              </a:rPr>
              <a:pPr algn="l">
                <a:defRPr/>
              </a:pPr>
              <a:t>33</a:t>
            </a:fld>
            <a:endParaRPr lang="en-US" altLang="en-US" dirty="0">
              <a:solidFill>
                <a:prstClr val="black"/>
              </a:solidFill>
            </a:endParaRPr>
          </a:p>
        </p:txBody>
      </p:sp>
    </p:spTree>
    <p:extLst>
      <p:ext uri="{BB962C8B-B14F-4D97-AF65-F5344CB8AC3E}">
        <p14:creationId xmlns:p14="http://schemas.microsoft.com/office/powerpoint/2010/main" val="3378033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92948" y="620785"/>
            <a:ext cx="11811698" cy="5872294"/>
          </a:xfrm>
          <a:prstGeom prst="rect">
            <a:avLst/>
          </a:prstGeom>
        </p:spPr>
      </p:pic>
      <p:sp>
        <p:nvSpPr>
          <p:cNvPr id="4" name="Title 1"/>
          <p:cNvSpPr>
            <a:spLocks noGrp="1"/>
          </p:cNvSpPr>
          <p:nvPr>
            <p:ph type="title"/>
          </p:nvPr>
        </p:nvSpPr>
        <p:spPr>
          <a:xfrm>
            <a:off x="261013" y="119539"/>
            <a:ext cx="11218594" cy="685800"/>
          </a:xfrm>
        </p:spPr>
        <p:txBody>
          <a:bodyPr/>
          <a:lstStyle/>
          <a:p>
            <a:r>
              <a:rPr lang="en-US" sz="2800" dirty="0" smtClean="0">
                <a:solidFill>
                  <a:schemeClr val="accent5"/>
                </a:solidFill>
              </a:rPr>
              <a:t>PERSONAL DATA </a:t>
            </a:r>
            <a:r>
              <a:rPr lang="en-US" sz="2800" dirty="0">
                <a:solidFill>
                  <a:schemeClr val="accent5"/>
                </a:solidFill>
              </a:rPr>
              <a:t>CHANGE HIGH LEVEL PROCESS </a:t>
            </a:r>
            <a:r>
              <a:rPr lang="en-US" sz="2800" dirty="0" smtClean="0">
                <a:solidFill>
                  <a:schemeClr val="accent5"/>
                </a:solidFill>
              </a:rPr>
              <a:t>OVERVIEW </a:t>
            </a:r>
            <a:endParaRPr lang="en-US" sz="2800" dirty="0">
              <a:solidFill>
                <a:schemeClr val="accent5"/>
              </a:solidFill>
            </a:endParaRPr>
          </a:p>
        </p:txBody>
      </p:sp>
      <p:sp>
        <p:nvSpPr>
          <p:cNvPr id="3" name="Slide Number Placeholder 2"/>
          <p:cNvSpPr>
            <a:spLocks noGrp="1"/>
          </p:cNvSpPr>
          <p:nvPr>
            <p:ph type="sldNum" sz="quarter" idx="12"/>
          </p:nvPr>
        </p:nvSpPr>
        <p:spPr>
          <a:xfrm>
            <a:off x="102483" y="6481991"/>
            <a:ext cx="2844800" cy="304800"/>
          </a:xfrm>
        </p:spPr>
        <p:txBody>
          <a:bodyPr/>
          <a:lstStyle/>
          <a:p>
            <a:pPr algn="l">
              <a:defRPr/>
            </a:pPr>
            <a:fld id="{08156D9A-717C-4C36-974D-F6EE13F3C2A5}" type="slidenum">
              <a:rPr lang="en-US" altLang="en-US" smtClean="0">
                <a:solidFill>
                  <a:prstClr val="black"/>
                </a:solidFill>
              </a:rPr>
              <a:pPr algn="l">
                <a:defRPr/>
              </a:pPr>
              <a:t>34</a:t>
            </a:fld>
            <a:endParaRPr lang="en-US" altLang="en-US" dirty="0">
              <a:solidFill>
                <a:prstClr val="black"/>
              </a:solidFill>
            </a:endParaRPr>
          </a:p>
        </p:txBody>
      </p:sp>
    </p:spTree>
    <p:extLst>
      <p:ext uri="{BB962C8B-B14F-4D97-AF65-F5344CB8AC3E}">
        <p14:creationId xmlns:p14="http://schemas.microsoft.com/office/powerpoint/2010/main" val="268890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61013" y="119539"/>
            <a:ext cx="11218594" cy="685800"/>
          </a:xfrm>
        </p:spPr>
        <p:txBody>
          <a:bodyPr/>
          <a:lstStyle/>
          <a:p>
            <a:r>
              <a:rPr lang="en-US" dirty="0" smtClean="0">
                <a:solidFill>
                  <a:schemeClr val="accent5"/>
                </a:solidFill>
              </a:rPr>
              <a:t>ONE TIME </a:t>
            </a:r>
            <a:r>
              <a:rPr lang="en-US" dirty="0">
                <a:solidFill>
                  <a:schemeClr val="accent5"/>
                </a:solidFill>
              </a:rPr>
              <a:t>PAYMENT HIGH LEVEL PROCESS </a:t>
            </a:r>
            <a:r>
              <a:rPr lang="en-US" dirty="0" smtClean="0">
                <a:solidFill>
                  <a:schemeClr val="accent5"/>
                </a:solidFill>
              </a:rPr>
              <a:t>OVERVIEW </a:t>
            </a:r>
            <a:endParaRPr lang="en-US" dirty="0">
              <a:solidFill>
                <a:schemeClr val="accent5"/>
              </a:solidFill>
            </a:endParaRPr>
          </a:p>
        </p:txBody>
      </p:sp>
      <p:pic>
        <p:nvPicPr>
          <p:cNvPr id="5" name="Picture 4"/>
          <p:cNvPicPr>
            <a:picLocks noChangeAspect="1"/>
          </p:cNvPicPr>
          <p:nvPr/>
        </p:nvPicPr>
        <p:blipFill>
          <a:blip r:embed="rId4"/>
          <a:stretch>
            <a:fillRect/>
          </a:stretch>
        </p:blipFill>
        <p:spPr>
          <a:xfrm>
            <a:off x="103355" y="722673"/>
            <a:ext cx="11799747" cy="5759090"/>
          </a:xfrm>
          <a:prstGeom prst="rect">
            <a:avLst/>
          </a:prstGeom>
        </p:spPr>
      </p:pic>
      <p:sp>
        <p:nvSpPr>
          <p:cNvPr id="7" name="Slide Number Placeholder 6"/>
          <p:cNvSpPr>
            <a:spLocks noGrp="1"/>
          </p:cNvSpPr>
          <p:nvPr>
            <p:ph type="sldNum" sz="quarter" idx="12"/>
          </p:nvPr>
        </p:nvSpPr>
        <p:spPr>
          <a:xfrm>
            <a:off x="181996" y="6481763"/>
            <a:ext cx="2844800" cy="304800"/>
          </a:xfrm>
        </p:spPr>
        <p:txBody>
          <a:bodyPr/>
          <a:lstStyle/>
          <a:p>
            <a:pPr algn="l">
              <a:defRPr/>
            </a:pPr>
            <a:fld id="{08156D9A-717C-4C36-974D-F6EE13F3C2A5}" type="slidenum">
              <a:rPr lang="en-US" altLang="en-US" smtClean="0">
                <a:solidFill>
                  <a:prstClr val="black"/>
                </a:solidFill>
              </a:rPr>
              <a:pPr algn="l">
                <a:defRPr/>
              </a:pPr>
              <a:t>35</a:t>
            </a:fld>
            <a:endParaRPr lang="en-US" altLang="en-US" dirty="0">
              <a:solidFill>
                <a:prstClr val="black"/>
              </a:solidFill>
            </a:endParaRPr>
          </a:p>
        </p:txBody>
      </p:sp>
    </p:spTree>
    <p:extLst>
      <p:ext uri="{BB962C8B-B14F-4D97-AF65-F5344CB8AC3E}">
        <p14:creationId xmlns:p14="http://schemas.microsoft.com/office/powerpoint/2010/main" val="2212471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25840" y="143393"/>
            <a:ext cx="11673895" cy="685800"/>
          </a:xfrm>
        </p:spPr>
        <p:txBody>
          <a:bodyPr/>
          <a:lstStyle/>
          <a:p>
            <a:r>
              <a:rPr lang="en-US" sz="2900" dirty="0" smtClean="0">
                <a:solidFill>
                  <a:schemeClr val="accent5"/>
                </a:solidFill>
              </a:rPr>
              <a:t>VOLUNTARY TERMINATION</a:t>
            </a:r>
            <a:r>
              <a:rPr lang="en-US" sz="2900" dirty="0">
                <a:solidFill>
                  <a:schemeClr val="accent5"/>
                </a:solidFill>
              </a:rPr>
              <a:t> HIGH LEVEL </a:t>
            </a:r>
            <a:r>
              <a:rPr lang="en-US" sz="2900" dirty="0" smtClean="0">
                <a:solidFill>
                  <a:schemeClr val="accent5"/>
                </a:solidFill>
              </a:rPr>
              <a:t>PROCESS </a:t>
            </a:r>
            <a:r>
              <a:rPr lang="en-US" sz="2900" dirty="0">
                <a:solidFill>
                  <a:schemeClr val="accent5"/>
                </a:solidFill>
              </a:rPr>
              <a:t>OVERVIEW </a:t>
            </a:r>
            <a:endParaRPr lang="en-US" sz="2900" dirty="0">
              <a:solidFill>
                <a:schemeClr val="accent5"/>
              </a:solidFill>
            </a:endParaRPr>
          </a:p>
        </p:txBody>
      </p:sp>
      <p:pic>
        <p:nvPicPr>
          <p:cNvPr id="4" name="Picture 3"/>
          <p:cNvPicPr>
            <a:picLocks noChangeAspect="1"/>
          </p:cNvPicPr>
          <p:nvPr/>
        </p:nvPicPr>
        <p:blipFill>
          <a:blip r:embed="rId4"/>
          <a:stretch>
            <a:fillRect/>
          </a:stretch>
        </p:blipFill>
        <p:spPr>
          <a:xfrm>
            <a:off x="349857" y="901569"/>
            <a:ext cx="11449879" cy="5419717"/>
          </a:xfrm>
          <a:prstGeom prst="rect">
            <a:avLst/>
          </a:prstGeom>
        </p:spPr>
      </p:pic>
      <p:sp>
        <p:nvSpPr>
          <p:cNvPr id="5" name="Slide Number Placeholder 4"/>
          <p:cNvSpPr>
            <a:spLocks noGrp="1"/>
          </p:cNvSpPr>
          <p:nvPr>
            <p:ph type="sldNum" sz="quarter" idx="12"/>
          </p:nvPr>
        </p:nvSpPr>
        <p:spPr>
          <a:xfrm>
            <a:off x="125840" y="6393662"/>
            <a:ext cx="2844800" cy="304800"/>
          </a:xfrm>
        </p:spPr>
        <p:txBody>
          <a:bodyPr/>
          <a:lstStyle/>
          <a:p>
            <a:pPr algn="l">
              <a:defRPr/>
            </a:pPr>
            <a:fld id="{08156D9A-717C-4C36-974D-F6EE13F3C2A5}" type="slidenum">
              <a:rPr lang="en-US" altLang="en-US" smtClean="0">
                <a:solidFill>
                  <a:prstClr val="black"/>
                </a:solidFill>
              </a:rPr>
              <a:pPr algn="l">
                <a:defRPr/>
              </a:pPr>
              <a:t>36</a:t>
            </a:fld>
            <a:endParaRPr lang="en-US" altLang="en-US" dirty="0">
              <a:solidFill>
                <a:prstClr val="black"/>
              </a:solidFill>
            </a:endParaRPr>
          </a:p>
        </p:txBody>
      </p:sp>
    </p:spTree>
    <p:extLst>
      <p:ext uri="{BB962C8B-B14F-4D97-AF65-F5344CB8AC3E}">
        <p14:creationId xmlns:p14="http://schemas.microsoft.com/office/powerpoint/2010/main" val="3958807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743" y="71832"/>
            <a:ext cx="11872677" cy="685800"/>
          </a:xfrm>
        </p:spPr>
        <p:txBody>
          <a:bodyPr/>
          <a:lstStyle/>
          <a:p>
            <a:r>
              <a:rPr lang="en-US" sz="3200" dirty="0" smtClean="0">
                <a:solidFill>
                  <a:schemeClr val="accent5"/>
                </a:solidFill>
              </a:rPr>
              <a:t>CONTINGENT </a:t>
            </a:r>
            <a:r>
              <a:rPr lang="en-US" sz="3200" dirty="0">
                <a:solidFill>
                  <a:schemeClr val="accent5"/>
                </a:solidFill>
              </a:rPr>
              <a:t>WORKER HIGH LEVEL </a:t>
            </a:r>
            <a:r>
              <a:rPr lang="en-US" sz="3200" dirty="0" smtClean="0">
                <a:solidFill>
                  <a:schemeClr val="accent5"/>
                </a:solidFill>
              </a:rPr>
              <a:t>PROCESS </a:t>
            </a:r>
            <a:r>
              <a:rPr lang="en-US" sz="3200" dirty="0">
                <a:solidFill>
                  <a:schemeClr val="accent5"/>
                </a:solidFill>
              </a:rPr>
              <a:t>OVERVIEW </a:t>
            </a:r>
            <a:endParaRPr lang="en-US" sz="3200" dirty="0">
              <a:solidFill>
                <a:schemeClr val="accent5"/>
              </a:solidFill>
            </a:endParaRPr>
          </a:p>
        </p:txBody>
      </p:sp>
      <p:pic>
        <p:nvPicPr>
          <p:cNvPr id="3" name="Picture 2"/>
          <p:cNvPicPr>
            <a:picLocks noChangeAspect="1"/>
          </p:cNvPicPr>
          <p:nvPr/>
        </p:nvPicPr>
        <p:blipFill>
          <a:blip r:embed="rId4"/>
          <a:stretch>
            <a:fillRect/>
          </a:stretch>
        </p:blipFill>
        <p:spPr>
          <a:xfrm>
            <a:off x="261013" y="860293"/>
            <a:ext cx="11642965" cy="5666342"/>
          </a:xfrm>
          <a:prstGeom prst="rect">
            <a:avLst/>
          </a:prstGeom>
        </p:spPr>
      </p:pic>
      <p:sp>
        <p:nvSpPr>
          <p:cNvPr id="4" name="Slide Number Placeholder 3"/>
          <p:cNvSpPr>
            <a:spLocks noGrp="1"/>
          </p:cNvSpPr>
          <p:nvPr>
            <p:ph type="sldNum" sz="quarter" idx="12"/>
          </p:nvPr>
        </p:nvSpPr>
        <p:spPr>
          <a:xfrm>
            <a:off x="141743" y="6476896"/>
            <a:ext cx="2844800" cy="304800"/>
          </a:xfrm>
        </p:spPr>
        <p:txBody>
          <a:bodyPr/>
          <a:lstStyle/>
          <a:p>
            <a:pPr algn="l">
              <a:defRPr/>
            </a:pPr>
            <a:fld id="{08156D9A-717C-4C36-974D-F6EE13F3C2A5}" type="slidenum">
              <a:rPr lang="en-US" altLang="en-US" smtClean="0">
                <a:solidFill>
                  <a:prstClr val="black"/>
                </a:solidFill>
              </a:rPr>
              <a:pPr algn="l">
                <a:defRPr/>
              </a:pPr>
              <a:t>37</a:t>
            </a:fld>
            <a:endParaRPr lang="en-US" altLang="en-US" dirty="0">
              <a:solidFill>
                <a:prstClr val="black"/>
              </a:solidFill>
            </a:endParaRPr>
          </a:p>
        </p:txBody>
      </p:sp>
    </p:spTree>
    <p:extLst>
      <p:ext uri="{BB962C8B-B14F-4D97-AF65-F5344CB8AC3E}">
        <p14:creationId xmlns:p14="http://schemas.microsoft.com/office/powerpoint/2010/main" val="4173316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61013" y="119539"/>
            <a:ext cx="11218594" cy="685800"/>
          </a:xfrm>
        </p:spPr>
        <p:txBody>
          <a:bodyPr/>
          <a:lstStyle/>
          <a:p>
            <a:r>
              <a:rPr lang="en-US" dirty="0" smtClean="0">
                <a:solidFill>
                  <a:schemeClr val="accent5"/>
                </a:solidFill>
              </a:rPr>
              <a:t>PROCESSES AWE WILL REMAIN IN SSC</a:t>
            </a:r>
            <a:endParaRPr lang="en-US" dirty="0">
              <a:solidFill>
                <a:schemeClr val="accent5"/>
              </a:solidFill>
            </a:endParaRPr>
          </a:p>
        </p:txBody>
      </p:sp>
      <p:graphicFrame>
        <p:nvGraphicFramePr>
          <p:cNvPr id="2" name="Diagram 1"/>
          <p:cNvGraphicFramePr/>
          <p:nvPr>
            <p:extLst>
              <p:ext uri="{D42A27DB-BD31-4B8C-83A1-F6EECF244321}">
                <p14:modId xmlns:p14="http://schemas.microsoft.com/office/powerpoint/2010/main" val="291919480"/>
              </p:ext>
            </p:extLst>
          </p:nvPr>
        </p:nvGraphicFramePr>
        <p:xfrm>
          <a:off x="-528320" y="100591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ight Arrow 3"/>
          <p:cNvSpPr/>
          <p:nvPr/>
        </p:nvSpPr>
        <p:spPr>
          <a:xfrm>
            <a:off x="4959885" y="2571936"/>
            <a:ext cx="2361538" cy="145142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smtClean="0">
                <a:solidFill>
                  <a:schemeClr val="bg1"/>
                </a:solidFill>
              </a:rPr>
              <a:t>AWE</a:t>
            </a:r>
            <a:endParaRPr lang="en-US" b="1" dirty="0">
              <a:solidFill>
                <a:schemeClr val="bg1"/>
              </a:solidFill>
            </a:endParaRPr>
          </a:p>
        </p:txBody>
      </p:sp>
      <p:pic>
        <p:nvPicPr>
          <p:cNvPr id="5" name="Picture 4"/>
          <p:cNvPicPr>
            <a:picLocks noChangeAspect="1"/>
          </p:cNvPicPr>
          <p:nvPr/>
        </p:nvPicPr>
        <p:blipFill rotWithShape="1">
          <a:blip r:embed="rId9"/>
          <a:srcRect r="4345"/>
          <a:stretch/>
        </p:blipFill>
        <p:spPr>
          <a:xfrm>
            <a:off x="7997300" y="2113196"/>
            <a:ext cx="2100858" cy="2183724"/>
          </a:xfrm>
          <a:prstGeom prst="rect">
            <a:avLst/>
          </a:prstGeom>
        </p:spPr>
      </p:pic>
      <p:sp>
        <p:nvSpPr>
          <p:cNvPr id="6" name="Slide Number Placeholder 5"/>
          <p:cNvSpPr>
            <a:spLocks noGrp="1"/>
          </p:cNvSpPr>
          <p:nvPr>
            <p:ph type="sldNum" sz="quarter" idx="12"/>
          </p:nvPr>
        </p:nvSpPr>
        <p:spPr>
          <a:xfrm>
            <a:off x="181997" y="6376796"/>
            <a:ext cx="2844800" cy="304800"/>
          </a:xfrm>
        </p:spPr>
        <p:txBody>
          <a:bodyPr/>
          <a:lstStyle/>
          <a:p>
            <a:pPr algn="l">
              <a:defRPr/>
            </a:pPr>
            <a:fld id="{08156D9A-717C-4C36-974D-F6EE13F3C2A5}" type="slidenum">
              <a:rPr lang="en-US" altLang="en-US" smtClean="0">
                <a:solidFill>
                  <a:prstClr val="black"/>
                </a:solidFill>
              </a:rPr>
              <a:pPr algn="l">
                <a:defRPr/>
              </a:pPr>
              <a:t>38</a:t>
            </a:fld>
            <a:endParaRPr lang="en-US" altLang="en-US" dirty="0">
              <a:solidFill>
                <a:prstClr val="black"/>
              </a:solidFill>
            </a:endParaRPr>
          </a:p>
        </p:txBody>
      </p:sp>
    </p:spTree>
    <p:extLst>
      <p:ext uri="{BB962C8B-B14F-4D97-AF65-F5344CB8AC3E}">
        <p14:creationId xmlns:p14="http://schemas.microsoft.com/office/powerpoint/2010/main" val="796412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hape 174"/>
          <p:cNvSpPr txBox="1"/>
          <p:nvPr/>
        </p:nvSpPr>
        <p:spPr>
          <a:xfrm>
            <a:off x="1854167" y="1493550"/>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SSC/UNIT BREAKOUT</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81996" y="6426104"/>
            <a:ext cx="2844800" cy="304800"/>
          </a:xfrm>
        </p:spPr>
        <p:txBody>
          <a:bodyPr/>
          <a:lstStyle/>
          <a:p>
            <a:pPr algn="l">
              <a:defRPr/>
            </a:pPr>
            <a:fld id="{08156D9A-717C-4C36-974D-F6EE13F3C2A5}" type="slidenum">
              <a:rPr lang="en-US" altLang="en-US" smtClean="0">
                <a:solidFill>
                  <a:prstClr val="black"/>
                </a:solidFill>
              </a:rPr>
              <a:pPr algn="l">
                <a:defRPr/>
              </a:pPr>
              <a:t>39</a:t>
            </a:fld>
            <a:endParaRPr lang="en-US" altLang="en-US" dirty="0">
              <a:solidFill>
                <a:prstClr val="black"/>
              </a:solidFill>
            </a:endParaRPr>
          </a:p>
        </p:txBody>
      </p:sp>
    </p:spTree>
    <p:extLst>
      <p:ext uri="{BB962C8B-B14F-4D97-AF65-F5344CB8AC3E}">
        <p14:creationId xmlns:p14="http://schemas.microsoft.com/office/powerpoint/2010/main" val="3375617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3405616255"/>
              </p:ext>
            </p:extLst>
          </p:nvPr>
        </p:nvGraphicFramePr>
        <p:xfrm>
          <a:off x="463826" y="1169669"/>
          <a:ext cx="10575650" cy="262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158143" y="6378396"/>
            <a:ext cx="2844800" cy="304800"/>
          </a:xfrm>
        </p:spPr>
        <p:txBody>
          <a:bodyPr/>
          <a:lstStyle/>
          <a:p>
            <a:pPr algn="l">
              <a:defRPr/>
            </a:pPr>
            <a:fld id="{08156D9A-717C-4C36-974D-F6EE13F3C2A5}" type="slidenum">
              <a:rPr lang="en-US" altLang="en-US" smtClean="0">
                <a:solidFill>
                  <a:prstClr val="black"/>
                </a:solidFill>
              </a:rPr>
              <a:pPr algn="l">
                <a:defRPr/>
              </a:pPr>
              <a:t>4</a:t>
            </a:fld>
            <a:endParaRPr lang="en-US" altLang="en-US" dirty="0">
              <a:solidFill>
                <a:prstClr val="black"/>
              </a:solidFill>
            </a:endParaRPr>
          </a:p>
        </p:txBody>
      </p:sp>
    </p:spTree>
    <p:extLst>
      <p:ext uri="{BB962C8B-B14F-4D97-AF65-F5344CB8AC3E}">
        <p14:creationId xmlns:p14="http://schemas.microsoft.com/office/powerpoint/2010/main" val="1530311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hape 174"/>
          <p:cNvSpPr txBox="1"/>
          <p:nvPr/>
        </p:nvSpPr>
        <p:spPr>
          <a:xfrm>
            <a:off x="1854167" y="1493550"/>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FEEDBACK</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70678" y="6418153"/>
            <a:ext cx="2844800" cy="304800"/>
          </a:xfrm>
        </p:spPr>
        <p:txBody>
          <a:bodyPr/>
          <a:lstStyle/>
          <a:p>
            <a:pPr algn="l">
              <a:defRPr/>
            </a:pPr>
            <a:fld id="{08156D9A-717C-4C36-974D-F6EE13F3C2A5}" type="slidenum">
              <a:rPr lang="en-US" altLang="en-US" smtClean="0">
                <a:solidFill>
                  <a:prstClr val="black"/>
                </a:solidFill>
              </a:rPr>
              <a:pPr algn="l">
                <a:defRPr/>
              </a:pPr>
              <a:t>40</a:t>
            </a:fld>
            <a:endParaRPr lang="en-US" altLang="en-US" dirty="0">
              <a:solidFill>
                <a:prstClr val="black"/>
              </a:solidFill>
            </a:endParaRPr>
          </a:p>
        </p:txBody>
      </p:sp>
    </p:spTree>
    <p:extLst>
      <p:ext uri="{BB962C8B-B14F-4D97-AF65-F5344CB8AC3E}">
        <p14:creationId xmlns:p14="http://schemas.microsoft.com/office/powerpoint/2010/main" val="3976218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094468"/>
            <a:ext cx="1042506" cy="1042506"/>
          </a:xfrm>
          <a:prstGeom prst="rect">
            <a:avLst/>
          </a:prstGeom>
        </p:spPr>
      </p:pic>
      <p:pic>
        <p:nvPicPr>
          <p:cNvPr id="7" name="Picture 6"/>
          <p:cNvPicPr>
            <a:picLocks noChangeAspect="1"/>
          </p:cNvPicPr>
          <p:nvPr/>
        </p:nvPicPr>
        <p:blipFill>
          <a:blip r:embed="rId4"/>
          <a:stretch>
            <a:fillRect/>
          </a:stretch>
        </p:blipFill>
        <p:spPr>
          <a:xfrm>
            <a:off x="360333" y="319911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pic>
        <p:nvPicPr>
          <p:cNvPr id="9" name="Picture 8"/>
          <p:cNvPicPr>
            <a:picLocks noChangeAspect="1"/>
          </p:cNvPicPr>
          <p:nvPr/>
        </p:nvPicPr>
        <p:blipFill>
          <a:blip r:embed="rId4"/>
          <a:stretch>
            <a:fillRect/>
          </a:stretch>
        </p:blipFill>
        <p:spPr>
          <a:xfrm>
            <a:off x="360333" y="5541901"/>
            <a:ext cx="1042506" cy="1042506"/>
          </a:xfrm>
          <a:prstGeom prst="rect">
            <a:avLst/>
          </a:prstGeom>
        </p:spPr>
      </p:pic>
      <p:sp>
        <p:nvSpPr>
          <p:cNvPr id="3" name="TextBox 2"/>
          <p:cNvSpPr txBox="1"/>
          <p:nvPr/>
        </p:nvSpPr>
        <p:spPr>
          <a:xfrm>
            <a:off x="1510748" y="1167487"/>
            <a:ext cx="9247367" cy="646331"/>
          </a:xfrm>
          <a:prstGeom prst="rect">
            <a:avLst/>
          </a:prstGeom>
          <a:noFill/>
        </p:spPr>
        <p:txBody>
          <a:bodyPr wrap="square" rtlCol="0">
            <a:spAutoFit/>
          </a:bodyPr>
          <a:lstStyle/>
          <a:p>
            <a:r>
              <a:rPr lang="en-US" dirty="0" smtClean="0"/>
              <a:t>Phase II transactions Involuntary Termination, Onboarding and Paypath AWE approvals will be competed by SSC </a:t>
            </a:r>
            <a:endParaRPr lang="en-US" dirty="0"/>
          </a:p>
        </p:txBody>
      </p:sp>
      <p:sp>
        <p:nvSpPr>
          <p:cNvPr id="10" name="TextBox 9"/>
          <p:cNvSpPr txBox="1"/>
          <p:nvPr/>
        </p:nvSpPr>
        <p:spPr>
          <a:xfrm>
            <a:off x="1510746" y="2207546"/>
            <a:ext cx="9247367" cy="646331"/>
          </a:xfrm>
          <a:prstGeom prst="rect">
            <a:avLst/>
          </a:prstGeom>
          <a:noFill/>
        </p:spPr>
        <p:txBody>
          <a:bodyPr wrap="square" rtlCol="0">
            <a:spAutoFit/>
          </a:bodyPr>
          <a:lstStyle/>
          <a:p>
            <a:r>
              <a:rPr lang="en-US" dirty="0" smtClean="0"/>
              <a:t>Phase I transactions Contingent worker, Voluntary Termination, Personal Data Change and One Time Payment AWE approvals will now occur in the Transactional Unit </a:t>
            </a:r>
            <a:endParaRPr lang="en-US" dirty="0"/>
          </a:p>
        </p:txBody>
      </p:sp>
      <p:sp>
        <p:nvSpPr>
          <p:cNvPr id="11" name="TextBox 10"/>
          <p:cNvSpPr txBox="1"/>
          <p:nvPr/>
        </p:nvSpPr>
        <p:spPr>
          <a:xfrm>
            <a:off x="1575684" y="5779743"/>
            <a:ext cx="9247367" cy="369332"/>
          </a:xfrm>
          <a:prstGeom prst="rect">
            <a:avLst/>
          </a:prstGeom>
          <a:noFill/>
        </p:spPr>
        <p:txBody>
          <a:bodyPr wrap="square" rtlCol="0">
            <a:spAutoFit/>
          </a:bodyPr>
          <a:lstStyle/>
          <a:p>
            <a:r>
              <a:rPr lang="en-US" dirty="0" smtClean="0"/>
              <a:t>APO is now processing all Faculty Administrative appointments across all EMPL Classes</a:t>
            </a:r>
            <a:endParaRPr lang="en-US" dirty="0"/>
          </a:p>
        </p:txBody>
      </p:sp>
      <p:sp>
        <p:nvSpPr>
          <p:cNvPr id="12" name="TextBox 11"/>
          <p:cNvSpPr txBox="1"/>
          <p:nvPr/>
        </p:nvSpPr>
        <p:spPr>
          <a:xfrm>
            <a:off x="1510747" y="4741430"/>
            <a:ext cx="9247367" cy="369332"/>
          </a:xfrm>
          <a:prstGeom prst="rect">
            <a:avLst/>
          </a:prstGeom>
          <a:noFill/>
        </p:spPr>
        <p:txBody>
          <a:bodyPr wrap="square" rtlCol="0">
            <a:spAutoFit/>
          </a:bodyPr>
          <a:lstStyle/>
          <a:p>
            <a:r>
              <a:rPr lang="en-US" dirty="0" smtClean="0"/>
              <a:t>Position, Job and Additional Recurring pay can all be processed in PayPath</a:t>
            </a:r>
            <a:endParaRPr lang="en-US" dirty="0"/>
          </a:p>
        </p:txBody>
      </p:sp>
      <p:sp>
        <p:nvSpPr>
          <p:cNvPr id="13" name="TextBox 12"/>
          <p:cNvSpPr txBox="1"/>
          <p:nvPr/>
        </p:nvSpPr>
        <p:spPr>
          <a:xfrm>
            <a:off x="1510746" y="3535704"/>
            <a:ext cx="9247367" cy="369332"/>
          </a:xfrm>
          <a:prstGeom prst="rect">
            <a:avLst/>
          </a:prstGeom>
          <a:noFill/>
        </p:spPr>
        <p:txBody>
          <a:bodyPr wrap="square" rtlCol="0">
            <a:spAutoFit/>
          </a:bodyPr>
          <a:lstStyle/>
          <a:p>
            <a:r>
              <a:rPr lang="en-US" dirty="0" smtClean="0"/>
              <a:t>Position Control and Person of Interest AWE Approvals will remain in the SSC</a:t>
            </a:r>
            <a:endParaRPr lang="en-US" dirty="0"/>
          </a:p>
        </p:txBody>
      </p:sp>
      <p:sp>
        <p:nvSpPr>
          <p:cNvPr id="4" name="Slide Number Placeholder 3"/>
          <p:cNvSpPr>
            <a:spLocks noGrp="1"/>
          </p:cNvSpPr>
          <p:nvPr>
            <p:ph type="sldNum" sz="quarter" idx="12"/>
          </p:nvPr>
        </p:nvSpPr>
        <p:spPr>
          <a:xfrm>
            <a:off x="153284" y="6432007"/>
            <a:ext cx="2844800" cy="304800"/>
          </a:xfrm>
        </p:spPr>
        <p:txBody>
          <a:bodyPr/>
          <a:lstStyle/>
          <a:p>
            <a:pPr algn="l">
              <a:defRPr/>
            </a:pPr>
            <a:fld id="{08156D9A-717C-4C36-974D-F6EE13F3C2A5}" type="slidenum">
              <a:rPr lang="en-US" altLang="en-US" smtClean="0">
                <a:solidFill>
                  <a:prstClr val="black"/>
                </a:solidFill>
              </a:rPr>
              <a:pPr algn="l">
                <a:defRPr/>
              </a:pPr>
              <a:t>41</a:t>
            </a:fld>
            <a:endParaRPr lang="en-US" altLang="en-US" dirty="0">
              <a:solidFill>
                <a:prstClr val="black"/>
              </a:solidFill>
            </a:endParaRPr>
          </a:p>
        </p:txBody>
      </p:sp>
    </p:spTree>
    <p:extLst>
      <p:ext uri="{BB962C8B-B14F-4D97-AF65-F5344CB8AC3E}">
        <p14:creationId xmlns:p14="http://schemas.microsoft.com/office/powerpoint/2010/main" val="3521734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a:t>
            </a:r>
            <a:r>
              <a:rPr lang="en-US" dirty="0" smtClean="0">
                <a:solidFill>
                  <a:schemeClr val="accent5"/>
                </a:solidFill>
              </a:rPr>
              <a:t>OBJECTIVES REVIEW</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3484154135"/>
              </p:ext>
            </p:extLst>
          </p:nvPr>
        </p:nvGraphicFramePr>
        <p:xfrm>
          <a:off x="539327" y="1689786"/>
          <a:ext cx="10575650" cy="262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4966" y="105205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sp>
        <p:nvSpPr>
          <p:cNvPr id="5" name="Slide Number Placeholder 4"/>
          <p:cNvSpPr>
            <a:spLocks noGrp="1"/>
          </p:cNvSpPr>
          <p:nvPr>
            <p:ph type="sldNum" sz="quarter" idx="12"/>
          </p:nvPr>
        </p:nvSpPr>
        <p:spPr>
          <a:xfrm>
            <a:off x="134288" y="6418152"/>
            <a:ext cx="2844800" cy="304800"/>
          </a:xfrm>
        </p:spPr>
        <p:txBody>
          <a:bodyPr/>
          <a:lstStyle/>
          <a:p>
            <a:pPr algn="l">
              <a:defRPr/>
            </a:pPr>
            <a:fld id="{08156D9A-717C-4C36-974D-F6EE13F3C2A5}" type="slidenum">
              <a:rPr lang="en-US" altLang="en-US" smtClean="0">
                <a:solidFill>
                  <a:prstClr val="black"/>
                </a:solidFill>
              </a:rPr>
              <a:pPr algn="l">
                <a:defRPr/>
              </a:pPr>
              <a:t>42</a:t>
            </a:fld>
            <a:endParaRPr lang="en-US" altLang="en-US" dirty="0">
              <a:solidFill>
                <a:prstClr val="black"/>
              </a:solidFill>
            </a:endParaRPr>
          </a:p>
        </p:txBody>
      </p:sp>
    </p:spTree>
    <p:extLst>
      <p:ext uri="{BB962C8B-B14F-4D97-AF65-F5344CB8AC3E}">
        <p14:creationId xmlns:p14="http://schemas.microsoft.com/office/powerpoint/2010/main" val="1907041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hape 174"/>
          <p:cNvSpPr txBox="1"/>
          <p:nvPr/>
        </p:nvSpPr>
        <p:spPr>
          <a:xfrm>
            <a:off x="826934" y="1224501"/>
            <a:ext cx="10622943" cy="385638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GO-NO-GO READINESS ASSESSMENT</a:t>
            </a:r>
          </a:p>
        </p:txBody>
      </p:sp>
      <p:pic>
        <p:nvPicPr>
          <p:cNvPr id="2" name="Picture 1" descr="Giudicare: com’è difficile ! | Frz40's Blo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509" y="809336"/>
            <a:ext cx="2488178" cy="2201738"/>
          </a:xfrm>
          <a:prstGeom prst="rect">
            <a:avLst/>
          </a:prstGeom>
        </p:spPr>
      </p:pic>
      <p:sp>
        <p:nvSpPr>
          <p:cNvPr id="3" name="Slide Number Placeholder 2"/>
          <p:cNvSpPr>
            <a:spLocks noGrp="1"/>
          </p:cNvSpPr>
          <p:nvPr>
            <p:ph type="sldNum" sz="quarter" idx="12"/>
          </p:nvPr>
        </p:nvSpPr>
        <p:spPr>
          <a:xfrm>
            <a:off x="134289" y="6434055"/>
            <a:ext cx="2844800" cy="304800"/>
          </a:xfrm>
        </p:spPr>
        <p:txBody>
          <a:bodyPr/>
          <a:lstStyle/>
          <a:p>
            <a:pPr algn="l">
              <a:defRPr/>
            </a:pPr>
            <a:fld id="{08156D9A-717C-4C36-974D-F6EE13F3C2A5}" type="slidenum">
              <a:rPr lang="en-US" altLang="en-US" smtClean="0">
                <a:solidFill>
                  <a:prstClr val="black"/>
                </a:solidFill>
              </a:rPr>
              <a:pPr algn="l">
                <a:defRPr/>
              </a:pPr>
              <a:t>43</a:t>
            </a:fld>
            <a:endParaRPr lang="en-US" altLang="en-US" dirty="0">
              <a:solidFill>
                <a:prstClr val="black"/>
              </a:solidFill>
            </a:endParaRPr>
          </a:p>
        </p:txBody>
      </p:sp>
    </p:spTree>
    <p:extLst>
      <p:ext uri="{BB962C8B-B14F-4D97-AF65-F5344CB8AC3E}">
        <p14:creationId xmlns:p14="http://schemas.microsoft.com/office/powerpoint/2010/main" val="574089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7" y="2185798"/>
            <a:ext cx="3646704" cy="2042771"/>
          </a:xfrm>
          <a:prstGeom prst="rect">
            <a:avLst/>
          </a:prstGeom>
        </p:spPr>
      </p:pic>
      <p:sp>
        <p:nvSpPr>
          <p:cNvPr id="6" name="TextBox 5"/>
          <p:cNvSpPr txBox="1"/>
          <p:nvPr/>
        </p:nvSpPr>
        <p:spPr>
          <a:xfrm>
            <a:off x="3437468" y="2382308"/>
            <a:ext cx="856826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lumMod val="65000"/>
                    <a:lumOff val="35000"/>
                  </a:prstClr>
                </a:solidFill>
                <a:effectLst/>
                <a:uLnTx/>
                <a:uFillTx/>
                <a:latin typeface="Arial"/>
              </a:rPr>
              <a:t>Your Feedback Please</a:t>
            </a:r>
            <a:endParaRPr kumimoji="0" lang="en-US" sz="4000" b="1" i="0" u="none" strike="noStrike" kern="1200" cap="none" spc="0" normalizeH="0" baseline="0" noProof="0" dirty="0">
              <a:ln>
                <a:noFill/>
              </a:ln>
              <a:solidFill>
                <a:prstClr val="black">
                  <a:lumMod val="65000"/>
                  <a:lumOff val="35000"/>
                </a:prstClr>
              </a:solidFill>
              <a:effectLst/>
              <a:uLnTx/>
              <a:uFillTx/>
              <a:latin typeface="Arial"/>
            </a:endParaRPr>
          </a:p>
          <a:p>
            <a:pPr lvl="0">
              <a:defRPr/>
            </a:pPr>
            <a:r>
              <a:rPr lang="en-US" sz="4000" dirty="0">
                <a:solidFill>
                  <a:prstClr val="black"/>
                </a:solidFill>
              </a:rPr>
              <a:t>http://bit.ly/ucpathpilottrainingphase2 </a:t>
            </a:r>
          </a:p>
        </p:txBody>
      </p:sp>
      <p:sp>
        <p:nvSpPr>
          <p:cNvPr id="2" name="Slide Number Placeholder 1"/>
          <p:cNvSpPr>
            <a:spLocks noGrp="1"/>
          </p:cNvSpPr>
          <p:nvPr>
            <p:ph type="sldNum" sz="quarter" idx="12"/>
          </p:nvPr>
        </p:nvSpPr>
        <p:spPr>
          <a:xfrm>
            <a:off x="87097" y="6410201"/>
            <a:ext cx="2844800" cy="304800"/>
          </a:xfrm>
        </p:spPr>
        <p:txBody>
          <a:bodyPr/>
          <a:lstStyle/>
          <a:p>
            <a:pPr algn="l">
              <a:defRPr/>
            </a:pPr>
            <a:fld id="{08156D9A-717C-4C36-974D-F6EE13F3C2A5}" type="slidenum">
              <a:rPr lang="en-US" altLang="en-US" smtClean="0">
                <a:solidFill>
                  <a:prstClr val="black"/>
                </a:solidFill>
              </a:rPr>
              <a:pPr algn="l">
                <a:defRPr/>
              </a:pPr>
              <a:t>44</a:t>
            </a:fld>
            <a:endParaRPr lang="en-US" altLang="en-US" dirty="0">
              <a:solidFill>
                <a:prstClr val="black"/>
              </a:solidFill>
            </a:endParaRPr>
          </a:p>
        </p:txBody>
      </p:sp>
    </p:spTree>
    <p:extLst>
      <p:ext uri="{BB962C8B-B14F-4D97-AF65-F5344CB8AC3E}">
        <p14:creationId xmlns:p14="http://schemas.microsoft.com/office/powerpoint/2010/main" val="1089245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750189"/>
            <a:ext cx="5835322" cy="437649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50192" y="6449958"/>
            <a:ext cx="2844800" cy="304800"/>
          </a:xfrm>
        </p:spPr>
        <p:txBody>
          <a:bodyPr/>
          <a:lstStyle/>
          <a:p>
            <a:pPr algn="l">
              <a:defRPr/>
            </a:pPr>
            <a:fld id="{08156D9A-717C-4C36-974D-F6EE13F3C2A5}" type="slidenum">
              <a:rPr lang="en-US" altLang="en-US" smtClean="0">
                <a:solidFill>
                  <a:prstClr val="black"/>
                </a:solidFill>
              </a:rPr>
              <a:pPr algn="l">
                <a:defRPr/>
              </a:pPr>
              <a:t>45</a:t>
            </a:fld>
            <a:endParaRPr lang="en-US" altLang="en-US" dirty="0">
              <a:solidFill>
                <a:prstClr val="black"/>
              </a:solidFill>
            </a:endParaRPr>
          </a:p>
        </p:txBody>
      </p:sp>
    </p:spTree>
    <p:extLst>
      <p:ext uri="{BB962C8B-B14F-4D97-AF65-F5344CB8AC3E}">
        <p14:creationId xmlns:p14="http://schemas.microsoft.com/office/powerpoint/2010/main" val="682263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97876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11900" y="1212538"/>
            <a:ext cx="10707329" cy="4555093"/>
          </a:xfrm>
          <a:prstGeom prst="rect">
            <a:avLst/>
          </a:prstGeom>
          <a:noFill/>
        </p:spPr>
        <p:txBody>
          <a:bodyPr wrap="square" rtlCol="0">
            <a:spAutoFit/>
          </a:bodyPr>
          <a:lstStyle/>
          <a:p>
            <a:pPr marL="285750" indent="-285750">
              <a:spcAft>
                <a:spcPts val="1200"/>
              </a:spcAft>
              <a:buFont typeface="Wingdings" panose="05000000000000000000" pitchFamily="2" charset="2"/>
              <a:buChar char="Ø"/>
              <a:defRPr/>
            </a:pPr>
            <a:r>
              <a:rPr lang="en-US" sz="2000" u="sng" dirty="0" smtClean="0">
                <a:solidFill>
                  <a:schemeClr val="accent5"/>
                </a:solidFill>
              </a:rPr>
              <a:t>INVOLUNTARY TERMINATION</a:t>
            </a:r>
            <a:endParaRPr lang="en-US" sz="2000" u="sng" dirty="0">
              <a:solidFill>
                <a:schemeClr val="accent5"/>
              </a:solidFill>
            </a:endParaRPr>
          </a:p>
          <a:p>
            <a:pPr marL="285750" lvl="0" indent="-285750">
              <a:spcAft>
                <a:spcPts val="1200"/>
              </a:spcAft>
              <a:buFont typeface="Wingdings" panose="05000000000000000000" pitchFamily="2" charset="2"/>
              <a:buChar char="Ø"/>
              <a:defRPr/>
            </a:pPr>
            <a:r>
              <a:rPr lang="en-US" sz="2000" u="sng" dirty="0" smtClean="0">
                <a:solidFill>
                  <a:schemeClr val="accent5"/>
                </a:solidFill>
              </a:rPr>
              <a:t>ONBOARDING</a:t>
            </a:r>
            <a:endParaRPr lang="en-US" sz="2000" u="sng" dirty="0">
              <a:solidFill>
                <a:schemeClr val="accent5"/>
              </a:solidFill>
            </a:endParaRPr>
          </a:p>
          <a:p>
            <a:pPr marL="285750" lvl="0" indent="-285750">
              <a:spcAft>
                <a:spcPts val="1200"/>
              </a:spcAft>
              <a:buFont typeface="Wingdings" panose="05000000000000000000" pitchFamily="2" charset="2"/>
              <a:buChar char="Ø"/>
              <a:defRPr/>
            </a:pPr>
            <a:r>
              <a:rPr lang="en-US" sz="2000" u="sng" dirty="0" smtClean="0">
                <a:solidFill>
                  <a:schemeClr val="accent5"/>
                </a:solidFill>
              </a:rPr>
              <a:t>PAYPATH</a:t>
            </a:r>
            <a:endParaRPr lang="en-US" sz="2000" u="sng" dirty="0">
              <a:solidFill>
                <a:schemeClr val="accent5"/>
              </a:solidFill>
            </a:endParaRPr>
          </a:p>
          <a:p>
            <a:pPr marL="285750" indent="-285750">
              <a:spcAft>
                <a:spcPts val="1200"/>
              </a:spcAft>
              <a:buFont typeface="Wingdings" panose="05000000000000000000" pitchFamily="2" charset="2"/>
              <a:buChar char="Ø"/>
              <a:defRPr/>
            </a:pPr>
            <a:r>
              <a:rPr lang="en-US" sz="2000" u="sng" dirty="0" smtClean="0">
                <a:solidFill>
                  <a:schemeClr val="accent5"/>
                </a:solidFill>
              </a:rPr>
              <a:t>ON BEHALF OF CASE MANAGEMENT</a:t>
            </a:r>
            <a:endParaRPr lang="en-US" sz="2000" u="sng" dirty="0">
              <a:solidFill>
                <a:schemeClr val="accent5"/>
              </a:solidFill>
            </a:endParaRPr>
          </a:p>
          <a:p>
            <a:pPr marL="285750" indent="-285750">
              <a:spcAft>
                <a:spcPts val="1200"/>
              </a:spcAft>
              <a:buFont typeface="Wingdings" panose="05000000000000000000" pitchFamily="2" charset="2"/>
              <a:buChar char="Ø"/>
              <a:defRPr/>
            </a:pPr>
            <a:r>
              <a:rPr lang="en-US" sz="2000" u="sng" dirty="0" smtClean="0">
                <a:solidFill>
                  <a:schemeClr val="accent5"/>
                </a:solidFill>
              </a:rPr>
              <a:t>APO </a:t>
            </a:r>
            <a:r>
              <a:rPr lang="en-US" sz="2000" u="sng" dirty="0" smtClean="0">
                <a:solidFill>
                  <a:schemeClr val="accent5"/>
                </a:solidFill>
              </a:rPr>
              <a:t>U</a:t>
            </a:r>
            <a:r>
              <a:rPr lang="en-US" sz="2000" u="sng" dirty="0" smtClean="0">
                <a:solidFill>
                  <a:schemeClr val="accent5"/>
                </a:solidFill>
              </a:rPr>
              <a:t>PDATE</a:t>
            </a:r>
          </a:p>
          <a:p>
            <a:pPr marL="285750" indent="-285750">
              <a:spcAft>
                <a:spcPts val="1200"/>
              </a:spcAft>
              <a:buFont typeface="Wingdings" panose="05000000000000000000" pitchFamily="2" charset="2"/>
              <a:buChar char="Ø"/>
              <a:defRPr/>
            </a:pPr>
            <a:r>
              <a:rPr lang="en-US" sz="2000" u="sng" dirty="0" smtClean="0">
                <a:solidFill>
                  <a:schemeClr val="accent5"/>
                </a:solidFill>
              </a:rPr>
              <a:t>PHASE I: NEW HAND OFFS FOR APPROVALS</a:t>
            </a:r>
          </a:p>
          <a:p>
            <a:pPr marL="285750" indent="-285750">
              <a:spcAft>
                <a:spcPts val="1200"/>
              </a:spcAft>
              <a:buFont typeface="Wingdings" panose="05000000000000000000" pitchFamily="2" charset="2"/>
              <a:buChar char="Ø"/>
              <a:defRPr/>
            </a:pPr>
            <a:r>
              <a:rPr lang="en-US" sz="2000" u="sng" dirty="0" smtClean="0">
                <a:solidFill>
                  <a:schemeClr val="accent5"/>
                </a:solidFill>
              </a:rPr>
              <a:t>SSC/UNIT BEAK OUT</a:t>
            </a:r>
          </a:p>
          <a:p>
            <a:pPr marL="285750" indent="-285750">
              <a:spcAft>
                <a:spcPts val="1200"/>
              </a:spcAft>
              <a:buFont typeface="Wingdings" panose="05000000000000000000" pitchFamily="2" charset="2"/>
              <a:buChar char="Ø"/>
              <a:defRPr/>
            </a:pPr>
            <a:r>
              <a:rPr lang="en-US" sz="2000" u="sng" dirty="0" smtClean="0">
                <a:solidFill>
                  <a:schemeClr val="accent5"/>
                </a:solidFill>
              </a:rPr>
              <a:t>FEEDBACK</a:t>
            </a:r>
            <a:endParaRPr lang="en-US" sz="2000" u="sng" dirty="0">
              <a:solidFill>
                <a:schemeClr val="accent5"/>
              </a:solidFill>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noProof="0" dirty="0" smtClean="0">
                <a:ln>
                  <a:noFill/>
                </a:ln>
                <a:solidFill>
                  <a:schemeClr val="accent5"/>
                </a:solidFill>
                <a:effectLst/>
                <a:uLnTx/>
                <a:uFillTx/>
                <a:latin typeface="Arial"/>
                <a:ea typeface="+mn-ea"/>
                <a:cs typeface="+mn-cs"/>
                <a:hlinkClick r:id="" action="ppaction://noaction"/>
              </a:rPr>
              <a:t>THINGS TO REMEMBER</a:t>
            </a:r>
            <a:endParaRPr kumimoji="0" lang="en-US" sz="2000" b="0" i="0" u="none" strike="noStrike" kern="1200" cap="none" spc="0" normalizeH="0" noProof="0" dirty="0" smtClean="0">
              <a:ln>
                <a:noFill/>
              </a:ln>
              <a:solidFill>
                <a:schemeClr val="accent5"/>
              </a:solidFill>
              <a:effectLst/>
              <a:uLnTx/>
              <a:uFillTx/>
              <a:latin typeface="Arial"/>
              <a:ea typeface="+mn-ea"/>
              <a:cs typeface="+mn-cs"/>
              <a:hlinkClick r:id="rId3" action="ppaction://hlinksldjump"/>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sng" strike="noStrike" kern="1200" cap="none" spc="0" normalizeH="0" baseline="0" noProof="0" dirty="0" smtClean="0">
                <a:ln>
                  <a:noFill/>
                </a:ln>
                <a:solidFill>
                  <a:schemeClr val="accent5"/>
                </a:solidFill>
                <a:effectLst/>
                <a:uLnTx/>
                <a:uFillTx/>
                <a:latin typeface="Arial"/>
                <a:ea typeface="+mn-ea"/>
                <a:cs typeface="+mn-cs"/>
              </a:rPr>
              <a:t>LEARNING</a:t>
            </a:r>
            <a:r>
              <a:rPr kumimoji="0" lang="en-US" sz="2000" b="0" i="0" u="sng" strike="noStrike" kern="1200" cap="none" spc="0" normalizeH="0" noProof="0" dirty="0" smtClean="0">
                <a:ln>
                  <a:noFill/>
                </a:ln>
                <a:solidFill>
                  <a:schemeClr val="accent5"/>
                </a:solidFill>
                <a:effectLst/>
                <a:uLnTx/>
                <a:uFillTx/>
                <a:latin typeface="Arial"/>
                <a:ea typeface="+mn-ea"/>
                <a:cs typeface="+mn-cs"/>
              </a:rPr>
              <a:t> OBJECTIVES REVIEW</a:t>
            </a:r>
            <a:endParaRPr kumimoji="0" lang="en-US" sz="2000" b="0" i="0" u="sng" strike="noStrike" kern="1200" cap="none" spc="0" normalizeH="0" baseline="0" noProof="0" dirty="0" smtClean="0">
              <a:ln>
                <a:noFill/>
              </a:ln>
              <a:solidFill>
                <a:schemeClr val="accent5"/>
              </a:solidFill>
              <a:effectLst/>
              <a:uLnTx/>
              <a:uFillTx/>
              <a:latin typeface="Arial"/>
              <a:ea typeface="+mn-ea"/>
              <a:cs typeface="+mn-cs"/>
            </a:endParaRPr>
          </a:p>
        </p:txBody>
      </p:sp>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endParaRPr lang="en-US" dirty="0">
              <a:solidFill>
                <a:schemeClr val="accent5"/>
              </a:solidFill>
            </a:endParaRPr>
          </a:p>
        </p:txBody>
      </p:sp>
      <p:sp>
        <p:nvSpPr>
          <p:cNvPr id="2" name="Slide Number Placeholder 1"/>
          <p:cNvSpPr>
            <a:spLocks noGrp="1"/>
          </p:cNvSpPr>
          <p:nvPr>
            <p:ph type="sldNum" sz="quarter" idx="12"/>
          </p:nvPr>
        </p:nvSpPr>
        <p:spPr>
          <a:xfrm>
            <a:off x="150191" y="6386347"/>
            <a:ext cx="2844800" cy="304800"/>
          </a:xfrm>
        </p:spPr>
        <p:txBody>
          <a:bodyPr/>
          <a:lstStyle/>
          <a:p>
            <a:pPr algn="l">
              <a:defRPr/>
            </a:pPr>
            <a:fld id="{08156D9A-717C-4C36-974D-F6EE13F3C2A5}" type="slidenum">
              <a:rPr lang="en-US" altLang="en-US" smtClean="0">
                <a:solidFill>
                  <a:prstClr val="black"/>
                </a:solidFill>
              </a:rPr>
              <a:pPr algn="l">
                <a:defRPr/>
              </a:pPr>
              <a:t>5</a:t>
            </a:fld>
            <a:endParaRPr lang="en-US" altLang="en-US" dirty="0">
              <a:solidFill>
                <a:prstClr val="black"/>
              </a:solidFill>
            </a:endParaRPr>
          </a:p>
        </p:txBody>
      </p:sp>
    </p:spTree>
    <p:extLst>
      <p:ext uri="{BB962C8B-B14F-4D97-AF65-F5344CB8AC3E}">
        <p14:creationId xmlns:p14="http://schemas.microsoft.com/office/powerpoint/2010/main" val="2673408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21669047"/>
              </p:ext>
            </p:extLst>
          </p:nvPr>
        </p:nvGraphicFramePr>
        <p:xfrm>
          <a:off x="360516" y="749162"/>
          <a:ext cx="11526683" cy="5612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360516" y="63362"/>
            <a:ext cx="11399683" cy="685800"/>
          </a:xfrm>
        </p:spPr>
        <p:txBody>
          <a:bodyPr/>
          <a:lstStyle/>
          <a:p>
            <a:r>
              <a:rPr lang="en-US" sz="3200" dirty="0" smtClean="0">
                <a:solidFill>
                  <a:schemeClr val="accent5"/>
                </a:solidFill>
              </a:rPr>
              <a:t>PILOT PHASE II – UNIT INITIATION </a:t>
            </a:r>
            <a:r>
              <a:rPr lang="en-US" sz="3200" dirty="0">
                <a:solidFill>
                  <a:schemeClr val="accent5"/>
                </a:solidFill>
              </a:rPr>
              <a:t>&amp; </a:t>
            </a:r>
            <a:r>
              <a:rPr lang="en-US" sz="3200" dirty="0" smtClean="0">
                <a:solidFill>
                  <a:schemeClr val="accent5"/>
                </a:solidFill>
              </a:rPr>
              <a:t>APPROVAL</a:t>
            </a:r>
            <a:r>
              <a:rPr lang="en-US" sz="3200" dirty="0">
                <a:solidFill>
                  <a:schemeClr val="accent5"/>
                </a:solidFill>
              </a:rPr>
              <a:t/>
            </a:r>
            <a:br>
              <a:rPr lang="en-US" sz="3200" dirty="0">
                <a:solidFill>
                  <a:schemeClr val="accent5"/>
                </a:solidFill>
              </a:rPr>
            </a:br>
            <a:r>
              <a:rPr lang="en-US" sz="3200" dirty="0">
                <a:solidFill>
                  <a:schemeClr val="accent5"/>
                </a:solidFill>
              </a:rPr>
              <a:t>  </a:t>
            </a:r>
            <a:endParaRPr lang="en-US" sz="3200" dirty="0">
              <a:solidFill>
                <a:schemeClr val="accent5"/>
              </a:solidFill>
            </a:endParaRPr>
          </a:p>
        </p:txBody>
      </p:sp>
      <p:sp>
        <p:nvSpPr>
          <p:cNvPr id="2" name="Pentagon 1"/>
          <p:cNvSpPr/>
          <p:nvPr/>
        </p:nvSpPr>
        <p:spPr>
          <a:xfrm>
            <a:off x="424523" y="2835912"/>
            <a:ext cx="2474963" cy="1215096"/>
          </a:xfrm>
          <a:prstGeom prst="homePlat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b="1" dirty="0">
                <a:solidFill>
                  <a:prstClr val="black"/>
                </a:solidFill>
              </a:rPr>
              <a:t>New for Phase II: Phase I </a:t>
            </a:r>
            <a:r>
              <a:rPr lang="en-US" b="1" dirty="0" smtClean="0">
                <a:solidFill>
                  <a:prstClr val="black"/>
                </a:solidFill>
              </a:rPr>
              <a:t>transaction </a:t>
            </a:r>
            <a:r>
              <a:rPr lang="en-US" b="1" dirty="0">
                <a:solidFill>
                  <a:prstClr val="black"/>
                </a:solidFill>
              </a:rPr>
              <a:t>pilot unit approvals</a:t>
            </a:r>
            <a:endParaRPr lang="en-US" b="1" dirty="0">
              <a:solidFill>
                <a:prstClr val="black"/>
              </a:solidFill>
            </a:endParaRPr>
          </a:p>
        </p:txBody>
      </p:sp>
      <p:sp>
        <p:nvSpPr>
          <p:cNvPr id="9" name="Pentagon 8"/>
          <p:cNvSpPr/>
          <p:nvPr/>
        </p:nvSpPr>
        <p:spPr>
          <a:xfrm>
            <a:off x="424523" y="1171761"/>
            <a:ext cx="2474963" cy="1126822"/>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b="1" dirty="0">
                <a:solidFill>
                  <a:prstClr val="black"/>
                </a:solidFill>
              </a:rPr>
              <a:t>New for Phase II: </a:t>
            </a:r>
            <a:r>
              <a:rPr lang="en-US" b="1" dirty="0" smtClean="0">
                <a:solidFill>
                  <a:prstClr val="black"/>
                </a:solidFill>
              </a:rPr>
              <a:t>New transaction types</a:t>
            </a:r>
            <a:endParaRPr lang="en-US" b="1" dirty="0">
              <a:solidFill>
                <a:prstClr val="black"/>
              </a:solidFill>
            </a:endParaRPr>
          </a:p>
        </p:txBody>
      </p:sp>
      <p:sp>
        <p:nvSpPr>
          <p:cNvPr id="10" name="Slide Number Placeholder 9"/>
          <p:cNvSpPr>
            <a:spLocks noGrp="1"/>
          </p:cNvSpPr>
          <p:nvPr>
            <p:ph type="sldNum" sz="quarter" idx="12"/>
          </p:nvPr>
        </p:nvSpPr>
        <p:spPr>
          <a:xfrm>
            <a:off x="175595" y="6479270"/>
            <a:ext cx="2844800" cy="304800"/>
          </a:xfrm>
        </p:spPr>
        <p:txBody>
          <a:bodyPr/>
          <a:lstStyle/>
          <a:p>
            <a:pPr algn="l">
              <a:defRPr/>
            </a:pPr>
            <a:fld id="{08156D9A-717C-4C36-974D-F6EE13F3C2A5}" type="slidenum">
              <a:rPr lang="en-US" altLang="en-US" smtClean="0">
                <a:solidFill>
                  <a:prstClr val="black"/>
                </a:solidFill>
              </a:rPr>
              <a:pPr algn="l">
                <a:defRPr/>
              </a:pPr>
              <a:t>6</a:t>
            </a:fld>
            <a:endParaRPr lang="en-US" altLang="en-US" dirty="0">
              <a:solidFill>
                <a:prstClr val="black"/>
              </a:solidFill>
            </a:endParaRPr>
          </a:p>
        </p:txBody>
      </p:sp>
    </p:spTree>
    <p:extLst>
      <p:ext uri="{BB962C8B-B14F-4D97-AF65-F5344CB8AC3E}">
        <p14:creationId xmlns:p14="http://schemas.microsoft.com/office/powerpoint/2010/main" val="2274045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1736522"/>
            <a:ext cx="8425028" cy="3134348"/>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OFFBOARDING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INVOLUNTARY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TERMINATION</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
        <p:nvSpPr>
          <p:cNvPr id="2" name="Slide Number Placeholder 1"/>
          <p:cNvSpPr>
            <a:spLocks noGrp="1"/>
          </p:cNvSpPr>
          <p:nvPr>
            <p:ph type="sldNum" sz="quarter" idx="12"/>
          </p:nvPr>
        </p:nvSpPr>
        <p:spPr>
          <a:xfrm>
            <a:off x="142240" y="6442006"/>
            <a:ext cx="2844800" cy="304800"/>
          </a:xfrm>
        </p:spPr>
        <p:txBody>
          <a:bodyPr/>
          <a:lstStyle/>
          <a:p>
            <a:pPr algn="l">
              <a:defRPr/>
            </a:pPr>
            <a:fld id="{08156D9A-717C-4C36-974D-F6EE13F3C2A5}" type="slidenum">
              <a:rPr lang="en-US" altLang="en-US" smtClean="0">
                <a:solidFill>
                  <a:prstClr val="black"/>
                </a:solidFill>
              </a:rPr>
              <a:pPr algn="l">
                <a:defRPr/>
              </a:pPr>
              <a:t>7</a:t>
            </a:fld>
            <a:endParaRPr lang="en-US" altLang="en-US" dirty="0">
              <a:solidFill>
                <a:prstClr val="black"/>
              </a:solidFill>
            </a:endParaRPr>
          </a:p>
        </p:txBody>
      </p:sp>
    </p:spTree>
    <p:extLst>
      <p:ext uri="{BB962C8B-B14F-4D97-AF65-F5344CB8AC3E}">
        <p14:creationId xmlns:p14="http://schemas.microsoft.com/office/powerpoint/2010/main" val="1940635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1399683" cy="685800"/>
          </a:xfrm>
        </p:spPr>
        <p:txBody>
          <a:bodyPr/>
          <a:lstStyle/>
          <a:p>
            <a:r>
              <a:rPr lang="en-US" sz="2400" dirty="0" smtClean="0">
                <a:solidFill>
                  <a:schemeClr val="accent5"/>
                </a:solidFill>
              </a:rPr>
              <a:t>INVOLUNTARY TERMINATION </a:t>
            </a:r>
            <a:r>
              <a:rPr lang="en-US" sz="2400" dirty="0" smtClean="0">
                <a:solidFill>
                  <a:schemeClr val="accent5"/>
                </a:solidFill>
              </a:rPr>
              <a:t>DEFINITION &amp; PROCESS OVERVIEW  </a:t>
            </a:r>
            <a:endParaRPr lang="en-US" sz="2400" dirty="0">
              <a:solidFill>
                <a:schemeClr val="accent5"/>
              </a:solidFill>
            </a:endParaRPr>
          </a:p>
        </p:txBody>
      </p:sp>
      <p:sp>
        <p:nvSpPr>
          <p:cNvPr id="3" name="Rectangle 2"/>
          <p:cNvSpPr/>
          <p:nvPr/>
        </p:nvSpPr>
        <p:spPr>
          <a:xfrm>
            <a:off x="1726369" y="1071706"/>
            <a:ext cx="8968846" cy="10255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An </a:t>
            </a:r>
            <a:r>
              <a:rPr kumimoji="0" lang="en-US" sz="1800" b="0" i="0" u="none" strike="noStrike" kern="1200" cap="none" spc="0" normalizeH="0" baseline="0" noProof="0" dirty="0">
                <a:ln>
                  <a:noFill/>
                </a:ln>
                <a:solidFill>
                  <a:prstClr val="black"/>
                </a:solidFill>
                <a:effectLst/>
                <a:uLnTx/>
                <a:uFillTx/>
                <a:latin typeface="Arial"/>
                <a:ea typeface="+mn-ea"/>
                <a:cs typeface="+mn-cs"/>
              </a:rPr>
              <a:t>involuntary termination is a separation action initiated by the campus or is as result of the death of an employee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71706"/>
            <a:ext cx="1228638" cy="1228638"/>
          </a:xfrm>
          <a:prstGeom prst="rect">
            <a:avLst/>
          </a:prstGeom>
        </p:spPr>
      </p:pic>
      <p:sp>
        <p:nvSpPr>
          <p:cNvPr id="5" name="Rectangle 4"/>
          <p:cNvSpPr/>
          <p:nvPr/>
        </p:nvSpPr>
        <p:spPr>
          <a:xfrm>
            <a:off x="1726369" y="2692037"/>
            <a:ext cx="8968846" cy="34796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 </a:t>
            </a:r>
            <a:r>
              <a:rPr kumimoji="0" lang="en-US" sz="1800" b="1" i="0" u="none" strike="noStrike" kern="1200" cap="none" spc="0" normalizeH="0" baseline="0" noProof="0" dirty="0">
                <a:ln>
                  <a:noFill/>
                </a:ln>
                <a:solidFill>
                  <a:prstClr val="black"/>
                </a:solidFill>
                <a:effectLst/>
                <a:uLnTx/>
                <a:uFillTx/>
                <a:latin typeface="Arial"/>
                <a:ea typeface="+mn-ea"/>
                <a:cs typeface="+mn-cs"/>
              </a:rPr>
              <a:t>Involuntary Termination </a:t>
            </a:r>
            <a:r>
              <a:rPr kumimoji="0" lang="en-US" sz="1800" b="0" i="0" u="none" strike="noStrike" kern="1200" cap="none" spc="0" normalizeH="0" baseline="0" noProof="0" dirty="0">
                <a:ln>
                  <a:noFill/>
                </a:ln>
                <a:solidFill>
                  <a:prstClr val="black"/>
                </a:solidFill>
                <a:effectLst/>
                <a:uLnTx/>
                <a:uFillTx/>
                <a:latin typeface="Arial"/>
                <a:ea typeface="+mn-ea"/>
                <a:cs typeface="+mn-cs"/>
              </a:rPr>
              <a:t>process starts when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Department/Org</a:t>
            </a:r>
            <a:r>
              <a:rPr kumimoji="0" lang="en-US" sz="1800" b="0" i="0" u="none" strike="noStrike" kern="1200" cap="none" spc="0" normalizeH="0" baseline="0" noProof="0" dirty="0">
                <a:ln>
                  <a:noFill/>
                </a:ln>
                <a:solidFill>
                  <a:prstClr val="black"/>
                </a:solidFill>
                <a:effectLst/>
                <a:uLnTx/>
                <a:uFillTx/>
                <a:latin typeface="Arial"/>
                <a:ea typeface="+mn-ea"/>
                <a:cs typeface="+mn-cs"/>
              </a:rPr>
              <a:t>. decides to terminate or layoff an employee, or learns of the death of an employee.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Involuntary </a:t>
            </a:r>
            <a:r>
              <a:rPr kumimoji="0" lang="en-US" sz="1800" b="0" i="0" u="none" strike="noStrike" kern="1200" cap="none" spc="0" normalizeH="0" baseline="0" noProof="0" dirty="0">
                <a:ln>
                  <a:noFill/>
                </a:ln>
                <a:solidFill>
                  <a:prstClr val="black"/>
                </a:solidFill>
                <a:effectLst/>
                <a:uLnTx/>
                <a:uFillTx/>
                <a:latin typeface="Arial"/>
                <a:ea typeface="+mn-ea"/>
                <a:cs typeface="+mn-cs"/>
              </a:rPr>
              <a:t>Terminations are processed for both staff and academic employees. There are benefits and payroll implications for Involuntary Terminations, these are dealt with in separate processes</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The process ends with the confirmation that the employee has been separated, all access to systems and facilities has been updated or terminated and all outstanding university and employee obligations related to compensation are settled.  Lastly, the final payment information is transferred to the UCPath Center Payroll Production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team.</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460" y="2688257"/>
            <a:ext cx="1228638" cy="1220101"/>
          </a:xfrm>
          <a:prstGeom prst="rect">
            <a:avLst/>
          </a:prstGeom>
        </p:spPr>
      </p:pic>
      <p:sp>
        <p:nvSpPr>
          <p:cNvPr id="4" name="Slide Number Placeholder 3"/>
          <p:cNvSpPr>
            <a:spLocks noGrp="1"/>
          </p:cNvSpPr>
          <p:nvPr>
            <p:ph type="sldNum" sz="quarter" idx="12"/>
          </p:nvPr>
        </p:nvSpPr>
        <p:spPr>
          <a:xfrm>
            <a:off x="86581" y="6439293"/>
            <a:ext cx="2844800" cy="304800"/>
          </a:xfrm>
        </p:spPr>
        <p:txBody>
          <a:bodyPr/>
          <a:lstStyle/>
          <a:p>
            <a:pPr algn="l">
              <a:defRPr/>
            </a:pPr>
            <a:fld id="{08156D9A-717C-4C36-974D-F6EE13F3C2A5}" type="slidenum">
              <a:rPr lang="en-US" altLang="en-US" smtClean="0">
                <a:solidFill>
                  <a:prstClr val="black"/>
                </a:solidFill>
              </a:rPr>
              <a:pPr algn="l">
                <a:defRPr/>
              </a:pPr>
              <a:t>8</a:t>
            </a:fld>
            <a:endParaRPr lang="en-US" altLang="en-US" dirty="0">
              <a:solidFill>
                <a:prstClr val="black"/>
              </a:solidFill>
            </a:endParaRPr>
          </a:p>
        </p:txBody>
      </p:sp>
    </p:spTree>
    <p:extLst>
      <p:ext uri="{BB962C8B-B14F-4D97-AF65-F5344CB8AC3E}">
        <p14:creationId xmlns:p14="http://schemas.microsoft.com/office/powerpoint/2010/main" val="649432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391" y="195190"/>
            <a:ext cx="11803309" cy="685800"/>
          </a:xfrm>
        </p:spPr>
        <p:txBody>
          <a:bodyPr/>
          <a:lstStyle/>
          <a:p>
            <a:r>
              <a:rPr lang="en-US" sz="2800" dirty="0" smtClean="0">
                <a:solidFill>
                  <a:schemeClr val="accent5"/>
                </a:solidFill>
              </a:rPr>
              <a:t>INVOLUNTARY TERMINATION HIGH </a:t>
            </a:r>
            <a:r>
              <a:rPr lang="en-US" sz="2800" dirty="0" smtClean="0">
                <a:solidFill>
                  <a:schemeClr val="accent5"/>
                </a:solidFill>
              </a:rPr>
              <a:t>LEVEL PROCESS OVERVIEW   </a:t>
            </a:r>
            <a:endParaRPr lang="en-US" sz="2800" dirty="0">
              <a:solidFill>
                <a:schemeClr val="accent5"/>
              </a:solidFill>
            </a:endParaRPr>
          </a:p>
        </p:txBody>
      </p:sp>
      <p:pic>
        <p:nvPicPr>
          <p:cNvPr id="23" name="Picture 22"/>
          <p:cNvPicPr>
            <a:picLocks noChangeAspect="1"/>
          </p:cNvPicPr>
          <p:nvPr/>
        </p:nvPicPr>
        <p:blipFill>
          <a:blip r:embed="rId4"/>
          <a:stretch>
            <a:fillRect/>
          </a:stretch>
        </p:blipFill>
        <p:spPr>
          <a:xfrm>
            <a:off x="159390" y="762728"/>
            <a:ext cx="11803310" cy="5837297"/>
          </a:xfrm>
          <a:prstGeom prst="rect">
            <a:avLst/>
          </a:prstGeom>
        </p:spPr>
      </p:pic>
      <p:sp>
        <p:nvSpPr>
          <p:cNvPr id="24" name="Slide Number Placeholder 23"/>
          <p:cNvSpPr>
            <a:spLocks noGrp="1"/>
          </p:cNvSpPr>
          <p:nvPr>
            <p:ph type="sldNum" sz="quarter" idx="12"/>
          </p:nvPr>
        </p:nvSpPr>
        <p:spPr>
          <a:xfrm>
            <a:off x="159389" y="6447625"/>
            <a:ext cx="2844800" cy="304800"/>
          </a:xfrm>
        </p:spPr>
        <p:txBody>
          <a:bodyPr/>
          <a:lstStyle/>
          <a:p>
            <a:pPr algn="l">
              <a:defRPr/>
            </a:pPr>
            <a:fld id="{08156D9A-717C-4C36-974D-F6EE13F3C2A5}" type="slidenum">
              <a:rPr lang="en-US" altLang="en-US" smtClean="0">
                <a:solidFill>
                  <a:prstClr val="black"/>
                </a:solidFill>
              </a:rPr>
              <a:pPr algn="l">
                <a:defRPr/>
              </a:pPr>
              <a:t>9</a:t>
            </a:fld>
            <a:endParaRPr lang="en-US" altLang="en-US" dirty="0">
              <a:solidFill>
                <a:prstClr val="black"/>
              </a:solidFill>
            </a:endParaRPr>
          </a:p>
        </p:txBody>
      </p:sp>
    </p:spTree>
    <p:extLst>
      <p:ext uri="{BB962C8B-B14F-4D97-AF65-F5344CB8AC3E}">
        <p14:creationId xmlns:p14="http://schemas.microsoft.com/office/powerpoint/2010/main" val="1825378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2.xml><?xml version="1.0" encoding="utf-8"?>
<ds:datastoreItem xmlns:ds="http://schemas.openxmlformats.org/officeDocument/2006/customXml" ds:itemID="{6B887191-97DA-40A4-A05C-4709CDD34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F153158-FB73-473A-8AE4-9FA603606C24}">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45708</TotalTime>
  <Words>2731</Words>
  <Application>Microsoft Office PowerPoint</Application>
  <PresentationFormat>Widescreen</PresentationFormat>
  <Paragraphs>614</Paragraphs>
  <Slides>46</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Arial</vt:lpstr>
      <vt:lpstr>Calibri</vt:lpstr>
      <vt:lpstr>Times New Roman</vt:lpstr>
      <vt:lpstr>Tw Cen MT</vt:lpstr>
      <vt:lpstr>Wingdings</vt:lpstr>
      <vt:lpstr>1_UCRTemplate1</vt:lpstr>
      <vt:lpstr>2_UCRTemplate1</vt:lpstr>
      <vt:lpstr>3_UCRTemplate1</vt:lpstr>
      <vt:lpstr>PowerPoint Presentation</vt:lpstr>
      <vt:lpstr>TRAINER INTRODUCTION </vt:lpstr>
      <vt:lpstr>HOUSEKEEPING</vt:lpstr>
      <vt:lpstr>LEARNING OBJECTIVES</vt:lpstr>
      <vt:lpstr>LEARNING TOPICS</vt:lpstr>
      <vt:lpstr>PILOT PHASE II – UNIT INITIATION &amp; APPROVAL   </vt:lpstr>
      <vt:lpstr>PowerPoint Presentation</vt:lpstr>
      <vt:lpstr>INVOLUNTARY TERMINATION DEFINITION &amp; PROCESS OVERVIEW  </vt:lpstr>
      <vt:lpstr>INVOLUNTARY TERMINATION HIGH LEVEL PROCESS OVERVIEW   </vt:lpstr>
      <vt:lpstr>INVOLUNTARY TERMINATION HANDOFF MATRIX</vt:lpstr>
      <vt:lpstr>QUESTIONS</vt:lpstr>
      <vt:lpstr>PowerPoint Presentation</vt:lpstr>
      <vt:lpstr>ONBOARDING DEFINITION &amp; OVERVIEW   </vt:lpstr>
      <vt:lpstr>PowerPoint Presentation</vt:lpstr>
      <vt:lpstr>ONBOARDING HAND OFF MATRIX</vt:lpstr>
      <vt:lpstr>PRE-HIRE ONBOARDING HAND OFF MATRIX</vt:lpstr>
      <vt:lpstr>QUESTIONS</vt:lpstr>
      <vt:lpstr>PowerPoint Presentation</vt:lpstr>
      <vt:lpstr>PAYPATH ACTIONS OVERVIEW</vt:lpstr>
      <vt:lpstr>PowerPoint Presentation</vt:lpstr>
      <vt:lpstr>PowerPoint Presentation</vt:lpstr>
      <vt:lpstr>PAYPATH HANDOFF MATRIX</vt:lpstr>
      <vt:lpstr>QUESTIONS</vt:lpstr>
      <vt:lpstr>PowerPoint Presentation</vt:lpstr>
      <vt:lpstr>ON BEHALF OF DEFINITION  </vt:lpstr>
      <vt:lpstr>ON BEHALF CASE MANAGEMENT HIGH LEVEL PROCESS OVERVIEW </vt:lpstr>
      <vt:lpstr>ON BEHALF OF CASE MANAGEMENT HANDOFF MATRIX</vt:lpstr>
      <vt:lpstr>ON BEHALF OF CASE MANAGEMENT HANDOFF MATRIX</vt:lpstr>
      <vt:lpstr>ON BEHALF OF CASE MANAGEMENT HANDOFF MATRIX</vt:lpstr>
      <vt:lpstr>APO – FACULTY ADMINISTRATIVE APPOINTMENTS</vt:lpstr>
      <vt:lpstr>APO – FACULTY ADMINISTRATIVE APPOINTMENTS JOB CODES</vt:lpstr>
      <vt:lpstr>QUESTIONS</vt:lpstr>
      <vt:lpstr>PowerPoint Presentation</vt:lpstr>
      <vt:lpstr>PERSONAL DATA CHANGE HIGH LEVEL PROCESS OVERVIEW </vt:lpstr>
      <vt:lpstr>ONE TIME PAYMENT HIGH LEVEL PROCESS OVERVIEW </vt:lpstr>
      <vt:lpstr>VOLUNTARY TERMINATION HIGH LEVEL PROCESS OVERVIEW </vt:lpstr>
      <vt:lpstr>CONTINGENT WORKER HIGH LEVEL PROCESS OVERVIEW </vt:lpstr>
      <vt:lpstr>PROCESSES AWE WILL REMAIN IN SSC</vt:lpstr>
      <vt:lpstr>PowerPoint Presentation</vt:lpstr>
      <vt:lpstr>PowerPoint Presentation</vt:lpstr>
      <vt:lpstr>THINGS TO REMEMBER</vt:lpstr>
      <vt:lpstr>LEARNING OBJECTIVES REVIEW</vt:lpstr>
      <vt:lpstr>PowerPoint Presentation</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Handoff Processes</dc:title>
  <dc:creator>Puja Pannu</dc:creator>
  <cp:lastModifiedBy>Lakesha Lee Welch</cp:lastModifiedBy>
  <cp:revision>1410</cp:revision>
  <cp:lastPrinted>2019-06-27T23:31:41Z</cp:lastPrinted>
  <dcterms:created xsi:type="dcterms:W3CDTF">2016-05-04T15:33:48Z</dcterms:created>
  <dcterms:modified xsi:type="dcterms:W3CDTF">2019-10-15T18:36:46Z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