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50"/>
  </p:notesMasterIdLst>
  <p:handoutMasterIdLst>
    <p:handoutMasterId r:id="rId151"/>
  </p:handoutMasterIdLst>
  <p:sldIdLst>
    <p:sldId id="413" r:id="rId5"/>
    <p:sldId id="761" r:id="rId6"/>
    <p:sldId id="427" r:id="rId7"/>
    <p:sldId id="809" r:id="rId8"/>
    <p:sldId id="745" r:id="rId9"/>
    <p:sldId id="746" r:id="rId10"/>
    <p:sldId id="601" r:id="rId11"/>
    <p:sldId id="747" r:id="rId12"/>
    <p:sldId id="756" r:id="rId13"/>
    <p:sldId id="757" r:id="rId14"/>
    <p:sldId id="464" r:id="rId15"/>
    <p:sldId id="435" r:id="rId16"/>
    <p:sldId id="765" r:id="rId17"/>
    <p:sldId id="462" r:id="rId18"/>
    <p:sldId id="439" r:id="rId19"/>
    <p:sldId id="447" r:id="rId20"/>
    <p:sldId id="448" r:id="rId21"/>
    <p:sldId id="449" r:id="rId22"/>
    <p:sldId id="450" r:id="rId23"/>
    <p:sldId id="758" r:id="rId24"/>
    <p:sldId id="465" r:id="rId25"/>
    <p:sldId id="440" r:id="rId26"/>
    <p:sldId id="641" r:id="rId27"/>
    <p:sldId id="764" r:id="rId28"/>
    <p:sldId id="762" r:id="rId29"/>
    <p:sldId id="642" r:id="rId30"/>
    <p:sldId id="771" r:id="rId31"/>
    <p:sldId id="772" r:id="rId32"/>
    <p:sldId id="467" r:id="rId33"/>
    <p:sldId id="537" r:id="rId34"/>
    <p:sldId id="643" r:id="rId35"/>
    <p:sldId id="644" r:id="rId36"/>
    <p:sldId id="763" r:id="rId37"/>
    <p:sldId id="625" r:id="rId38"/>
    <p:sldId id="646" r:id="rId39"/>
    <p:sldId id="647" r:id="rId40"/>
    <p:sldId id="648" r:id="rId41"/>
    <p:sldId id="649" r:id="rId42"/>
    <p:sldId id="650" r:id="rId43"/>
    <p:sldId id="651" r:id="rId44"/>
    <p:sldId id="652" r:id="rId45"/>
    <p:sldId id="663" r:id="rId46"/>
    <p:sldId id="658" r:id="rId47"/>
    <p:sldId id="662" r:id="rId48"/>
    <p:sldId id="659" r:id="rId49"/>
    <p:sldId id="660" r:id="rId50"/>
    <p:sldId id="653" r:id="rId51"/>
    <p:sldId id="661" r:id="rId52"/>
    <p:sldId id="689" r:id="rId53"/>
    <p:sldId id="766" r:id="rId54"/>
    <p:sldId id="691" r:id="rId55"/>
    <p:sldId id="692" r:id="rId56"/>
    <p:sldId id="693" r:id="rId57"/>
    <p:sldId id="694" r:id="rId58"/>
    <p:sldId id="703" r:id="rId59"/>
    <p:sldId id="704" r:id="rId60"/>
    <p:sldId id="729" r:id="rId61"/>
    <p:sldId id="730" r:id="rId62"/>
    <p:sldId id="767" r:id="rId63"/>
    <p:sldId id="731" r:id="rId64"/>
    <p:sldId id="732" r:id="rId65"/>
    <p:sldId id="733" r:id="rId66"/>
    <p:sldId id="734" r:id="rId67"/>
    <p:sldId id="735" r:id="rId68"/>
    <p:sldId id="736" r:id="rId69"/>
    <p:sldId id="737" r:id="rId70"/>
    <p:sldId id="738" r:id="rId71"/>
    <p:sldId id="739" r:id="rId72"/>
    <p:sldId id="740" r:id="rId73"/>
    <p:sldId id="741" r:id="rId74"/>
    <p:sldId id="677" r:id="rId75"/>
    <p:sldId id="781" r:id="rId76"/>
    <p:sldId id="782" r:id="rId77"/>
    <p:sldId id="783" r:id="rId78"/>
    <p:sldId id="785" r:id="rId79"/>
    <p:sldId id="784" r:id="rId80"/>
    <p:sldId id="786" r:id="rId81"/>
    <p:sldId id="788" r:id="rId82"/>
    <p:sldId id="789" r:id="rId83"/>
    <p:sldId id="790" r:id="rId84"/>
    <p:sldId id="791" r:id="rId85"/>
    <p:sldId id="814" r:id="rId86"/>
    <p:sldId id="815" r:id="rId87"/>
    <p:sldId id="792" r:id="rId88"/>
    <p:sldId id="678" r:id="rId89"/>
    <p:sldId id="794" r:id="rId90"/>
    <p:sldId id="795" r:id="rId91"/>
    <p:sldId id="797" r:id="rId92"/>
    <p:sldId id="816" r:id="rId93"/>
    <p:sldId id="817" r:id="rId94"/>
    <p:sldId id="773" r:id="rId95"/>
    <p:sldId id="800" r:id="rId96"/>
    <p:sldId id="803" r:id="rId97"/>
    <p:sldId id="804" r:id="rId98"/>
    <p:sldId id="805" r:id="rId99"/>
    <p:sldId id="806" r:id="rId100"/>
    <p:sldId id="807" r:id="rId101"/>
    <p:sldId id="802" r:id="rId102"/>
    <p:sldId id="801" r:id="rId103"/>
    <p:sldId id="818" r:id="rId104"/>
    <p:sldId id="819" r:id="rId105"/>
    <p:sldId id="799" r:id="rId106"/>
    <p:sldId id="811" r:id="rId107"/>
    <p:sldId id="810" r:id="rId108"/>
    <p:sldId id="812" r:id="rId109"/>
    <p:sldId id="813" r:id="rId110"/>
    <p:sldId id="820" r:id="rId111"/>
    <p:sldId id="821" r:id="rId112"/>
    <p:sldId id="798" r:id="rId113"/>
    <p:sldId id="796" r:id="rId114"/>
    <p:sldId id="679" r:id="rId115"/>
    <p:sldId id="680" r:id="rId116"/>
    <p:sldId id="708" r:id="rId117"/>
    <p:sldId id="707" r:id="rId118"/>
    <p:sldId id="709" r:id="rId119"/>
    <p:sldId id="687" r:id="rId120"/>
    <p:sldId id="681" r:id="rId121"/>
    <p:sldId id="710" r:id="rId122"/>
    <p:sldId id="466" r:id="rId123"/>
    <p:sldId id="523" r:id="rId124"/>
    <p:sldId id="664" r:id="rId125"/>
    <p:sldId id="665" r:id="rId126"/>
    <p:sldId id="705" r:id="rId127"/>
    <p:sldId id="822" r:id="rId128"/>
    <p:sldId id="823" r:id="rId129"/>
    <p:sldId id="666" r:id="rId130"/>
    <p:sldId id="670" r:id="rId131"/>
    <p:sldId id="669" r:id="rId132"/>
    <p:sldId id="501" r:id="rId133"/>
    <p:sldId id="612" r:id="rId134"/>
    <p:sldId id="774" r:id="rId135"/>
    <p:sldId id="775" r:id="rId136"/>
    <p:sldId id="776" r:id="rId137"/>
    <p:sldId id="777" r:id="rId138"/>
    <p:sldId id="778" r:id="rId139"/>
    <p:sldId id="779" r:id="rId140"/>
    <p:sldId id="780" r:id="rId141"/>
    <p:sldId id="808" r:id="rId142"/>
    <p:sldId id="768" r:id="rId143"/>
    <p:sldId id="769" r:id="rId144"/>
    <p:sldId id="770" r:id="rId145"/>
    <p:sldId id="752" r:id="rId146"/>
    <p:sldId id="753" r:id="rId147"/>
    <p:sldId id="754" r:id="rId148"/>
    <p:sldId id="755" r:id="rId1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761"/>
            <p14:sldId id="427"/>
            <p14:sldId id="809"/>
            <p14:sldId id="745"/>
            <p14:sldId id="746"/>
            <p14:sldId id="601"/>
            <p14:sldId id="747"/>
            <p14:sldId id="756"/>
            <p14:sldId id="757"/>
            <p14:sldId id="464"/>
            <p14:sldId id="435"/>
            <p14:sldId id="765"/>
            <p14:sldId id="462"/>
            <p14:sldId id="439"/>
            <p14:sldId id="447"/>
            <p14:sldId id="448"/>
            <p14:sldId id="449"/>
            <p14:sldId id="450"/>
            <p14:sldId id="758"/>
            <p14:sldId id="465"/>
            <p14:sldId id="440"/>
            <p14:sldId id="641"/>
            <p14:sldId id="764"/>
            <p14:sldId id="762"/>
            <p14:sldId id="642"/>
            <p14:sldId id="771"/>
            <p14:sldId id="772"/>
            <p14:sldId id="467"/>
            <p14:sldId id="537"/>
            <p14:sldId id="643"/>
            <p14:sldId id="644"/>
            <p14:sldId id="763"/>
            <p14:sldId id="625"/>
            <p14:sldId id="646"/>
            <p14:sldId id="647"/>
            <p14:sldId id="648"/>
            <p14:sldId id="649"/>
            <p14:sldId id="650"/>
            <p14:sldId id="651"/>
            <p14:sldId id="652"/>
            <p14:sldId id="663"/>
            <p14:sldId id="658"/>
            <p14:sldId id="662"/>
            <p14:sldId id="659"/>
            <p14:sldId id="660"/>
            <p14:sldId id="653"/>
            <p14:sldId id="661"/>
            <p14:sldId id="689"/>
            <p14:sldId id="766"/>
            <p14:sldId id="691"/>
            <p14:sldId id="692"/>
            <p14:sldId id="693"/>
            <p14:sldId id="694"/>
            <p14:sldId id="703"/>
            <p14:sldId id="704"/>
            <p14:sldId id="729"/>
            <p14:sldId id="730"/>
            <p14:sldId id="767"/>
            <p14:sldId id="731"/>
            <p14:sldId id="732"/>
            <p14:sldId id="733"/>
            <p14:sldId id="734"/>
            <p14:sldId id="735"/>
            <p14:sldId id="736"/>
            <p14:sldId id="737"/>
            <p14:sldId id="738"/>
            <p14:sldId id="739"/>
            <p14:sldId id="740"/>
            <p14:sldId id="741"/>
            <p14:sldId id="677"/>
            <p14:sldId id="781"/>
            <p14:sldId id="782"/>
            <p14:sldId id="783"/>
            <p14:sldId id="785"/>
            <p14:sldId id="784"/>
            <p14:sldId id="786"/>
            <p14:sldId id="788"/>
            <p14:sldId id="789"/>
            <p14:sldId id="790"/>
            <p14:sldId id="791"/>
            <p14:sldId id="814"/>
            <p14:sldId id="815"/>
            <p14:sldId id="792"/>
            <p14:sldId id="678"/>
            <p14:sldId id="794"/>
            <p14:sldId id="795"/>
            <p14:sldId id="797"/>
            <p14:sldId id="816"/>
            <p14:sldId id="817"/>
            <p14:sldId id="773"/>
            <p14:sldId id="800"/>
            <p14:sldId id="803"/>
            <p14:sldId id="804"/>
            <p14:sldId id="805"/>
            <p14:sldId id="806"/>
            <p14:sldId id="807"/>
            <p14:sldId id="802"/>
            <p14:sldId id="801"/>
            <p14:sldId id="818"/>
            <p14:sldId id="819"/>
            <p14:sldId id="799"/>
            <p14:sldId id="811"/>
            <p14:sldId id="810"/>
            <p14:sldId id="812"/>
            <p14:sldId id="813"/>
            <p14:sldId id="820"/>
            <p14:sldId id="821"/>
            <p14:sldId id="798"/>
            <p14:sldId id="796"/>
            <p14:sldId id="679"/>
            <p14:sldId id="680"/>
            <p14:sldId id="708"/>
            <p14:sldId id="707"/>
            <p14:sldId id="709"/>
            <p14:sldId id="687"/>
            <p14:sldId id="681"/>
            <p14:sldId id="710"/>
            <p14:sldId id="466"/>
            <p14:sldId id="523"/>
            <p14:sldId id="664"/>
            <p14:sldId id="665"/>
            <p14:sldId id="705"/>
            <p14:sldId id="822"/>
            <p14:sldId id="823"/>
            <p14:sldId id="666"/>
            <p14:sldId id="670"/>
            <p14:sldId id="669"/>
            <p14:sldId id="501"/>
            <p14:sldId id="612"/>
            <p14:sldId id="774"/>
            <p14:sldId id="775"/>
            <p14:sldId id="776"/>
            <p14:sldId id="777"/>
            <p14:sldId id="778"/>
            <p14:sldId id="779"/>
            <p14:sldId id="780"/>
            <p14:sldId id="808"/>
            <p14:sldId id="768"/>
            <p14:sldId id="769"/>
            <p14:sldId id="770"/>
            <p14:sldId id="752"/>
            <p14:sldId id="753"/>
            <p14:sldId id="754"/>
            <p14:sldId id="7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Puja Pannu" initials="PP" lastIdx="0" clrIdx="2">
    <p:extLst>
      <p:ext uri="{19B8F6BF-5375-455C-9EA6-DF929625EA0E}">
        <p15:presenceInfo xmlns:p15="http://schemas.microsoft.com/office/powerpoint/2012/main" userId="S-1-5-21-98334000-2681454263-4003127818-5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2C4"/>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7562" autoAdjust="0"/>
  </p:normalViewPr>
  <p:slideViewPr>
    <p:cSldViewPr snapToGrid="0">
      <p:cViewPr varScale="1">
        <p:scale>
          <a:sx n="101" d="100"/>
          <a:sy n="101" d="100"/>
        </p:scale>
        <p:origin x="894" y="102"/>
      </p:cViewPr>
      <p:guideLst/>
    </p:cSldViewPr>
  </p:slideViewPr>
  <p:notesTextViewPr>
    <p:cViewPr>
      <p:scale>
        <a:sx n="3" d="2"/>
        <a:sy n="3" d="2"/>
      </p:scale>
      <p:origin x="0" y="0"/>
    </p:cViewPr>
  </p:notesTextViewPr>
  <p:sorterViewPr>
    <p:cViewPr>
      <p:scale>
        <a:sx n="150" d="100"/>
        <a:sy n="150" d="100"/>
      </p:scale>
      <p:origin x="0" y="-81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handoutMaster" Target="handoutMasters/handout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75A2C435-B1FC-4BBA-B0D0-5A5510C1AF28}">
      <dgm:prSet phldrT="[Text]"/>
      <dgm:spPr/>
      <dgm:t>
        <a:bodyPr/>
        <a:lstStyle/>
        <a:p>
          <a:r>
            <a:rPr lang="en-US" dirty="0" smtClean="0">
              <a:latin typeface="Arial" panose="020B0604020202020204" pitchFamily="34" charset="0"/>
              <a:cs typeface="Arial" panose="020B0604020202020204" pitchFamily="34" charset="0"/>
            </a:rPr>
            <a:t>Enter and Submit PayPath Transaction</a:t>
          </a:r>
          <a:endParaRPr lang="en-US" dirty="0">
            <a:latin typeface="Arial" panose="020B0604020202020204" pitchFamily="34" charset="0"/>
            <a:cs typeface="Arial" panose="020B0604020202020204" pitchFamily="34" charset="0"/>
          </a:endParaRP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BFFF30A9-0DF3-4683-88A0-6F71ED0F8049}">
      <dgm:prSet phldrT="[Text]"/>
      <dgm:spPr/>
      <dgm:t>
        <a:bodyPr/>
        <a:lstStyle/>
        <a:p>
          <a:r>
            <a:rPr lang="en-US" dirty="0" smtClean="0">
              <a:latin typeface="Arial" panose="020B0604020202020204" pitchFamily="34" charset="0"/>
              <a:cs typeface="Arial" panose="020B0604020202020204" pitchFamily="34" charset="0"/>
            </a:rPr>
            <a:t>Review / Approve PayPath Transaction</a:t>
          </a:r>
          <a:endParaRPr lang="en-US" dirty="0">
            <a:latin typeface="Arial" panose="020B0604020202020204" pitchFamily="34" charset="0"/>
            <a:cs typeface="Arial" panose="020B0604020202020204" pitchFamily="34" charset="0"/>
          </a:endParaRPr>
        </a:p>
      </dgm:t>
    </dgm:pt>
    <dgm:pt modelId="{E17FAE7E-7F6A-47C7-A855-7E7DA4099D5B}" type="parTrans" cxnId="{72CFBDA5-4340-4109-A8AF-6235ED38ACC2}">
      <dgm:prSet/>
      <dgm:spPr/>
      <dgm:t>
        <a:bodyPr/>
        <a:lstStyle/>
        <a:p>
          <a:endParaRPr lang="en-US"/>
        </a:p>
      </dgm:t>
    </dgm:pt>
    <dgm:pt modelId="{E8E9BC61-6D54-41DC-AC77-A41BB960EAA9}" type="sibTrans" cxnId="{72CFBDA5-4340-4109-A8AF-6235ED38ACC2}">
      <dgm:prSet/>
      <dgm:spPr/>
      <dgm:t>
        <a:bodyPr/>
        <a:lstStyle/>
        <a:p>
          <a:endParaRPr lang="en-US"/>
        </a:p>
      </dgm:t>
    </dgm:pt>
    <dgm:pt modelId="{343766AB-6B28-44AF-8D88-4855D300E150}">
      <dgm:prSet phldrT="[Text]"/>
      <dgm:spPr/>
      <dgm:t>
        <a:bodyPr/>
        <a:lstStyle/>
        <a:p>
          <a:r>
            <a:rPr lang="en-US" dirty="0" smtClean="0">
              <a:latin typeface="Arial" panose="020B0604020202020204" pitchFamily="34" charset="0"/>
              <a:cs typeface="Arial" panose="020B0604020202020204" pitchFamily="34" charset="0"/>
            </a:rPr>
            <a:t>View Employee Data</a:t>
          </a:r>
          <a:endParaRPr lang="en-US" dirty="0">
            <a:latin typeface="Arial" panose="020B0604020202020204" pitchFamily="34" charset="0"/>
            <a:cs typeface="Arial" panose="020B0604020202020204" pitchFamily="34" charset="0"/>
          </a:endParaRP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96419A87-2ADE-437E-8CE6-A6D69B08FFA6}">
      <dgm:prSet phldrT="[Text]"/>
      <dgm:spPr/>
      <dgm:t>
        <a:bodyPr/>
        <a:lstStyle/>
        <a:p>
          <a:r>
            <a:rPr lang="en-US" dirty="0" smtClean="0">
              <a:latin typeface="Arial" panose="020B0604020202020204" pitchFamily="34" charset="0"/>
              <a:cs typeface="Arial" panose="020B0604020202020204" pitchFamily="34" charset="0"/>
            </a:rPr>
            <a:t>Navigate to </a:t>
          </a:r>
          <a:r>
            <a:rPr lang="en-US" b="1" dirty="0" smtClean="0">
              <a:latin typeface="Arial" panose="020B0604020202020204" pitchFamily="34" charset="0"/>
              <a:cs typeface="Arial" panose="020B0604020202020204" pitchFamily="34" charset="0"/>
            </a:rPr>
            <a:t>PayPath Actions </a:t>
          </a:r>
          <a:r>
            <a:rPr lang="en-US" dirty="0" smtClean="0">
              <a:latin typeface="Arial" panose="020B0604020202020204" pitchFamily="34" charset="0"/>
              <a:cs typeface="Arial" panose="020B0604020202020204" pitchFamily="34" charset="0"/>
            </a:rPr>
            <a:t>component</a:t>
          </a:r>
          <a:endParaRPr lang="en-US" dirty="0">
            <a:latin typeface="Arial" panose="020B0604020202020204" pitchFamily="34" charset="0"/>
            <a:cs typeface="Arial" panose="020B0604020202020204" pitchFamily="34" charset="0"/>
          </a:endParaRPr>
        </a:p>
      </dgm:t>
    </dgm:pt>
    <dgm:pt modelId="{4DE7ED49-0F32-4DAB-9E10-85EA1F456A49}" type="parTrans" cxnId="{2A933F06-7BF3-48FC-A3F3-174E3A61AC7D}">
      <dgm:prSet/>
      <dgm:spPr/>
      <dgm:t>
        <a:bodyPr/>
        <a:lstStyle/>
        <a:p>
          <a:endParaRPr lang="en-US"/>
        </a:p>
      </dgm:t>
    </dgm:pt>
    <dgm:pt modelId="{39DC888D-1429-4EB7-AA7C-6F58E909F989}" type="sibTrans" cxnId="{2A933F06-7BF3-48FC-A3F3-174E3A61AC7D}">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custLinFactNeighborY="397"/>
      <dgm:spPr/>
      <dgm:t>
        <a:bodyPr/>
        <a:lstStyle/>
        <a:p>
          <a:endParaRPr lang="en-US"/>
        </a:p>
      </dgm:t>
    </dgm:pt>
    <dgm:pt modelId="{99A20CB7-88C8-4253-8584-78D5D91DECD4}" type="pres">
      <dgm:prSet presAssocID="{09DCE3F5-322E-4279-9F15-669277168534}" presName="linearProcess" presStyleCnt="0"/>
      <dgm:spPr/>
    </dgm:pt>
    <dgm:pt modelId="{3954DA59-4C94-4F81-B8B6-2BE25910FE27}" type="pres">
      <dgm:prSet presAssocID="{96419A87-2ADE-437E-8CE6-A6D69B08FFA6}" presName="textNode" presStyleLbl="node1" presStyleIdx="0" presStyleCnt="4" custScaleY="72205">
        <dgm:presLayoutVars>
          <dgm:bulletEnabled val="1"/>
        </dgm:presLayoutVars>
      </dgm:prSet>
      <dgm:spPr/>
      <dgm:t>
        <a:bodyPr/>
        <a:lstStyle/>
        <a:p>
          <a:endParaRPr lang="en-US"/>
        </a:p>
      </dgm:t>
    </dgm:pt>
    <dgm:pt modelId="{746A5492-6DCD-4AE9-A34C-9DCFA2D49189}" type="pres">
      <dgm:prSet presAssocID="{39DC888D-1429-4EB7-AA7C-6F58E909F989}" presName="sibTrans" presStyleCnt="0"/>
      <dgm:spPr/>
    </dgm:pt>
    <dgm:pt modelId="{E622D688-5EFF-4F9D-9F3A-16D294BAC2FC}" type="pres">
      <dgm:prSet presAssocID="{75A2C435-B1FC-4BBA-B0D0-5A5510C1AF28}" presName="textNode" presStyleLbl="node1" presStyleIdx="1" presStyleCnt="4" custScaleY="72205">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7BE2C09B-77B4-4CEB-9C8F-74C2AA2A71DE}" type="pres">
      <dgm:prSet presAssocID="{BFFF30A9-0DF3-4683-88A0-6F71ED0F8049}" presName="textNode" presStyleLbl="node1" presStyleIdx="2" presStyleCnt="4" custScaleY="72205">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451925E2-D2FA-4057-B830-9CFBC8FE444E}" type="pres">
      <dgm:prSet presAssocID="{343766AB-6B28-44AF-8D88-4855D300E150}" presName="textNode" presStyleLbl="node1" presStyleIdx="3" presStyleCnt="4" custScaleY="72205">
        <dgm:presLayoutVars>
          <dgm:bulletEnabled val="1"/>
        </dgm:presLayoutVars>
      </dgm:prSet>
      <dgm:spPr/>
      <dgm:t>
        <a:bodyPr/>
        <a:lstStyle/>
        <a:p>
          <a:endParaRPr lang="en-US"/>
        </a:p>
      </dgm:t>
    </dgm:pt>
  </dgm:ptLst>
  <dgm:cxnLst>
    <dgm:cxn modelId="{2A933F06-7BF3-48FC-A3F3-174E3A61AC7D}" srcId="{09DCE3F5-322E-4279-9F15-669277168534}" destId="{96419A87-2ADE-437E-8CE6-A6D69B08FFA6}" srcOrd="0" destOrd="0" parTransId="{4DE7ED49-0F32-4DAB-9E10-85EA1F456A49}" sibTransId="{39DC888D-1429-4EB7-AA7C-6F58E909F989}"/>
    <dgm:cxn modelId="{72CFBDA5-4340-4109-A8AF-6235ED38ACC2}" srcId="{09DCE3F5-322E-4279-9F15-669277168534}" destId="{BFFF30A9-0DF3-4683-88A0-6F71ED0F8049}" srcOrd="2" destOrd="0" parTransId="{E17FAE7E-7F6A-47C7-A855-7E7DA4099D5B}" sibTransId="{E8E9BC61-6D54-41DC-AC77-A41BB960EAA9}"/>
    <dgm:cxn modelId="{76938D54-D9C8-45F2-9754-69EEB43F561A}" type="presOf" srcId="{09DCE3F5-322E-4279-9F15-669277168534}" destId="{3E2415BB-78BE-493D-AC5E-49F3AC62F5EF}" srcOrd="0" destOrd="0" presId="urn:microsoft.com/office/officeart/2005/8/layout/hProcess9"/>
    <dgm:cxn modelId="{20CD49BE-3299-4356-A65C-8ACC19F0924B}" type="presOf" srcId="{75A2C435-B1FC-4BBA-B0D0-5A5510C1AF28}" destId="{E622D688-5EFF-4F9D-9F3A-16D294BAC2FC}" srcOrd="0" destOrd="0" presId="urn:microsoft.com/office/officeart/2005/8/layout/hProcess9"/>
    <dgm:cxn modelId="{09D8C682-7056-4FEE-BC5B-B350848F248F}" type="presOf" srcId="{96419A87-2ADE-437E-8CE6-A6D69B08FFA6}" destId="{3954DA59-4C94-4F81-B8B6-2BE25910FE27}" srcOrd="0" destOrd="0" presId="urn:microsoft.com/office/officeart/2005/8/layout/hProcess9"/>
    <dgm:cxn modelId="{3F8DE56D-0D48-4591-83E3-4A8471F14BF5}" type="presOf" srcId="{343766AB-6B28-44AF-8D88-4855D300E150}" destId="{451925E2-D2FA-4057-B830-9CFBC8FE444E}" srcOrd="0" destOrd="0" presId="urn:microsoft.com/office/officeart/2005/8/layout/hProcess9"/>
    <dgm:cxn modelId="{D4F32F0E-0146-4627-A8A1-E4687FDFE925}" type="presOf" srcId="{BFFF30A9-0DF3-4683-88A0-6F71ED0F8049}" destId="{7BE2C09B-77B4-4CEB-9C8F-74C2AA2A71DE}"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2449CA8D-DE34-4E56-B21B-FF3DE628E3A2}" srcId="{09DCE3F5-322E-4279-9F15-669277168534}" destId="{343766AB-6B28-44AF-8D88-4855D300E150}" srcOrd="3" destOrd="0" parTransId="{5BAEE0B5-2875-4A83-B6AA-5A80502807CD}" sibTransId="{C6E7607F-9DEC-41CA-A405-17B6F43C51FE}"/>
    <dgm:cxn modelId="{12845AB9-337F-40C0-A971-B6B39CE0BAD5}" type="presParOf" srcId="{3E2415BB-78BE-493D-AC5E-49F3AC62F5EF}" destId="{638E1670-D66D-4188-8BF4-4EFBAB8E837A}" srcOrd="0" destOrd="0" presId="urn:microsoft.com/office/officeart/2005/8/layout/hProcess9"/>
    <dgm:cxn modelId="{3BBD2270-AC22-4F81-8D03-71E2CD39594C}" type="presParOf" srcId="{3E2415BB-78BE-493D-AC5E-49F3AC62F5EF}" destId="{99A20CB7-88C8-4253-8584-78D5D91DECD4}" srcOrd="1" destOrd="0" presId="urn:microsoft.com/office/officeart/2005/8/layout/hProcess9"/>
    <dgm:cxn modelId="{D5B5E3D9-AC82-4B9F-BC6C-58A351929F34}" type="presParOf" srcId="{99A20CB7-88C8-4253-8584-78D5D91DECD4}" destId="{3954DA59-4C94-4F81-B8B6-2BE25910FE27}" srcOrd="0" destOrd="0" presId="urn:microsoft.com/office/officeart/2005/8/layout/hProcess9"/>
    <dgm:cxn modelId="{BC9EB926-68D7-4287-B992-0716C97F9CA2}" type="presParOf" srcId="{99A20CB7-88C8-4253-8584-78D5D91DECD4}" destId="{746A5492-6DCD-4AE9-A34C-9DCFA2D49189}" srcOrd="1" destOrd="0" presId="urn:microsoft.com/office/officeart/2005/8/layout/hProcess9"/>
    <dgm:cxn modelId="{5D3C85F6-E80A-44DA-A33F-6C4984204BD0}" type="presParOf" srcId="{99A20CB7-88C8-4253-8584-78D5D91DECD4}" destId="{E622D688-5EFF-4F9D-9F3A-16D294BAC2FC}" srcOrd="2" destOrd="0" presId="urn:microsoft.com/office/officeart/2005/8/layout/hProcess9"/>
    <dgm:cxn modelId="{646D2105-CEBD-4C80-8DAC-D5874A93D409}" type="presParOf" srcId="{99A20CB7-88C8-4253-8584-78D5D91DECD4}" destId="{DAFBC3EC-F05C-488E-869E-785B603C1EA4}" srcOrd="3" destOrd="0" presId="urn:microsoft.com/office/officeart/2005/8/layout/hProcess9"/>
    <dgm:cxn modelId="{92DCA93E-2006-4B92-BD2D-8A8F26854C2F}" type="presParOf" srcId="{99A20CB7-88C8-4253-8584-78D5D91DECD4}" destId="{7BE2C09B-77B4-4CEB-9C8F-74C2AA2A71DE}" srcOrd="4" destOrd="0" presId="urn:microsoft.com/office/officeart/2005/8/layout/hProcess9"/>
    <dgm:cxn modelId="{7D237726-C8F0-4C15-A36A-DC5286DD9C2A}" type="presParOf" srcId="{99A20CB7-88C8-4253-8584-78D5D91DECD4}" destId="{0D63CCF9-A10C-4D13-98CE-11CB392B81BA}" srcOrd="5" destOrd="0" presId="urn:microsoft.com/office/officeart/2005/8/layout/hProcess9"/>
    <dgm:cxn modelId="{FF5D5C70-0585-4CAC-9531-2D1A346391FA}" type="presParOf" srcId="{99A20CB7-88C8-4253-8584-78D5D91DECD4}" destId="{451925E2-D2FA-4057-B830-9CFBC8FE444E}" srcOrd="6"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04361" y="0"/>
          <a:ext cx="6849427"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4DA59-4C94-4F81-B8B6-2BE25910FE27}">
      <dsp:nvSpPr>
        <dsp:cNvPr id="0" name=""/>
        <dsp:cNvSpPr/>
      </dsp:nvSpPr>
      <dsp:spPr>
        <a:xfrm>
          <a:off x="4033"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Navigate to </a:t>
          </a:r>
          <a:r>
            <a:rPr lang="en-US" sz="2000" b="1" kern="1200" dirty="0" smtClean="0">
              <a:latin typeface="Arial" panose="020B0604020202020204" pitchFamily="34" charset="0"/>
              <a:cs typeface="Arial" panose="020B0604020202020204" pitchFamily="34" charset="0"/>
            </a:rPr>
            <a:t>PayPath Actions </a:t>
          </a:r>
          <a:r>
            <a:rPr lang="en-US" sz="2000" kern="1200" dirty="0" smtClean="0">
              <a:latin typeface="Arial" panose="020B0604020202020204" pitchFamily="34" charset="0"/>
              <a:cs typeface="Arial" panose="020B0604020202020204" pitchFamily="34" charset="0"/>
            </a:rPr>
            <a:t>component</a:t>
          </a:r>
          <a:endParaRPr lang="en-US" sz="2000" kern="1200" dirty="0">
            <a:latin typeface="Arial" panose="020B0604020202020204" pitchFamily="34" charset="0"/>
            <a:cs typeface="Arial" panose="020B0604020202020204" pitchFamily="34" charset="0"/>
          </a:endParaRPr>
        </a:p>
      </dsp:txBody>
      <dsp:txXfrm>
        <a:off x="71717" y="1774729"/>
        <a:ext cx="1804411" cy="1251141"/>
      </dsp:txXfrm>
    </dsp:sp>
    <dsp:sp modelId="{E622D688-5EFF-4F9D-9F3A-16D294BAC2FC}">
      <dsp:nvSpPr>
        <dsp:cNvPr id="0" name=""/>
        <dsp:cNvSpPr/>
      </dsp:nvSpPr>
      <dsp:spPr>
        <a:xfrm>
          <a:off x="2040801"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Enter and Submit PayPath Transaction</a:t>
          </a:r>
          <a:endParaRPr lang="en-US" sz="2000" kern="1200" dirty="0">
            <a:latin typeface="Arial" panose="020B0604020202020204" pitchFamily="34" charset="0"/>
            <a:cs typeface="Arial" panose="020B0604020202020204" pitchFamily="34" charset="0"/>
          </a:endParaRPr>
        </a:p>
      </dsp:txBody>
      <dsp:txXfrm>
        <a:off x="2108485" y="1774729"/>
        <a:ext cx="1804411" cy="1251141"/>
      </dsp:txXfrm>
    </dsp:sp>
    <dsp:sp modelId="{7BE2C09B-77B4-4CEB-9C8F-74C2AA2A71DE}">
      <dsp:nvSpPr>
        <dsp:cNvPr id="0" name=""/>
        <dsp:cNvSpPr/>
      </dsp:nvSpPr>
      <dsp:spPr>
        <a:xfrm>
          <a:off x="4077569"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Review / Approve PayPath Transaction</a:t>
          </a:r>
          <a:endParaRPr lang="en-US" sz="2000" kern="1200" dirty="0">
            <a:latin typeface="Arial" panose="020B0604020202020204" pitchFamily="34" charset="0"/>
            <a:cs typeface="Arial" panose="020B0604020202020204" pitchFamily="34" charset="0"/>
          </a:endParaRPr>
        </a:p>
      </dsp:txBody>
      <dsp:txXfrm>
        <a:off x="4145253" y="1774729"/>
        <a:ext cx="1804411" cy="1251141"/>
      </dsp:txXfrm>
    </dsp:sp>
    <dsp:sp modelId="{451925E2-D2FA-4057-B830-9CFBC8FE444E}">
      <dsp:nvSpPr>
        <dsp:cNvPr id="0" name=""/>
        <dsp:cNvSpPr/>
      </dsp:nvSpPr>
      <dsp:spPr>
        <a:xfrm>
          <a:off x="6114337"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View Employee Data</a:t>
          </a:r>
          <a:endParaRPr lang="en-US" sz="2000" kern="1200" dirty="0">
            <a:latin typeface="Arial" panose="020B0604020202020204" pitchFamily="34" charset="0"/>
            <a:cs typeface="Arial" panose="020B0604020202020204" pitchFamily="34" charset="0"/>
          </a:endParaRPr>
        </a:p>
      </dsp:txBody>
      <dsp:txXfrm>
        <a:off x="6182021" y="1774729"/>
        <a:ext cx="1804411" cy="12511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7/25/2019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7/25/2019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If the Comp Rate code entered on the Job Data tab has a mapped Earnings Code, the Job Earnings Distribution section is updated automatically. </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67</a:t>
            </a:fld>
            <a:endParaRPr lang="en-US" dirty="0"/>
          </a:p>
        </p:txBody>
      </p:sp>
    </p:spTree>
    <p:extLst>
      <p:ext uri="{BB962C8B-B14F-4D97-AF65-F5344CB8AC3E}">
        <p14:creationId xmlns:p14="http://schemas.microsoft.com/office/powerpoint/2010/main" val="258781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30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36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51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427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39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649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443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3</a:t>
            </a:r>
          </a:p>
          <a:p>
            <a:pPr marL="228600" indent="-228600">
              <a:buAutoNum type="arabicPeriod"/>
            </a:pPr>
            <a:r>
              <a:rPr lang="en-US" dirty="0" smtClean="0"/>
              <a:t>Positon,</a:t>
            </a:r>
            <a:r>
              <a:rPr lang="en-US" baseline="0" dirty="0" smtClean="0"/>
              <a:t> Job and Additional Pay</a:t>
            </a:r>
          </a:p>
          <a:p>
            <a:pPr marL="228600" indent="-228600">
              <a:buAutoNum type="arabicPeriod"/>
            </a:pPr>
            <a:r>
              <a:rPr lang="en-US" baseline="0" dirty="0" smtClean="0"/>
              <a:t>Effective Date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914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9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a:t>
            </a:fld>
            <a:endParaRPr lang="en-US" dirty="0"/>
          </a:p>
        </p:txBody>
      </p:sp>
    </p:spTree>
    <p:extLst>
      <p:ext uri="{BB962C8B-B14F-4D97-AF65-F5344CB8AC3E}">
        <p14:creationId xmlns:p14="http://schemas.microsoft.com/office/powerpoint/2010/main" val="3986409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39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0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422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Position</a:t>
            </a:r>
            <a:r>
              <a:rPr lang="en-US" baseline="0" dirty="0" smtClean="0"/>
              <a:t> Data changes in PayPath Actions can be initiated for filled positions where only one employee is assigned to the position. </a:t>
            </a:r>
          </a:p>
          <a:p>
            <a:pPr marL="228600" indent="-228600">
              <a:buAutoNum type="arabicPeriod"/>
            </a:pPr>
            <a:r>
              <a:rPr lang="en-US" baseline="0" dirty="0" smtClean="0"/>
              <a:t>Job Data</a:t>
            </a:r>
          </a:p>
          <a:p>
            <a:pPr marL="228600" indent="-228600">
              <a:buAutoNum type="arabicPeriod"/>
            </a:pPr>
            <a:r>
              <a:rPr lang="en-US" baseline="0" dirty="0" smtClean="0"/>
              <a:t>Positon Change Reason </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80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04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809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312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50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53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70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SS</a:t>
            </a:r>
            <a:r>
              <a:rPr lang="en-US" baseline="0" dirty="0" smtClean="0"/>
              <a:t> Smart HR Transactions</a:t>
            </a:r>
          </a:p>
          <a:p>
            <a:pPr marL="228600" indent="-228600">
              <a:buAutoNum type="arabicPeriod"/>
            </a:pPr>
            <a:r>
              <a:rPr lang="en-US" baseline="0" dirty="0" smtClean="0"/>
              <a:t>Hires, rehire, concurrent hires, terminations, retirements, transfers</a:t>
            </a:r>
          </a:p>
          <a:p>
            <a:pPr marL="228600" indent="-228600">
              <a:buAutoNum type="arabicPeriod"/>
            </a:pPr>
            <a:r>
              <a:rPr lang="en-US" baseline="0" dirty="0" smtClean="0"/>
              <a:t>Positon Data Changes, Job Data Changes, Additional Pay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726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91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0"/>
              </a:spcAft>
            </a:pPr>
            <a:r>
              <a:rPr lang="en-US" sz="1200" dirty="0" smtClean="0">
                <a:solidFill>
                  <a:schemeClr val="tx1"/>
                </a:solidFill>
                <a:latin typeface="Arial" panose="020B0604020202020204" pitchFamily="34" charset="0"/>
                <a:ea typeface="Times New Roman"/>
                <a:cs typeface="Arial" panose="020B0604020202020204" pitchFamily="34" charset="0"/>
              </a:rPr>
              <a:t>Use the </a:t>
            </a:r>
            <a:r>
              <a:rPr lang="en-US" sz="1200" b="1" dirty="0" smtClean="0">
                <a:solidFill>
                  <a:schemeClr val="tx1"/>
                </a:solidFill>
                <a:latin typeface="Arial" panose="020B0604020202020204" pitchFamily="34" charset="0"/>
                <a:ea typeface="Times New Roman"/>
                <a:cs typeface="Arial" panose="020B0604020202020204" pitchFamily="34" charset="0"/>
              </a:rPr>
              <a:t>Job Data </a:t>
            </a:r>
            <a:r>
              <a:rPr lang="en-US" sz="1200" dirty="0" smtClean="0">
                <a:solidFill>
                  <a:schemeClr val="tx1"/>
                </a:solidFill>
                <a:latin typeface="Arial" panose="020B0604020202020204" pitchFamily="34" charset="0"/>
                <a:ea typeface="Times New Roman"/>
                <a:cs typeface="Arial" panose="020B0604020202020204" pitchFamily="34" charset="0"/>
              </a:rPr>
              <a:t>page  to enter updates to job-related data such as pay, earnings distribution and short work break.</a:t>
            </a:r>
          </a:p>
          <a:p>
            <a:pPr>
              <a:spcAft>
                <a:spcPts val="400"/>
              </a:spcAft>
            </a:pPr>
            <a:r>
              <a:rPr lang="en-US" sz="1200" dirty="0" smtClean="0">
                <a:solidFill>
                  <a:schemeClr val="tx1"/>
                </a:solidFill>
                <a:latin typeface="Arial" panose="020B0604020202020204" pitchFamily="34" charset="0"/>
                <a:ea typeface="Times New Roman"/>
                <a:cs typeface="Arial" panose="020B0604020202020204" pitchFamily="34" charset="0"/>
              </a:rPr>
              <a:t>You must enter the </a:t>
            </a:r>
            <a:r>
              <a:rPr lang="en-US" sz="1200" b="1" dirty="0" smtClean="0">
                <a:solidFill>
                  <a:schemeClr val="tx1"/>
                </a:solidFill>
                <a:latin typeface="Arial" panose="020B0604020202020204" pitchFamily="34" charset="0"/>
                <a:ea typeface="Times New Roman"/>
                <a:cs typeface="Arial" panose="020B0604020202020204" pitchFamily="34" charset="0"/>
              </a:rPr>
              <a:t>Effective Date </a:t>
            </a:r>
            <a:r>
              <a:rPr lang="en-US" sz="1200" dirty="0" smtClean="0">
                <a:solidFill>
                  <a:schemeClr val="tx1"/>
                </a:solidFill>
                <a:latin typeface="Arial" panose="020B0604020202020204" pitchFamily="34" charset="0"/>
                <a:ea typeface="Times New Roman"/>
                <a:cs typeface="Arial" panose="020B0604020202020204" pitchFamily="34" charset="0"/>
              </a:rPr>
              <a:t>and the </a:t>
            </a:r>
            <a:r>
              <a:rPr lang="en-US" sz="1200" b="1" dirty="0" smtClean="0">
                <a:solidFill>
                  <a:schemeClr val="tx1"/>
                </a:solidFill>
                <a:latin typeface="Arial" panose="020B0604020202020204" pitchFamily="34" charset="0"/>
                <a:ea typeface="Times New Roman"/>
                <a:cs typeface="Arial" panose="020B0604020202020204" pitchFamily="34" charset="0"/>
              </a:rPr>
              <a:t>Action</a:t>
            </a:r>
            <a:r>
              <a:rPr lang="en-US" sz="1200" dirty="0" smtClean="0">
                <a:solidFill>
                  <a:schemeClr val="tx1"/>
                </a:solidFill>
                <a:latin typeface="Arial" panose="020B0604020202020204" pitchFamily="34" charset="0"/>
                <a:ea typeface="Times New Roman"/>
                <a:cs typeface="Arial" panose="020B0604020202020204" pitchFamily="34" charset="0"/>
              </a:rPr>
              <a:t> and </a:t>
            </a:r>
            <a:r>
              <a:rPr lang="en-US" sz="1200" b="1" dirty="0" smtClean="0">
                <a:solidFill>
                  <a:schemeClr val="tx1"/>
                </a:solidFill>
                <a:latin typeface="Arial" panose="020B0604020202020204" pitchFamily="34" charset="0"/>
                <a:ea typeface="Times New Roman"/>
                <a:cs typeface="Arial" panose="020B0604020202020204" pitchFamily="34" charset="0"/>
              </a:rPr>
              <a:t>Action Reason </a:t>
            </a:r>
            <a:r>
              <a:rPr lang="en-US" sz="1200" dirty="0" smtClean="0">
                <a:solidFill>
                  <a:schemeClr val="tx1"/>
                </a:solidFill>
                <a:latin typeface="Arial" panose="020B0604020202020204" pitchFamily="34" charset="0"/>
                <a:ea typeface="Times New Roman"/>
                <a:cs typeface="Arial" panose="020B0604020202020204" pitchFamily="34" charset="0"/>
              </a:rPr>
              <a:t>fields before entering an update.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859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Job Data Page</a:t>
            </a:r>
          </a:p>
          <a:p>
            <a:pPr marL="228600" indent="-228600">
              <a:buAutoNum type="arabicPeriod"/>
            </a:pPr>
            <a:r>
              <a:rPr lang="en-US" baseline="0" dirty="0" smtClean="0"/>
              <a:t>Job Data change</a:t>
            </a:r>
          </a:p>
          <a:p>
            <a:pPr marL="228600" indent="-228600">
              <a:buAutoNum type="arabicPeriod"/>
            </a:pPr>
            <a:r>
              <a:rPr lang="en-US" baseline="0" dirty="0" smtClean="0"/>
              <a:t>Short Work Break</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35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297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05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120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865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One-time – applies to a single pay cycle or non-consecutive pay cycles. </a:t>
            </a:r>
          </a:p>
          <a:p>
            <a:pPr lvl="1"/>
            <a:r>
              <a:rPr lang="en-US" dirty="0" smtClean="0"/>
              <a:t>Recurring – payments are paid over multiple, consecutive pay periods. </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881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076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04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applicable, use the UC External System ID section to enter external system information to facilitate matching of IDs with IDM systems. If providing the information, you must enter values for all three fields. The Business Unit in this section must match the Business Unit associated with the Position Number you enter on the </a:t>
            </a:r>
            <a:r>
              <a:rPr lang="en-US" b="1" dirty="0" smtClean="0"/>
              <a:t>Job Data </a:t>
            </a:r>
            <a:r>
              <a:rPr lang="en-US" dirty="0" smtClean="0"/>
              <a:t>tab (the next tab).</a:t>
            </a:r>
            <a:endParaRPr lang="en-US" dirty="0" smtClean="0">
              <a:cs typeface="Arial"/>
            </a:endParaRP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39</a:t>
            </a:fld>
            <a:endParaRPr lang="en-US" dirty="0"/>
          </a:p>
        </p:txBody>
      </p:sp>
    </p:spTree>
    <p:extLst>
      <p:ext uri="{BB962C8B-B14F-4D97-AF65-F5344CB8AC3E}">
        <p14:creationId xmlns:p14="http://schemas.microsoft.com/office/powerpoint/2010/main" val="1650450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909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424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767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641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563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661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r>
              <a:rPr lang="en-US" sz="1200" spc="-5" dirty="0" smtClean="0">
                <a:solidFill>
                  <a:srgbClr val="7C7E7F"/>
                </a:solidFill>
                <a:latin typeface="Arial"/>
                <a:cs typeface="Arial"/>
              </a:rPr>
              <a:t>The </a:t>
            </a:r>
            <a:r>
              <a:rPr lang="en-US" sz="1200" b="1" spc="-5" dirty="0" smtClean="0">
                <a:solidFill>
                  <a:srgbClr val="7C7E7F"/>
                </a:solidFill>
                <a:latin typeface="Arial"/>
                <a:cs typeface="Arial"/>
              </a:rPr>
              <a:t>POI Initiator </a:t>
            </a:r>
            <a:r>
              <a:rPr lang="en-US" sz="1200" spc="-5" dirty="0" smtClean="0">
                <a:solidFill>
                  <a:srgbClr val="7C7E7F"/>
                </a:solidFill>
                <a:latin typeface="Arial"/>
                <a:cs typeface="Arial"/>
              </a:rPr>
              <a:t>receives a workflow email when a</a:t>
            </a:r>
            <a:r>
              <a:rPr lang="en-US" sz="1200" spc="50" dirty="0" smtClean="0">
                <a:solidFill>
                  <a:srgbClr val="7C7E7F"/>
                </a:solidFill>
                <a:latin typeface="Arial"/>
                <a:cs typeface="Arial"/>
              </a:rPr>
              <a:t> </a:t>
            </a:r>
            <a:r>
              <a:rPr lang="en-US" sz="1200" spc="-10" dirty="0" smtClean="0">
                <a:solidFill>
                  <a:srgbClr val="7C7E7F"/>
                </a:solidFill>
                <a:latin typeface="Arial"/>
                <a:cs typeface="Arial"/>
              </a:rPr>
              <a:t>new</a:t>
            </a:r>
            <a:endParaRPr lang="en-US" sz="1200" dirty="0" smtClean="0">
              <a:latin typeface="Arial"/>
              <a:cs typeface="Arial"/>
            </a:endParaRPr>
          </a:p>
          <a:p>
            <a:pPr marL="12700">
              <a:lnSpc>
                <a:spcPts val="2735"/>
              </a:lnSpc>
            </a:pPr>
            <a:r>
              <a:rPr lang="en-US" sz="1200" b="1" spc="-5" dirty="0" smtClean="0">
                <a:solidFill>
                  <a:srgbClr val="7C7E7F"/>
                </a:solidFill>
                <a:latin typeface="Arial"/>
                <a:cs typeface="Arial"/>
              </a:rPr>
              <a:t>Person </a:t>
            </a:r>
            <a:r>
              <a:rPr lang="en-US" sz="1200" b="1" dirty="0" smtClean="0">
                <a:solidFill>
                  <a:srgbClr val="7C7E7F"/>
                </a:solidFill>
                <a:latin typeface="Arial"/>
                <a:cs typeface="Arial"/>
              </a:rPr>
              <a:t>ID </a:t>
            </a:r>
            <a:r>
              <a:rPr lang="en-US" sz="1200" spc="-5" dirty="0" smtClean="0">
                <a:solidFill>
                  <a:srgbClr val="7C7E7F"/>
                </a:solidFill>
                <a:latin typeface="Arial"/>
                <a:cs typeface="Arial"/>
              </a:rPr>
              <a:t>is</a:t>
            </a:r>
            <a:r>
              <a:rPr lang="en-US" sz="1200" spc="5" dirty="0" smtClean="0">
                <a:solidFill>
                  <a:srgbClr val="7C7E7F"/>
                </a:solidFill>
                <a:latin typeface="Arial"/>
                <a:cs typeface="Arial"/>
              </a:rPr>
              <a:t> </a:t>
            </a:r>
            <a:r>
              <a:rPr lang="en-US" sz="1200" spc="-5" dirty="0" smtClean="0">
                <a:solidFill>
                  <a:srgbClr val="7C7E7F"/>
                </a:solidFill>
                <a:latin typeface="Arial"/>
                <a:cs typeface="Arial"/>
              </a:rPr>
              <a:t>created.</a:t>
            </a:r>
            <a:endParaRPr lang="en-US" sz="1200" dirty="0" smtClean="0">
              <a:latin typeface="Arial"/>
              <a:cs typeface="Arial"/>
            </a:endParaRPr>
          </a:p>
          <a:p>
            <a:r>
              <a:rPr lang="en-US" sz="1200" spc="-5" dirty="0" smtClean="0">
                <a:solidFill>
                  <a:srgbClr val="7C7E7F"/>
                </a:solidFill>
                <a:latin typeface="Arial"/>
                <a:cs typeface="Arial"/>
              </a:rPr>
              <a:t>The </a:t>
            </a:r>
            <a:r>
              <a:rPr lang="en-US" sz="1200" b="1" spc="-5" dirty="0" smtClean="0">
                <a:solidFill>
                  <a:srgbClr val="7C7E7F"/>
                </a:solidFill>
                <a:latin typeface="Arial"/>
                <a:cs typeface="Arial"/>
              </a:rPr>
              <a:t>POI Approver </a:t>
            </a:r>
            <a:r>
              <a:rPr lang="en-US" sz="1200" spc="-5" dirty="0" smtClean="0">
                <a:solidFill>
                  <a:srgbClr val="7C7E7F"/>
                </a:solidFill>
                <a:latin typeface="Arial"/>
                <a:cs typeface="Arial"/>
              </a:rPr>
              <a:t>receives a workflow email when a </a:t>
            </a:r>
            <a:r>
              <a:rPr lang="en-US" sz="1200" spc="-10" dirty="0" smtClean="0">
                <a:solidFill>
                  <a:srgbClr val="7C7E7F"/>
                </a:solidFill>
                <a:latin typeface="Arial"/>
                <a:cs typeface="Arial"/>
              </a:rPr>
              <a:t>new  </a:t>
            </a:r>
            <a:r>
              <a:rPr lang="en-US" sz="1200" spc="-5" dirty="0" smtClean="0">
                <a:solidFill>
                  <a:srgbClr val="7C7E7F"/>
                </a:solidFill>
                <a:latin typeface="Arial"/>
                <a:cs typeface="Arial"/>
              </a:rPr>
              <a:t>person of interest request is pending</a:t>
            </a:r>
            <a:r>
              <a:rPr lang="en-US" sz="1200" spc="65" dirty="0" smtClean="0">
                <a:solidFill>
                  <a:srgbClr val="7C7E7F"/>
                </a:solidFill>
                <a:latin typeface="Arial"/>
                <a:cs typeface="Arial"/>
              </a:rPr>
              <a:t> </a:t>
            </a:r>
            <a:r>
              <a:rPr lang="en-US" sz="1200" spc="-5" dirty="0" smtClean="0">
                <a:solidFill>
                  <a:srgbClr val="7C7E7F"/>
                </a:solidFill>
                <a:latin typeface="Arial"/>
                <a:cs typeface="Arial"/>
              </a:rPr>
              <a:t>approval</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120</a:t>
            </a:fld>
            <a:endParaRPr lang="en-US" dirty="0"/>
          </a:p>
        </p:txBody>
      </p:sp>
    </p:spTree>
    <p:extLst>
      <p:ext uri="{BB962C8B-B14F-4D97-AF65-F5344CB8AC3E}">
        <p14:creationId xmlns:p14="http://schemas.microsoft.com/office/powerpoint/2010/main" val="1473323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r>
              <a:rPr lang="en-US" sz="1200" spc="-5" dirty="0" smtClean="0">
                <a:solidFill>
                  <a:srgbClr val="7C7E7F"/>
                </a:solidFill>
                <a:latin typeface="Arial"/>
                <a:cs typeface="Arial"/>
              </a:rPr>
              <a:t>The </a:t>
            </a:r>
            <a:r>
              <a:rPr lang="en-US" sz="1200" b="1" spc="-5" dirty="0" smtClean="0">
                <a:solidFill>
                  <a:srgbClr val="7C7E7F"/>
                </a:solidFill>
                <a:latin typeface="Arial"/>
                <a:cs typeface="Arial"/>
              </a:rPr>
              <a:t>POI Initiator </a:t>
            </a:r>
            <a:r>
              <a:rPr lang="en-US" sz="1200" spc="-5" dirty="0" smtClean="0">
                <a:solidFill>
                  <a:srgbClr val="7C7E7F"/>
                </a:solidFill>
                <a:latin typeface="Arial"/>
                <a:cs typeface="Arial"/>
              </a:rPr>
              <a:t>receives a workflow email when a</a:t>
            </a:r>
            <a:r>
              <a:rPr lang="en-US" sz="1200" spc="50" dirty="0" smtClean="0">
                <a:solidFill>
                  <a:srgbClr val="7C7E7F"/>
                </a:solidFill>
                <a:latin typeface="Arial"/>
                <a:cs typeface="Arial"/>
              </a:rPr>
              <a:t> </a:t>
            </a:r>
            <a:r>
              <a:rPr lang="en-US" sz="1200" spc="-10" dirty="0" smtClean="0">
                <a:solidFill>
                  <a:srgbClr val="7C7E7F"/>
                </a:solidFill>
                <a:latin typeface="Arial"/>
                <a:cs typeface="Arial"/>
              </a:rPr>
              <a:t>new</a:t>
            </a:r>
            <a:endParaRPr lang="en-US" sz="1200" dirty="0" smtClean="0">
              <a:latin typeface="Arial"/>
              <a:cs typeface="Arial"/>
            </a:endParaRPr>
          </a:p>
          <a:p>
            <a:pPr marL="12700">
              <a:lnSpc>
                <a:spcPts val="2735"/>
              </a:lnSpc>
            </a:pPr>
            <a:r>
              <a:rPr lang="en-US" sz="1200" b="1" spc="-5" dirty="0" smtClean="0">
                <a:solidFill>
                  <a:srgbClr val="7C7E7F"/>
                </a:solidFill>
                <a:latin typeface="Arial"/>
                <a:cs typeface="Arial"/>
              </a:rPr>
              <a:t>Person </a:t>
            </a:r>
            <a:r>
              <a:rPr lang="en-US" sz="1200" b="1" dirty="0" smtClean="0">
                <a:solidFill>
                  <a:srgbClr val="7C7E7F"/>
                </a:solidFill>
                <a:latin typeface="Arial"/>
                <a:cs typeface="Arial"/>
              </a:rPr>
              <a:t>ID </a:t>
            </a:r>
            <a:r>
              <a:rPr lang="en-US" sz="1200" spc="-5" dirty="0" smtClean="0">
                <a:solidFill>
                  <a:srgbClr val="7C7E7F"/>
                </a:solidFill>
                <a:latin typeface="Arial"/>
                <a:cs typeface="Arial"/>
              </a:rPr>
              <a:t>is</a:t>
            </a:r>
            <a:r>
              <a:rPr lang="en-US" sz="1200" spc="5" dirty="0" smtClean="0">
                <a:solidFill>
                  <a:srgbClr val="7C7E7F"/>
                </a:solidFill>
                <a:latin typeface="Arial"/>
                <a:cs typeface="Arial"/>
              </a:rPr>
              <a:t> </a:t>
            </a:r>
            <a:r>
              <a:rPr lang="en-US" sz="1200" spc="-5" dirty="0" smtClean="0">
                <a:solidFill>
                  <a:srgbClr val="7C7E7F"/>
                </a:solidFill>
                <a:latin typeface="Arial"/>
                <a:cs typeface="Arial"/>
              </a:rPr>
              <a:t>created.</a:t>
            </a:r>
            <a:endParaRPr lang="en-US" sz="1200" dirty="0" smtClean="0">
              <a:latin typeface="Arial"/>
              <a:cs typeface="Arial"/>
            </a:endParaRPr>
          </a:p>
          <a:p>
            <a:r>
              <a:rPr lang="en-US" sz="1200" spc="-5" dirty="0" smtClean="0">
                <a:solidFill>
                  <a:srgbClr val="7C7E7F"/>
                </a:solidFill>
                <a:latin typeface="Arial"/>
                <a:cs typeface="Arial"/>
              </a:rPr>
              <a:t>The </a:t>
            </a:r>
            <a:r>
              <a:rPr lang="en-US" sz="1200" b="1" spc="-5" dirty="0" smtClean="0">
                <a:solidFill>
                  <a:srgbClr val="7C7E7F"/>
                </a:solidFill>
                <a:latin typeface="Arial"/>
                <a:cs typeface="Arial"/>
              </a:rPr>
              <a:t>POI Approver </a:t>
            </a:r>
            <a:r>
              <a:rPr lang="en-US" sz="1200" spc="-5" dirty="0" smtClean="0">
                <a:solidFill>
                  <a:srgbClr val="7C7E7F"/>
                </a:solidFill>
                <a:latin typeface="Arial"/>
                <a:cs typeface="Arial"/>
              </a:rPr>
              <a:t>receives a workflow email when a </a:t>
            </a:r>
            <a:r>
              <a:rPr lang="en-US" sz="1200" spc="-10" dirty="0" smtClean="0">
                <a:solidFill>
                  <a:srgbClr val="7C7E7F"/>
                </a:solidFill>
                <a:latin typeface="Arial"/>
                <a:cs typeface="Arial"/>
              </a:rPr>
              <a:t>new  </a:t>
            </a:r>
            <a:r>
              <a:rPr lang="en-US" sz="1200" spc="-5" dirty="0" smtClean="0">
                <a:solidFill>
                  <a:srgbClr val="7C7E7F"/>
                </a:solidFill>
                <a:latin typeface="Arial"/>
                <a:cs typeface="Arial"/>
              </a:rPr>
              <a:t>person of interest request is pending</a:t>
            </a:r>
            <a:r>
              <a:rPr lang="en-US" sz="1200" spc="65" dirty="0" smtClean="0">
                <a:solidFill>
                  <a:srgbClr val="7C7E7F"/>
                </a:solidFill>
                <a:latin typeface="Arial"/>
                <a:cs typeface="Arial"/>
              </a:rPr>
              <a:t> </a:t>
            </a:r>
            <a:r>
              <a:rPr lang="en-US" sz="1200" spc="-5" dirty="0" smtClean="0">
                <a:solidFill>
                  <a:srgbClr val="7C7E7F"/>
                </a:solidFill>
                <a:latin typeface="Arial"/>
                <a:cs typeface="Arial"/>
              </a:rPr>
              <a:t>approval</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121</a:t>
            </a:fld>
            <a:endParaRPr lang="en-US" dirty="0"/>
          </a:p>
        </p:txBody>
      </p:sp>
    </p:spTree>
    <p:extLst>
      <p:ext uri="{BB962C8B-B14F-4D97-AF65-F5344CB8AC3E}">
        <p14:creationId xmlns:p14="http://schemas.microsoft.com/office/powerpoint/2010/main" val="2336403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r>
              <a:rPr lang="en-US" sz="1200" spc="-5" dirty="0" smtClean="0">
                <a:solidFill>
                  <a:srgbClr val="7C7E7F"/>
                </a:solidFill>
                <a:latin typeface="Arial"/>
                <a:cs typeface="Arial"/>
              </a:rPr>
              <a:t>The </a:t>
            </a:r>
            <a:r>
              <a:rPr lang="en-US" sz="1200" b="1" spc="-5" dirty="0" smtClean="0">
                <a:solidFill>
                  <a:srgbClr val="7C7E7F"/>
                </a:solidFill>
                <a:latin typeface="Arial"/>
                <a:cs typeface="Arial"/>
              </a:rPr>
              <a:t>POI Initiator </a:t>
            </a:r>
            <a:r>
              <a:rPr lang="en-US" sz="1200" spc="-5" dirty="0" smtClean="0">
                <a:solidFill>
                  <a:srgbClr val="7C7E7F"/>
                </a:solidFill>
                <a:latin typeface="Arial"/>
                <a:cs typeface="Arial"/>
              </a:rPr>
              <a:t>receives a workflow email when a</a:t>
            </a:r>
            <a:r>
              <a:rPr lang="en-US" sz="1200" spc="50" dirty="0" smtClean="0">
                <a:solidFill>
                  <a:srgbClr val="7C7E7F"/>
                </a:solidFill>
                <a:latin typeface="Arial"/>
                <a:cs typeface="Arial"/>
              </a:rPr>
              <a:t> </a:t>
            </a:r>
            <a:r>
              <a:rPr lang="en-US" sz="1200" spc="-10" dirty="0" smtClean="0">
                <a:solidFill>
                  <a:srgbClr val="7C7E7F"/>
                </a:solidFill>
                <a:latin typeface="Arial"/>
                <a:cs typeface="Arial"/>
              </a:rPr>
              <a:t>new</a:t>
            </a:r>
            <a:endParaRPr lang="en-US" sz="1200" dirty="0" smtClean="0">
              <a:latin typeface="Arial"/>
              <a:cs typeface="Arial"/>
            </a:endParaRPr>
          </a:p>
          <a:p>
            <a:pPr marL="12700">
              <a:lnSpc>
                <a:spcPts val="2735"/>
              </a:lnSpc>
            </a:pPr>
            <a:r>
              <a:rPr lang="en-US" sz="1200" b="1" spc="-5" dirty="0" smtClean="0">
                <a:solidFill>
                  <a:srgbClr val="7C7E7F"/>
                </a:solidFill>
                <a:latin typeface="Arial"/>
                <a:cs typeface="Arial"/>
              </a:rPr>
              <a:t>Person </a:t>
            </a:r>
            <a:r>
              <a:rPr lang="en-US" sz="1200" b="1" dirty="0" smtClean="0">
                <a:solidFill>
                  <a:srgbClr val="7C7E7F"/>
                </a:solidFill>
                <a:latin typeface="Arial"/>
                <a:cs typeface="Arial"/>
              </a:rPr>
              <a:t>ID </a:t>
            </a:r>
            <a:r>
              <a:rPr lang="en-US" sz="1200" spc="-5" dirty="0" smtClean="0">
                <a:solidFill>
                  <a:srgbClr val="7C7E7F"/>
                </a:solidFill>
                <a:latin typeface="Arial"/>
                <a:cs typeface="Arial"/>
              </a:rPr>
              <a:t>is</a:t>
            </a:r>
            <a:r>
              <a:rPr lang="en-US" sz="1200" spc="5" dirty="0" smtClean="0">
                <a:solidFill>
                  <a:srgbClr val="7C7E7F"/>
                </a:solidFill>
                <a:latin typeface="Arial"/>
                <a:cs typeface="Arial"/>
              </a:rPr>
              <a:t> </a:t>
            </a:r>
            <a:r>
              <a:rPr lang="en-US" sz="1200" spc="-5" dirty="0" smtClean="0">
                <a:solidFill>
                  <a:srgbClr val="7C7E7F"/>
                </a:solidFill>
                <a:latin typeface="Arial"/>
                <a:cs typeface="Arial"/>
              </a:rPr>
              <a:t>created.</a:t>
            </a:r>
            <a:endParaRPr lang="en-US" sz="1200" dirty="0" smtClean="0">
              <a:latin typeface="Arial"/>
              <a:cs typeface="Arial"/>
            </a:endParaRPr>
          </a:p>
          <a:p>
            <a:r>
              <a:rPr lang="en-US" sz="1200" spc="-5" dirty="0" smtClean="0">
                <a:solidFill>
                  <a:srgbClr val="7C7E7F"/>
                </a:solidFill>
                <a:latin typeface="Arial"/>
                <a:cs typeface="Arial"/>
              </a:rPr>
              <a:t>The </a:t>
            </a:r>
            <a:r>
              <a:rPr lang="en-US" sz="1200" b="1" spc="-5" dirty="0" smtClean="0">
                <a:solidFill>
                  <a:srgbClr val="7C7E7F"/>
                </a:solidFill>
                <a:latin typeface="Arial"/>
                <a:cs typeface="Arial"/>
              </a:rPr>
              <a:t>POI Approver </a:t>
            </a:r>
            <a:r>
              <a:rPr lang="en-US" sz="1200" spc="-5" dirty="0" smtClean="0">
                <a:solidFill>
                  <a:srgbClr val="7C7E7F"/>
                </a:solidFill>
                <a:latin typeface="Arial"/>
                <a:cs typeface="Arial"/>
              </a:rPr>
              <a:t>receives a workflow email when a </a:t>
            </a:r>
            <a:r>
              <a:rPr lang="en-US" sz="1200" spc="-10" dirty="0" smtClean="0">
                <a:solidFill>
                  <a:srgbClr val="7C7E7F"/>
                </a:solidFill>
                <a:latin typeface="Arial"/>
                <a:cs typeface="Arial"/>
              </a:rPr>
              <a:t>new  </a:t>
            </a:r>
            <a:r>
              <a:rPr lang="en-US" sz="1200" spc="-5" dirty="0" smtClean="0">
                <a:solidFill>
                  <a:srgbClr val="7C7E7F"/>
                </a:solidFill>
                <a:latin typeface="Arial"/>
                <a:cs typeface="Arial"/>
              </a:rPr>
              <a:t>person of interest request is pending</a:t>
            </a:r>
            <a:r>
              <a:rPr lang="en-US" sz="1200" spc="65" dirty="0" smtClean="0">
                <a:solidFill>
                  <a:srgbClr val="7C7E7F"/>
                </a:solidFill>
                <a:latin typeface="Arial"/>
                <a:cs typeface="Arial"/>
              </a:rPr>
              <a:t> </a:t>
            </a:r>
            <a:r>
              <a:rPr lang="en-US" sz="1200" spc="-5" dirty="0" smtClean="0">
                <a:solidFill>
                  <a:srgbClr val="7C7E7F"/>
                </a:solidFill>
                <a:latin typeface="Arial"/>
                <a:cs typeface="Arial"/>
              </a:rPr>
              <a:t>approval</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122</a:t>
            </a:fld>
            <a:endParaRPr lang="en-US" dirty="0"/>
          </a:p>
        </p:txBody>
      </p:sp>
    </p:spTree>
    <p:extLst>
      <p:ext uri="{BB962C8B-B14F-4D97-AF65-F5344CB8AC3E}">
        <p14:creationId xmlns:p14="http://schemas.microsoft.com/office/powerpoint/2010/main" val="2482908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r>
              <a:rPr lang="en-US" sz="1200" spc="-5" dirty="0" smtClean="0">
                <a:solidFill>
                  <a:srgbClr val="7C7E7F"/>
                </a:solidFill>
                <a:latin typeface="Arial"/>
                <a:cs typeface="Arial"/>
              </a:rPr>
              <a:t>The </a:t>
            </a:r>
            <a:r>
              <a:rPr lang="en-US" sz="1200" b="1" spc="-5" dirty="0" smtClean="0">
                <a:solidFill>
                  <a:srgbClr val="7C7E7F"/>
                </a:solidFill>
                <a:latin typeface="Arial"/>
                <a:cs typeface="Arial"/>
              </a:rPr>
              <a:t>POI Initiator </a:t>
            </a:r>
            <a:r>
              <a:rPr lang="en-US" sz="1200" spc="-5" dirty="0" smtClean="0">
                <a:solidFill>
                  <a:srgbClr val="7C7E7F"/>
                </a:solidFill>
                <a:latin typeface="Arial"/>
                <a:cs typeface="Arial"/>
              </a:rPr>
              <a:t>receives a workflow email when a</a:t>
            </a:r>
            <a:r>
              <a:rPr lang="en-US" sz="1200" spc="50" dirty="0" smtClean="0">
                <a:solidFill>
                  <a:srgbClr val="7C7E7F"/>
                </a:solidFill>
                <a:latin typeface="Arial"/>
                <a:cs typeface="Arial"/>
              </a:rPr>
              <a:t> </a:t>
            </a:r>
            <a:r>
              <a:rPr lang="en-US" sz="1200" spc="-10" dirty="0" smtClean="0">
                <a:solidFill>
                  <a:srgbClr val="7C7E7F"/>
                </a:solidFill>
                <a:latin typeface="Arial"/>
                <a:cs typeface="Arial"/>
              </a:rPr>
              <a:t>new</a:t>
            </a:r>
            <a:endParaRPr lang="en-US" sz="1200" dirty="0" smtClean="0">
              <a:latin typeface="Arial"/>
              <a:cs typeface="Arial"/>
            </a:endParaRPr>
          </a:p>
          <a:p>
            <a:pPr marL="12700">
              <a:lnSpc>
                <a:spcPts val="2735"/>
              </a:lnSpc>
            </a:pPr>
            <a:r>
              <a:rPr lang="en-US" sz="1200" b="1" spc="-5" dirty="0" smtClean="0">
                <a:solidFill>
                  <a:srgbClr val="7C7E7F"/>
                </a:solidFill>
                <a:latin typeface="Arial"/>
                <a:cs typeface="Arial"/>
              </a:rPr>
              <a:t>Person </a:t>
            </a:r>
            <a:r>
              <a:rPr lang="en-US" sz="1200" b="1" dirty="0" smtClean="0">
                <a:solidFill>
                  <a:srgbClr val="7C7E7F"/>
                </a:solidFill>
                <a:latin typeface="Arial"/>
                <a:cs typeface="Arial"/>
              </a:rPr>
              <a:t>ID </a:t>
            </a:r>
            <a:r>
              <a:rPr lang="en-US" sz="1200" spc="-5" dirty="0" smtClean="0">
                <a:solidFill>
                  <a:srgbClr val="7C7E7F"/>
                </a:solidFill>
                <a:latin typeface="Arial"/>
                <a:cs typeface="Arial"/>
              </a:rPr>
              <a:t>is</a:t>
            </a:r>
            <a:r>
              <a:rPr lang="en-US" sz="1200" spc="5" dirty="0" smtClean="0">
                <a:solidFill>
                  <a:srgbClr val="7C7E7F"/>
                </a:solidFill>
                <a:latin typeface="Arial"/>
                <a:cs typeface="Arial"/>
              </a:rPr>
              <a:t> </a:t>
            </a:r>
            <a:r>
              <a:rPr lang="en-US" sz="1200" spc="-5" dirty="0" smtClean="0">
                <a:solidFill>
                  <a:srgbClr val="7C7E7F"/>
                </a:solidFill>
                <a:latin typeface="Arial"/>
                <a:cs typeface="Arial"/>
              </a:rPr>
              <a:t>created.</a:t>
            </a:r>
            <a:endParaRPr lang="en-US" sz="1200" dirty="0" smtClean="0">
              <a:latin typeface="Arial"/>
              <a:cs typeface="Arial"/>
            </a:endParaRPr>
          </a:p>
          <a:p>
            <a:r>
              <a:rPr lang="en-US" sz="1200" spc="-5" dirty="0" smtClean="0">
                <a:solidFill>
                  <a:srgbClr val="7C7E7F"/>
                </a:solidFill>
                <a:latin typeface="Arial"/>
                <a:cs typeface="Arial"/>
              </a:rPr>
              <a:t>The </a:t>
            </a:r>
            <a:r>
              <a:rPr lang="en-US" sz="1200" b="1" spc="-5" dirty="0" smtClean="0">
                <a:solidFill>
                  <a:srgbClr val="7C7E7F"/>
                </a:solidFill>
                <a:latin typeface="Arial"/>
                <a:cs typeface="Arial"/>
              </a:rPr>
              <a:t>POI Approver </a:t>
            </a:r>
            <a:r>
              <a:rPr lang="en-US" sz="1200" spc="-5" dirty="0" smtClean="0">
                <a:solidFill>
                  <a:srgbClr val="7C7E7F"/>
                </a:solidFill>
                <a:latin typeface="Arial"/>
                <a:cs typeface="Arial"/>
              </a:rPr>
              <a:t>receives a workflow email when a </a:t>
            </a:r>
            <a:r>
              <a:rPr lang="en-US" sz="1200" spc="-10" dirty="0" smtClean="0">
                <a:solidFill>
                  <a:srgbClr val="7C7E7F"/>
                </a:solidFill>
                <a:latin typeface="Arial"/>
                <a:cs typeface="Arial"/>
              </a:rPr>
              <a:t>new  </a:t>
            </a:r>
            <a:r>
              <a:rPr lang="en-US" sz="1200" spc="-5" dirty="0" smtClean="0">
                <a:solidFill>
                  <a:srgbClr val="7C7E7F"/>
                </a:solidFill>
                <a:latin typeface="Arial"/>
                <a:cs typeface="Arial"/>
              </a:rPr>
              <a:t>person of interest request is pending</a:t>
            </a:r>
            <a:r>
              <a:rPr lang="en-US" sz="1200" spc="65" dirty="0" smtClean="0">
                <a:solidFill>
                  <a:srgbClr val="7C7E7F"/>
                </a:solidFill>
                <a:latin typeface="Arial"/>
                <a:cs typeface="Arial"/>
              </a:rPr>
              <a:t> </a:t>
            </a:r>
            <a:r>
              <a:rPr lang="en-US" sz="1200" spc="-5" dirty="0" smtClean="0">
                <a:solidFill>
                  <a:srgbClr val="7C7E7F"/>
                </a:solidFill>
                <a:latin typeface="Arial"/>
                <a:cs typeface="Arial"/>
              </a:rPr>
              <a:t>approval</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123</a:t>
            </a:fld>
            <a:endParaRPr lang="en-US" dirty="0"/>
          </a:p>
        </p:txBody>
      </p:sp>
    </p:spTree>
    <p:extLst>
      <p:ext uri="{BB962C8B-B14F-4D97-AF65-F5344CB8AC3E}">
        <p14:creationId xmlns:p14="http://schemas.microsoft.com/office/powerpoint/2010/main" val="77877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payroll-related Compensation Frequency field automatically populates based on the job code. The payroll-related Compensation Frequency field automatically populates based on the job code. If the Compensation Frequency in the Job Compensation - Pay Components section is A, then the Compensation Frequency in the Job Compensation - Payroll Currency and Frequency section can be any of the following: B, M, UC912, UC_10, UC_11, UC_12, UC_9M or UC_FY. If the Compensation Frequency in the Job Compensation - Pay Components section is H, then the Compensation Frequency in the Job Compensation - Payroll Currency and Frequency section should be H.</a:t>
            </a:r>
          </a:p>
          <a:p>
            <a:endParaRPr lang="en-US" dirty="0" smtClean="0"/>
          </a:p>
          <a:p>
            <a:r>
              <a:rPr lang="en-US" dirty="0" smtClean="0"/>
              <a:t>If the End Job Automatically check box is selected the UCPath Center will run a process to terminate the employee as of the Expected Job End Date.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43</a:t>
            </a:fld>
            <a:endParaRPr lang="en-US" dirty="0"/>
          </a:p>
        </p:txBody>
      </p:sp>
    </p:spTree>
    <p:extLst>
      <p:ext uri="{BB962C8B-B14F-4D97-AF65-F5344CB8AC3E}">
        <p14:creationId xmlns:p14="http://schemas.microsoft.com/office/powerpoint/2010/main" val="9996181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a:t>
            </a:r>
            <a:r>
              <a:rPr lang="en-US" b="1" dirty="0" smtClean="0"/>
              <a:t>cloning</a:t>
            </a:r>
            <a:r>
              <a:rPr lang="en-US" dirty="0" smtClean="0"/>
              <a:t> function is available when: </a:t>
            </a:r>
          </a:p>
          <a:p>
            <a:r>
              <a:rPr lang="en-US" dirty="0" smtClean="0"/>
              <a:t>A template transaction is denied by a location approver, or when a template transaction is cancelled by UCPC WFA Production.</a:t>
            </a:r>
          </a:p>
          <a:p>
            <a:r>
              <a:rPr lang="en-US" dirty="0" smtClean="0"/>
              <a:t>2. Initiator views comments in the </a:t>
            </a:r>
            <a:r>
              <a:rPr lang="en-US" b="1" dirty="0" smtClean="0"/>
              <a:t>Smart HR Transactions </a:t>
            </a:r>
            <a:r>
              <a:rPr lang="en-US" dirty="0" smtClean="0"/>
              <a:t>page. </a:t>
            </a:r>
          </a:p>
          <a:p>
            <a:r>
              <a:rPr lang="en-US" dirty="0" smtClean="0"/>
              <a:t>3Initiator clones in the </a:t>
            </a:r>
            <a:r>
              <a:rPr lang="en-US" b="1" dirty="0" smtClean="0"/>
              <a:t>Transaction </a:t>
            </a:r>
            <a:r>
              <a:rPr lang="en-US" b="1" dirty="0" smtClean="0">
                <a:solidFill>
                  <a:schemeClr val="tx1"/>
                </a:solidFill>
              </a:rPr>
              <a:t>Status </a:t>
            </a:r>
            <a:r>
              <a:rPr lang="en-US" dirty="0" smtClean="0">
                <a:solidFill>
                  <a:schemeClr val="tx1"/>
                </a:solidFill>
              </a:rPr>
              <a:t>page. </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5779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12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information entered in the JPM Degrees, UC Oath Date and UC Patent Acknowledgement sections is copied to the employee's Person Profile component after the template is processed by UCPC WFA Production. </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46</a:t>
            </a:fld>
            <a:endParaRPr lang="en-US" dirty="0"/>
          </a:p>
        </p:txBody>
      </p:sp>
    </p:spTree>
    <p:extLst>
      <p:ext uri="{BB962C8B-B14F-4D97-AF65-F5344CB8AC3E}">
        <p14:creationId xmlns:p14="http://schemas.microsoft.com/office/powerpoint/2010/main" val="367402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Transferred employees must NOT have a break in service.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39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Use </a:t>
            </a:r>
            <a:r>
              <a:rPr kumimoji="0" lang="en-US" sz="1200" b="1" i="0" u="none" strike="noStrike" kern="1200" cap="none" spc="0" normalizeH="0" baseline="0" noProof="0" dirty="0" smtClean="0">
                <a:ln>
                  <a:noFill/>
                </a:ln>
                <a:solidFill>
                  <a:prstClr val="black"/>
                </a:solidFill>
                <a:effectLst/>
                <a:uLnTx/>
                <a:uFillTx/>
                <a:latin typeface="Arial"/>
                <a:ea typeface="+mn-ea"/>
                <a:cs typeface="+mn-cs"/>
              </a:rPr>
              <a:t>Academic Inter BU Transfer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for an inter-business unit transfer of an academic employee. Example: A faculty member from UCLA is transferred to a new position at UCR. There is no break in Service. This type of transfer is OUTSIDE UCR (BU – Campus/Location).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71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Arial"/>
                <a:ea typeface="+mn-ea"/>
                <a:cs typeface="+mn-cs"/>
              </a:rPr>
              <a:t>When a Step is entered, UCPath automatically updates the Job Compensation - Pay Components fields and the compensation information cannot be changed. Some job codes do not have steps associated with them, in which case the Job Compensation - Pay Components fields must be manually entered. If the job has above scale component of pay, then step does not need to be selected. Enter applicable above scale comp rate codes in the Job Compensation - Pay Components section.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65</a:t>
            </a:fld>
            <a:endParaRPr lang="en-US" dirty="0"/>
          </a:p>
        </p:txBody>
      </p:sp>
    </p:spTree>
    <p:extLst>
      <p:ext uri="{BB962C8B-B14F-4D97-AF65-F5344CB8AC3E}">
        <p14:creationId xmlns:p14="http://schemas.microsoft.com/office/powerpoint/2010/main" val="1066500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7/25/2019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7/25/2019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7/25/2019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7/25/2019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7/25/2019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7/25/2019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7/25/2019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7/25/2019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7/25/2019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7/25/2019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0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10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10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0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1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6.png"/></Relationships>
</file>

<file path=ppt/slides/_rels/slide1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1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1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1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1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83.png"/></Relationships>
</file>

<file path=ppt/slides/_rels/slide1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png"/></Relationships>
</file>

<file path=ppt/slides/_rels/slide1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hyperlink" Target="https://hbldtrn0.ucpath-build.devops.universityofcalifornia.edu/psp/HBLDTRN0/?cmd=login&amp;languageCd=ENG&amp;"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33.xml.rels><?xml version="1.0" encoding="UTF-8" standalone="yes"?>
<Relationships xmlns="http://schemas.openxmlformats.org/package/2006/relationships"><Relationship Id="rId3" Type="http://schemas.openxmlformats.org/officeDocument/2006/relationships/hyperlink" Target="https://ucrshare.ucr.edu/sites/FOM_UCPath/SitePages/Home.aspx" TargetMode="External"/><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93.png"/><Relationship Id="rId4" Type="http://schemas.openxmlformats.org/officeDocument/2006/relationships/image" Target="../media/image92.png"/></Relationships>
</file>

<file path=ppt/slides/_rels/slide1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1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9.png"/></Relationships>
</file>

<file path=ppt/slides/_rels/slide1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9.png"/></Relationships>
</file>

<file path=ppt/slides/_rels/slide142.xml.rels><?xml version="1.0" encoding="UTF-8" standalone="yes"?>
<Relationships xmlns="http://schemas.openxmlformats.org/package/2006/relationships"><Relationship Id="rId3" Type="http://schemas.openxmlformats.org/officeDocument/2006/relationships/hyperlink" Target="https://ucrshare.ucr.edu/sites/FOM_UCPath/Pages/PD.aspx?RootFolder=%2Fsites%2FFOM%5FUCPath%2FPostDeploy%2FTransaction%20Pilot%2F3%20%2D%20PayPath%20Onboarding%20Offboarding%20For%20EMPL%20Class%2022%20%2D%20APO%20Office%2FOn%20and%20Off%20Boarding%20Empl%20Class%2022%20%2D%20Process%20Maps&amp;FolderCTID=0x0120001A1F5F6DF353CC46BE7B38AEE07BC3CD&amp;View=%7BF3E1E8B1%2D51EB%2D4100%2DA3C7%2DC5312B151588%7D" TargetMode="Externa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ucrshare.ucr.edu/sites/FOM_UCPath/Pages/PD.aspx?RootFolder=%2Fsites%2FFOM%5FUCPath%2FPostDeploy%2FTransaction%20Pilot%2F3%20%2D%20PayPath%20Onboarding%20Offboarding%20For%20EMPL%20Class%2022%20%2D%20APO%20Office%2FOn%20and%20Off%20Boarding%20Empl%20Class%2022%20%2D%20Process%20Design%20Workbook&amp;FolderCTID=0x0120001A1F5F6DF353CC46BE7B38AEE07BC3CD&amp;View=%7BF3E1E8B1%2D51EB%2D4100%2DA3C7%2DC5312B151588%7D"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7.png"/><Relationship Id="rId4" Type="http://schemas.openxmlformats.org/officeDocument/2006/relationships/diagramLayout" Target="../diagrams/layout1.xml"/><Relationship Id="rId9" Type="http://schemas.openxmlformats.org/officeDocument/2006/relationships/image" Target="../media/image56.png"/></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7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8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9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78596" y="1705187"/>
            <a:ext cx="6511047" cy="2370794"/>
          </a:xfrm>
        </p:spPr>
        <p:txBody>
          <a:bodyPr>
            <a:noAutofit/>
          </a:bodyPr>
          <a:lstStyle/>
          <a:p>
            <a:pPr algn="l"/>
            <a:r>
              <a:rPr lang="en-US" sz="2800" dirty="0" smtClean="0">
                <a:latin typeface="+mj-lt"/>
              </a:rPr>
              <a:t>Ucr ucpath transaction pilot</a:t>
            </a:r>
            <a:endParaRPr lang="en-US" sz="4800" dirty="0">
              <a:solidFill>
                <a:schemeClr val="tx1"/>
              </a:solidFill>
              <a:latin typeface="+mj-lt"/>
            </a:endParaRPr>
          </a:p>
          <a:p>
            <a:pPr algn="l"/>
            <a:r>
              <a:rPr lang="en-US" sz="4800" dirty="0" smtClean="0">
                <a:solidFill>
                  <a:schemeClr val="tx1"/>
                </a:solidFill>
                <a:latin typeface="+mj-lt"/>
              </a:rPr>
              <a:t>Onboarding and offboarding, </a:t>
            </a:r>
            <a:r>
              <a:rPr lang="en-US" sz="4800" dirty="0" err="1" smtClean="0">
                <a:solidFill>
                  <a:schemeClr val="tx1"/>
                </a:solidFill>
                <a:latin typeface="+mj-lt"/>
              </a:rPr>
              <a:t>paypath</a:t>
            </a:r>
            <a:r>
              <a:rPr lang="en-US" sz="4800" dirty="0" smtClean="0">
                <a:solidFill>
                  <a:schemeClr val="tx1"/>
                </a:solidFill>
                <a:latin typeface="+mj-lt"/>
              </a:rPr>
              <a:t> for Empl class 22</a:t>
            </a:r>
            <a:endParaRPr lang="en-US" sz="2800" dirty="0" smtClean="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RECURRING ADDITONAL PAY</a:t>
            </a:r>
            <a:endParaRPr lang="en-US" dirty="0">
              <a:solidFill>
                <a:schemeClr val="accent5"/>
              </a:solidFill>
            </a:endParaRPr>
          </a:p>
        </p:txBody>
      </p:sp>
      <p:sp>
        <p:nvSpPr>
          <p:cNvPr id="5" name="TextBox 4"/>
          <p:cNvSpPr txBox="1"/>
          <p:nvPr/>
        </p:nvSpPr>
        <p:spPr>
          <a:xfrm>
            <a:off x="1592580" y="1069119"/>
            <a:ext cx="9875520" cy="1200329"/>
          </a:xfrm>
          <a:prstGeom prst="rect">
            <a:avLst/>
          </a:prstGeom>
          <a:solidFill>
            <a:schemeClr val="accent5">
              <a:lumMod val="20000"/>
              <a:lumOff val="80000"/>
            </a:schemeClr>
          </a:solidFill>
        </p:spPr>
        <p:txBody>
          <a:bodyPr wrap="square" rtlCol="0">
            <a:spAutoFit/>
          </a:bodyPr>
          <a:lstStyle/>
          <a:p>
            <a:pPr fontAlgn="ctr"/>
            <a:r>
              <a:rPr lang="en-US" dirty="0" smtClean="0"/>
              <a:t>PayPath </a:t>
            </a:r>
            <a:r>
              <a:rPr lang="en-US" dirty="0"/>
              <a:t>Additional Pay can be used for recurring additional pay transactions where payments are paid over multiple, consecutive pay </a:t>
            </a:r>
            <a:r>
              <a:rPr lang="en-US" dirty="0" smtClean="0"/>
              <a:t>periods. Recurring </a:t>
            </a:r>
            <a:r>
              <a:rPr lang="en-US" dirty="0"/>
              <a:t>additional pay transactions entered in PayPath are routed for approvals and then transferred to a Payroll staging table to be processed automatically by UCPC Payroll additional pay batch upload process.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66490"/>
            <a:ext cx="1143000" cy="1143000"/>
          </a:xfrm>
          <a:prstGeom prst="rect">
            <a:avLst/>
          </a:prstGeom>
        </p:spPr>
      </p:pic>
    </p:spTree>
    <p:extLst>
      <p:ext uri="{BB962C8B-B14F-4D97-AF65-F5344CB8AC3E}">
        <p14:creationId xmlns:p14="http://schemas.microsoft.com/office/powerpoint/2010/main" val="5195892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67704" y="1795850"/>
            <a:ext cx="3184513" cy="3228910"/>
          </a:xfrm>
          <a:prstGeom prst="rect">
            <a:avLst/>
          </a:prstGeom>
        </p:spPr>
      </p:pic>
    </p:spTree>
    <p:extLst>
      <p:ext uri="{BB962C8B-B14F-4D97-AF65-F5344CB8AC3E}">
        <p14:creationId xmlns:p14="http://schemas.microsoft.com/office/powerpoint/2010/main" val="1671038224"/>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3542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If you need to make Job Earnings Distribution (JED) changes in PayPath, what page do you use?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Employee Reduction in Time (ERIT) is what an example of what type of change?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This action</a:t>
            </a:r>
            <a:r>
              <a:rPr kumimoji="0" lang="en-US" sz="1800" b="0" i="0" u="none" strike="noStrike" kern="1200" cap="none" spc="0" normalizeH="0" noProof="0" dirty="0" smtClean="0">
                <a:ln>
                  <a:noFill/>
                </a:ln>
                <a:solidFill>
                  <a:prstClr val="black"/>
                </a:solidFill>
                <a:effectLst/>
                <a:uLnTx/>
                <a:uFillTx/>
                <a:latin typeface="Arial"/>
                <a:ea typeface="+mn-ea"/>
                <a:cs typeface="+mn-cs"/>
              </a:rPr>
              <a:t> can be used to stop pay for an employee in the system for a temporary period of time, and moves them to a “work break” status.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3291596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Additional Pay</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9924849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ADDITIONAL PAY OVERVIEW   </a:t>
            </a:r>
            <a:endParaRPr lang="en-US" dirty="0">
              <a:solidFill>
                <a:schemeClr val="accent5"/>
              </a:solidFill>
            </a:endParaRPr>
          </a:p>
        </p:txBody>
      </p:sp>
      <p:sp>
        <p:nvSpPr>
          <p:cNvPr id="22" name="Rectangle 21"/>
          <p:cNvSpPr/>
          <p:nvPr/>
        </p:nvSpPr>
        <p:spPr>
          <a:xfrm>
            <a:off x="570964" y="1209091"/>
            <a:ext cx="11225348" cy="476579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1" dirty="0" smtClean="0"/>
              <a:t>Additional </a:t>
            </a:r>
            <a:r>
              <a:rPr lang="en-US" b="1" dirty="0"/>
              <a:t>Pay </a:t>
            </a:r>
            <a:r>
              <a:rPr lang="en-US" dirty="0"/>
              <a:t>is any compensation above a University employee’s </a:t>
            </a:r>
            <a:r>
              <a:rPr lang="en-US" dirty="0" smtClean="0"/>
              <a:t>regular </a:t>
            </a:r>
            <a:r>
              <a:rPr lang="en-US" dirty="0"/>
              <a:t>base compensation.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There </a:t>
            </a:r>
            <a:r>
              <a:rPr lang="en-US" dirty="0"/>
              <a:t>are two types of additional pay </a:t>
            </a:r>
            <a:r>
              <a:rPr lang="en-US" dirty="0" smtClean="0"/>
              <a:t>transactions:</a:t>
            </a:r>
          </a:p>
          <a:p>
            <a:pPr marL="742950" lvl="1" indent="-285750">
              <a:lnSpc>
                <a:spcPct val="107000"/>
              </a:lnSpc>
              <a:spcAft>
                <a:spcPts val="800"/>
              </a:spcAft>
              <a:buFont typeface="Wingdings" panose="05000000000000000000" pitchFamily="2" charset="2"/>
              <a:buChar char="Ø"/>
              <a:defRPr/>
            </a:pPr>
            <a:r>
              <a:rPr lang="en-US" dirty="0" smtClean="0"/>
              <a:t>One time </a:t>
            </a:r>
            <a:r>
              <a:rPr lang="en-US" dirty="0"/>
              <a:t>– applies to a single pay cycle or non-consecutive pay cycles.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Recurring </a:t>
            </a:r>
            <a:r>
              <a:rPr lang="en-US" dirty="0"/>
              <a:t>– payments are paid over multiple, consecutive pay periods.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Additional </a:t>
            </a:r>
            <a:r>
              <a:rPr lang="en-US" dirty="0"/>
              <a:t>pay transactions entered in PayPath are routed for approvals and then transferred to a Payroll staging table to be processed automatically by UCPC Payroll additional pay batch upload </a:t>
            </a:r>
            <a:r>
              <a:rPr lang="en-US" dirty="0" smtClean="0"/>
              <a:t>process.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Additional </a:t>
            </a:r>
            <a:r>
              <a:rPr lang="en-US" dirty="0"/>
              <a:t>pay must be entered as a flat per pay period </a:t>
            </a:r>
            <a:r>
              <a:rPr lang="en-US" dirty="0" smtClean="0"/>
              <a:t>amount.</a:t>
            </a:r>
          </a:p>
          <a:p>
            <a:pPr marL="742950" lvl="1" indent="-285750">
              <a:lnSpc>
                <a:spcPct val="107000"/>
              </a:lnSpc>
              <a:spcAft>
                <a:spcPts val="800"/>
              </a:spcAft>
              <a:buFont typeface="Wingdings" panose="05000000000000000000" pitchFamily="2" charset="2"/>
              <a:buChar char="Ø"/>
              <a:defRPr/>
            </a:pPr>
            <a:r>
              <a:rPr lang="en-US" dirty="0" smtClean="0"/>
              <a:t>All pro-rated </a:t>
            </a:r>
            <a:r>
              <a:rPr lang="en-US" dirty="0"/>
              <a:t>payments should be calculated prior to entering the flat amount.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When </a:t>
            </a:r>
            <a:r>
              <a:rPr lang="en-US" dirty="0"/>
              <a:t>an employee is hired and the Hire Template transaction has been submitted for approval, the employee is not available in PayPath until the Hire Template has been approved and processed by UCPC WFA Production.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After </a:t>
            </a:r>
            <a:r>
              <a:rPr lang="en-US" dirty="0"/>
              <a:t>the employee is available in PayPath, the employee’s additional pay data cannot be updated until the Payroll nightly process has assigned the employee’s pay group</a:t>
            </a:r>
            <a:r>
              <a:rPr lang="en-US" dirty="0" smtClean="0"/>
              <a:t>.</a:t>
            </a:r>
            <a:endParaRPr lang="en-US" dirty="0"/>
          </a:p>
        </p:txBody>
      </p:sp>
    </p:spTree>
    <p:extLst>
      <p:ext uri="{BB962C8B-B14F-4D97-AF65-F5344CB8AC3E}">
        <p14:creationId xmlns:p14="http://schemas.microsoft.com/office/powerpoint/2010/main" val="10985768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ADDITIONAL PAY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4" name="Picture 3"/>
          <p:cNvPicPr>
            <a:picLocks noChangeAspect="1"/>
          </p:cNvPicPr>
          <p:nvPr/>
        </p:nvPicPr>
        <p:blipFill>
          <a:blip r:embed="rId4"/>
          <a:stretch>
            <a:fillRect/>
          </a:stretch>
        </p:blipFill>
        <p:spPr>
          <a:xfrm>
            <a:off x="2303814" y="1736898"/>
            <a:ext cx="5946859" cy="4814384"/>
          </a:xfrm>
          <a:prstGeom prst="rect">
            <a:avLst/>
          </a:prstGeom>
          <a:ln w="6350">
            <a:solidFill>
              <a:schemeClr val="tx1"/>
            </a:solidFill>
          </a:ln>
        </p:spPr>
      </p:pic>
      <p:sp>
        <p:nvSpPr>
          <p:cNvPr id="9" name="Rectangle 8"/>
          <p:cNvSpPr/>
          <p:nvPr/>
        </p:nvSpPr>
        <p:spPr>
          <a:xfrm>
            <a:off x="7924799" y="4459521"/>
            <a:ext cx="3971925" cy="923330"/>
          </a:xfrm>
          <a:prstGeom prst="rect">
            <a:avLst/>
          </a:prstGeom>
          <a:solidFill>
            <a:schemeClr val="accent1">
              <a:lumMod val="20000"/>
              <a:lumOff val="80000"/>
            </a:schemeClr>
          </a:solidFill>
          <a:ln>
            <a:solidFill>
              <a:schemeClr val="tx1"/>
            </a:solidFill>
          </a:ln>
        </p:spPr>
        <p:txBody>
          <a:bodyPr wrap="square">
            <a:spAutoFit/>
          </a:bodyPr>
          <a:lstStyle/>
          <a:p>
            <a:r>
              <a:rPr lang="en-US" dirty="0">
                <a:ea typeface="Times New Roman"/>
                <a:cs typeface="Arial" panose="020B0604020202020204" pitchFamily="34" charset="0"/>
              </a:rPr>
              <a:t>Use the PayPath Actions </a:t>
            </a:r>
            <a:r>
              <a:rPr lang="en-US" b="1" dirty="0">
                <a:ea typeface="Times New Roman"/>
                <a:cs typeface="Arial" panose="020B0604020202020204" pitchFamily="34" charset="0"/>
              </a:rPr>
              <a:t>Additional Pay Data</a:t>
            </a:r>
            <a:r>
              <a:rPr lang="en-US" dirty="0">
                <a:ea typeface="Times New Roman"/>
                <a:cs typeface="Arial" panose="020B0604020202020204" pitchFamily="34" charset="0"/>
              </a:rPr>
              <a:t> page to enter specific information about the payment.</a:t>
            </a:r>
          </a:p>
        </p:txBody>
      </p:sp>
      <p:sp>
        <p:nvSpPr>
          <p:cNvPr id="11" name="Rectangle 10"/>
          <p:cNvSpPr/>
          <p:nvPr/>
        </p:nvSpPr>
        <p:spPr>
          <a:xfrm>
            <a:off x="8484343" y="1847267"/>
            <a:ext cx="3533775" cy="1200329"/>
          </a:xfrm>
          <a:prstGeom prst="rect">
            <a:avLst/>
          </a:prstGeom>
          <a:solidFill>
            <a:schemeClr val="accent1">
              <a:lumMod val="20000"/>
              <a:lumOff val="80000"/>
            </a:schemeClr>
          </a:solidFill>
          <a:ln>
            <a:solidFill>
              <a:schemeClr val="tx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In</a:t>
            </a:r>
            <a:r>
              <a:rPr kumimoji="0" lang="en-US" b="0" i="0" u="none" strike="noStrike" kern="0" cap="none" spc="0" normalizeH="0" noProof="0" dirty="0" smtClean="0">
                <a:ln>
                  <a:noFill/>
                </a:ln>
                <a:solidFill>
                  <a:sysClr val="windowText" lastClr="000000"/>
                </a:solidFill>
                <a:effectLst/>
                <a:uLnTx/>
                <a:uFillTx/>
              </a:rPr>
              <a:t> this example, the employee has existing additional pay, which displays in the </a:t>
            </a:r>
            <a:r>
              <a:rPr kumimoji="0" lang="en-US" b="1" i="0" u="none" strike="noStrike" kern="0" cap="none" spc="0" normalizeH="0" noProof="0" dirty="0" smtClean="0">
                <a:ln>
                  <a:noFill/>
                </a:ln>
                <a:solidFill>
                  <a:sysClr val="windowText" lastClr="000000"/>
                </a:solidFill>
                <a:effectLst/>
                <a:uLnTx/>
                <a:uFillTx/>
              </a:rPr>
              <a:t>Current Additional Pay </a:t>
            </a:r>
            <a:r>
              <a:rPr kumimoji="0" lang="en-US" b="0" i="0" u="none" strike="noStrike" kern="0" cap="none" spc="0" normalizeH="0" noProof="0" dirty="0" smtClean="0">
                <a:ln>
                  <a:noFill/>
                </a:ln>
                <a:solidFill>
                  <a:sysClr val="windowText" lastClr="000000"/>
                </a:solidFill>
                <a:effectLst/>
                <a:uLnTx/>
                <a:uFillTx/>
              </a:rPr>
              <a:t>section.</a:t>
            </a:r>
            <a:endParaRPr kumimoji="0" lang="en-US" b="0" i="0" u="none" strike="noStrike" kern="0" cap="none" spc="0" normalizeH="0" baseline="0" noProof="0" dirty="0" smtClean="0">
              <a:ln>
                <a:noFill/>
              </a:ln>
              <a:solidFill>
                <a:sysClr val="windowText" lastClr="000000"/>
              </a:solidFill>
              <a:effectLst/>
              <a:uLnTx/>
              <a:uFillTx/>
            </a:endParaRPr>
          </a:p>
        </p:txBody>
      </p:sp>
      <p:sp>
        <p:nvSpPr>
          <p:cNvPr id="26" name="Rectangle 25"/>
          <p:cNvSpPr/>
          <p:nvPr/>
        </p:nvSpPr>
        <p:spPr>
          <a:xfrm>
            <a:off x="2389473" y="3831264"/>
            <a:ext cx="2703523" cy="125110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4" name="Straight Arrow Connector 13"/>
          <p:cNvCxnSpPr/>
          <p:nvPr/>
        </p:nvCxnSpPr>
        <p:spPr>
          <a:xfrm flipV="1">
            <a:off x="2214923" y="2425777"/>
            <a:ext cx="233670" cy="83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214923" y="4279390"/>
            <a:ext cx="279744" cy="196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980" y="4377848"/>
            <a:ext cx="2303815"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This section displays a summary of the employee’s current job data.</a:t>
            </a:r>
            <a:endParaRPr lang="en-US" dirty="0"/>
          </a:p>
        </p:txBody>
      </p:sp>
      <p:sp>
        <p:nvSpPr>
          <p:cNvPr id="22" name="TextBox 21"/>
          <p:cNvSpPr txBox="1"/>
          <p:nvPr/>
        </p:nvSpPr>
        <p:spPr>
          <a:xfrm>
            <a:off x="50980" y="1925191"/>
            <a:ext cx="2252833"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Enter the </a:t>
            </a:r>
            <a:r>
              <a:rPr lang="en-US" b="1" dirty="0" smtClean="0"/>
              <a:t>Earnings Code</a:t>
            </a:r>
            <a:r>
              <a:rPr lang="en-US" dirty="0" smtClean="0"/>
              <a:t>, </a:t>
            </a:r>
            <a:r>
              <a:rPr lang="en-US" b="1" dirty="0" smtClean="0"/>
              <a:t>Effective Date</a:t>
            </a:r>
            <a:r>
              <a:rPr lang="en-US" dirty="0" smtClean="0"/>
              <a:t>,</a:t>
            </a:r>
            <a:r>
              <a:rPr lang="en-US" b="1" dirty="0" smtClean="0"/>
              <a:t> </a:t>
            </a:r>
            <a:r>
              <a:rPr lang="en-US" dirty="0" smtClean="0"/>
              <a:t>and </a:t>
            </a:r>
            <a:r>
              <a:rPr lang="en-US" b="1" dirty="0" smtClean="0"/>
              <a:t>Pay Period Amount</a:t>
            </a:r>
            <a:r>
              <a:rPr lang="en-US" dirty="0" smtClean="0"/>
              <a:t>. You can also enter a </a:t>
            </a:r>
            <a:r>
              <a:rPr lang="en-US" b="1" dirty="0" smtClean="0"/>
              <a:t>Goal Amount or End Date</a:t>
            </a:r>
            <a:r>
              <a:rPr lang="en-US" dirty="0" smtClean="0"/>
              <a:t>. </a:t>
            </a:r>
            <a:endParaRPr lang="en-US" dirty="0"/>
          </a:p>
        </p:txBody>
      </p:sp>
      <p:cxnSp>
        <p:nvCxnSpPr>
          <p:cNvPr id="28" name="Straight Arrow Connector 27"/>
          <p:cNvCxnSpPr>
            <a:stCxn id="11" idx="1"/>
          </p:cNvCxnSpPr>
          <p:nvPr/>
        </p:nvCxnSpPr>
        <p:spPr>
          <a:xfrm flipH="1">
            <a:off x="8250673" y="2447432"/>
            <a:ext cx="233670" cy="61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385930" y="2200940"/>
            <a:ext cx="2707066" cy="1584251"/>
            <a:chOff x="2385930" y="2200940"/>
            <a:chExt cx="2707066" cy="1584251"/>
          </a:xfrm>
        </p:grpSpPr>
        <p:sp>
          <p:nvSpPr>
            <p:cNvPr id="24" name="Rectangle 23"/>
            <p:cNvSpPr/>
            <p:nvPr/>
          </p:nvSpPr>
          <p:spPr>
            <a:xfrm>
              <a:off x="2385930" y="2200940"/>
              <a:ext cx="2707066" cy="158425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rotWithShape="1">
            <a:blip r:embed="rId4"/>
            <a:srcRect l="17170" t="39495" r="81720" b="58938"/>
            <a:stretch/>
          </p:blipFill>
          <p:spPr>
            <a:xfrm>
              <a:off x="2494667" y="3385258"/>
              <a:ext cx="102957" cy="117667"/>
            </a:xfrm>
            <a:prstGeom prst="rect">
              <a:avLst/>
            </a:prstGeom>
            <a:ln w="6350">
              <a:noFill/>
            </a:ln>
          </p:spPr>
        </p:pic>
      </p:grpSp>
      <p:sp>
        <p:nvSpPr>
          <p:cNvPr id="18" name="Rectangle 17"/>
          <p:cNvSpPr/>
          <p:nvPr/>
        </p:nvSpPr>
        <p:spPr>
          <a:xfrm>
            <a:off x="2402101" y="3264073"/>
            <a:ext cx="1188824" cy="23885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3" name="Straight Arrow Connector 22"/>
          <p:cNvCxnSpPr/>
          <p:nvPr/>
        </p:nvCxnSpPr>
        <p:spPr>
          <a:xfrm flipH="1" flipV="1">
            <a:off x="3381375" y="3385258"/>
            <a:ext cx="2286001" cy="2082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015047" y="5465082"/>
            <a:ext cx="2872160" cy="646331"/>
          </a:xfrm>
          <a:prstGeom prst="rect">
            <a:avLst/>
          </a:prstGeom>
          <a:solidFill>
            <a:schemeClr val="accent1">
              <a:lumMod val="20000"/>
              <a:lumOff val="80000"/>
            </a:schemeClr>
          </a:solidFill>
          <a:ln>
            <a:solidFill>
              <a:schemeClr val="tx1"/>
            </a:solidFill>
          </a:ln>
        </p:spPr>
        <p:txBody>
          <a:bodyPr wrap="square">
            <a:spAutoFit/>
          </a:bodyPr>
          <a:lstStyle/>
          <a:p>
            <a:r>
              <a:rPr lang="en-US" dirty="0" smtClean="0">
                <a:solidFill>
                  <a:srgbClr val="FF0000"/>
                </a:solidFill>
                <a:ea typeface="Times New Roman"/>
                <a:cs typeface="Arial" panose="020B0604020202020204" pitchFamily="34" charset="0"/>
              </a:rPr>
              <a:t>Ignore </a:t>
            </a:r>
            <a:r>
              <a:rPr lang="en-US" b="1" dirty="0" smtClean="0">
                <a:solidFill>
                  <a:srgbClr val="FF0000"/>
                </a:solidFill>
                <a:ea typeface="Times New Roman"/>
                <a:cs typeface="Arial" panose="020B0604020202020204" pitchFamily="34" charset="0"/>
              </a:rPr>
              <a:t>Goal Amount </a:t>
            </a:r>
            <a:r>
              <a:rPr lang="en-US" dirty="0" smtClean="0">
                <a:solidFill>
                  <a:srgbClr val="FF0000"/>
                </a:solidFill>
                <a:ea typeface="Times New Roman"/>
                <a:cs typeface="Arial" panose="020B0604020202020204" pitchFamily="34" charset="0"/>
              </a:rPr>
              <a:t>and</a:t>
            </a:r>
            <a:r>
              <a:rPr lang="en-US" b="1" dirty="0" smtClean="0">
                <a:solidFill>
                  <a:srgbClr val="FF0000"/>
                </a:solidFill>
                <a:ea typeface="Times New Roman"/>
                <a:cs typeface="Arial" panose="020B0604020202020204" pitchFamily="34" charset="0"/>
              </a:rPr>
              <a:t> Prorate Additional Pay</a:t>
            </a:r>
            <a:r>
              <a:rPr lang="en-US" dirty="0" smtClean="0">
                <a:solidFill>
                  <a:srgbClr val="FF0000"/>
                </a:solidFill>
                <a:ea typeface="Times New Roman"/>
                <a:cs typeface="Arial" panose="020B0604020202020204" pitchFamily="34" charset="0"/>
              </a:rPr>
              <a:t>.</a:t>
            </a:r>
            <a:endParaRPr lang="en-US" dirty="0">
              <a:solidFill>
                <a:srgbClr val="FF0000"/>
              </a:solidFill>
              <a:ea typeface="Times New Roman"/>
              <a:cs typeface="Arial" panose="020B0604020202020204" pitchFamily="34" charset="0"/>
            </a:endParaRPr>
          </a:p>
        </p:txBody>
      </p:sp>
    </p:spTree>
    <p:extLst>
      <p:ext uri="{BB962C8B-B14F-4D97-AF65-F5344CB8AC3E}">
        <p14:creationId xmlns:p14="http://schemas.microsoft.com/office/powerpoint/2010/main" val="18932589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UPDATE ADDITIONAL PAY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15" name="Picture 2" descr="C:\Users\dallen\AppData\Local\Temp\SNAGHTMLe6a8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408" y="2526119"/>
            <a:ext cx="7665072" cy="2776828"/>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483326" y="1783765"/>
            <a:ext cx="11225348" cy="36721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Updates can be made to existing recurring additional pay transactions. </a:t>
            </a:r>
          </a:p>
        </p:txBody>
      </p:sp>
      <p:sp>
        <p:nvSpPr>
          <p:cNvPr id="3" name="TextBox 2"/>
          <p:cNvSpPr txBox="1"/>
          <p:nvPr/>
        </p:nvSpPr>
        <p:spPr>
          <a:xfrm>
            <a:off x="144779" y="2526119"/>
            <a:ext cx="2413591"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update must be for the same </a:t>
            </a:r>
            <a:r>
              <a:rPr lang="en-US" b="1" dirty="0" smtClean="0"/>
              <a:t>Earnings Code</a:t>
            </a:r>
            <a:r>
              <a:rPr lang="en-US" dirty="0" smtClean="0"/>
              <a:t>.</a:t>
            </a:r>
            <a:endParaRPr lang="en-US" dirty="0"/>
          </a:p>
        </p:txBody>
      </p:sp>
      <p:cxnSp>
        <p:nvCxnSpPr>
          <p:cNvPr id="18" name="Straight Arrow Connector 17"/>
          <p:cNvCxnSpPr/>
          <p:nvPr/>
        </p:nvCxnSpPr>
        <p:spPr>
          <a:xfrm flipV="1">
            <a:off x="2558370" y="3274829"/>
            <a:ext cx="312421" cy="318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4779" y="3649967"/>
            <a:ext cx="2413591"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update must have an </a:t>
            </a:r>
            <a:r>
              <a:rPr lang="en-US" b="1" dirty="0" smtClean="0"/>
              <a:t>Effective Date </a:t>
            </a:r>
            <a:r>
              <a:rPr lang="en-US" dirty="0" smtClean="0"/>
              <a:t>that is within the existing recurring pay </a:t>
            </a:r>
            <a:r>
              <a:rPr lang="en-US" b="1" dirty="0" smtClean="0"/>
              <a:t>Effective Date </a:t>
            </a:r>
            <a:r>
              <a:rPr lang="en-US" dirty="0" smtClean="0"/>
              <a:t>(start date) and </a:t>
            </a:r>
            <a:r>
              <a:rPr lang="en-US" b="1" dirty="0" smtClean="0"/>
              <a:t>End Date</a:t>
            </a:r>
            <a:r>
              <a:rPr lang="en-US" dirty="0" smtClean="0"/>
              <a:t>.</a:t>
            </a:r>
            <a:endParaRPr lang="en-US" dirty="0"/>
          </a:p>
        </p:txBody>
      </p:sp>
      <p:cxnSp>
        <p:nvCxnSpPr>
          <p:cNvPr id="25" name="Straight Arrow Connector 24"/>
          <p:cNvCxnSpPr/>
          <p:nvPr/>
        </p:nvCxnSpPr>
        <p:spPr>
          <a:xfrm flipV="1">
            <a:off x="2558370" y="3681864"/>
            <a:ext cx="312421" cy="1427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92890" y="5496348"/>
            <a:ext cx="6640108"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After you enter the </a:t>
            </a:r>
            <a:r>
              <a:rPr lang="en-US" b="1" dirty="0" smtClean="0"/>
              <a:t>Earnings Code </a:t>
            </a:r>
            <a:r>
              <a:rPr lang="en-US" dirty="0" smtClean="0"/>
              <a:t>and the new </a:t>
            </a:r>
            <a:r>
              <a:rPr lang="en-US" b="1" dirty="0" smtClean="0"/>
              <a:t>Effective Date</a:t>
            </a:r>
            <a:r>
              <a:rPr lang="en-US" dirty="0" smtClean="0"/>
              <a:t>, the current recurring information populates, and the </a:t>
            </a:r>
            <a:r>
              <a:rPr lang="en-US" b="1" dirty="0" smtClean="0"/>
              <a:t>Override Data </a:t>
            </a:r>
            <a:r>
              <a:rPr lang="en-US" dirty="0" smtClean="0"/>
              <a:t>button appears. Click the </a:t>
            </a:r>
            <a:r>
              <a:rPr lang="en-US" b="1" dirty="0" smtClean="0"/>
              <a:t>Override Data </a:t>
            </a:r>
            <a:r>
              <a:rPr lang="en-US" dirty="0" smtClean="0"/>
              <a:t>button to open the recurring information fields for edit. </a:t>
            </a:r>
            <a:endParaRPr lang="en-US" dirty="0"/>
          </a:p>
        </p:txBody>
      </p:sp>
      <p:cxnSp>
        <p:nvCxnSpPr>
          <p:cNvPr id="29" name="Straight Arrow Connector 28"/>
          <p:cNvCxnSpPr/>
          <p:nvPr/>
        </p:nvCxnSpPr>
        <p:spPr>
          <a:xfrm flipH="1" flipV="1">
            <a:off x="4295274" y="4367463"/>
            <a:ext cx="1203159" cy="1128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1213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RETROACTIVE ADDITIONAL PAY </a:t>
            </a:r>
            <a:endParaRPr lang="en-US" dirty="0">
              <a:solidFill>
                <a:schemeClr val="accent5"/>
              </a:solidFill>
            </a:endParaRPr>
          </a:p>
        </p:txBody>
      </p:sp>
      <p:sp>
        <p:nvSpPr>
          <p:cNvPr id="20" name="Rectangle 19"/>
          <p:cNvSpPr/>
          <p:nvPr/>
        </p:nvSpPr>
        <p:spPr>
          <a:xfrm>
            <a:off x="0" y="88291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028381"/>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6" name="Rectangle 15"/>
          <p:cNvSpPr/>
          <p:nvPr/>
        </p:nvSpPr>
        <p:spPr>
          <a:xfrm>
            <a:off x="378459" y="1749327"/>
            <a:ext cx="11225348" cy="1482970"/>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Retroactive </a:t>
            </a:r>
            <a:r>
              <a:rPr lang="en-US" dirty="0"/>
              <a:t>dating is available for additional </a:t>
            </a:r>
            <a:r>
              <a:rPr lang="en-US" dirty="0" smtClean="0"/>
              <a:t>pay.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dirty="0"/>
              <a:t>steps for entering a retroactive additional pay transaction are similar to any other additional pay, with the exception of the </a:t>
            </a:r>
            <a:r>
              <a:rPr lang="en-US" b="1" dirty="0"/>
              <a:t>Effective </a:t>
            </a:r>
            <a:r>
              <a:rPr lang="en-US" b="1" dirty="0" smtClean="0"/>
              <a:t>Date</a:t>
            </a:r>
            <a:r>
              <a:rPr lang="en-US" dirty="0" smtClean="0"/>
              <a: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In </a:t>
            </a:r>
            <a:r>
              <a:rPr lang="en-US" dirty="0"/>
              <a:t>the </a:t>
            </a:r>
            <a:r>
              <a:rPr lang="en-US" b="1" dirty="0"/>
              <a:t>Effective Date </a:t>
            </a:r>
            <a:r>
              <a:rPr lang="en-US" dirty="0"/>
              <a:t>field, enter the previous pay period date that the additional pay should have started</a:t>
            </a:r>
            <a:r>
              <a:rPr lang="en-US" dirty="0" smtClean="0"/>
              <a:t>.</a:t>
            </a:r>
            <a:endParaRPr lang="en-US" dirty="0"/>
          </a:p>
        </p:txBody>
      </p:sp>
    </p:spTree>
    <p:extLst>
      <p:ext uri="{BB962C8B-B14F-4D97-AF65-F5344CB8AC3E}">
        <p14:creationId xmlns:p14="http://schemas.microsoft.com/office/powerpoint/2010/main" val="28229358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78214" y="1795850"/>
            <a:ext cx="3184513" cy="3228910"/>
          </a:xfrm>
          <a:prstGeom prst="rect">
            <a:avLst/>
          </a:prstGeom>
        </p:spPr>
      </p:pic>
    </p:spTree>
    <p:extLst>
      <p:ext uri="{BB962C8B-B14F-4D97-AF65-F5344CB8AC3E}">
        <p14:creationId xmlns:p14="http://schemas.microsoft.com/office/powerpoint/2010/main" val="573559526"/>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07721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There are how many types of additional pay transactions?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When would you use one time pay?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When would you use recurring pay?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848586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How to Clone a Denied Transaction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953078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 Job Codes  </a:t>
            </a:r>
            <a:endParaRPr lang="en-US" sz="7200" b="1" dirty="0">
              <a:solidFill>
                <a:srgbClr val="F1AB00"/>
              </a:solidFill>
            </a:endParaRPr>
          </a:p>
        </p:txBody>
      </p:sp>
    </p:spTree>
    <p:extLst>
      <p:ext uri="{BB962C8B-B14F-4D97-AF65-F5344CB8AC3E}">
        <p14:creationId xmlns:p14="http://schemas.microsoft.com/office/powerpoint/2010/main" val="4451478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endParaRPr lang="en-US" dirty="0">
              <a:solidFill>
                <a:schemeClr val="accent5"/>
              </a:solidFill>
            </a:endParaRPr>
          </a:p>
        </p:txBody>
      </p:sp>
      <p:sp>
        <p:nvSpPr>
          <p:cNvPr id="22" name="Rectangle 21"/>
          <p:cNvSpPr/>
          <p:nvPr/>
        </p:nvSpPr>
        <p:spPr>
          <a:xfrm>
            <a:off x="496390" y="1690354"/>
            <a:ext cx="11400334" cy="7876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AWE Approver denied the transaction, which is routed back to the Initiator’s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Transaction Status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page.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Refresh</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on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Transaction Status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page to view your transactions.</a:t>
            </a: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grpSp>
        <p:nvGrpSpPr>
          <p:cNvPr id="9" name="Group 8"/>
          <p:cNvGrpSpPr/>
          <p:nvPr/>
        </p:nvGrpSpPr>
        <p:grpSpPr>
          <a:xfrm>
            <a:off x="2864243" y="2650388"/>
            <a:ext cx="5846344" cy="3643270"/>
            <a:chOff x="2587793" y="2586590"/>
            <a:chExt cx="5846344" cy="3643270"/>
          </a:xfrm>
        </p:grpSpPr>
        <p:pic>
          <p:nvPicPr>
            <p:cNvPr id="8" name="Picture 7"/>
            <p:cNvPicPr>
              <a:picLocks noChangeAspect="1"/>
            </p:cNvPicPr>
            <p:nvPr/>
          </p:nvPicPr>
          <p:blipFill>
            <a:blip r:embed="rId4"/>
            <a:stretch>
              <a:fillRect/>
            </a:stretch>
          </p:blipFill>
          <p:spPr>
            <a:xfrm>
              <a:off x="2587793" y="2586590"/>
              <a:ext cx="5846344" cy="3643270"/>
            </a:xfrm>
            <a:prstGeom prst="rect">
              <a:avLst/>
            </a:prstGeom>
            <a:ln w="6350">
              <a:solidFill>
                <a:schemeClr val="tx1"/>
              </a:solidFill>
            </a:ln>
          </p:spPr>
        </p:pic>
        <p:sp>
          <p:nvSpPr>
            <p:cNvPr id="25" name="Rectangle 24"/>
            <p:cNvSpPr/>
            <p:nvPr/>
          </p:nvSpPr>
          <p:spPr>
            <a:xfrm>
              <a:off x="3657600" y="4511839"/>
              <a:ext cx="597309" cy="14127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4302072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endParaRPr lang="en-US" dirty="0">
              <a:solidFill>
                <a:schemeClr val="accent5"/>
              </a:solidFill>
            </a:endParaRPr>
          </a:p>
        </p:txBody>
      </p:sp>
      <p:sp>
        <p:nvSpPr>
          <p:cNvPr id="22" name="Rectangle 21"/>
          <p:cNvSpPr/>
          <p:nvPr/>
        </p:nvSpPr>
        <p:spPr>
          <a:xfrm>
            <a:off x="496390" y="1690354"/>
            <a:ext cx="11225348" cy="118660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Initiator is able to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Clone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transaction by clicking on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Clone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button.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Once you click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Clone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button, the button will grey out.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Go to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Smart HR Transactions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the bottom of the page to access the cloned template.  </a:t>
            </a: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8" name="Picture 7"/>
          <p:cNvPicPr>
            <a:picLocks noChangeAspect="1"/>
          </p:cNvPicPr>
          <p:nvPr/>
        </p:nvPicPr>
        <p:blipFill rotWithShape="1">
          <a:blip r:embed="rId4"/>
          <a:srcRect b="23376"/>
          <a:stretch/>
        </p:blipFill>
        <p:spPr>
          <a:xfrm>
            <a:off x="378459" y="2978171"/>
            <a:ext cx="7443788" cy="1446259"/>
          </a:xfrm>
          <a:prstGeom prst="rect">
            <a:avLst/>
          </a:prstGeom>
          <a:ln w="6350">
            <a:solidFill>
              <a:schemeClr val="tx1"/>
            </a:solidFill>
          </a:ln>
        </p:spPr>
      </p:pic>
      <p:sp>
        <p:nvSpPr>
          <p:cNvPr id="16" name="TextBox 15"/>
          <p:cNvSpPr txBox="1"/>
          <p:nvPr/>
        </p:nvSpPr>
        <p:spPr>
          <a:xfrm>
            <a:off x="8010525" y="2957625"/>
            <a:ext cx="3955092" cy="175432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cloning function is available when: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A template transaction is denied by a Location Approver,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Or when a template transaction is cancelled by UCPC WFA Production.</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5" name="Picture 14"/>
          <p:cNvPicPr>
            <a:picLocks noChangeAspect="1"/>
          </p:cNvPicPr>
          <p:nvPr/>
        </p:nvPicPr>
        <p:blipFill>
          <a:blip r:embed="rId5"/>
          <a:stretch>
            <a:fillRect/>
          </a:stretch>
        </p:blipFill>
        <p:spPr>
          <a:xfrm>
            <a:off x="378459" y="4680794"/>
            <a:ext cx="7443788" cy="1699043"/>
          </a:xfrm>
          <a:prstGeom prst="rect">
            <a:avLst/>
          </a:prstGeom>
          <a:ln w="6350">
            <a:solidFill>
              <a:schemeClr val="tx1"/>
            </a:solidFill>
          </a:ln>
        </p:spPr>
      </p:pic>
      <p:cxnSp>
        <p:nvCxnSpPr>
          <p:cNvPr id="9" name="Straight Arrow Connector 8"/>
          <p:cNvCxnSpPr/>
          <p:nvPr/>
        </p:nvCxnSpPr>
        <p:spPr>
          <a:xfrm flipH="1">
            <a:off x="1914525" y="6256400"/>
            <a:ext cx="5203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8460" y="3895354"/>
            <a:ext cx="7327266" cy="15507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Rectangle 28"/>
          <p:cNvSpPr/>
          <p:nvPr/>
        </p:nvSpPr>
        <p:spPr>
          <a:xfrm>
            <a:off x="378460" y="5562229"/>
            <a:ext cx="7327266" cy="15507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TextBox 29"/>
          <p:cNvSpPr txBox="1"/>
          <p:nvPr/>
        </p:nvSpPr>
        <p:spPr>
          <a:xfrm>
            <a:off x="8356461" y="4974260"/>
            <a:ext cx="2967212" cy="646331"/>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smtClean="0">
                <a:solidFill>
                  <a:prstClr val="black"/>
                </a:solidFill>
                <a:latin typeface="Arial"/>
              </a:rPr>
              <a:t>Clone </a:t>
            </a:r>
            <a:r>
              <a:rPr lang="en-US" dirty="0" smtClean="0">
                <a:solidFill>
                  <a:prstClr val="black"/>
                </a:solidFill>
                <a:latin typeface="Arial"/>
              </a:rPr>
              <a:t>button will grey out what you click on it</a:t>
            </a:r>
            <a:r>
              <a:rPr lang="en-US" dirty="0">
                <a:solidFill>
                  <a:prstClr val="black"/>
                </a:solidFill>
                <a:latin typeface="Arial"/>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2" name="Straight Arrow Connector 31"/>
          <p:cNvCxnSpPr>
            <a:stCxn id="30" idx="1"/>
          </p:cNvCxnSpPr>
          <p:nvPr/>
        </p:nvCxnSpPr>
        <p:spPr>
          <a:xfrm flipH="1">
            <a:off x="5248275" y="5297426"/>
            <a:ext cx="3108186" cy="3423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362575" y="3619500"/>
            <a:ext cx="2647950" cy="264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18407" y="5882900"/>
            <a:ext cx="2476107" cy="646331"/>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a:rPr>
              <a:t>C</a:t>
            </a:r>
            <a:r>
              <a:rPr lang="en-US" noProof="0" dirty="0" smtClean="0">
                <a:solidFill>
                  <a:prstClr val="black"/>
                </a:solidFill>
                <a:latin typeface="Arial"/>
              </a:rPr>
              <a:t>lick on </a:t>
            </a:r>
            <a:r>
              <a:rPr kumimoji="0" lang="en-US" sz="1800" b="1" i="0" u="none" strike="noStrike" kern="1200" cap="none" spc="0" normalizeH="0" baseline="0" noProof="0" dirty="0" smtClean="0">
                <a:ln>
                  <a:noFill/>
                </a:ln>
                <a:solidFill>
                  <a:prstClr val="black"/>
                </a:solidFill>
                <a:effectLst/>
                <a:uLnTx/>
                <a:uFillTx/>
                <a:latin typeface="Arial"/>
              </a:rPr>
              <a:t>Smart HR Transactions.</a:t>
            </a:r>
            <a:r>
              <a:rPr kumimoji="0" lang="en-US" sz="1800" b="1" i="0" u="none" strike="noStrike" kern="1200" cap="none" spc="0" normalizeH="0" noProof="0" dirty="0" smtClean="0">
                <a:ln>
                  <a:noFill/>
                </a:ln>
                <a:solidFill>
                  <a:prstClr val="black"/>
                </a:solidFill>
                <a:effectLst/>
                <a:uLnTx/>
                <a:uFillTx/>
                <a:latin typeface="Arial"/>
              </a:rPr>
              <a:t> </a:t>
            </a:r>
            <a:endParaRPr kumimoji="0" lang="en-US" sz="1800" b="1"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1651824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512854" y="2668114"/>
            <a:ext cx="8453027" cy="4008911"/>
          </a:xfrm>
          <a:prstGeom prst="rect">
            <a:avLst/>
          </a:prstGeom>
          <a:ln w="6350">
            <a:solidFill>
              <a:schemeClr val="tx1"/>
            </a:solidFill>
          </a:ln>
        </p:spPr>
      </p:pic>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endParaRPr lang="en-US" dirty="0">
              <a:solidFill>
                <a:schemeClr val="accent5"/>
              </a:solidFill>
            </a:endParaRPr>
          </a:p>
        </p:txBody>
      </p:sp>
      <p:sp>
        <p:nvSpPr>
          <p:cNvPr id="22" name="Rectangle 21"/>
          <p:cNvSpPr/>
          <p:nvPr/>
        </p:nvSpPr>
        <p:spPr>
          <a:xfrm>
            <a:off x="512854" y="1072082"/>
            <a:ext cx="11225348" cy="118660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Initiator will </a:t>
            </a:r>
            <a:r>
              <a:rPr kumimoji="0" lang="en-US" sz="1800" b="0" i="0" u="none" strike="noStrike" kern="1200" cap="none" spc="0" normalizeH="0" baseline="0" noProof="0" dirty="0">
                <a:ln>
                  <a:noFill/>
                </a:ln>
                <a:solidFill>
                  <a:prstClr val="black"/>
                </a:solidFill>
                <a:effectLst/>
                <a:uLnTx/>
                <a:uFillTx/>
                <a:latin typeface="Arial"/>
                <a:ea typeface="+mn-ea"/>
                <a:cs typeface="+mn-cs"/>
              </a:rPr>
              <a:t>be able to view the cloned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 number 2 is the cloned transaction; click on this transaction to resubmit.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 number 1 is the original transaction; click on this transaction to view denial comments. </a:t>
            </a:r>
          </a:p>
        </p:txBody>
      </p:sp>
      <p:sp>
        <p:nvSpPr>
          <p:cNvPr id="15" name="Rectangle 14"/>
          <p:cNvSpPr/>
          <p:nvPr/>
        </p:nvSpPr>
        <p:spPr>
          <a:xfrm>
            <a:off x="619125" y="5827261"/>
            <a:ext cx="8277225" cy="28738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Box 2"/>
          <p:cNvSpPr txBox="1"/>
          <p:nvPr/>
        </p:nvSpPr>
        <p:spPr>
          <a:xfrm>
            <a:off x="9375010" y="2813672"/>
            <a:ext cx="2520249" cy="3139321"/>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mn-cs"/>
              </a:rPr>
              <a:t>TIP: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If you click on the original transaction #1, you will not be able to click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Save and Submit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button because it will be greyed out. The cloned transaction will always be on the bottom of the original transaction.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Oval 11"/>
          <p:cNvSpPr/>
          <p:nvPr/>
        </p:nvSpPr>
        <p:spPr>
          <a:xfrm>
            <a:off x="199345" y="5504280"/>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a:ea typeface="+mn-ea"/>
                <a:cs typeface="+mn-cs"/>
              </a:rPr>
              <a:t>1</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3" name="Oval 12"/>
          <p:cNvSpPr/>
          <p:nvPr/>
        </p:nvSpPr>
        <p:spPr>
          <a:xfrm>
            <a:off x="199346" y="5814117"/>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2</a:t>
            </a:r>
          </a:p>
        </p:txBody>
      </p:sp>
      <p:sp>
        <p:nvSpPr>
          <p:cNvPr id="9" name="TextBox 8"/>
          <p:cNvSpPr txBox="1"/>
          <p:nvPr/>
        </p:nvSpPr>
        <p:spPr>
          <a:xfrm>
            <a:off x="3994952" y="5537118"/>
            <a:ext cx="1695634" cy="276999"/>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a:ea typeface="+mn-ea"/>
                <a:cs typeface="+mn-cs"/>
              </a:rPr>
              <a:t>Original Transaction</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p:cNvSpPr txBox="1"/>
          <p:nvPr/>
        </p:nvSpPr>
        <p:spPr>
          <a:xfrm>
            <a:off x="3994952" y="5827261"/>
            <a:ext cx="1695633" cy="276999"/>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a:ea typeface="+mn-ea"/>
                <a:cs typeface="+mn-cs"/>
              </a:rPr>
              <a:t>Cloned Transaction</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559701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RESUBMITTING A CLONED TRANSACTION   </a:t>
            </a:r>
            <a:endParaRPr lang="en-US" dirty="0">
              <a:solidFill>
                <a:schemeClr val="accent5"/>
              </a:solidFill>
            </a:endParaRPr>
          </a:p>
        </p:txBody>
      </p:sp>
      <p:sp>
        <p:nvSpPr>
          <p:cNvPr id="22" name="Rectangle 21"/>
          <p:cNvSpPr/>
          <p:nvPr/>
        </p:nvSpPr>
        <p:spPr>
          <a:xfrm>
            <a:off x="496390" y="1690354"/>
            <a:ext cx="11476535" cy="36721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solidFill>
                  <a:prstClr val="black"/>
                </a:solidFill>
                <a:latin typeface="Arial"/>
              </a:rPr>
              <a:t>Click on the Continue button to view Transaction Details.</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4" name="Picture 3"/>
          <p:cNvPicPr>
            <a:picLocks noChangeAspect="1"/>
          </p:cNvPicPr>
          <p:nvPr/>
        </p:nvPicPr>
        <p:blipFill>
          <a:blip r:embed="rId4"/>
          <a:stretch>
            <a:fillRect/>
          </a:stretch>
        </p:blipFill>
        <p:spPr>
          <a:xfrm>
            <a:off x="278128" y="2713311"/>
            <a:ext cx="3198497" cy="2849017"/>
          </a:xfrm>
          <a:prstGeom prst="rect">
            <a:avLst/>
          </a:prstGeom>
          <a:ln w="6350">
            <a:solidFill>
              <a:schemeClr val="tx1"/>
            </a:solidFill>
          </a:ln>
        </p:spPr>
      </p:pic>
      <p:pic>
        <p:nvPicPr>
          <p:cNvPr id="5" name="Picture 4"/>
          <p:cNvPicPr>
            <a:picLocks noChangeAspect="1"/>
          </p:cNvPicPr>
          <p:nvPr/>
        </p:nvPicPr>
        <p:blipFill>
          <a:blip r:embed="rId5"/>
          <a:stretch>
            <a:fillRect/>
          </a:stretch>
        </p:blipFill>
        <p:spPr>
          <a:xfrm>
            <a:off x="4004356" y="2131104"/>
            <a:ext cx="2716076" cy="4611143"/>
          </a:xfrm>
          <a:prstGeom prst="rect">
            <a:avLst/>
          </a:prstGeom>
          <a:ln w="6350">
            <a:solidFill>
              <a:schemeClr val="accent1">
                <a:shade val="50000"/>
              </a:schemeClr>
            </a:solidFill>
          </a:ln>
        </p:spPr>
      </p:pic>
      <p:pic>
        <p:nvPicPr>
          <p:cNvPr id="6" name="Picture 5"/>
          <p:cNvPicPr>
            <a:picLocks noChangeAspect="1"/>
          </p:cNvPicPr>
          <p:nvPr/>
        </p:nvPicPr>
        <p:blipFill>
          <a:blip r:embed="rId6"/>
          <a:stretch>
            <a:fillRect/>
          </a:stretch>
        </p:blipFill>
        <p:spPr>
          <a:xfrm>
            <a:off x="6893862" y="2131104"/>
            <a:ext cx="2837324" cy="4676775"/>
          </a:xfrm>
          <a:prstGeom prst="rect">
            <a:avLst/>
          </a:prstGeom>
          <a:ln w="6350">
            <a:solidFill>
              <a:schemeClr val="accent1">
                <a:shade val="50000"/>
              </a:schemeClr>
            </a:solidFill>
          </a:ln>
        </p:spPr>
      </p:pic>
      <p:sp>
        <p:nvSpPr>
          <p:cNvPr id="3" name="Right Arrow 2"/>
          <p:cNvSpPr/>
          <p:nvPr/>
        </p:nvSpPr>
        <p:spPr>
          <a:xfrm>
            <a:off x="3509056" y="3945616"/>
            <a:ext cx="495300" cy="523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03664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7" name="Picture 6"/>
          <p:cNvPicPr>
            <a:picLocks noChangeAspect="1"/>
          </p:cNvPicPr>
          <p:nvPr/>
        </p:nvPicPr>
        <p:blipFill>
          <a:blip r:embed="rId4"/>
          <a:stretch>
            <a:fillRect/>
          </a:stretch>
        </p:blipFill>
        <p:spPr>
          <a:xfrm>
            <a:off x="144779" y="2475197"/>
            <a:ext cx="5553615" cy="3103153"/>
          </a:xfrm>
          <a:prstGeom prst="rect">
            <a:avLst/>
          </a:prstGeom>
          <a:ln w="6350">
            <a:solidFill>
              <a:schemeClr val="tx1"/>
            </a:solidFill>
          </a:ln>
        </p:spPr>
      </p:pic>
      <p:pic>
        <p:nvPicPr>
          <p:cNvPr id="8" name="Picture 7"/>
          <p:cNvPicPr>
            <a:picLocks noChangeAspect="1"/>
          </p:cNvPicPr>
          <p:nvPr/>
        </p:nvPicPr>
        <p:blipFill>
          <a:blip r:embed="rId5"/>
          <a:stretch>
            <a:fillRect/>
          </a:stretch>
        </p:blipFill>
        <p:spPr>
          <a:xfrm>
            <a:off x="5698394" y="2475197"/>
            <a:ext cx="6399364" cy="3173128"/>
          </a:xfrm>
          <a:prstGeom prst="rect">
            <a:avLst/>
          </a:prstGeom>
          <a:ln w="6350">
            <a:solidFill>
              <a:schemeClr val="tx1"/>
            </a:solidFill>
          </a:ln>
        </p:spPr>
      </p:pic>
    </p:spTree>
    <p:extLst>
      <p:ext uri="{BB962C8B-B14F-4D97-AF65-F5344CB8AC3E}">
        <p14:creationId xmlns:p14="http://schemas.microsoft.com/office/powerpoint/2010/main" val="36384172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9" name="Picture 8"/>
          <p:cNvPicPr>
            <a:picLocks noChangeAspect="1"/>
          </p:cNvPicPr>
          <p:nvPr/>
        </p:nvPicPr>
        <p:blipFill>
          <a:blip r:embed="rId4"/>
          <a:stretch>
            <a:fillRect/>
          </a:stretch>
        </p:blipFill>
        <p:spPr>
          <a:xfrm>
            <a:off x="2998453" y="1885951"/>
            <a:ext cx="5327103" cy="4581524"/>
          </a:xfrm>
          <a:prstGeom prst="rect">
            <a:avLst/>
          </a:prstGeom>
          <a:ln w="6350">
            <a:solidFill>
              <a:schemeClr val="tx1"/>
            </a:solidFill>
          </a:ln>
        </p:spPr>
      </p:pic>
      <p:sp>
        <p:nvSpPr>
          <p:cNvPr id="3" name="TextBox 2"/>
          <p:cNvSpPr txBox="1"/>
          <p:nvPr/>
        </p:nvSpPr>
        <p:spPr>
          <a:xfrm>
            <a:off x="8591550" y="3086100"/>
            <a:ext cx="35052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Once you have corrected what needs to be corrected, resubmit the transaction by clicking on </a:t>
            </a:r>
            <a:r>
              <a:rPr lang="en-US" b="1" dirty="0" smtClean="0"/>
              <a:t>Save and Submit</a:t>
            </a:r>
            <a:r>
              <a:rPr lang="en-US" dirty="0" smtClean="0"/>
              <a:t>.</a:t>
            </a:r>
            <a:endParaRPr lang="en-US" dirty="0"/>
          </a:p>
        </p:txBody>
      </p:sp>
      <p:cxnSp>
        <p:nvCxnSpPr>
          <p:cNvPr id="5" name="Straight Arrow Connector 4"/>
          <p:cNvCxnSpPr/>
          <p:nvPr/>
        </p:nvCxnSpPr>
        <p:spPr>
          <a:xfrm flipH="1">
            <a:off x="4114800" y="3867150"/>
            <a:ext cx="4476750" cy="1381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35377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SUBMIT CONFIRMATION  </a:t>
            </a:r>
            <a:endParaRPr lang="en-US" dirty="0">
              <a:solidFill>
                <a:schemeClr val="accent5"/>
              </a:solidFill>
            </a:endParaRPr>
          </a:p>
        </p:txBody>
      </p:sp>
      <p:sp>
        <p:nvSpPr>
          <p:cNvPr id="7" name="Rectangle 6"/>
          <p:cNvSpPr/>
          <p:nvPr/>
        </p:nvSpPr>
        <p:spPr>
          <a:xfrm>
            <a:off x="514682" y="979170"/>
            <a:ext cx="11325225" cy="2280881"/>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Once the transaction has been submitted, the Initiator will receive a confirmation.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OK</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button to go to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Transaction Status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page to review the status of this person.</a:t>
            </a:r>
          </a:p>
          <a:p>
            <a:pPr marL="284163" marR="0" lvl="0" indent="-2841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a:t>
            </a:r>
            <a:r>
              <a:rPr kumimoji="0" lang="en-US" sz="1800" b="0" i="0" u="none" strike="noStrike" kern="1200" cap="none" spc="0" normalizeH="0" baseline="0" noProof="0" dirty="0">
                <a:ln>
                  <a:noFill/>
                </a:ln>
                <a:solidFill>
                  <a:prstClr val="black"/>
                </a:solidFill>
                <a:effectLst/>
                <a:uLnTx/>
                <a:uFillTx/>
                <a:latin typeface="Arial"/>
                <a:ea typeface="+mn-ea"/>
                <a:cs typeface="+mn-cs"/>
              </a:rPr>
              <a:t>template transaction is routed for approval and appears in the </a:t>
            </a:r>
            <a:r>
              <a:rPr kumimoji="0" lang="en-US" sz="1800" b="1" i="0" u="none" strike="noStrike" kern="1200" cap="none" spc="0" normalizeH="0" baseline="0" noProof="0" dirty="0">
                <a:ln>
                  <a:noFill/>
                </a:ln>
                <a:solidFill>
                  <a:prstClr val="black"/>
                </a:solidFill>
                <a:effectLst/>
                <a:uLnTx/>
                <a:uFillTx/>
                <a:latin typeface="Arial"/>
                <a:ea typeface="+mn-ea"/>
                <a:cs typeface="+mn-cs"/>
              </a:rPr>
              <a:t>Transactions in Progress </a:t>
            </a:r>
            <a:r>
              <a:rPr kumimoji="0" lang="en-US" sz="1800" b="0" i="0" u="none" strike="noStrike" kern="1200" cap="none" spc="0" normalizeH="0" baseline="0" noProof="0" dirty="0">
                <a:ln>
                  <a:noFill/>
                </a:ln>
                <a:solidFill>
                  <a:prstClr val="black"/>
                </a:solidFill>
                <a:effectLst/>
                <a:uLnTx/>
                <a:uFillTx/>
                <a:latin typeface="Arial"/>
                <a:ea typeface="+mn-ea"/>
                <a:cs typeface="+mn-cs"/>
              </a:rPr>
              <a:t>section until it is processed.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You have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resubmitted a </a:t>
            </a:r>
            <a:r>
              <a:rPr lang="en-US" dirty="0" smtClean="0">
                <a:solidFill>
                  <a:prstClr val="black"/>
                </a:solidFill>
                <a:latin typeface="Arial"/>
              </a:rPr>
              <a:t>full hire academic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template transaction.</a:t>
            </a:r>
          </a:p>
          <a:p>
            <a:pPr marL="285750" indent="-285750">
              <a:lnSpc>
                <a:spcPct val="107000"/>
              </a:lnSpc>
              <a:spcAft>
                <a:spcPts val="800"/>
              </a:spcAft>
              <a:buFont typeface="Arial" panose="020B0604020202020204" pitchFamily="34" charset="0"/>
              <a:buChar char="•"/>
            </a:pPr>
            <a:r>
              <a:rPr lang="en-US" dirty="0">
                <a:solidFill>
                  <a:prstClr val="black"/>
                </a:solidFill>
              </a:rPr>
              <a:t>The template transaction is routed to AWE for approval. </a:t>
            </a:r>
          </a:p>
        </p:txBody>
      </p:sp>
      <p:grpSp>
        <p:nvGrpSpPr>
          <p:cNvPr id="11" name="Group 10"/>
          <p:cNvGrpSpPr/>
          <p:nvPr/>
        </p:nvGrpSpPr>
        <p:grpSpPr>
          <a:xfrm>
            <a:off x="2745593" y="3358816"/>
            <a:ext cx="6229350" cy="2495550"/>
            <a:chOff x="2867025" y="2552700"/>
            <a:chExt cx="6229350" cy="2495550"/>
          </a:xfrm>
        </p:grpSpPr>
        <p:pic>
          <p:nvPicPr>
            <p:cNvPr id="12" name="Picture 11"/>
            <p:cNvPicPr>
              <a:picLocks noChangeAspect="1"/>
            </p:cNvPicPr>
            <p:nvPr/>
          </p:nvPicPr>
          <p:blipFill>
            <a:blip r:embed="rId3"/>
            <a:stretch>
              <a:fillRect/>
            </a:stretch>
          </p:blipFill>
          <p:spPr>
            <a:xfrm>
              <a:off x="2867025" y="2552700"/>
              <a:ext cx="6229350" cy="2495550"/>
            </a:xfrm>
            <a:prstGeom prst="rect">
              <a:avLst/>
            </a:prstGeom>
            <a:ln w="6350">
              <a:solidFill>
                <a:schemeClr val="tx1"/>
              </a:solidFill>
            </a:ln>
          </p:spPr>
        </p:pic>
        <p:sp>
          <p:nvSpPr>
            <p:cNvPr id="13" name="Rectangle 12"/>
            <p:cNvSpPr/>
            <p:nvPr/>
          </p:nvSpPr>
          <p:spPr>
            <a:xfrm>
              <a:off x="2952749" y="4400550"/>
              <a:ext cx="285751"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4617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Rectangle 21"/>
          <p:cNvSpPr/>
          <p:nvPr/>
        </p:nvSpPr>
        <p:spPr>
          <a:xfrm>
            <a:off x="589735" y="1644408"/>
            <a:ext cx="11225348" cy="7876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on person’s name.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The </a:t>
            </a:r>
            <a:r>
              <a:rPr kumimoji="0" lang="en-US" sz="1800" b="1" i="0" u="none" strike="noStrike" kern="1200" cap="none" spc="0" normalizeH="0" baseline="0" noProof="0" dirty="0">
                <a:ln>
                  <a:noFill/>
                </a:ln>
                <a:solidFill>
                  <a:prstClr val="black"/>
                </a:solidFill>
                <a:effectLst/>
                <a:uLnTx/>
                <a:uFillTx/>
                <a:latin typeface="Arial"/>
                <a:ea typeface="+mn-ea"/>
                <a:cs typeface="+mn-cs"/>
              </a:rPr>
              <a:t>Transaction Details </a:t>
            </a:r>
            <a:r>
              <a:rPr kumimoji="0" lang="en-US" sz="1800" b="0" i="0" u="none" strike="noStrike" kern="1200" cap="none" spc="0" normalizeH="0" baseline="0" noProof="0" dirty="0">
                <a:ln>
                  <a:noFill/>
                </a:ln>
                <a:solidFill>
                  <a:prstClr val="black"/>
                </a:solidFill>
                <a:effectLst/>
                <a:uLnTx/>
                <a:uFillTx/>
                <a:latin typeface="Arial"/>
                <a:ea typeface="+mn-ea"/>
                <a:cs typeface="+mn-cs"/>
              </a:rPr>
              <a:t>will appear on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screen. Click on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Continue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p:txBody>
      </p:sp>
      <p:sp>
        <p:nvSpPr>
          <p:cNvPr id="10" name="Title 1"/>
          <p:cNvSpPr>
            <a:spLocks noGrp="1"/>
          </p:cNvSpPr>
          <p:nvPr>
            <p:ph type="title"/>
          </p:nvPr>
        </p:nvSpPr>
        <p:spPr>
          <a:xfrm>
            <a:off x="378458" y="293370"/>
            <a:ext cx="11813541" cy="685800"/>
          </a:xfrm>
        </p:spPr>
        <p:txBody>
          <a:bodyPr/>
          <a:lstStyle/>
          <a:p>
            <a:r>
              <a:rPr lang="en-US" sz="3300" dirty="0" smtClean="0">
                <a:solidFill>
                  <a:schemeClr val="accent5"/>
                </a:solidFill>
              </a:rPr>
              <a:t>VIEW DENIAL COMMENTS ON ORIGINAL TRANSACTION    </a:t>
            </a:r>
            <a:endParaRPr lang="en-US" sz="3300" dirty="0">
              <a:solidFill>
                <a:schemeClr val="accent5"/>
              </a:solidFill>
            </a:endParaRPr>
          </a:p>
        </p:txBody>
      </p:sp>
      <p:grpSp>
        <p:nvGrpSpPr>
          <p:cNvPr id="2" name="Group 1"/>
          <p:cNvGrpSpPr/>
          <p:nvPr/>
        </p:nvGrpSpPr>
        <p:grpSpPr>
          <a:xfrm>
            <a:off x="378458" y="2657614"/>
            <a:ext cx="9501038" cy="3800475"/>
            <a:chOff x="378458" y="2657614"/>
            <a:chExt cx="9501038" cy="3800475"/>
          </a:xfrm>
        </p:grpSpPr>
        <p:pic>
          <p:nvPicPr>
            <p:cNvPr id="6" name="Picture 5"/>
            <p:cNvPicPr>
              <a:picLocks noChangeAspect="1"/>
            </p:cNvPicPr>
            <p:nvPr/>
          </p:nvPicPr>
          <p:blipFill>
            <a:blip r:embed="rId4"/>
            <a:stretch>
              <a:fillRect/>
            </a:stretch>
          </p:blipFill>
          <p:spPr>
            <a:xfrm>
              <a:off x="378458" y="2657614"/>
              <a:ext cx="9501038" cy="3800475"/>
            </a:xfrm>
            <a:prstGeom prst="rect">
              <a:avLst/>
            </a:prstGeom>
            <a:ln w="6350">
              <a:solidFill>
                <a:schemeClr val="tx1"/>
              </a:solidFill>
            </a:ln>
          </p:spPr>
        </p:pic>
        <p:sp>
          <p:nvSpPr>
            <p:cNvPr id="14" name="Rectangle 13"/>
            <p:cNvSpPr/>
            <p:nvPr/>
          </p:nvSpPr>
          <p:spPr>
            <a:xfrm>
              <a:off x="1191441" y="5214398"/>
              <a:ext cx="8688055" cy="30057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 name="Rectangle 2"/>
          <p:cNvSpPr/>
          <p:nvPr/>
        </p:nvSpPr>
        <p:spPr>
          <a:xfrm>
            <a:off x="5755698" y="2537224"/>
            <a:ext cx="5469341" cy="1200329"/>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Initiator views comments </a:t>
            </a:r>
            <a:r>
              <a:rPr kumimoji="0" lang="en-US" sz="1800" b="0" i="0" u="none" strike="noStrike" kern="1200" cap="none" spc="0" normalizeH="0" baseline="0" noProof="0" dirty="0">
                <a:ln>
                  <a:noFill/>
                </a:ln>
                <a:solidFill>
                  <a:prstClr val="black"/>
                </a:solidFill>
                <a:effectLst/>
                <a:uLnTx/>
                <a:uFillTx/>
                <a:latin typeface="Arial"/>
                <a:ea typeface="+mn-ea"/>
                <a:cs typeface="+mn-cs"/>
              </a:rPr>
              <a:t>in the </a:t>
            </a:r>
            <a:r>
              <a:rPr kumimoji="0" lang="en-US" sz="1800" b="1" i="0" u="none" strike="noStrike" kern="1200" cap="none" spc="0" normalizeH="0" baseline="0" noProof="0" dirty="0">
                <a:ln>
                  <a:noFill/>
                </a:ln>
                <a:solidFill>
                  <a:prstClr val="black"/>
                </a:solidFill>
                <a:effectLst/>
                <a:uLnTx/>
                <a:uFillTx/>
                <a:latin typeface="Arial"/>
                <a:ea typeface="+mn-ea"/>
                <a:cs typeface="+mn-cs"/>
              </a:rPr>
              <a:t>Smart HR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Transactions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page.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Initiator </a:t>
            </a:r>
            <a:r>
              <a:rPr lang="en-US" dirty="0">
                <a:solidFill>
                  <a:prstClr val="black"/>
                </a:solidFill>
                <a:latin typeface="Arial"/>
              </a:rPr>
              <a:t>c</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lones </a:t>
            </a:r>
            <a:r>
              <a:rPr kumimoji="0" lang="en-US" sz="1800" b="0" i="0" u="none" strike="noStrike" kern="1200" cap="none" spc="0" normalizeH="0" baseline="0" noProof="0" dirty="0">
                <a:ln>
                  <a:noFill/>
                </a:ln>
                <a:solidFill>
                  <a:prstClr val="black"/>
                </a:solidFill>
                <a:effectLst/>
                <a:uLnTx/>
                <a:uFillTx/>
                <a:latin typeface="Arial"/>
                <a:ea typeface="+mn-ea"/>
                <a:cs typeface="+mn-cs"/>
              </a:rPr>
              <a:t>in the </a:t>
            </a:r>
            <a:r>
              <a:rPr kumimoji="0" lang="en-US" sz="1800" b="1" i="0" u="none" strike="noStrike" kern="1200" cap="none" spc="0" normalizeH="0" baseline="0" noProof="0" dirty="0">
                <a:ln>
                  <a:noFill/>
                </a:ln>
                <a:solidFill>
                  <a:prstClr val="black"/>
                </a:solidFill>
                <a:effectLst/>
                <a:uLnTx/>
                <a:uFillTx/>
                <a:latin typeface="Arial"/>
                <a:ea typeface="+mn-ea"/>
                <a:cs typeface="+mn-cs"/>
              </a:rPr>
              <a:t>Transaction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Status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page.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Rectangle 11"/>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lang="en-US" b="1" dirty="0" smtClean="0">
                <a:solidFill>
                  <a:prstClr val="black"/>
                </a:solidFill>
                <a:latin typeface="Arial"/>
                <a:ea typeface="Times New Roman" panose="02020603050405020304" pitchFamily="18" charset="0"/>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32632460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979169"/>
            <a:ext cx="5443420" cy="12003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itle 1"/>
          <p:cNvSpPr>
            <a:spLocks noGrp="1"/>
          </p:cNvSpPr>
          <p:nvPr>
            <p:ph type="title"/>
          </p:nvPr>
        </p:nvSpPr>
        <p:spPr>
          <a:xfrm>
            <a:off x="378459" y="293370"/>
            <a:ext cx="6847289" cy="685800"/>
          </a:xfrm>
        </p:spPr>
        <p:txBody>
          <a:bodyPr/>
          <a:lstStyle/>
          <a:p>
            <a:r>
              <a:rPr lang="en-US" dirty="0" smtClean="0">
                <a:solidFill>
                  <a:schemeClr val="accent5"/>
                </a:solidFill>
              </a:rPr>
              <a:t>VIEW DENIAL COMMENTS     </a:t>
            </a:r>
            <a:endParaRPr lang="en-US" dirty="0">
              <a:solidFill>
                <a:schemeClr val="accent5"/>
              </a:solidFill>
            </a:endParaRPr>
          </a:p>
        </p:txBody>
      </p:sp>
      <p:sp>
        <p:nvSpPr>
          <p:cNvPr id="12" name="Rectangle 11"/>
          <p:cNvSpPr/>
          <p:nvPr/>
        </p:nvSpPr>
        <p:spPr>
          <a:xfrm>
            <a:off x="144779" y="1124635"/>
            <a:ext cx="5298641" cy="923330"/>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lang="en-US" b="1" dirty="0" smtClean="0">
                <a:solidFill>
                  <a:prstClr val="black"/>
                </a:solidFill>
                <a:latin typeface="Arial"/>
                <a:ea typeface="Times New Roman" panose="02020603050405020304" pitchFamily="18" charset="0"/>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2" name="Picture 1"/>
          <p:cNvPicPr>
            <a:picLocks noChangeAspect="1"/>
          </p:cNvPicPr>
          <p:nvPr/>
        </p:nvPicPr>
        <p:blipFill>
          <a:blip r:embed="rId4"/>
          <a:stretch>
            <a:fillRect/>
          </a:stretch>
        </p:blipFill>
        <p:spPr>
          <a:xfrm>
            <a:off x="670084" y="2321868"/>
            <a:ext cx="3900488" cy="3968238"/>
          </a:xfrm>
          <a:prstGeom prst="rect">
            <a:avLst/>
          </a:prstGeom>
          <a:ln w="6350">
            <a:solidFill>
              <a:schemeClr val="tx1"/>
            </a:solidFill>
          </a:ln>
        </p:spPr>
      </p:pic>
      <p:pic>
        <p:nvPicPr>
          <p:cNvPr id="4" name="Picture 3"/>
          <p:cNvPicPr>
            <a:picLocks noChangeAspect="1"/>
          </p:cNvPicPr>
          <p:nvPr/>
        </p:nvPicPr>
        <p:blipFill>
          <a:blip r:embed="rId5"/>
          <a:stretch>
            <a:fillRect/>
          </a:stretch>
        </p:blipFill>
        <p:spPr>
          <a:xfrm>
            <a:off x="6501366" y="116958"/>
            <a:ext cx="4108475" cy="6642675"/>
          </a:xfrm>
          <a:prstGeom prst="rect">
            <a:avLst/>
          </a:prstGeom>
          <a:ln w="6350">
            <a:solidFill>
              <a:schemeClr val="tx1"/>
            </a:solidFill>
          </a:ln>
        </p:spPr>
      </p:pic>
      <p:sp>
        <p:nvSpPr>
          <p:cNvPr id="5" name="TextBox 4"/>
          <p:cNvSpPr txBox="1"/>
          <p:nvPr/>
        </p:nvSpPr>
        <p:spPr>
          <a:xfrm>
            <a:off x="144779" y="4321076"/>
            <a:ext cx="24003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Click the Continue button on the </a:t>
            </a:r>
            <a:r>
              <a:rPr lang="en-US" b="1" dirty="0" smtClean="0"/>
              <a:t>Transaction Details </a:t>
            </a:r>
            <a:r>
              <a:rPr lang="en-US" dirty="0" smtClean="0"/>
              <a:t>page. </a:t>
            </a:r>
            <a:endParaRPr lang="en-US" dirty="0"/>
          </a:p>
        </p:txBody>
      </p:sp>
      <p:cxnSp>
        <p:nvCxnSpPr>
          <p:cNvPr id="8" name="Straight Arrow Connector 7"/>
          <p:cNvCxnSpPr>
            <a:stCxn id="5" idx="2"/>
          </p:cNvCxnSpPr>
          <p:nvPr/>
        </p:nvCxnSpPr>
        <p:spPr>
          <a:xfrm>
            <a:off x="1344929" y="5521405"/>
            <a:ext cx="371475" cy="372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stretch>
            <a:fillRect/>
          </a:stretch>
        </p:blipFill>
        <p:spPr>
          <a:xfrm>
            <a:off x="7390436" y="4151263"/>
            <a:ext cx="4783478" cy="1370142"/>
          </a:xfrm>
          <a:prstGeom prst="rect">
            <a:avLst/>
          </a:prstGeom>
          <a:ln w="6350">
            <a:solidFill>
              <a:schemeClr val="tx1"/>
            </a:solidFill>
          </a:ln>
        </p:spPr>
      </p:pic>
      <p:cxnSp>
        <p:nvCxnSpPr>
          <p:cNvPr id="17" name="Straight Arrow Connector 16"/>
          <p:cNvCxnSpPr/>
          <p:nvPr/>
        </p:nvCxnSpPr>
        <p:spPr>
          <a:xfrm flipV="1">
            <a:off x="6001221" y="5257800"/>
            <a:ext cx="1752129" cy="1295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4149" y="5378632"/>
            <a:ext cx="2673915" cy="1277786"/>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To view denial comments from the AWE Approver, click on the arrow.</a:t>
            </a:r>
          </a:p>
        </p:txBody>
      </p:sp>
      <p:cxnSp>
        <p:nvCxnSpPr>
          <p:cNvPr id="24" name="Straight Arrow Connector 23"/>
          <p:cNvCxnSpPr/>
          <p:nvPr/>
        </p:nvCxnSpPr>
        <p:spPr>
          <a:xfrm>
            <a:off x="6206504" y="6448875"/>
            <a:ext cx="478389" cy="105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356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Transaction Status    </a:t>
            </a:r>
            <a:endParaRPr lang="en-US" sz="7200" b="1" dirty="0">
              <a:solidFill>
                <a:srgbClr val="F1AB00"/>
              </a:solidFill>
            </a:endParaRPr>
          </a:p>
        </p:txBody>
      </p:sp>
    </p:spTree>
    <p:extLst>
      <p:ext uri="{BB962C8B-B14F-4D97-AF65-F5344CB8AC3E}">
        <p14:creationId xmlns:p14="http://schemas.microsoft.com/office/powerpoint/2010/main" val="1111498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41078"/>
            <a:ext cx="10963618" cy="685800"/>
          </a:xfrm>
        </p:spPr>
        <p:txBody>
          <a:bodyPr/>
          <a:lstStyle/>
          <a:p>
            <a:r>
              <a:rPr lang="en-US" dirty="0" smtClean="0">
                <a:solidFill>
                  <a:schemeClr val="accent5"/>
                </a:solidFill>
              </a:rPr>
              <a:t>Job Codes  </a:t>
            </a:r>
            <a:endParaRPr lang="en-US" dirty="0">
              <a:solidFill>
                <a:schemeClr val="accent5"/>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79542866"/>
              </p:ext>
            </p:extLst>
          </p:nvPr>
        </p:nvGraphicFramePr>
        <p:xfrm>
          <a:off x="378459" y="628956"/>
          <a:ext cx="11615272" cy="6229044"/>
        </p:xfrm>
        <a:graphic>
          <a:graphicData uri="http://schemas.openxmlformats.org/drawingml/2006/table">
            <a:tbl>
              <a:tblPr firstRow="1" firstCol="1" bandRow="1">
                <a:tableStyleId>{5C22544A-7EE6-4342-B048-85BDC9FD1C3A}</a:tableStyleId>
              </a:tblPr>
              <a:tblGrid>
                <a:gridCol w="943395">
                  <a:extLst>
                    <a:ext uri="{9D8B030D-6E8A-4147-A177-3AD203B41FA5}">
                      <a16:colId xmlns:a16="http://schemas.microsoft.com/office/drawing/2014/main" val="3707579353"/>
                    </a:ext>
                  </a:extLst>
                </a:gridCol>
                <a:gridCol w="1705705">
                  <a:extLst>
                    <a:ext uri="{9D8B030D-6E8A-4147-A177-3AD203B41FA5}">
                      <a16:colId xmlns:a16="http://schemas.microsoft.com/office/drawing/2014/main" val="107796652"/>
                    </a:ext>
                  </a:extLst>
                </a:gridCol>
                <a:gridCol w="1426439">
                  <a:extLst>
                    <a:ext uri="{9D8B030D-6E8A-4147-A177-3AD203B41FA5}">
                      <a16:colId xmlns:a16="http://schemas.microsoft.com/office/drawing/2014/main" val="3186748893"/>
                    </a:ext>
                  </a:extLst>
                </a:gridCol>
                <a:gridCol w="7539733">
                  <a:extLst>
                    <a:ext uri="{9D8B030D-6E8A-4147-A177-3AD203B41FA5}">
                      <a16:colId xmlns:a16="http://schemas.microsoft.com/office/drawing/2014/main" val="225121005"/>
                    </a:ext>
                  </a:extLst>
                </a:gridCol>
              </a:tblGrid>
              <a:tr h="211734">
                <a:tc>
                  <a:txBody>
                    <a:bodyPr/>
                    <a:lstStyle/>
                    <a:p>
                      <a:pPr marL="0" marR="0" algn="l">
                        <a:lnSpc>
                          <a:spcPct val="107000"/>
                        </a:lnSpc>
                        <a:spcBef>
                          <a:spcPts val="0"/>
                        </a:spcBef>
                        <a:spcAft>
                          <a:spcPts val="0"/>
                        </a:spcAft>
                      </a:pPr>
                      <a:r>
                        <a:rPr lang="en-US" sz="1100" dirty="0">
                          <a:effectLst/>
                        </a:rPr>
                        <a:t>EMPL Class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Job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CTO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CTO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727226145"/>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000803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928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Associate Vice Chancellor and Chief Diversity Officer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982721822"/>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000803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928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Senior Associate Vice Chancellor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258025529"/>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000803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928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Associate Vice Chancellor of Research and Facilities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86336062"/>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000804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928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Interim Associate Vice Chancellor – Strategic Initiatives and International Recruitment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689683022"/>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000900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4039019671"/>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000907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ACT/Interim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531511449"/>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000910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Assoc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181338729"/>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000917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ACT/ Interim Assoc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869116238"/>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000920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Asst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909719354"/>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000927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ACT/Interim Asst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611116725"/>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ACT/Interim College Provost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587200135"/>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Asst College Provost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4293450883"/>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Assoc College Provost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80101074"/>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College Provost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525008779"/>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Vice Provost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736397514"/>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Assoc Vice Provost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513826410"/>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ACT/Interim Vice Provost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9248254"/>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ACT/Interim Assoc Vice Provost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425778567"/>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Department Vice 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45988659"/>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Department 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562010924"/>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001099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999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Admin Stipend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830098605"/>
                  </a:ext>
                </a:extLst>
              </a:tr>
              <a:tr h="211734">
                <a:tc>
                  <a:txBody>
                    <a:bodyPr/>
                    <a:lstStyle/>
                    <a:p>
                      <a:pPr marL="0" marR="0" algn="l">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 001097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S64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100" dirty="0">
                          <a:effectLst/>
                        </a:rPr>
                        <a:t>Acting Department 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694260419"/>
                  </a:ext>
                </a:extLst>
              </a:tr>
            </a:tbl>
          </a:graphicData>
        </a:graphic>
      </p:graphicFrame>
    </p:spTree>
    <p:extLst>
      <p:ext uri="{BB962C8B-B14F-4D97-AF65-F5344CB8AC3E}">
        <p14:creationId xmlns:p14="http://schemas.microsoft.com/office/powerpoint/2010/main" val="22055196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TRANSACTION STATUS </a:t>
            </a:r>
            <a:endParaRPr lang="en-US" dirty="0">
              <a:solidFill>
                <a:schemeClr val="accent5"/>
              </a:solidFill>
            </a:endParaRPr>
          </a:p>
        </p:txBody>
      </p:sp>
      <p:sp>
        <p:nvSpPr>
          <p:cNvPr id="20" name="Rectangle 19"/>
          <p:cNvSpPr/>
          <p:nvPr/>
        </p:nvSpPr>
        <p:spPr>
          <a:xfrm>
            <a:off x="372984" y="2549162"/>
            <a:ext cx="11225348" cy="36721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Use the following pages to view the status of template transactions</a:t>
            </a:r>
            <a:r>
              <a:rPr lang="en-US" b="1" dirty="0" smtClean="0"/>
              <a:t>.</a:t>
            </a:r>
            <a:endParaRPr lang="en-US" b="1" dirty="0"/>
          </a:p>
        </p:txBody>
      </p:sp>
      <p:sp>
        <p:nvSpPr>
          <p:cNvPr id="12" name="object 3"/>
          <p:cNvSpPr/>
          <p:nvPr/>
        </p:nvSpPr>
        <p:spPr>
          <a:xfrm>
            <a:off x="1784072" y="5187452"/>
            <a:ext cx="8001000" cy="1511935"/>
          </a:xfrm>
          <a:custGeom>
            <a:avLst/>
            <a:gdLst/>
            <a:ahLst/>
            <a:cxnLst/>
            <a:rect l="l" t="t" r="r" b="b"/>
            <a:pathLst>
              <a:path w="8001000" h="1511935">
                <a:moveTo>
                  <a:pt x="0" y="0"/>
                </a:moveTo>
                <a:lnTo>
                  <a:pt x="8001000" y="0"/>
                </a:lnTo>
                <a:lnTo>
                  <a:pt x="8001000" y="1511807"/>
                </a:lnTo>
                <a:lnTo>
                  <a:pt x="0" y="1511807"/>
                </a:lnTo>
                <a:lnTo>
                  <a:pt x="0" y="0"/>
                </a:lnTo>
                <a:close/>
              </a:path>
            </a:pathLst>
          </a:custGeom>
          <a:ln w="12192">
            <a:solidFill>
              <a:srgbClr val="0E70A2"/>
            </a:solidFill>
          </a:ln>
        </p:spPr>
        <p:txBody>
          <a:bodyPr wrap="square" lIns="0" tIns="0" rIns="0" bIns="0" rtlCol="0"/>
          <a:lstStyle/>
          <a:p>
            <a:endParaRPr dirty="0"/>
          </a:p>
        </p:txBody>
      </p:sp>
      <p:sp>
        <p:nvSpPr>
          <p:cNvPr id="13" name="object 4"/>
          <p:cNvSpPr/>
          <p:nvPr/>
        </p:nvSpPr>
        <p:spPr>
          <a:xfrm>
            <a:off x="2183361" y="4897893"/>
            <a:ext cx="6400800" cy="640080"/>
          </a:xfrm>
          <a:custGeom>
            <a:avLst/>
            <a:gdLst/>
            <a:ahLst/>
            <a:cxnLst/>
            <a:rect l="l" t="t" r="r" b="b"/>
            <a:pathLst>
              <a:path w="6400800" h="640079">
                <a:moveTo>
                  <a:pt x="6239433" y="0"/>
                </a:moveTo>
                <a:lnTo>
                  <a:pt x="161366" y="0"/>
                </a:lnTo>
                <a:lnTo>
                  <a:pt x="110363" y="5438"/>
                </a:lnTo>
                <a:lnTo>
                  <a:pt x="66067" y="20583"/>
                </a:lnTo>
                <a:lnTo>
                  <a:pt x="31135" y="43677"/>
                </a:lnTo>
                <a:lnTo>
                  <a:pt x="8226" y="72961"/>
                </a:lnTo>
                <a:lnTo>
                  <a:pt x="0" y="106680"/>
                </a:lnTo>
                <a:lnTo>
                  <a:pt x="0" y="533400"/>
                </a:lnTo>
                <a:lnTo>
                  <a:pt x="31135" y="596402"/>
                </a:lnTo>
                <a:lnTo>
                  <a:pt x="66067" y="619496"/>
                </a:lnTo>
                <a:lnTo>
                  <a:pt x="110363" y="634641"/>
                </a:lnTo>
                <a:lnTo>
                  <a:pt x="161366" y="640080"/>
                </a:lnTo>
                <a:lnTo>
                  <a:pt x="6239433" y="640080"/>
                </a:lnTo>
                <a:lnTo>
                  <a:pt x="6290436" y="634641"/>
                </a:lnTo>
                <a:lnTo>
                  <a:pt x="6334732" y="619496"/>
                </a:lnTo>
                <a:lnTo>
                  <a:pt x="6369664" y="596402"/>
                </a:lnTo>
                <a:lnTo>
                  <a:pt x="6400800" y="533400"/>
                </a:lnTo>
                <a:lnTo>
                  <a:pt x="6400800" y="106680"/>
                </a:lnTo>
                <a:lnTo>
                  <a:pt x="6369664" y="43677"/>
                </a:lnTo>
                <a:lnTo>
                  <a:pt x="6334732" y="20583"/>
                </a:lnTo>
                <a:lnTo>
                  <a:pt x="6290436" y="5438"/>
                </a:lnTo>
                <a:lnTo>
                  <a:pt x="6239433" y="0"/>
                </a:lnTo>
                <a:close/>
              </a:path>
            </a:pathLst>
          </a:custGeom>
          <a:solidFill>
            <a:schemeClr val="accent4"/>
          </a:solidFill>
          <a:ln>
            <a:noFill/>
          </a:ln>
        </p:spPr>
        <p:txBody>
          <a:bodyPr wrap="square" lIns="0" tIns="0" rIns="0" bIns="0" rtlCol="0"/>
          <a:lstStyle/>
          <a:p>
            <a:endParaRPr dirty="0"/>
          </a:p>
        </p:txBody>
      </p:sp>
      <p:sp>
        <p:nvSpPr>
          <p:cNvPr id="14" name="object 5"/>
          <p:cNvSpPr/>
          <p:nvPr/>
        </p:nvSpPr>
        <p:spPr>
          <a:xfrm>
            <a:off x="2183361" y="4897893"/>
            <a:ext cx="6400800" cy="640080"/>
          </a:xfrm>
          <a:custGeom>
            <a:avLst/>
            <a:gdLst/>
            <a:ahLst/>
            <a:cxnLst/>
            <a:rect l="l" t="t" r="r" b="b"/>
            <a:pathLst>
              <a:path w="6400800" h="640079">
                <a:moveTo>
                  <a:pt x="0" y="106680"/>
                </a:moveTo>
                <a:lnTo>
                  <a:pt x="31135" y="43677"/>
                </a:lnTo>
                <a:lnTo>
                  <a:pt x="66067" y="20583"/>
                </a:lnTo>
                <a:lnTo>
                  <a:pt x="110363" y="5438"/>
                </a:lnTo>
                <a:lnTo>
                  <a:pt x="161366" y="0"/>
                </a:lnTo>
                <a:lnTo>
                  <a:pt x="6239433" y="0"/>
                </a:lnTo>
                <a:lnTo>
                  <a:pt x="6290436" y="5438"/>
                </a:lnTo>
                <a:lnTo>
                  <a:pt x="6334732" y="20583"/>
                </a:lnTo>
                <a:lnTo>
                  <a:pt x="6369664" y="43677"/>
                </a:lnTo>
                <a:lnTo>
                  <a:pt x="6400800" y="106680"/>
                </a:lnTo>
                <a:lnTo>
                  <a:pt x="6400800" y="533400"/>
                </a:lnTo>
                <a:lnTo>
                  <a:pt x="6369664" y="596402"/>
                </a:lnTo>
                <a:lnTo>
                  <a:pt x="6334732" y="619496"/>
                </a:lnTo>
                <a:lnTo>
                  <a:pt x="6290436" y="634641"/>
                </a:lnTo>
                <a:lnTo>
                  <a:pt x="6239433" y="640080"/>
                </a:lnTo>
                <a:lnTo>
                  <a:pt x="161366" y="640080"/>
                </a:lnTo>
                <a:lnTo>
                  <a:pt x="110363" y="634641"/>
                </a:lnTo>
                <a:lnTo>
                  <a:pt x="66067" y="619496"/>
                </a:lnTo>
                <a:lnTo>
                  <a:pt x="31135" y="596402"/>
                </a:lnTo>
                <a:lnTo>
                  <a:pt x="0" y="533400"/>
                </a:lnTo>
                <a:lnTo>
                  <a:pt x="0" y="106680"/>
                </a:lnTo>
                <a:close/>
              </a:path>
            </a:pathLst>
          </a:custGeom>
          <a:ln w="12192">
            <a:solidFill>
              <a:srgbClr val="0E70A2"/>
            </a:solidFill>
          </a:ln>
        </p:spPr>
        <p:txBody>
          <a:bodyPr wrap="square" lIns="0" tIns="0" rIns="0" bIns="0" rtlCol="0"/>
          <a:lstStyle/>
          <a:p>
            <a:endParaRPr dirty="0"/>
          </a:p>
        </p:txBody>
      </p:sp>
      <p:sp>
        <p:nvSpPr>
          <p:cNvPr id="15" name="object 6"/>
          <p:cNvSpPr/>
          <p:nvPr/>
        </p:nvSpPr>
        <p:spPr>
          <a:xfrm>
            <a:off x="1784072" y="3314455"/>
            <a:ext cx="8001000" cy="1248410"/>
          </a:xfrm>
          <a:custGeom>
            <a:avLst/>
            <a:gdLst/>
            <a:ahLst/>
            <a:cxnLst/>
            <a:rect l="l" t="t" r="r" b="b"/>
            <a:pathLst>
              <a:path w="8001000" h="1248410">
                <a:moveTo>
                  <a:pt x="0" y="0"/>
                </a:moveTo>
                <a:lnTo>
                  <a:pt x="8001000" y="0"/>
                </a:lnTo>
                <a:lnTo>
                  <a:pt x="8001000" y="1248156"/>
                </a:lnTo>
                <a:lnTo>
                  <a:pt x="0" y="1248156"/>
                </a:lnTo>
                <a:lnTo>
                  <a:pt x="0" y="0"/>
                </a:lnTo>
                <a:close/>
              </a:path>
            </a:pathLst>
          </a:custGeom>
          <a:ln w="12192">
            <a:solidFill>
              <a:srgbClr val="0E70A2"/>
            </a:solidFill>
          </a:ln>
        </p:spPr>
        <p:txBody>
          <a:bodyPr wrap="square" lIns="0" tIns="0" rIns="0" bIns="0" rtlCol="0"/>
          <a:lstStyle/>
          <a:p>
            <a:endParaRPr dirty="0"/>
          </a:p>
        </p:txBody>
      </p:sp>
      <p:sp>
        <p:nvSpPr>
          <p:cNvPr id="16" name="object 7"/>
          <p:cNvSpPr/>
          <p:nvPr/>
        </p:nvSpPr>
        <p:spPr>
          <a:xfrm>
            <a:off x="2183361" y="3006610"/>
            <a:ext cx="6400800" cy="640080"/>
          </a:xfrm>
          <a:custGeom>
            <a:avLst/>
            <a:gdLst/>
            <a:ahLst/>
            <a:cxnLst/>
            <a:rect l="l" t="t" r="r" b="b"/>
            <a:pathLst>
              <a:path w="6400800" h="640080">
                <a:moveTo>
                  <a:pt x="6236195" y="0"/>
                </a:moveTo>
                <a:lnTo>
                  <a:pt x="164617" y="0"/>
                </a:lnTo>
                <a:lnTo>
                  <a:pt x="112584" y="5438"/>
                </a:lnTo>
                <a:lnTo>
                  <a:pt x="67394" y="20583"/>
                </a:lnTo>
                <a:lnTo>
                  <a:pt x="31760" y="43677"/>
                </a:lnTo>
                <a:lnTo>
                  <a:pt x="8391" y="72961"/>
                </a:lnTo>
                <a:lnTo>
                  <a:pt x="0" y="106679"/>
                </a:lnTo>
                <a:lnTo>
                  <a:pt x="0" y="533399"/>
                </a:lnTo>
                <a:lnTo>
                  <a:pt x="31760" y="596402"/>
                </a:lnTo>
                <a:lnTo>
                  <a:pt x="67394" y="619496"/>
                </a:lnTo>
                <a:lnTo>
                  <a:pt x="112584" y="634641"/>
                </a:lnTo>
                <a:lnTo>
                  <a:pt x="164617" y="640079"/>
                </a:lnTo>
                <a:lnTo>
                  <a:pt x="6236195" y="640079"/>
                </a:lnTo>
                <a:lnTo>
                  <a:pt x="6288222" y="634641"/>
                </a:lnTo>
                <a:lnTo>
                  <a:pt x="6333407" y="619496"/>
                </a:lnTo>
                <a:lnTo>
                  <a:pt x="6369040" y="596402"/>
                </a:lnTo>
                <a:lnTo>
                  <a:pt x="6400800" y="533399"/>
                </a:lnTo>
                <a:lnTo>
                  <a:pt x="6400800" y="106679"/>
                </a:lnTo>
                <a:lnTo>
                  <a:pt x="6369040" y="43677"/>
                </a:lnTo>
                <a:lnTo>
                  <a:pt x="6333407" y="20583"/>
                </a:lnTo>
                <a:lnTo>
                  <a:pt x="6288222" y="5438"/>
                </a:lnTo>
                <a:lnTo>
                  <a:pt x="6236195" y="0"/>
                </a:lnTo>
                <a:close/>
              </a:path>
            </a:pathLst>
          </a:custGeom>
          <a:solidFill>
            <a:schemeClr val="accent4"/>
          </a:solidFill>
          <a:ln>
            <a:solidFill>
              <a:srgbClr val="FFC000"/>
            </a:solidFill>
          </a:ln>
        </p:spPr>
        <p:txBody>
          <a:bodyPr wrap="square" lIns="0" tIns="0" rIns="0" bIns="0" rtlCol="0"/>
          <a:lstStyle/>
          <a:p>
            <a:endParaRPr dirty="0"/>
          </a:p>
        </p:txBody>
      </p:sp>
      <p:sp>
        <p:nvSpPr>
          <p:cNvPr id="17" name="object 8"/>
          <p:cNvSpPr/>
          <p:nvPr/>
        </p:nvSpPr>
        <p:spPr>
          <a:xfrm>
            <a:off x="2183361" y="3006610"/>
            <a:ext cx="6400800" cy="640080"/>
          </a:xfrm>
          <a:custGeom>
            <a:avLst/>
            <a:gdLst/>
            <a:ahLst/>
            <a:cxnLst/>
            <a:rect l="l" t="t" r="r" b="b"/>
            <a:pathLst>
              <a:path w="6400800" h="640080">
                <a:moveTo>
                  <a:pt x="0" y="106679"/>
                </a:moveTo>
                <a:lnTo>
                  <a:pt x="31760" y="43677"/>
                </a:lnTo>
                <a:lnTo>
                  <a:pt x="67394" y="20583"/>
                </a:lnTo>
                <a:lnTo>
                  <a:pt x="112584" y="5438"/>
                </a:lnTo>
                <a:lnTo>
                  <a:pt x="164617" y="0"/>
                </a:lnTo>
                <a:lnTo>
                  <a:pt x="6236195" y="0"/>
                </a:lnTo>
                <a:lnTo>
                  <a:pt x="6288222" y="5438"/>
                </a:lnTo>
                <a:lnTo>
                  <a:pt x="6333407" y="20583"/>
                </a:lnTo>
                <a:lnTo>
                  <a:pt x="6369040" y="43677"/>
                </a:lnTo>
                <a:lnTo>
                  <a:pt x="6400800" y="106679"/>
                </a:lnTo>
                <a:lnTo>
                  <a:pt x="6400800" y="533399"/>
                </a:lnTo>
                <a:lnTo>
                  <a:pt x="6369040" y="596402"/>
                </a:lnTo>
                <a:lnTo>
                  <a:pt x="6333407" y="619496"/>
                </a:lnTo>
                <a:lnTo>
                  <a:pt x="6288222" y="634641"/>
                </a:lnTo>
                <a:lnTo>
                  <a:pt x="6236195" y="640079"/>
                </a:lnTo>
                <a:lnTo>
                  <a:pt x="164617" y="640079"/>
                </a:lnTo>
                <a:lnTo>
                  <a:pt x="112584" y="634641"/>
                </a:lnTo>
                <a:lnTo>
                  <a:pt x="67394" y="619496"/>
                </a:lnTo>
                <a:lnTo>
                  <a:pt x="31760" y="596402"/>
                </a:lnTo>
                <a:lnTo>
                  <a:pt x="0" y="533399"/>
                </a:lnTo>
                <a:lnTo>
                  <a:pt x="0" y="106679"/>
                </a:lnTo>
                <a:close/>
              </a:path>
            </a:pathLst>
          </a:custGeom>
          <a:ln w="12192">
            <a:solidFill>
              <a:srgbClr val="FFFFFF"/>
            </a:solidFill>
          </a:ln>
        </p:spPr>
        <p:txBody>
          <a:bodyPr wrap="square" lIns="0" tIns="0" rIns="0" bIns="0" rtlCol="0"/>
          <a:lstStyle/>
          <a:p>
            <a:endParaRPr dirty="0"/>
          </a:p>
        </p:txBody>
      </p:sp>
      <p:sp>
        <p:nvSpPr>
          <p:cNvPr id="18" name="object 9"/>
          <p:cNvSpPr txBox="1"/>
          <p:nvPr/>
        </p:nvSpPr>
        <p:spPr>
          <a:xfrm>
            <a:off x="1667113" y="2794519"/>
            <a:ext cx="8001000" cy="3865802"/>
          </a:xfrm>
          <a:prstGeom prst="rect">
            <a:avLst/>
          </a:prstGeom>
        </p:spPr>
        <p:txBody>
          <a:bodyPr vert="horz" wrap="square" lIns="0" tIns="53975" rIns="0" bIns="0" rtlCol="0">
            <a:spAutoFit/>
          </a:bodyPr>
          <a:lstStyle/>
          <a:p>
            <a:pPr marL="12700" marR="127000">
              <a:lnSpc>
                <a:spcPts val="2590"/>
              </a:lnSpc>
              <a:spcBef>
                <a:spcPts val="425"/>
              </a:spcBef>
            </a:pPr>
            <a:endParaRPr sz="3700" dirty="0">
              <a:latin typeface="Times New Roman"/>
              <a:cs typeface="Times New Roman"/>
            </a:endParaRPr>
          </a:p>
          <a:p>
            <a:pPr marL="833755">
              <a:lnSpc>
                <a:spcPct val="100000"/>
              </a:lnSpc>
              <a:spcBef>
                <a:spcPts val="5"/>
              </a:spcBef>
            </a:pPr>
            <a:r>
              <a:rPr sz="2200" b="1" spc="-10" dirty="0">
                <a:latin typeface="Arial"/>
                <a:cs typeface="Arial"/>
              </a:rPr>
              <a:t>SS </a:t>
            </a:r>
            <a:r>
              <a:rPr sz="2200" b="1" spc="-5" dirty="0">
                <a:latin typeface="Arial"/>
                <a:cs typeface="Arial"/>
              </a:rPr>
              <a:t>Smart </a:t>
            </a:r>
            <a:r>
              <a:rPr sz="2200" b="1" spc="-10" dirty="0">
                <a:latin typeface="Arial"/>
                <a:cs typeface="Arial"/>
              </a:rPr>
              <a:t>HR </a:t>
            </a:r>
            <a:r>
              <a:rPr sz="2200" b="1" spc="-15" dirty="0">
                <a:latin typeface="Arial"/>
                <a:cs typeface="Arial"/>
              </a:rPr>
              <a:t>Transaction</a:t>
            </a:r>
            <a:r>
              <a:rPr sz="2200" b="1" spc="45" dirty="0">
                <a:latin typeface="Arial"/>
                <a:cs typeface="Arial"/>
              </a:rPr>
              <a:t> </a:t>
            </a:r>
            <a:r>
              <a:rPr sz="2200" b="1" spc="-5" dirty="0">
                <a:latin typeface="Arial"/>
                <a:cs typeface="Arial"/>
              </a:rPr>
              <a:t>Page</a:t>
            </a:r>
            <a:endParaRPr sz="2200" dirty="0">
              <a:latin typeface="Arial"/>
              <a:cs typeface="Arial"/>
            </a:endParaRPr>
          </a:p>
          <a:p>
            <a:pPr>
              <a:lnSpc>
                <a:spcPct val="100000"/>
              </a:lnSpc>
              <a:spcBef>
                <a:spcPts val="10"/>
              </a:spcBef>
            </a:pPr>
            <a:endParaRPr sz="1900" dirty="0">
              <a:latin typeface="Times New Roman"/>
              <a:cs typeface="Times New Roman"/>
            </a:endParaRPr>
          </a:p>
          <a:p>
            <a:pPr marL="795020" marR="5080">
              <a:lnSpc>
                <a:spcPct val="100000"/>
              </a:lnSpc>
            </a:pPr>
            <a:r>
              <a:rPr sz="2000" spc="5" dirty="0">
                <a:latin typeface="Arial"/>
                <a:cs typeface="Arial"/>
              </a:rPr>
              <a:t>Use </a:t>
            </a:r>
            <a:r>
              <a:rPr sz="2000" spc="-5" dirty="0">
                <a:latin typeface="Arial"/>
                <a:cs typeface="Arial"/>
              </a:rPr>
              <a:t>to view the </a:t>
            </a:r>
            <a:r>
              <a:rPr sz="2000" dirty="0">
                <a:latin typeface="Arial"/>
                <a:cs typeface="Arial"/>
              </a:rPr>
              <a:t>status of </a:t>
            </a:r>
            <a:r>
              <a:rPr sz="2000" spc="-5" dirty="0">
                <a:latin typeface="Arial"/>
                <a:cs typeface="Arial"/>
              </a:rPr>
              <a:t>template </a:t>
            </a:r>
            <a:r>
              <a:rPr sz="2000" dirty="0">
                <a:latin typeface="Arial"/>
                <a:cs typeface="Arial"/>
              </a:rPr>
              <a:t>transactions </a:t>
            </a:r>
            <a:r>
              <a:rPr sz="2000" spc="-5" dirty="0">
                <a:latin typeface="Arial"/>
                <a:cs typeface="Arial"/>
              </a:rPr>
              <a:t>that </a:t>
            </a:r>
            <a:r>
              <a:rPr sz="2000" dirty="0">
                <a:latin typeface="Arial"/>
                <a:cs typeface="Arial"/>
              </a:rPr>
              <a:t>are</a:t>
            </a:r>
            <a:r>
              <a:rPr sz="2000" spc="-180" dirty="0">
                <a:latin typeface="Arial"/>
                <a:cs typeface="Arial"/>
              </a:rPr>
              <a:t> </a:t>
            </a:r>
            <a:r>
              <a:rPr sz="2000" spc="-5" dirty="0" smtClean="0">
                <a:latin typeface="Arial"/>
                <a:cs typeface="Arial"/>
              </a:rPr>
              <a:t>still</a:t>
            </a:r>
            <a:r>
              <a:rPr lang="en-US" sz="2000" spc="-5" dirty="0" smtClean="0">
                <a:latin typeface="Arial"/>
                <a:cs typeface="Arial"/>
              </a:rPr>
              <a:t> </a:t>
            </a:r>
            <a:r>
              <a:rPr sz="2000" spc="-5" dirty="0" smtClean="0">
                <a:latin typeface="Arial"/>
                <a:cs typeface="Arial"/>
              </a:rPr>
              <a:t>in </a:t>
            </a:r>
            <a:r>
              <a:rPr sz="2000" spc="-5" dirty="0">
                <a:latin typeface="Arial"/>
                <a:cs typeface="Arial"/>
              </a:rPr>
              <a:t>the </a:t>
            </a:r>
            <a:r>
              <a:rPr sz="2000" dirty="0">
                <a:latin typeface="Arial"/>
                <a:cs typeface="Arial"/>
              </a:rPr>
              <a:t>approval workflow</a:t>
            </a:r>
            <a:r>
              <a:rPr sz="2000" spc="-75" dirty="0">
                <a:latin typeface="Arial"/>
                <a:cs typeface="Arial"/>
              </a:rPr>
              <a:t> </a:t>
            </a:r>
            <a:r>
              <a:rPr sz="2000" spc="-15" dirty="0">
                <a:latin typeface="Arial"/>
                <a:cs typeface="Arial"/>
              </a:rPr>
              <a:t>(AWE).</a:t>
            </a:r>
            <a:endParaRPr sz="2000" dirty="0">
              <a:latin typeface="Arial"/>
              <a:cs typeface="Arial"/>
            </a:endParaRPr>
          </a:p>
          <a:p>
            <a:pPr>
              <a:lnSpc>
                <a:spcPct val="100000"/>
              </a:lnSpc>
            </a:pPr>
            <a:endParaRPr sz="2200" dirty="0">
              <a:latin typeface="Times New Roman"/>
              <a:cs typeface="Times New Roman"/>
            </a:endParaRPr>
          </a:p>
          <a:p>
            <a:pPr>
              <a:lnSpc>
                <a:spcPct val="100000"/>
              </a:lnSpc>
              <a:spcBef>
                <a:spcPts val="10"/>
              </a:spcBef>
            </a:pPr>
            <a:endParaRPr sz="2250" dirty="0">
              <a:latin typeface="Times New Roman"/>
              <a:cs typeface="Times New Roman"/>
            </a:endParaRPr>
          </a:p>
          <a:p>
            <a:pPr marL="832485">
              <a:lnSpc>
                <a:spcPct val="100000"/>
              </a:lnSpc>
              <a:spcBef>
                <a:spcPts val="5"/>
              </a:spcBef>
            </a:pPr>
            <a:r>
              <a:rPr sz="2200" b="1" spc="-15" dirty="0">
                <a:latin typeface="Arial"/>
                <a:cs typeface="Arial"/>
              </a:rPr>
              <a:t>Transaction </a:t>
            </a:r>
            <a:r>
              <a:rPr sz="2200" b="1" spc="-5" dirty="0">
                <a:latin typeface="Arial"/>
                <a:cs typeface="Arial"/>
              </a:rPr>
              <a:t>Status</a:t>
            </a:r>
            <a:r>
              <a:rPr sz="2200" b="1" spc="55" dirty="0">
                <a:latin typeface="Arial"/>
                <a:cs typeface="Arial"/>
              </a:rPr>
              <a:t> </a:t>
            </a:r>
            <a:r>
              <a:rPr sz="2200" b="1" spc="-5" dirty="0">
                <a:latin typeface="Arial"/>
                <a:cs typeface="Arial"/>
              </a:rPr>
              <a:t>Page</a:t>
            </a:r>
            <a:endParaRPr sz="2200" dirty="0">
              <a:latin typeface="Arial"/>
              <a:cs typeface="Arial"/>
            </a:endParaRPr>
          </a:p>
          <a:p>
            <a:pPr>
              <a:lnSpc>
                <a:spcPct val="100000"/>
              </a:lnSpc>
              <a:spcBef>
                <a:spcPts val="45"/>
              </a:spcBef>
            </a:pPr>
            <a:endParaRPr sz="1850" dirty="0">
              <a:latin typeface="Times New Roman"/>
              <a:cs typeface="Times New Roman"/>
            </a:endParaRPr>
          </a:p>
          <a:p>
            <a:pPr marL="795020" marR="257810">
              <a:lnSpc>
                <a:spcPct val="100000"/>
              </a:lnSpc>
              <a:spcBef>
                <a:spcPts val="5"/>
              </a:spcBef>
            </a:pPr>
            <a:r>
              <a:rPr sz="2000" spc="5" dirty="0">
                <a:latin typeface="Arial"/>
                <a:cs typeface="Arial"/>
              </a:rPr>
              <a:t>Use </a:t>
            </a:r>
            <a:r>
              <a:rPr sz="2000" spc="-5" dirty="0">
                <a:latin typeface="Arial"/>
                <a:cs typeface="Arial"/>
              </a:rPr>
              <a:t>to view the </a:t>
            </a:r>
            <a:r>
              <a:rPr sz="2000" dirty="0">
                <a:latin typeface="Arial"/>
                <a:cs typeface="Arial"/>
              </a:rPr>
              <a:t>status of </a:t>
            </a:r>
            <a:r>
              <a:rPr sz="2000" spc="-5" dirty="0">
                <a:latin typeface="Arial"/>
                <a:cs typeface="Arial"/>
              </a:rPr>
              <a:t>template </a:t>
            </a:r>
            <a:r>
              <a:rPr sz="2000" dirty="0">
                <a:latin typeface="Arial"/>
                <a:cs typeface="Arial"/>
              </a:rPr>
              <a:t>transactions that</a:t>
            </a:r>
            <a:r>
              <a:rPr sz="2000" spc="-190" dirty="0">
                <a:latin typeface="Arial"/>
                <a:cs typeface="Arial"/>
              </a:rPr>
              <a:t> </a:t>
            </a:r>
            <a:r>
              <a:rPr sz="2000" spc="-5" dirty="0">
                <a:latin typeface="Arial"/>
                <a:cs typeface="Arial"/>
              </a:rPr>
              <a:t>have  </a:t>
            </a:r>
            <a:r>
              <a:rPr sz="2000" dirty="0">
                <a:latin typeface="Arial"/>
                <a:cs typeface="Arial"/>
              </a:rPr>
              <a:t>completed </a:t>
            </a:r>
            <a:r>
              <a:rPr sz="2000" spc="-5" dirty="0">
                <a:latin typeface="Arial"/>
                <a:cs typeface="Arial"/>
              </a:rPr>
              <a:t>the </a:t>
            </a:r>
            <a:r>
              <a:rPr sz="2000" dirty="0">
                <a:latin typeface="Arial"/>
                <a:cs typeface="Arial"/>
              </a:rPr>
              <a:t>approval workflow </a:t>
            </a:r>
            <a:r>
              <a:rPr sz="2000" spc="-15" dirty="0">
                <a:latin typeface="Arial"/>
                <a:cs typeface="Arial"/>
              </a:rPr>
              <a:t>(AWE) </a:t>
            </a:r>
            <a:r>
              <a:rPr sz="2000" dirty="0">
                <a:latin typeface="Arial"/>
                <a:cs typeface="Arial"/>
              </a:rPr>
              <a:t>and are being  processed by UCPath Center </a:t>
            </a:r>
            <a:r>
              <a:rPr sz="2000" spc="-35" dirty="0">
                <a:latin typeface="Arial"/>
                <a:cs typeface="Arial"/>
              </a:rPr>
              <a:t>WFA</a:t>
            </a:r>
            <a:r>
              <a:rPr sz="2000" spc="-240" dirty="0">
                <a:latin typeface="Arial"/>
                <a:cs typeface="Arial"/>
              </a:rPr>
              <a:t> </a:t>
            </a:r>
            <a:r>
              <a:rPr lang="en-US" sz="2000" spc="-240" dirty="0" smtClean="0">
                <a:latin typeface="Arial"/>
                <a:cs typeface="Arial"/>
              </a:rPr>
              <a:t> </a:t>
            </a:r>
            <a:r>
              <a:rPr sz="2000" dirty="0" smtClean="0">
                <a:latin typeface="Arial"/>
                <a:cs typeface="Arial"/>
              </a:rPr>
              <a:t>Production</a:t>
            </a:r>
            <a:r>
              <a:rPr sz="2000" dirty="0">
                <a:latin typeface="Arial"/>
                <a:cs typeface="Arial"/>
              </a:rPr>
              <a:t>.</a:t>
            </a:r>
          </a:p>
        </p:txBody>
      </p:sp>
      <p:sp>
        <p:nvSpPr>
          <p:cNvPr id="22" name="Rectangle 21"/>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Smart HR Transactions</a:t>
            </a:r>
            <a:endParaRPr lang="en-US" dirty="0">
              <a:ea typeface="Times New Roman" panose="02020603050405020304" pitchFamily="18" charset="0"/>
            </a:endParaRPr>
          </a:p>
        </p:txBody>
      </p:sp>
      <p:sp>
        <p:nvSpPr>
          <p:cNvPr id="26" name="Rectangle 25"/>
          <p:cNvSpPr/>
          <p:nvPr/>
        </p:nvSpPr>
        <p:spPr>
          <a:xfrm>
            <a:off x="14174" y="170573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58953" y="1851196"/>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Transaction Status Page</a:t>
            </a:r>
            <a:endParaRPr lang="en-US" dirty="0">
              <a:ea typeface="Times New Roman" panose="02020603050405020304" pitchFamily="18" charset="0"/>
            </a:endParaRPr>
          </a:p>
        </p:txBody>
      </p:sp>
    </p:spTree>
    <p:extLst>
      <p:ext uri="{BB962C8B-B14F-4D97-AF65-F5344CB8AC3E}">
        <p14:creationId xmlns:p14="http://schemas.microsoft.com/office/powerpoint/2010/main" val="39725299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 PAGE </a:t>
            </a:r>
            <a:endParaRPr lang="en-US" dirty="0">
              <a:solidFill>
                <a:schemeClr val="accent5"/>
              </a:solidFill>
            </a:endParaRPr>
          </a:p>
        </p:txBody>
      </p:sp>
      <p:sp>
        <p:nvSpPr>
          <p:cNvPr id="20" name="Rectangle 19"/>
          <p:cNvSpPr/>
          <p:nvPr/>
        </p:nvSpPr>
        <p:spPr>
          <a:xfrm>
            <a:off x="483326" y="1889944"/>
            <a:ext cx="11225348" cy="1984518"/>
          </a:xfrm>
          <a:prstGeom prst="rect">
            <a:avLst/>
          </a:prstGeom>
          <a:solidFill>
            <a:schemeClr val="bg1"/>
          </a:solidFill>
          <a:ln>
            <a:solidFill>
              <a:schemeClr val="bg1"/>
            </a:solidFill>
          </a:ln>
        </p:spPr>
        <p:txBody>
          <a:bodyPr wrap="square">
            <a:spAutoFit/>
          </a:bodyPr>
          <a:lstStyle/>
          <a:p>
            <a:pPr>
              <a:lnSpc>
                <a:spcPct val="107000"/>
              </a:lnSpc>
              <a:spcAft>
                <a:spcPts val="800"/>
              </a:spcAft>
            </a:pPr>
            <a:r>
              <a:rPr lang="en-US" spc="-5" dirty="0" smtClean="0">
                <a:cs typeface="Arial"/>
              </a:rPr>
              <a:t>Use </a:t>
            </a:r>
            <a:r>
              <a:rPr lang="en-US" spc="-5" dirty="0">
                <a:cs typeface="Arial"/>
              </a:rPr>
              <a:t>the </a:t>
            </a:r>
            <a:r>
              <a:rPr lang="en-US" b="1" spc="-5" dirty="0">
                <a:cs typeface="Arial"/>
              </a:rPr>
              <a:t>SS Smart HR </a:t>
            </a:r>
            <a:r>
              <a:rPr lang="en-US" b="1" spc="-15" dirty="0">
                <a:cs typeface="Arial"/>
              </a:rPr>
              <a:t>Transactions </a:t>
            </a:r>
            <a:r>
              <a:rPr lang="en-US" spc="-5" dirty="0">
                <a:cs typeface="Arial"/>
              </a:rPr>
              <a:t>page</a:t>
            </a:r>
            <a:r>
              <a:rPr lang="en-US" spc="45" dirty="0">
                <a:cs typeface="Arial"/>
              </a:rPr>
              <a:t> </a:t>
            </a:r>
            <a:r>
              <a:rPr lang="en-US" spc="-5" dirty="0" smtClean="0">
                <a:cs typeface="Arial"/>
              </a:rPr>
              <a:t>to:</a:t>
            </a:r>
            <a:endParaRPr lang="en-US" dirty="0" smtClean="0">
              <a:cs typeface="Arial"/>
            </a:endParaRPr>
          </a:p>
          <a:p>
            <a:pPr marL="285750" indent="-285750">
              <a:lnSpc>
                <a:spcPct val="107000"/>
              </a:lnSpc>
              <a:spcAft>
                <a:spcPts val="800"/>
              </a:spcAft>
              <a:buFont typeface="Arial" panose="020B0604020202020204" pitchFamily="34" charset="0"/>
              <a:buChar char="•"/>
            </a:pPr>
            <a:r>
              <a:rPr lang="en-US" spc="-20" dirty="0" smtClean="0">
                <a:cs typeface="Arial"/>
              </a:rPr>
              <a:t>View </a:t>
            </a:r>
            <a:r>
              <a:rPr lang="en-US" spc="-5" dirty="0">
                <a:cs typeface="Arial"/>
              </a:rPr>
              <a:t>the status of a template </a:t>
            </a:r>
            <a:r>
              <a:rPr lang="en-US" spc="-5" dirty="0" smtClean="0">
                <a:cs typeface="Arial"/>
              </a:rPr>
              <a:t>transaction, </a:t>
            </a:r>
            <a:r>
              <a:rPr lang="en-US" spc="-5" dirty="0">
                <a:cs typeface="Arial"/>
              </a:rPr>
              <a:t>and where it </a:t>
            </a:r>
            <a:r>
              <a:rPr lang="en-US" spc="-5" dirty="0" smtClean="0">
                <a:cs typeface="Arial"/>
              </a:rPr>
              <a:t>is </a:t>
            </a:r>
            <a:r>
              <a:rPr lang="en-US" spc="-5" dirty="0">
                <a:cs typeface="Arial"/>
              </a:rPr>
              <a:t>within the approval workflow</a:t>
            </a:r>
            <a:r>
              <a:rPr lang="en-US" spc="55" dirty="0">
                <a:cs typeface="Arial"/>
              </a:rPr>
              <a:t> </a:t>
            </a:r>
            <a:r>
              <a:rPr lang="en-US" spc="-20" dirty="0">
                <a:cs typeface="Arial"/>
              </a:rPr>
              <a:t>(AWE</a:t>
            </a:r>
            <a:r>
              <a:rPr lang="en-US" spc="-20" dirty="0" smtClean="0">
                <a:cs typeface="Arial"/>
              </a:rPr>
              <a:t>).</a:t>
            </a:r>
            <a:endParaRPr lang="en-US" dirty="0" smtClean="0">
              <a:cs typeface="Arial"/>
            </a:endParaRPr>
          </a:p>
          <a:p>
            <a:pPr marL="285750" indent="-285750">
              <a:lnSpc>
                <a:spcPct val="107000"/>
              </a:lnSpc>
              <a:spcAft>
                <a:spcPts val="800"/>
              </a:spcAft>
              <a:buFont typeface="Arial" panose="020B0604020202020204" pitchFamily="34" charset="0"/>
              <a:buChar char="•"/>
            </a:pPr>
            <a:r>
              <a:rPr lang="en-US" spc="-20" dirty="0" smtClean="0">
                <a:cs typeface="Arial"/>
              </a:rPr>
              <a:t>View </a:t>
            </a:r>
            <a:r>
              <a:rPr lang="en-US" spc="-5" dirty="0">
                <a:cs typeface="Arial"/>
              </a:rPr>
              <a:t>transactions you have </a:t>
            </a:r>
            <a:r>
              <a:rPr lang="en-US" spc="-5" dirty="0" smtClean="0">
                <a:cs typeface="Arial"/>
              </a:rPr>
              <a:t>submitted, </a:t>
            </a:r>
            <a:r>
              <a:rPr lang="en-US" spc="-5" dirty="0">
                <a:cs typeface="Arial"/>
              </a:rPr>
              <a:t>along with all </a:t>
            </a:r>
            <a:r>
              <a:rPr lang="en-US" spc="-5" dirty="0" smtClean="0">
                <a:cs typeface="Arial"/>
              </a:rPr>
              <a:t>transactions </a:t>
            </a:r>
            <a:r>
              <a:rPr lang="en-US" spc="-5" dirty="0">
                <a:cs typeface="Arial"/>
              </a:rPr>
              <a:t>submitted within your business</a:t>
            </a:r>
            <a:r>
              <a:rPr lang="en-US" spc="80" dirty="0">
                <a:cs typeface="Arial"/>
              </a:rPr>
              <a:t> </a:t>
            </a:r>
            <a:r>
              <a:rPr lang="en-US" spc="-5" dirty="0" smtClean="0">
                <a:cs typeface="Arial"/>
              </a:rPr>
              <a:t>unit.</a:t>
            </a:r>
            <a:endParaRPr lang="en-US" dirty="0">
              <a:cs typeface="Arial"/>
            </a:endParaRPr>
          </a:p>
          <a:p>
            <a:pPr marL="285750" indent="-285750">
              <a:lnSpc>
                <a:spcPct val="107000"/>
              </a:lnSpc>
              <a:spcAft>
                <a:spcPts val="800"/>
              </a:spcAft>
              <a:buFont typeface="Arial" panose="020B0604020202020204" pitchFamily="34" charset="0"/>
              <a:buChar char="•"/>
            </a:pPr>
            <a:r>
              <a:rPr lang="en-US" dirty="0" smtClean="0"/>
              <a:t>See </a:t>
            </a:r>
            <a:r>
              <a:rPr lang="en-US" dirty="0"/>
              <a:t>the comments from the </a:t>
            </a:r>
            <a:r>
              <a:rPr lang="en-US" dirty="0" smtClean="0"/>
              <a:t>Approver </a:t>
            </a:r>
            <a:r>
              <a:rPr lang="en-US" dirty="0"/>
              <a:t>who denied the transaction.</a:t>
            </a:r>
            <a:endParaRPr lang="en-US" dirty="0" smtClean="0">
              <a:cs typeface="Arial"/>
            </a:endParaRPr>
          </a:p>
          <a:p>
            <a:pPr marL="285750" indent="-285750">
              <a:lnSpc>
                <a:spcPct val="107000"/>
              </a:lnSpc>
              <a:spcAft>
                <a:spcPts val="800"/>
              </a:spcAft>
              <a:buFont typeface="Arial" panose="020B0604020202020204" pitchFamily="34" charset="0"/>
              <a:buChar char="•"/>
            </a:pPr>
            <a:r>
              <a:rPr lang="en-US" spc="-5" dirty="0" smtClean="0">
                <a:cs typeface="Arial"/>
              </a:rPr>
              <a:t>Review </a:t>
            </a:r>
            <a:r>
              <a:rPr lang="en-US" spc="-5" dirty="0">
                <a:cs typeface="Arial"/>
              </a:rPr>
              <a:t>the template entry details (the fields are </a:t>
            </a:r>
            <a:r>
              <a:rPr lang="en-US" spc="-5" dirty="0" smtClean="0">
                <a:cs typeface="Arial"/>
              </a:rPr>
              <a:t>view-only).</a:t>
            </a:r>
            <a:endParaRPr lang="en-US" dirty="0">
              <a:cs typeface="Arial"/>
            </a:endParaRPr>
          </a:p>
        </p:txBody>
      </p:sp>
      <p:sp>
        <p:nvSpPr>
          <p:cNvPr id="22" name="Rectangle 21"/>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Smart HR Transactions</a:t>
            </a:r>
            <a:endParaRPr lang="en-US" dirty="0">
              <a:ea typeface="Times New Roman" panose="02020603050405020304" pitchFamily="18" charset="0"/>
            </a:endParaRPr>
          </a:p>
        </p:txBody>
      </p:sp>
    </p:spTree>
    <p:extLst>
      <p:ext uri="{BB962C8B-B14F-4D97-AF65-F5344CB8AC3E}">
        <p14:creationId xmlns:p14="http://schemas.microsoft.com/office/powerpoint/2010/main" val="22806414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 PAGE </a:t>
            </a:r>
            <a:endParaRPr lang="en-US" dirty="0">
              <a:solidFill>
                <a:schemeClr val="accent5"/>
              </a:solidFill>
            </a:endParaRPr>
          </a:p>
        </p:txBody>
      </p:sp>
      <p:sp>
        <p:nvSpPr>
          <p:cNvPr id="20" name="Rectangle 19"/>
          <p:cNvSpPr/>
          <p:nvPr/>
        </p:nvSpPr>
        <p:spPr>
          <a:xfrm>
            <a:off x="483326" y="1889944"/>
            <a:ext cx="11225348" cy="2976199"/>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Use </a:t>
            </a:r>
            <a:r>
              <a:rPr lang="en-US" spc="-5" dirty="0">
                <a:cs typeface="Arial"/>
              </a:rPr>
              <a:t>the </a:t>
            </a:r>
            <a:r>
              <a:rPr lang="en-US" b="1" spc="-15" dirty="0">
                <a:cs typeface="Arial"/>
              </a:rPr>
              <a:t>Transaction </a:t>
            </a:r>
            <a:r>
              <a:rPr lang="en-US" b="1" spc="-5" dirty="0">
                <a:cs typeface="Arial"/>
              </a:rPr>
              <a:t>Status </a:t>
            </a:r>
            <a:r>
              <a:rPr lang="en-US" spc="-5" dirty="0">
                <a:cs typeface="Arial"/>
              </a:rPr>
              <a:t>page </a:t>
            </a:r>
            <a:r>
              <a:rPr lang="en-US" dirty="0">
                <a:cs typeface="Arial"/>
              </a:rPr>
              <a:t>to </a:t>
            </a:r>
            <a:r>
              <a:rPr lang="en-US" spc="-5" dirty="0">
                <a:cs typeface="Arial"/>
              </a:rPr>
              <a:t>view the status of </a:t>
            </a:r>
            <a:r>
              <a:rPr lang="en-US" spc="-5" dirty="0" smtClean="0">
                <a:cs typeface="Arial"/>
              </a:rPr>
              <a:t>templates </a:t>
            </a:r>
            <a:r>
              <a:rPr lang="en-US" spc="-5" dirty="0">
                <a:cs typeface="Arial"/>
              </a:rPr>
              <a:t>after they have completed</a:t>
            </a:r>
            <a:r>
              <a:rPr lang="en-US" spc="-120" dirty="0">
                <a:cs typeface="Arial"/>
              </a:rPr>
              <a:t> </a:t>
            </a:r>
            <a:r>
              <a:rPr lang="en-US" spc="-25" dirty="0" smtClean="0">
                <a:cs typeface="Arial"/>
              </a:rPr>
              <a:t>AWE.</a:t>
            </a:r>
            <a:endParaRPr lang="en-US" dirty="0" smtClean="0">
              <a:cs typeface="Arial"/>
            </a:endParaRPr>
          </a:p>
          <a:p>
            <a:pPr marL="285750" indent="-285750">
              <a:lnSpc>
                <a:spcPct val="107000"/>
              </a:lnSpc>
              <a:spcAft>
                <a:spcPts val="800"/>
              </a:spcAft>
              <a:buFont typeface="Arial" panose="020B0604020202020204" pitchFamily="34" charset="0"/>
              <a:buChar char="•"/>
            </a:pPr>
            <a:r>
              <a:rPr lang="en-US" spc="-5" dirty="0" smtClean="0">
                <a:cs typeface="Arial"/>
              </a:rPr>
              <a:t>This </a:t>
            </a:r>
            <a:r>
              <a:rPr lang="en-US" spc="-5" dirty="0">
                <a:cs typeface="Arial"/>
              </a:rPr>
              <a:t>page tracks the status of templates after they have </a:t>
            </a:r>
            <a:r>
              <a:rPr lang="en-US" spc="-5" dirty="0" smtClean="0">
                <a:cs typeface="Arial"/>
              </a:rPr>
              <a:t>been </a:t>
            </a:r>
            <a:r>
              <a:rPr lang="en-US" spc="-5" dirty="0">
                <a:cs typeface="Arial"/>
              </a:rPr>
              <a:t>routed and approved at the</a:t>
            </a:r>
            <a:r>
              <a:rPr lang="en-US" spc="65" dirty="0">
                <a:cs typeface="Arial"/>
              </a:rPr>
              <a:t> </a:t>
            </a:r>
            <a:r>
              <a:rPr lang="en-US" spc="-5" dirty="0" smtClean="0">
                <a:cs typeface="Arial"/>
              </a:rPr>
              <a:t>Locations.</a:t>
            </a:r>
            <a:endParaRPr lang="en-US" dirty="0" smtClean="0">
              <a:cs typeface="Arial"/>
            </a:endParaRPr>
          </a:p>
          <a:p>
            <a:pPr marL="285750" indent="-285750">
              <a:lnSpc>
                <a:spcPct val="107000"/>
              </a:lnSpc>
              <a:spcAft>
                <a:spcPts val="800"/>
              </a:spcAft>
              <a:buFont typeface="Arial" panose="020B0604020202020204" pitchFamily="34" charset="0"/>
              <a:buChar char="•"/>
            </a:pPr>
            <a:r>
              <a:rPr lang="en-US" spc="-20" dirty="0" smtClean="0">
                <a:cs typeface="Arial"/>
              </a:rPr>
              <a:t>View </a:t>
            </a:r>
            <a:r>
              <a:rPr lang="en-US" spc="-5" dirty="0">
                <a:cs typeface="Arial"/>
              </a:rPr>
              <a:t>transactions you have </a:t>
            </a:r>
            <a:r>
              <a:rPr lang="en-US" spc="-5" dirty="0" smtClean="0">
                <a:cs typeface="Arial"/>
              </a:rPr>
              <a:t>submitted, </a:t>
            </a:r>
            <a:r>
              <a:rPr lang="en-US" spc="-5" dirty="0">
                <a:cs typeface="Arial"/>
              </a:rPr>
              <a:t>along with all </a:t>
            </a:r>
            <a:r>
              <a:rPr lang="en-US" spc="-5" dirty="0" smtClean="0">
                <a:cs typeface="Arial"/>
              </a:rPr>
              <a:t>transactions </a:t>
            </a:r>
            <a:r>
              <a:rPr lang="en-US" spc="-5" dirty="0">
                <a:cs typeface="Arial"/>
              </a:rPr>
              <a:t>for departments for which you have </a:t>
            </a:r>
            <a:r>
              <a:rPr lang="en-US" spc="-5" dirty="0" smtClean="0">
                <a:cs typeface="Arial"/>
              </a:rPr>
              <a:t>security access.</a:t>
            </a:r>
            <a:endParaRPr lang="en-US" dirty="0" smtClean="0">
              <a:cs typeface="Arial"/>
            </a:endParaRPr>
          </a:p>
          <a:p>
            <a:pPr marL="285750" indent="-285750">
              <a:lnSpc>
                <a:spcPct val="107000"/>
              </a:lnSpc>
              <a:spcAft>
                <a:spcPts val="800"/>
              </a:spcAft>
              <a:buFont typeface="Arial" panose="020B0604020202020204" pitchFamily="34" charset="0"/>
              <a:buChar char="•"/>
            </a:pPr>
            <a:r>
              <a:rPr lang="en-US" spc="-5" dirty="0" smtClean="0">
                <a:cs typeface="Arial"/>
              </a:rPr>
              <a:t>This page is also used </a:t>
            </a:r>
            <a:r>
              <a:rPr lang="en-US" dirty="0" smtClean="0">
                <a:cs typeface="Arial"/>
              </a:rPr>
              <a:t>to </a:t>
            </a:r>
            <a:r>
              <a:rPr lang="en-US" spc="-5" dirty="0" smtClean="0">
                <a:cs typeface="Arial"/>
              </a:rPr>
              <a:t>clone a transaction that </a:t>
            </a:r>
            <a:r>
              <a:rPr lang="en-US" spc="-10" dirty="0" smtClean="0">
                <a:cs typeface="Arial"/>
              </a:rPr>
              <a:t>was </a:t>
            </a:r>
            <a:r>
              <a:rPr lang="en-US" spc="-5" dirty="0" smtClean="0">
                <a:cs typeface="Arial"/>
              </a:rPr>
              <a:t>cancelled or</a:t>
            </a:r>
            <a:r>
              <a:rPr lang="en-US" spc="30" dirty="0" smtClean="0">
                <a:cs typeface="Arial"/>
              </a:rPr>
              <a:t> </a:t>
            </a:r>
            <a:r>
              <a:rPr lang="en-US" spc="-10" dirty="0" smtClean="0">
                <a:cs typeface="Arial"/>
              </a:rPr>
              <a:t>denied.</a:t>
            </a:r>
            <a:endParaRPr lang="en-US" dirty="0">
              <a:cs typeface="Arial"/>
            </a:endParaRPr>
          </a:p>
          <a:p>
            <a:pPr marL="285750" indent="-285750">
              <a:lnSpc>
                <a:spcPct val="107000"/>
              </a:lnSpc>
              <a:spcAft>
                <a:spcPts val="800"/>
              </a:spcAft>
              <a:buFont typeface="Arial" panose="020B0604020202020204" pitchFamily="34" charset="0"/>
              <a:buChar char="•"/>
            </a:pPr>
            <a:r>
              <a:rPr lang="en-US" dirty="0"/>
              <a:t>If you clone a transaction denied at the location, both the original and the clone appear in the list. </a:t>
            </a:r>
            <a:endParaRPr lang="en-US" dirty="0" smtClean="0"/>
          </a:p>
          <a:p>
            <a:pPr marL="285750" indent="-285750">
              <a:lnSpc>
                <a:spcPct val="107000"/>
              </a:lnSpc>
              <a:spcAft>
                <a:spcPts val="800"/>
              </a:spcAft>
              <a:buFont typeface="Arial" panose="020B0604020202020204" pitchFamily="34" charset="0"/>
              <a:buChar char="•"/>
            </a:pPr>
            <a:r>
              <a:rPr lang="en-US" dirty="0" smtClean="0"/>
              <a:t>Tip: </a:t>
            </a:r>
            <a:r>
              <a:rPr lang="en-US" dirty="0"/>
              <a:t>T</a:t>
            </a:r>
            <a:r>
              <a:rPr lang="en-US" dirty="0" smtClean="0"/>
              <a:t>he </a:t>
            </a:r>
            <a:r>
              <a:rPr lang="en-US" dirty="0"/>
              <a:t>cloned </a:t>
            </a:r>
            <a:r>
              <a:rPr lang="en-US" dirty="0" smtClean="0"/>
              <a:t>(new</a:t>
            </a:r>
            <a:r>
              <a:rPr lang="en-US" dirty="0"/>
              <a:t>) transaction appears below the original denied transaction in the default sorting of the list</a:t>
            </a:r>
            <a:r>
              <a:rPr lang="en-US" dirty="0" smtClean="0"/>
              <a:t>.</a:t>
            </a:r>
            <a:endParaRPr lang="en-US" dirty="0"/>
          </a:p>
        </p:txBody>
      </p:sp>
      <p:sp>
        <p:nvSpPr>
          <p:cNvPr id="22" name="Rectangle 21"/>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Transaction Status</a:t>
            </a:r>
            <a:endParaRPr lang="en-US" dirty="0">
              <a:ea typeface="Times New Roman" panose="02020603050405020304" pitchFamily="18" charset="0"/>
            </a:endParaRPr>
          </a:p>
        </p:txBody>
      </p:sp>
    </p:spTree>
    <p:extLst>
      <p:ext uri="{BB962C8B-B14F-4D97-AF65-F5344CB8AC3E}">
        <p14:creationId xmlns:p14="http://schemas.microsoft.com/office/powerpoint/2010/main" val="33757554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70195" y="1768451"/>
            <a:ext cx="9286875" cy="4810125"/>
          </a:xfrm>
          <a:prstGeom prst="rect">
            <a:avLst/>
          </a:prstGeom>
          <a:ln w="6350">
            <a:solidFill>
              <a:schemeClr val="tx1"/>
            </a:solidFill>
          </a:ln>
        </p:spPr>
      </p:pic>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 PAGE </a:t>
            </a:r>
            <a:endParaRPr lang="en-US" dirty="0">
              <a:solidFill>
                <a:schemeClr val="accent5"/>
              </a:solidFill>
            </a:endParaRPr>
          </a:p>
        </p:txBody>
      </p:sp>
      <p:sp>
        <p:nvSpPr>
          <p:cNvPr id="22" name="Rectangle 21"/>
          <p:cNvSpPr/>
          <p:nvPr/>
        </p:nvSpPr>
        <p:spPr>
          <a:xfrm>
            <a:off x="0" y="86221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44779" y="1007678"/>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Transaction Status</a:t>
            </a:r>
            <a:endParaRPr lang="en-US" dirty="0">
              <a:ea typeface="Times New Roman" panose="02020603050405020304" pitchFamily="18" charset="0"/>
            </a:endParaRPr>
          </a:p>
        </p:txBody>
      </p:sp>
      <p:sp>
        <p:nvSpPr>
          <p:cNvPr id="17" name="object 15"/>
          <p:cNvSpPr txBox="1"/>
          <p:nvPr/>
        </p:nvSpPr>
        <p:spPr>
          <a:xfrm>
            <a:off x="5071730" y="2125993"/>
            <a:ext cx="3400196" cy="1120178"/>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49530" marR="93345">
              <a:lnSpc>
                <a:spcPct val="100000"/>
              </a:lnSpc>
              <a:spcBef>
                <a:spcPts val="95"/>
              </a:spcBef>
            </a:pPr>
            <a:r>
              <a:rPr b="1" spc="-5" dirty="0">
                <a:latin typeface="Arial"/>
                <a:cs typeface="Arial"/>
              </a:rPr>
              <a:t>Transaction Status </a:t>
            </a:r>
            <a:r>
              <a:rPr spc="-10" dirty="0">
                <a:latin typeface="Arial"/>
                <a:cs typeface="Arial"/>
              </a:rPr>
              <a:t>values are:  </a:t>
            </a:r>
            <a:r>
              <a:rPr b="1" spc="-5" dirty="0">
                <a:latin typeface="Arial"/>
                <a:cs typeface="Arial"/>
              </a:rPr>
              <a:t>Requested</a:t>
            </a:r>
            <a:r>
              <a:rPr spc="-5" dirty="0">
                <a:latin typeface="Arial"/>
                <a:cs typeface="Arial"/>
              </a:rPr>
              <a:t>, </a:t>
            </a:r>
            <a:r>
              <a:rPr b="1" spc="-5" dirty="0">
                <a:latin typeface="Arial"/>
                <a:cs typeface="Arial"/>
              </a:rPr>
              <a:t>Completed</a:t>
            </a:r>
            <a:r>
              <a:rPr spc="-5" dirty="0">
                <a:latin typeface="Arial"/>
                <a:cs typeface="Arial"/>
              </a:rPr>
              <a:t>,  </a:t>
            </a:r>
            <a:r>
              <a:rPr b="1" spc="-10" dirty="0">
                <a:latin typeface="Arial"/>
                <a:cs typeface="Arial"/>
              </a:rPr>
              <a:t>Hired/Added</a:t>
            </a:r>
            <a:r>
              <a:rPr spc="-10" dirty="0">
                <a:latin typeface="Arial"/>
                <a:cs typeface="Arial"/>
              </a:rPr>
              <a:t>, </a:t>
            </a:r>
            <a:r>
              <a:rPr b="1" spc="-5" dirty="0" smtClean="0">
                <a:latin typeface="Arial"/>
                <a:cs typeface="Arial"/>
              </a:rPr>
              <a:t>Denied</a:t>
            </a:r>
            <a:r>
              <a:rPr lang="en-US" spc="-5" dirty="0" smtClean="0">
                <a:latin typeface="Arial"/>
                <a:cs typeface="Arial"/>
              </a:rPr>
              <a:t>,</a:t>
            </a:r>
            <a:r>
              <a:rPr b="1" spc="-5" dirty="0" smtClean="0">
                <a:latin typeface="Arial"/>
                <a:cs typeface="Arial"/>
              </a:rPr>
              <a:t> </a:t>
            </a:r>
            <a:r>
              <a:rPr spc="-10" dirty="0">
                <a:latin typeface="Arial"/>
                <a:cs typeface="Arial"/>
              </a:rPr>
              <a:t>and  </a:t>
            </a:r>
            <a:r>
              <a:rPr b="1" spc="-5" dirty="0">
                <a:latin typeface="Arial"/>
                <a:cs typeface="Arial"/>
              </a:rPr>
              <a:t>Cancel</a:t>
            </a:r>
            <a:r>
              <a:rPr spc="-5" dirty="0">
                <a:latin typeface="Arial"/>
                <a:cs typeface="Arial"/>
              </a:rPr>
              <a:t>.</a:t>
            </a:r>
            <a:endParaRPr dirty="0">
              <a:latin typeface="Arial"/>
              <a:cs typeface="Arial"/>
            </a:endParaRPr>
          </a:p>
        </p:txBody>
      </p:sp>
      <p:sp>
        <p:nvSpPr>
          <p:cNvPr id="27" name="object 22"/>
          <p:cNvSpPr txBox="1"/>
          <p:nvPr/>
        </p:nvSpPr>
        <p:spPr>
          <a:xfrm>
            <a:off x="8051697" y="3493279"/>
            <a:ext cx="3704368" cy="1951175"/>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57785" marR="71120">
              <a:lnSpc>
                <a:spcPct val="100000"/>
              </a:lnSpc>
              <a:spcBef>
                <a:spcPts val="95"/>
              </a:spcBef>
            </a:pPr>
            <a:r>
              <a:rPr spc="-5" dirty="0">
                <a:latin typeface="Arial"/>
                <a:cs typeface="Arial"/>
              </a:rPr>
              <a:t>If a transaction </a:t>
            </a:r>
            <a:r>
              <a:rPr spc="-10" dirty="0">
                <a:latin typeface="Arial"/>
                <a:cs typeface="Arial"/>
              </a:rPr>
              <a:t>is cancelled or  denied, </a:t>
            </a:r>
            <a:r>
              <a:rPr spc="-20" dirty="0">
                <a:latin typeface="Arial"/>
                <a:cs typeface="Arial"/>
              </a:rPr>
              <a:t>you </a:t>
            </a:r>
            <a:r>
              <a:rPr spc="-5" dirty="0">
                <a:latin typeface="Arial"/>
                <a:cs typeface="Arial"/>
              </a:rPr>
              <a:t>can </a:t>
            </a:r>
            <a:r>
              <a:rPr b="1" spc="-10" dirty="0" smtClean="0">
                <a:latin typeface="Arial"/>
                <a:cs typeface="Arial"/>
              </a:rPr>
              <a:t>View </a:t>
            </a:r>
            <a:r>
              <a:rPr b="1" spc="-5" dirty="0">
                <a:latin typeface="Arial"/>
                <a:cs typeface="Arial"/>
              </a:rPr>
              <a:t>Comments </a:t>
            </a:r>
            <a:r>
              <a:rPr spc="-5" dirty="0">
                <a:latin typeface="Arial"/>
                <a:cs typeface="Arial"/>
              </a:rPr>
              <a:t>to see </a:t>
            </a:r>
            <a:r>
              <a:rPr spc="-10" dirty="0">
                <a:latin typeface="Arial"/>
                <a:cs typeface="Arial"/>
              </a:rPr>
              <a:t>why it </a:t>
            </a:r>
            <a:r>
              <a:rPr spc="-15" dirty="0">
                <a:latin typeface="Arial"/>
                <a:cs typeface="Arial"/>
              </a:rPr>
              <a:t>was  </a:t>
            </a:r>
            <a:r>
              <a:rPr spc="-10" dirty="0">
                <a:latin typeface="Arial"/>
                <a:cs typeface="Arial"/>
              </a:rPr>
              <a:t>cancelled/denied, then </a:t>
            </a:r>
            <a:r>
              <a:rPr b="1" spc="-5" dirty="0">
                <a:latin typeface="Arial"/>
                <a:cs typeface="Arial"/>
              </a:rPr>
              <a:t>Clone </a:t>
            </a:r>
            <a:r>
              <a:rPr spc="-10" dirty="0" smtClean="0">
                <a:latin typeface="Arial"/>
                <a:cs typeface="Arial"/>
              </a:rPr>
              <a:t>the </a:t>
            </a:r>
            <a:r>
              <a:rPr spc="-5" dirty="0">
                <a:latin typeface="Arial"/>
                <a:cs typeface="Arial"/>
              </a:rPr>
              <a:t>existing template information </a:t>
            </a:r>
            <a:r>
              <a:rPr spc="-10" dirty="0" smtClean="0">
                <a:latin typeface="Arial"/>
                <a:cs typeface="Arial"/>
              </a:rPr>
              <a:t>into </a:t>
            </a:r>
            <a:r>
              <a:rPr spc="-5" dirty="0">
                <a:latin typeface="Arial"/>
                <a:cs typeface="Arial"/>
              </a:rPr>
              <a:t>a </a:t>
            </a:r>
            <a:r>
              <a:rPr spc="-10" dirty="0">
                <a:latin typeface="Arial"/>
                <a:cs typeface="Arial"/>
              </a:rPr>
              <a:t>new </a:t>
            </a:r>
            <a:r>
              <a:rPr spc="-5" dirty="0">
                <a:latin typeface="Arial"/>
                <a:cs typeface="Arial"/>
              </a:rPr>
              <a:t>template, </a:t>
            </a:r>
            <a:r>
              <a:rPr spc="-5" dirty="0" smtClean="0">
                <a:latin typeface="Arial"/>
                <a:cs typeface="Arial"/>
              </a:rPr>
              <a:t>correct</a:t>
            </a:r>
            <a:r>
              <a:rPr lang="en-US" spc="-5" dirty="0" smtClean="0">
                <a:latin typeface="Arial"/>
                <a:cs typeface="Arial"/>
              </a:rPr>
              <a:t>,</a:t>
            </a:r>
            <a:r>
              <a:rPr spc="-5" dirty="0" smtClean="0">
                <a:latin typeface="Arial"/>
                <a:cs typeface="Arial"/>
              </a:rPr>
              <a:t> </a:t>
            </a:r>
            <a:r>
              <a:rPr spc="-10" dirty="0">
                <a:latin typeface="Arial"/>
                <a:cs typeface="Arial"/>
              </a:rPr>
              <a:t>and  </a:t>
            </a:r>
            <a:r>
              <a:rPr spc="-5" dirty="0">
                <a:latin typeface="Arial"/>
                <a:cs typeface="Arial"/>
              </a:rPr>
              <a:t>resubmit.</a:t>
            </a:r>
            <a:endParaRPr dirty="0">
              <a:latin typeface="Arial"/>
              <a:cs typeface="Arial"/>
            </a:endParaRPr>
          </a:p>
        </p:txBody>
      </p:sp>
      <p:cxnSp>
        <p:nvCxnSpPr>
          <p:cNvPr id="4" name="Straight Arrow Connector 3"/>
          <p:cNvCxnSpPr>
            <a:stCxn id="17" idx="1"/>
          </p:cNvCxnSpPr>
          <p:nvPr/>
        </p:nvCxnSpPr>
        <p:spPr>
          <a:xfrm flipH="1">
            <a:off x="4561367" y="2686082"/>
            <a:ext cx="510363" cy="5600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62344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99238" y="1795850"/>
            <a:ext cx="3184513" cy="3228910"/>
          </a:xfrm>
          <a:prstGeom prst="rect">
            <a:avLst/>
          </a:prstGeom>
        </p:spPr>
      </p:pic>
    </p:spTree>
    <p:extLst>
      <p:ext uri="{BB962C8B-B14F-4D97-AF65-F5344CB8AC3E}">
        <p14:creationId xmlns:p14="http://schemas.microsoft.com/office/powerpoint/2010/main" val="1633991504"/>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40038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When is the cloning function available?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You can </a:t>
            </a:r>
            <a:r>
              <a:rPr kumimoji="0" lang="en-US" b="0" i="0" u="none" strike="noStrike" kern="1200" cap="none" spc="0" normalizeH="0" baseline="0" noProof="0" dirty="0" smtClean="0">
                <a:ln>
                  <a:noFill/>
                </a:ln>
                <a:solidFill>
                  <a:prstClr val="black"/>
                </a:solidFill>
                <a:effectLst/>
                <a:uLnTx/>
                <a:uFillTx/>
                <a:latin typeface="Arial"/>
                <a:ea typeface="+mn-ea"/>
                <a:cs typeface="+mn-cs"/>
              </a:rPr>
              <a:t>view denial comments </a:t>
            </a:r>
            <a:r>
              <a:rPr kumimoji="0" lang="en-US" b="0" i="0" u="none" strike="noStrike" kern="1200" cap="none" spc="0" normalizeH="0" baseline="0" noProof="0" dirty="0">
                <a:ln>
                  <a:noFill/>
                </a:ln>
                <a:solidFill>
                  <a:prstClr val="black"/>
                </a:solidFill>
                <a:effectLst/>
                <a:uLnTx/>
                <a:uFillTx/>
                <a:latin typeface="Arial"/>
                <a:ea typeface="+mn-ea"/>
                <a:cs typeface="+mn-cs"/>
              </a:rPr>
              <a:t>in </a:t>
            </a:r>
            <a:r>
              <a:rPr kumimoji="0" lang="en-US" b="0" i="0" u="none" strike="noStrike" kern="1200" cap="none" spc="0" normalizeH="0" baseline="0" noProof="0" dirty="0" smtClean="0">
                <a:ln>
                  <a:noFill/>
                </a:ln>
                <a:solidFill>
                  <a:prstClr val="black"/>
                </a:solidFill>
                <a:effectLst/>
                <a:uLnTx/>
                <a:uFillTx/>
                <a:latin typeface="Arial"/>
                <a:ea typeface="+mn-ea"/>
                <a:cs typeface="+mn-cs"/>
              </a:rPr>
              <a:t>what page?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Where do you go to clone a</a:t>
            </a:r>
            <a:r>
              <a:rPr kumimoji="0" lang="en-US" b="0" i="0" u="none" strike="noStrike" kern="1200" cap="none" spc="0" normalizeH="0" noProof="0" dirty="0" smtClean="0">
                <a:ln>
                  <a:noFill/>
                </a:ln>
                <a:solidFill>
                  <a:prstClr val="black"/>
                </a:solidFill>
                <a:effectLst/>
                <a:uLnTx/>
                <a:uFillTx/>
                <a:latin typeface="Arial"/>
                <a:ea typeface="+mn-ea"/>
                <a:cs typeface="+mn-cs"/>
              </a:rPr>
              <a:t> transaction? </a:t>
            </a:r>
            <a:r>
              <a:rPr kumimoji="0" lang="en-US"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1597087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Approving a Transaction     </a:t>
            </a:r>
            <a:endParaRPr lang="en-US" sz="7200" b="1" dirty="0">
              <a:solidFill>
                <a:srgbClr val="F1AB00"/>
              </a:solidFill>
            </a:endParaRPr>
          </a:p>
        </p:txBody>
      </p:sp>
    </p:spTree>
    <p:extLst>
      <p:ext uri="{BB962C8B-B14F-4D97-AF65-F5344CB8AC3E}">
        <p14:creationId xmlns:p14="http://schemas.microsoft.com/office/powerpoint/2010/main" val="6275937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18310" y="967549"/>
            <a:ext cx="11225348" cy="787652"/>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The template transaction has been routed for approval and appears in the Worklist.</a:t>
            </a:r>
          </a:p>
          <a:p>
            <a:pPr marL="285750" indent="-285750">
              <a:lnSpc>
                <a:spcPct val="107000"/>
              </a:lnSpc>
              <a:spcAft>
                <a:spcPts val="800"/>
              </a:spcAft>
              <a:buFont typeface="Arial" panose="020B0604020202020204" pitchFamily="34" charset="0"/>
              <a:buChar char="•"/>
            </a:pPr>
            <a:r>
              <a:rPr lang="en-US" dirty="0" smtClean="0"/>
              <a:t>Click on appropriate template to </a:t>
            </a:r>
            <a:r>
              <a:rPr lang="en-US" b="1" dirty="0" smtClean="0"/>
              <a:t>Approve</a:t>
            </a:r>
            <a:r>
              <a:rPr lang="en-US" dirty="0" smtClean="0"/>
              <a:t> or </a:t>
            </a:r>
            <a:r>
              <a:rPr lang="en-US" b="1" dirty="0" smtClean="0"/>
              <a:t>Deny </a:t>
            </a:r>
            <a:r>
              <a:rPr lang="en-US" dirty="0" smtClean="0"/>
              <a:t>the transaction. </a:t>
            </a:r>
            <a:endParaRPr lang="en-US" b="1" dirty="0" smtClean="0"/>
          </a:p>
        </p:txBody>
      </p:sp>
      <p:pic>
        <p:nvPicPr>
          <p:cNvPr id="4" name="Picture 3"/>
          <p:cNvPicPr>
            <a:picLocks noChangeAspect="1"/>
          </p:cNvPicPr>
          <p:nvPr/>
        </p:nvPicPr>
        <p:blipFill>
          <a:blip r:embed="rId3"/>
          <a:stretch>
            <a:fillRect/>
          </a:stretch>
        </p:blipFill>
        <p:spPr>
          <a:xfrm>
            <a:off x="2550128" y="2884057"/>
            <a:ext cx="6620279" cy="2619698"/>
          </a:xfrm>
          <a:prstGeom prst="rect">
            <a:avLst/>
          </a:prstGeom>
          <a:ln w="6350">
            <a:solidFill>
              <a:schemeClr val="tx1"/>
            </a:solidFill>
          </a:ln>
        </p:spPr>
      </p:pic>
      <p:grpSp>
        <p:nvGrpSpPr>
          <p:cNvPr id="5" name="Group 4"/>
          <p:cNvGrpSpPr/>
          <p:nvPr/>
        </p:nvGrpSpPr>
        <p:grpSpPr>
          <a:xfrm>
            <a:off x="7288567" y="3167281"/>
            <a:ext cx="4555091" cy="646331"/>
            <a:chOff x="5504434" y="2279515"/>
            <a:chExt cx="4882439" cy="646331"/>
          </a:xfrm>
        </p:grpSpPr>
        <p:sp>
          <p:nvSpPr>
            <p:cNvPr id="6" name="TextBox 5"/>
            <p:cNvSpPr txBox="1"/>
            <p:nvPr/>
          </p:nvSpPr>
          <p:spPr>
            <a:xfrm>
              <a:off x="7637506" y="2279515"/>
              <a:ext cx="2749367"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Click the link to review, approve, or deny. </a:t>
              </a:r>
            </a:p>
          </p:txBody>
        </p:sp>
        <p:cxnSp>
          <p:nvCxnSpPr>
            <p:cNvPr id="7" name="Straight Arrow Connector 6"/>
            <p:cNvCxnSpPr>
              <a:stCxn id="6" idx="1"/>
            </p:cNvCxnSpPr>
            <p:nvPr/>
          </p:nvCxnSpPr>
          <p:spPr>
            <a:xfrm flipH="1">
              <a:off x="5504434" y="2602681"/>
              <a:ext cx="2133072" cy="323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AWE APPROVAL ROLE </a:t>
            </a:r>
            <a:endParaRPr lang="en-US" dirty="0">
              <a:solidFill>
                <a:schemeClr val="accent5"/>
              </a:solidFill>
            </a:endParaRPr>
          </a:p>
        </p:txBody>
      </p:sp>
    </p:spTree>
    <p:extLst>
      <p:ext uri="{BB962C8B-B14F-4D97-AF65-F5344CB8AC3E}">
        <p14:creationId xmlns:p14="http://schemas.microsoft.com/office/powerpoint/2010/main" val="194889344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9003" y="1985788"/>
            <a:ext cx="3192934" cy="3039058"/>
          </a:xfrm>
          <a:prstGeom prst="rect">
            <a:avLst/>
          </a:prstGeom>
          <a:solidFill>
            <a:schemeClr val="accent1">
              <a:lumMod val="20000"/>
              <a:lumOff val="80000"/>
            </a:schemeClr>
          </a:solidFill>
          <a:ln w="6350">
            <a:solidFill>
              <a:schemeClr val="tx1"/>
            </a:solidFill>
          </a:ln>
        </p:spPr>
      </p:pic>
      <p:pic>
        <p:nvPicPr>
          <p:cNvPr id="4" name="Picture 3"/>
          <p:cNvPicPr>
            <a:picLocks noChangeAspect="1"/>
          </p:cNvPicPr>
          <p:nvPr/>
        </p:nvPicPr>
        <p:blipFill>
          <a:blip r:embed="rId4"/>
          <a:stretch>
            <a:fillRect/>
          </a:stretch>
        </p:blipFill>
        <p:spPr>
          <a:xfrm>
            <a:off x="153512" y="1709627"/>
            <a:ext cx="4195575" cy="4020760"/>
          </a:xfrm>
          <a:prstGeom prst="rect">
            <a:avLst/>
          </a:prstGeom>
          <a:ln w="6350">
            <a:solidFill>
              <a:schemeClr val="tx1"/>
            </a:solidFill>
          </a:ln>
        </p:spPr>
      </p:pic>
      <p:pic>
        <p:nvPicPr>
          <p:cNvPr id="8" name="Picture 7"/>
          <p:cNvPicPr>
            <a:picLocks noChangeAspect="1"/>
          </p:cNvPicPr>
          <p:nvPr/>
        </p:nvPicPr>
        <p:blipFill>
          <a:blip r:embed="rId5"/>
          <a:stretch>
            <a:fillRect/>
          </a:stretch>
        </p:blipFill>
        <p:spPr>
          <a:xfrm>
            <a:off x="7878811" y="221166"/>
            <a:ext cx="4284617" cy="6597089"/>
          </a:xfrm>
          <a:prstGeom prst="rect">
            <a:avLst/>
          </a:prstGeom>
          <a:ln w="6350">
            <a:solidFill>
              <a:schemeClr val="tx1"/>
            </a:solidFill>
          </a:ln>
        </p:spPr>
      </p:pic>
      <p:sp>
        <p:nvSpPr>
          <p:cNvPr id="10" name="TextBox 9"/>
          <p:cNvSpPr txBox="1"/>
          <p:nvPr/>
        </p:nvSpPr>
        <p:spPr>
          <a:xfrm>
            <a:off x="1379051" y="1103847"/>
            <a:ext cx="3014616" cy="663580"/>
          </a:xfrm>
          <a:prstGeom prst="rect">
            <a:avLst/>
          </a:prstGeom>
          <a:solidFill>
            <a:schemeClr val="accent1">
              <a:lumMod val="20000"/>
              <a:lumOff val="80000"/>
            </a:schemeClr>
          </a:solidFill>
          <a:ln w="6350">
            <a:solidFill>
              <a:schemeClr val="tx1"/>
            </a:solidFill>
          </a:ln>
        </p:spPr>
        <p:txBody>
          <a:bodyPr wrap="square" rtlCol="0">
            <a:spAutoFit/>
          </a:bodyPr>
          <a:lstStyle/>
          <a:p>
            <a:pPr>
              <a:lnSpc>
                <a:spcPct val="107000"/>
              </a:lnSpc>
              <a:spcAft>
                <a:spcPts val="800"/>
              </a:spcAft>
            </a:pPr>
            <a:r>
              <a:rPr lang="en-US" dirty="0" smtClean="0"/>
              <a:t>Click on the Persons Name to view Transaction Details. </a:t>
            </a:r>
            <a:endParaRPr lang="en-US" dirty="0"/>
          </a:p>
        </p:txBody>
      </p:sp>
      <p:sp>
        <p:nvSpPr>
          <p:cNvPr id="11" name="Title 1"/>
          <p:cNvSpPr>
            <a:spLocks noGrp="1"/>
          </p:cNvSpPr>
          <p:nvPr>
            <p:ph type="title"/>
          </p:nvPr>
        </p:nvSpPr>
        <p:spPr>
          <a:xfrm>
            <a:off x="153512" y="221166"/>
            <a:ext cx="10963618" cy="685800"/>
          </a:xfrm>
        </p:spPr>
        <p:txBody>
          <a:bodyPr/>
          <a:lstStyle/>
          <a:p>
            <a:r>
              <a:rPr lang="en-US" dirty="0" smtClean="0">
                <a:solidFill>
                  <a:schemeClr val="accent5"/>
                </a:solidFill>
              </a:rPr>
              <a:t>AWE APPROVAL ROLE </a:t>
            </a:r>
            <a:endParaRPr lang="en-US" dirty="0">
              <a:solidFill>
                <a:schemeClr val="accent5"/>
              </a:solidFill>
            </a:endParaRPr>
          </a:p>
        </p:txBody>
      </p:sp>
      <p:cxnSp>
        <p:nvCxnSpPr>
          <p:cNvPr id="13" name="Straight Arrow Connector 12"/>
          <p:cNvCxnSpPr/>
          <p:nvPr/>
        </p:nvCxnSpPr>
        <p:spPr>
          <a:xfrm flipH="1">
            <a:off x="973590" y="1788906"/>
            <a:ext cx="924879" cy="963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64639" y="1300729"/>
            <a:ext cx="3014616" cy="685059"/>
          </a:xfrm>
          <a:prstGeom prst="rect">
            <a:avLst/>
          </a:prstGeom>
          <a:solidFill>
            <a:schemeClr val="accent1">
              <a:lumMod val="20000"/>
              <a:lumOff val="80000"/>
            </a:schemeClr>
          </a:solidFill>
          <a:ln w="6350">
            <a:solidFill>
              <a:schemeClr val="tx1"/>
            </a:solidFill>
          </a:ln>
        </p:spPr>
        <p:txBody>
          <a:bodyPr wrap="square" rtlCol="0">
            <a:spAutoFit/>
          </a:bodyPr>
          <a:lstStyle/>
          <a:p>
            <a:pPr>
              <a:lnSpc>
                <a:spcPct val="107000"/>
              </a:lnSpc>
              <a:spcAft>
                <a:spcPts val="800"/>
              </a:spcAft>
            </a:pPr>
            <a:r>
              <a:rPr lang="en-US" dirty="0" smtClean="0"/>
              <a:t>Transactional Details will appear. Click </a:t>
            </a:r>
            <a:r>
              <a:rPr lang="en-US" b="1" dirty="0" smtClean="0"/>
              <a:t>Continue</a:t>
            </a:r>
            <a:r>
              <a:rPr lang="en-US" dirty="0" smtClean="0"/>
              <a:t>.</a:t>
            </a:r>
            <a:endParaRPr lang="en-US" dirty="0"/>
          </a:p>
        </p:txBody>
      </p:sp>
      <p:cxnSp>
        <p:nvCxnSpPr>
          <p:cNvPr id="17" name="Straight Arrow Connector 16"/>
          <p:cNvCxnSpPr>
            <a:stCxn id="15" idx="2"/>
          </p:cNvCxnSpPr>
          <p:nvPr/>
        </p:nvCxnSpPr>
        <p:spPr>
          <a:xfrm flipH="1">
            <a:off x="5169165" y="1985788"/>
            <a:ext cx="1002782" cy="2602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00529" y="221166"/>
            <a:ext cx="1543017" cy="981423"/>
          </a:xfrm>
          <a:prstGeom prst="rect">
            <a:avLst/>
          </a:prstGeom>
          <a:solidFill>
            <a:schemeClr val="accent1">
              <a:lumMod val="20000"/>
              <a:lumOff val="80000"/>
            </a:schemeClr>
          </a:solidFill>
          <a:ln w="6350">
            <a:solidFill>
              <a:schemeClr val="tx1"/>
            </a:solidFill>
          </a:ln>
        </p:spPr>
        <p:txBody>
          <a:bodyPr wrap="square" rtlCol="0">
            <a:spAutoFit/>
          </a:bodyPr>
          <a:lstStyle/>
          <a:p>
            <a:pPr>
              <a:lnSpc>
                <a:spcPct val="107000"/>
              </a:lnSpc>
              <a:spcAft>
                <a:spcPts val="800"/>
              </a:spcAft>
            </a:pPr>
            <a:r>
              <a:rPr lang="en-US" dirty="0" smtClean="0"/>
              <a:t>Template Transaction will appear.</a:t>
            </a:r>
            <a:endParaRPr lang="en-US" dirty="0"/>
          </a:p>
        </p:txBody>
      </p:sp>
      <p:cxnSp>
        <p:nvCxnSpPr>
          <p:cNvPr id="20" name="Straight Arrow Connector 19"/>
          <p:cNvCxnSpPr/>
          <p:nvPr/>
        </p:nvCxnSpPr>
        <p:spPr>
          <a:xfrm flipV="1">
            <a:off x="7643546" y="365760"/>
            <a:ext cx="358307" cy="444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03871" y="5249087"/>
            <a:ext cx="2975385" cy="1277786"/>
          </a:xfrm>
          <a:prstGeom prst="rect">
            <a:avLst/>
          </a:prstGeom>
          <a:solidFill>
            <a:schemeClr val="accent1">
              <a:lumMod val="20000"/>
              <a:lumOff val="80000"/>
            </a:schemeClr>
          </a:solidFill>
          <a:ln w="6350">
            <a:solidFill>
              <a:schemeClr val="tx1"/>
            </a:solidFill>
          </a:ln>
        </p:spPr>
        <p:txBody>
          <a:bodyPr wrap="square" rtlCol="0">
            <a:spAutoFit/>
          </a:bodyPr>
          <a:lstStyle/>
          <a:p>
            <a:pPr>
              <a:lnSpc>
                <a:spcPct val="107000"/>
              </a:lnSpc>
              <a:spcAft>
                <a:spcPts val="800"/>
              </a:spcAft>
            </a:pPr>
            <a:r>
              <a:rPr lang="en-US" dirty="0" smtClean="0"/>
              <a:t>Notice that the </a:t>
            </a:r>
            <a:r>
              <a:rPr lang="en-US" b="1" dirty="0" smtClean="0"/>
              <a:t>Save and Submit </a:t>
            </a:r>
            <a:r>
              <a:rPr lang="en-US" dirty="0" smtClean="0"/>
              <a:t>button are greyed out, because this is the </a:t>
            </a:r>
            <a:r>
              <a:rPr lang="en-US" b="1" dirty="0" smtClean="0"/>
              <a:t>original</a:t>
            </a:r>
            <a:r>
              <a:rPr lang="en-US" dirty="0" smtClean="0"/>
              <a:t> transaction. </a:t>
            </a:r>
            <a:endParaRPr lang="en-US" dirty="0"/>
          </a:p>
        </p:txBody>
      </p:sp>
      <p:cxnSp>
        <p:nvCxnSpPr>
          <p:cNvPr id="25" name="Straight Arrow Connector 24"/>
          <p:cNvCxnSpPr/>
          <p:nvPr/>
        </p:nvCxnSpPr>
        <p:spPr>
          <a:xfrm>
            <a:off x="7693163" y="6278880"/>
            <a:ext cx="501603" cy="357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4288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AWE APPROVAL ROLE </a:t>
            </a:r>
            <a:endParaRPr lang="en-US" dirty="0">
              <a:solidFill>
                <a:schemeClr val="accent5"/>
              </a:solidFill>
            </a:endParaRPr>
          </a:p>
        </p:txBody>
      </p:sp>
      <p:sp>
        <p:nvSpPr>
          <p:cNvPr id="57" name="Rectangle 56"/>
          <p:cNvSpPr/>
          <p:nvPr/>
        </p:nvSpPr>
        <p:spPr>
          <a:xfrm>
            <a:off x="11442727" y="5861115"/>
            <a:ext cx="635726" cy="957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93346" y="4592394"/>
            <a:ext cx="2585949" cy="1574149"/>
          </a:xfrm>
          <a:prstGeom prst="rect">
            <a:avLst/>
          </a:prstGeom>
          <a:solidFill>
            <a:schemeClr val="accent1">
              <a:lumMod val="20000"/>
              <a:lumOff val="80000"/>
            </a:schemeClr>
          </a:solidFill>
          <a:ln w="6350">
            <a:solidFill>
              <a:schemeClr val="tx1"/>
            </a:solidFill>
          </a:ln>
        </p:spPr>
        <p:txBody>
          <a:bodyPr wrap="square" rtlCol="0">
            <a:spAutoFit/>
          </a:bodyPr>
          <a:lstStyle/>
          <a:p>
            <a:pPr>
              <a:lnSpc>
                <a:spcPct val="107000"/>
              </a:lnSpc>
              <a:spcAft>
                <a:spcPts val="800"/>
              </a:spcAft>
            </a:pPr>
            <a:r>
              <a:rPr lang="en-US" dirty="0" smtClean="0"/>
              <a:t>In this example, we will be approving the Academic Full Hire Transaction. Click </a:t>
            </a:r>
            <a:r>
              <a:rPr lang="en-US" b="1" dirty="0" smtClean="0"/>
              <a:t>Approve</a:t>
            </a:r>
            <a:r>
              <a:rPr lang="en-US" dirty="0" smtClean="0"/>
              <a:t>.</a:t>
            </a:r>
            <a:endParaRPr lang="en-US" dirty="0"/>
          </a:p>
        </p:txBody>
      </p:sp>
      <p:pic>
        <p:nvPicPr>
          <p:cNvPr id="4" name="Picture 3"/>
          <p:cNvPicPr>
            <a:picLocks noChangeAspect="1"/>
          </p:cNvPicPr>
          <p:nvPr/>
        </p:nvPicPr>
        <p:blipFill>
          <a:blip r:embed="rId3"/>
          <a:stretch>
            <a:fillRect/>
          </a:stretch>
        </p:blipFill>
        <p:spPr>
          <a:xfrm>
            <a:off x="3055336" y="1135580"/>
            <a:ext cx="5763811" cy="5332443"/>
          </a:xfrm>
          <a:prstGeom prst="rect">
            <a:avLst/>
          </a:prstGeom>
          <a:ln w="6350">
            <a:solidFill>
              <a:schemeClr val="tx1"/>
            </a:solidFill>
          </a:ln>
        </p:spPr>
      </p:pic>
      <p:cxnSp>
        <p:nvCxnSpPr>
          <p:cNvPr id="26" name="Straight Arrow Connector 25"/>
          <p:cNvCxnSpPr/>
          <p:nvPr/>
        </p:nvCxnSpPr>
        <p:spPr>
          <a:xfrm flipV="1">
            <a:off x="2779295" y="4042612"/>
            <a:ext cx="552083" cy="549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9884165" y="5930110"/>
            <a:ext cx="1876425" cy="819150"/>
          </a:xfrm>
          <a:prstGeom prst="rect">
            <a:avLst/>
          </a:prstGeom>
        </p:spPr>
      </p:pic>
    </p:spTree>
    <p:extLst>
      <p:ext uri="{BB962C8B-B14F-4D97-AF65-F5344CB8AC3E}">
        <p14:creationId xmlns:p14="http://schemas.microsoft.com/office/powerpoint/2010/main" val="2533423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Job Codes  </a:t>
            </a:r>
            <a:endParaRPr lang="en-US" dirty="0">
              <a:solidFill>
                <a:schemeClr val="accent5"/>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17262292"/>
              </p:ext>
            </p:extLst>
          </p:nvPr>
        </p:nvGraphicFramePr>
        <p:xfrm>
          <a:off x="504093" y="1105728"/>
          <a:ext cx="11189368" cy="4933068"/>
        </p:xfrm>
        <a:graphic>
          <a:graphicData uri="http://schemas.openxmlformats.org/drawingml/2006/table">
            <a:tbl>
              <a:tblPr firstRow="1" firstCol="1" bandRow="1">
                <a:tableStyleId>{5C22544A-7EE6-4342-B048-85BDC9FD1C3A}</a:tableStyleId>
              </a:tblPr>
              <a:tblGrid>
                <a:gridCol w="1352325">
                  <a:extLst>
                    <a:ext uri="{9D8B030D-6E8A-4147-A177-3AD203B41FA5}">
                      <a16:colId xmlns:a16="http://schemas.microsoft.com/office/drawing/2014/main" val="3707579353"/>
                    </a:ext>
                  </a:extLst>
                </a:gridCol>
                <a:gridCol w="1199639">
                  <a:extLst>
                    <a:ext uri="{9D8B030D-6E8A-4147-A177-3AD203B41FA5}">
                      <a16:colId xmlns:a16="http://schemas.microsoft.com/office/drawing/2014/main" val="107796652"/>
                    </a:ext>
                  </a:extLst>
                </a:gridCol>
                <a:gridCol w="1374135">
                  <a:extLst>
                    <a:ext uri="{9D8B030D-6E8A-4147-A177-3AD203B41FA5}">
                      <a16:colId xmlns:a16="http://schemas.microsoft.com/office/drawing/2014/main" val="3186748893"/>
                    </a:ext>
                  </a:extLst>
                </a:gridCol>
                <a:gridCol w="7263269">
                  <a:extLst>
                    <a:ext uri="{9D8B030D-6E8A-4147-A177-3AD203B41FA5}">
                      <a16:colId xmlns:a16="http://schemas.microsoft.com/office/drawing/2014/main" val="225121005"/>
                    </a:ext>
                  </a:extLst>
                </a:gridCol>
              </a:tblGrid>
              <a:tr h="211734">
                <a:tc>
                  <a:txBody>
                    <a:bodyPr/>
                    <a:lstStyle/>
                    <a:p>
                      <a:pPr marL="0" marR="0" algn="l">
                        <a:lnSpc>
                          <a:spcPct val="107000"/>
                        </a:lnSpc>
                        <a:spcBef>
                          <a:spcPts val="0"/>
                        </a:spcBef>
                        <a:spcAft>
                          <a:spcPts val="0"/>
                        </a:spcAft>
                      </a:pPr>
                      <a:r>
                        <a:rPr lang="en-US" sz="1600" dirty="0">
                          <a:effectLst/>
                        </a:rPr>
                        <a:t>EMPL Class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Job Code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CTO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CTO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727226145"/>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866337994"/>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001007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ACT/Interim 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001817447"/>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Assoc 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760798493"/>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ACT/Interim Associate 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204708220"/>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Asst 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983425416"/>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ACT/Interim Assistant 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997278903"/>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Divisional 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401768773"/>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Assoc Divisional 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452458099"/>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ACT/Interim Divisional 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873139553"/>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S21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Dean- Extended Learning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4063646332"/>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928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Faculty Asst to Vice Chancellor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584112341"/>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928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Faculty Asst to Chancellor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249945934"/>
                  </a:ext>
                </a:extLst>
              </a:tr>
              <a:tr h="211734">
                <a:tc>
                  <a:txBody>
                    <a:bodyPr/>
                    <a:lstStyle/>
                    <a:p>
                      <a:pPr marL="0" marR="0" algn="l">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001055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928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1600" dirty="0">
                          <a:effectLst/>
                        </a:rPr>
                        <a:t>Faculty </a:t>
                      </a:r>
                      <a:r>
                        <a:rPr lang="en-US" sz="1600" dirty="0" smtClean="0">
                          <a:effectLst/>
                        </a:rPr>
                        <a:t>Asst </a:t>
                      </a:r>
                      <a:r>
                        <a:rPr lang="en-US" sz="1600" dirty="0">
                          <a:effectLst/>
                        </a:rPr>
                        <a:t>to Provost/Dean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952762047"/>
                  </a:ext>
                </a:extLst>
              </a:tr>
            </a:tbl>
          </a:graphicData>
        </a:graphic>
      </p:graphicFrame>
    </p:spTree>
    <p:extLst>
      <p:ext uri="{BB962C8B-B14F-4D97-AF65-F5344CB8AC3E}">
        <p14:creationId xmlns:p14="http://schemas.microsoft.com/office/powerpoint/2010/main" val="19671751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AWE APPROVAL ROLE </a:t>
            </a:r>
            <a:endParaRPr lang="en-US" dirty="0">
              <a:solidFill>
                <a:schemeClr val="accent5"/>
              </a:solidFill>
            </a:endParaRPr>
          </a:p>
        </p:txBody>
      </p:sp>
      <p:sp>
        <p:nvSpPr>
          <p:cNvPr id="57" name="Rectangle 56"/>
          <p:cNvSpPr/>
          <p:nvPr/>
        </p:nvSpPr>
        <p:spPr>
          <a:xfrm>
            <a:off x="11442727" y="5861115"/>
            <a:ext cx="635726" cy="957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78459" y="1016659"/>
            <a:ext cx="11225348" cy="36721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This </a:t>
            </a:r>
            <a:r>
              <a:rPr lang="en-US" spc="-5" dirty="0">
                <a:cs typeface="Arial"/>
              </a:rPr>
              <a:t>example shows an approved </a:t>
            </a:r>
            <a:r>
              <a:rPr lang="en-US" spc="-5" dirty="0" smtClean="0">
                <a:cs typeface="Arial"/>
              </a:rPr>
              <a:t>Academic Full Hire</a:t>
            </a:r>
            <a:r>
              <a:rPr lang="en-US" spc="65" dirty="0" smtClean="0">
                <a:cs typeface="Arial"/>
              </a:rPr>
              <a:t> </a:t>
            </a:r>
            <a:r>
              <a:rPr lang="en-US" spc="-5" dirty="0">
                <a:cs typeface="Arial"/>
              </a:rPr>
              <a:t>request</a:t>
            </a:r>
            <a:r>
              <a:rPr lang="en-US" spc="-5" dirty="0" smtClean="0">
                <a:cs typeface="Arial"/>
              </a:rPr>
              <a:t>.</a:t>
            </a:r>
            <a:endParaRPr lang="en-US" dirty="0">
              <a:cs typeface="Arial"/>
            </a:endParaRPr>
          </a:p>
        </p:txBody>
      </p:sp>
      <p:pic>
        <p:nvPicPr>
          <p:cNvPr id="4" name="Picture 3"/>
          <p:cNvPicPr>
            <a:picLocks noChangeAspect="1"/>
          </p:cNvPicPr>
          <p:nvPr/>
        </p:nvPicPr>
        <p:blipFill>
          <a:blip r:embed="rId3"/>
          <a:stretch>
            <a:fillRect/>
          </a:stretch>
        </p:blipFill>
        <p:spPr>
          <a:xfrm>
            <a:off x="9884165" y="5861115"/>
            <a:ext cx="1876425" cy="819150"/>
          </a:xfrm>
          <a:prstGeom prst="rect">
            <a:avLst/>
          </a:prstGeom>
        </p:spPr>
      </p:pic>
      <p:pic>
        <p:nvPicPr>
          <p:cNvPr id="5" name="Picture 4"/>
          <p:cNvPicPr>
            <a:picLocks noChangeAspect="1"/>
          </p:cNvPicPr>
          <p:nvPr/>
        </p:nvPicPr>
        <p:blipFill>
          <a:blip r:embed="rId4"/>
          <a:stretch>
            <a:fillRect/>
          </a:stretch>
        </p:blipFill>
        <p:spPr>
          <a:xfrm>
            <a:off x="342133" y="1657600"/>
            <a:ext cx="6057900" cy="4505325"/>
          </a:xfrm>
          <a:prstGeom prst="rect">
            <a:avLst/>
          </a:prstGeom>
          <a:ln w="6350">
            <a:solidFill>
              <a:schemeClr val="tx1"/>
            </a:solidFill>
          </a:ln>
        </p:spPr>
      </p:pic>
      <p:sp>
        <p:nvSpPr>
          <p:cNvPr id="8" name="TextBox 7"/>
          <p:cNvSpPr txBox="1"/>
          <p:nvPr/>
        </p:nvSpPr>
        <p:spPr>
          <a:xfrm>
            <a:off x="4698158" y="3593773"/>
            <a:ext cx="2585949" cy="981423"/>
          </a:xfrm>
          <a:prstGeom prst="rect">
            <a:avLst/>
          </a:prstGeom>
          <a:solidFill>
            <a:schemeClr val="accent1">
              <a:lumMod val="20000"/>
              <a:lumOff val="80000"/>
            </a:schemeClr>
          </a:solidFill>
          <a:ln w="6350">
            <a:solidFill>
              <a:schemeClr val="tx1"/>
            </a:solidFill>
          </a:ln>
        </p:spPr>
        <p:txBody>
          <a:bodyPr wrap="square" rtlCol="0">
            <a:spAutoFit/>
          </a:bodyPr>
          <a:lstStyle/>
          <a:p>
            <a:pPr>
              <a:lnSpc>
                <a:spcPct val="107000"/>
              </a:lnSpc>
              <a:spcAft>
                <a:spcPts val="800"/>
              </a:spcAft>
            </a:pPr>
            <a:r>
              <a:rPr lang="en-US" dirty="0" smtClean="0"/>
              <a:t>Below you can see that the template was Approved.</a:t>
            </a:r>
            <a:endParaRPr lang="en-US" dirty="0"/>
          </a:p>
        </p:txBody>
      </p:sp>
      <p:cxnSp>
        <p:nvCxnSpPr>
          <p:cNvPr id="7" name="Straight Arrow Connector 6"/>
          <p:cNvCxnSpPr/>
          <p:nvPr/>
        </p:nvCxnSpPr>
        <p:spPr>
          <a:xfrm flipH="1">
            <a:off x="5462337" y="4607117"/>
            <a:ext cx="528795" cy="831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stretch>
            <a:fillRect/>
          </a:stretch>
        </p:blipFill>
        <p:spPr>
          <a:xfrm>
            <a:off x="7678074" y="1638542"/>
            <a:ext cx="3962058" cy="4008452"/>
          </a:xfrm>
          <a:prstGeom prst="rect">
            <a:avLst/>
          </a:prstGeom>
          <a:ln w="6350">
            <a:solidFill>
              <a:schemeClr val="tx1"/>
            </a:solidFill>
          </a:ln>
        </p:spPr>
      </p:pic>
      <p:cxnSp>
        <p:nvCxnSpPr>
          <p:cNvPr id="15" name="Straight Arrow Connector 14"/>
          <p:cNvCxnSpPr/>
          <p:nvPr/>
        </p:nvCxnSpPr>
        <p:spPr>
          <a:xfrm>
            <a:off x="5991132" y="4607117"/>
            <a:ext cx="1553869" cy="4155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73783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74342" y="1636334"/>
            <a:ext cx="8425028" cy="352088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SharePoint Instructions and Hands on Training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770184015"/>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7" name="Rectangle 6"/>
          <p:cNvSpPr/>
          <p:nvPr/>
        </p:nvSpPr>
        <p:spPr>
          <a:xfrm>
            <a:off x="557212" y="1080766"/>
            <a:ext cx="11325225" cy="5411097"/>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sdsc-vpn.ucop.edu</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hbldtrn0-training</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one of the following username: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	ucr_ucpathvpn_01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ucr_ucpathvpn_02  </a:t>
            </a: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rPr>
              <a:t>The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VPN password for the week of 7/8/19 is:</a:t>
            </a:r>
            <a:r>
              <a:rPr kumimoji="0" lang="en-US" sz="1800" b="0" i="0" u="none" strike="noStrike" kern="1200" cap="none" spc="0" normalizeH="0" baseline="0" noProof="0" dirty="0">
                <a:ln>
                  <a:noFill/>
                </a:ln>
                <a:solidFill>
                  <a:srgbClr val="FF0000"/>
                </a:solidFill>
                <a:effectLst/>
                <a:uLnTx/>
                <a:uFillTx/>
                <a:latin typeface="Arial"/>
                <a:ea typeface="Calibri" panose="020F0502020204030204" pitchFamily="34" charset="0"/>
                <a:cs typeface="+mn-cs"/>
              </a:rPr>
              <a:t> ~~9+Game+Rome</a:t>
            </a:r>
            <a:r>
              <a:rPr kumimoji="0" lang="en-US" sz="1800" b="0" i="0" u="none" strike="noStrike" kern="1200" cap="none" spc="0" normalizeH="0" baseline="0" noProof="0" dirty="0" smtClean="0">
                <a:ln>
                  <a:noFill/>
                </a:ln>
                <a:solidFill>
                  <a:srgbClr val="FF0000"/>
                </a:solidFill>
                <a:effectLst/>
                <a:uLnTx/>
                <a:uFillTx/>
                <a:latin typeface="Arial"/>
                <a:ea typeface="Calibri" panose="020F0502020204030204" pitchFamily="34" charset="0"/>
                <a:cs typeface="+mn-cs"/>
              </a:rPr>
              <a:t>~~</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FF0000"/>
              </a:solidFill>
              <a:effectLst/>
              <a:uLnTx/>
              <a:uFillTx/>
              <a:latin typeface="Arial"/>
              <a:ea typeface="Calibri" panose="020F0502020204030204" pitchFamily="34" charset="0"/>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Go to </a:t>
            </a:r>
            <a:r>
              <a:rPr kumimoji="0" lang="en-US" sz="1800" b="0" i="0" u="none" strike="noStrike" kern="1200" cap="none" spc="0" normalizeH="0" baseline="0" noProof="0" dirty="0">
                <a:ln>
                  <a:noFill/>
                </a:ln>
                <a:solidFill>
                  <a:prstClr val="black"/>
                </a:solidFill>
                <a:effectLst/>
                <a:uLnTx/>
                <a:uFillTx/>
                <a:latin typeface="Arial"/>
                <a:ea typeface="+mn-ea"/>
                <a:cs typeface="+mn-cs"/>
                <a:hlinkClick r:id="rId3"/>
              </a:rPr>
              <a:t>https://hbldtrn0.ucpath-build.devops.universityofcalifornia.edu/psp/HBLDTRN0/?</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cmd=login&amp;languageCd=ENG&amp;</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8" name="Picture 7"/>
          <p:cNvPicPr>
            <a:picLocks noChangeAspect="1"/>
          </p:cNvPicPr>
          <p:nvPr/>
        </p:nvPicPr>
        <p:blipFill>
          <a:blip r:embed="rId4"/>
          <a:stretch>
            <a:fillRect/>
          </a:stretch>
        </p:blipFill>
        <p:spPr>
          <a:xfrm>
            <a:off x="5780114" y="1015183"/>
            <a:ext cx="3339760" cy="1551728"/>
          </a:xfrm>
          <a:prstGeom prst="rect">
            <a:avLst/>
          </a:prstGeom>
        </p:spPr>
      </p:pic>
      <p:pic>
        <p:nvPicPr>
          <p:cNvPr id="9" name="Picture 8"/>
          <p:cNvPicPr>
            <a:picLocks noChangeAspect="1"/>
          </p:cNvPicPr>
          <p:nvPr/>
        </p:nvPicPr>
        <p:blipFill>
          <a:blip r:embed="rId5"/>
          <a:stretch>
            <a:fillRect/>
          </a:stretch>
        </p:blipFill>
        <p:spPr>
          <a:xfrm>
            <a:off x="8111206" y="2669269"/>
            <a:ext cx="3257550" cy="2095500"/>
          </a:xfrm>
          <a:prstGeom prst="rect">
            <a:avLst/>
          </a:prstGeom>
          <a:ln>
            <a:solidFill>
              <a:schemeClr val="tx1"/>
            </a:solidFill>
          </a:ln>
        </p:spPr>
      </p:pic>
      <p:pic>
        <p:nvPicPr>
          <p:cNvPr id="3" name="Picture 2"/>
          <p:cNvPicPr>
            <a:picLocks noChangeAspect="1"/>
          </p:cNvPicPr>
          <p:nvPr/>
        </p:nvPicPr>
        <p:blipFill rotWithShape="1">
          <a:blip r:embed="rId6"/>
          <a:srcRect t="28365" r="5470"/>
          <a:stretch/>
        </p:blipFill>
        <p:spPr>
          <a:xfrm>
            <a:off x="4470553" y="1122650"/>
            <a:ext cx="332265" cy="310541"/>
          </a:xfrm>
          <a:prstGeom prst="rect">
            <a:avLst/>
          </a:prstGeom>
        </p:spPr>
      </p:pic>
    </p:spTree>
    <p:extLst>
      <p:ext uri="{BB962C8B-B14F-4D97-AF65-F5344CB8AC3E}">
        <p14:creationId xmlns:p14="http://schemas.microsoft.com/office/powerpoint/2010/main" val="1257788693"/>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3" name="Rectangle 2"/>
          <p:cNvSpPr/>
          <p:nvPr/>
        </p:nvSpPr>
        <p:spPr>
          <a:xfrm>
            <a:off x="3435764" y="3928135"/>
            <a:ext cx="8127586" cy="2068259"/>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342900" marR="0" lvl="0" indent="-342900" algn="l" defTabSz="914400" rtl="0" eaLnBrk="1" fontAlgn="auto" latinLnBrk="0" hangingPunct="1">
              <a:lnSpc>
                <a:spcPct val="107000"/>
              </a:lnSpc>
              <a:spcBef>
                <a:spcPts val="0"/>
              </a:spcBef>
              <a:spcAft>
                <a:spcPts val="80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4" name="Picture 3"/>
          <p:cNvPicPr/>
          <p:nvPr/>
        </p:nvPicPr>
        <p:blipFill>
          <a:blip r:embed="rId4"/>
          <a:stretch>
            <a:fillRect/>
          </a:stretch>
        </p:blipFill>
        <p:spPr>
          <a:xfrm>
            <a:off x="3997739" y="1106068"/>
            <a:ext cx="6965540" cy="2532482"/>
          </a:xfrm>
          <a:prstGeom prst="rect">
            <a:avLst/>
          </a:prstGeom>
          <a:ln>
            <a:solidFill>
              <a:schemeClr val="tx2"/>
            </a:solidFill>
          </a:ln>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6" name="Rectangle 5"/>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99894494"/>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3" name="Rectangle 2"/>
          <p:cNvSpPr/>
          <p:nvPr/>
        </p:nvSpPr>
        <p:spPr>
          <a:xfrm>
            <a:off x="1974896" y="1288856"/>
            <a:ext cx="8586005"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4472C4"/>
              </a:buClr>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p:nvPr/>
        </p:nvPicPr>
        <p:blipFill>
          <a:blip r:embed="rId3"/>
          <a:stretch>
            <a:fillRect/>
          </a:stretch>
        </p:blipFill>
        <p:spPr>
          <a:xfrm>
            <a:off x="856647" y="2528258"/>
            <a:ext cx="10487628" cy="2586566"/>
          </a:xfrm>
          <a:prstGeom prst="rect">
            <a:avLst/>
          </a:prstGeom>
          <a:ln>
            <a:solidFill>
              <a:schemeClr val="tx2"/>
            </a:solidFill>
          </a:ln>
        </p:spPr>
      </p:pic>
      <p:sp>
        <p:nvSpPr>
          <p:cNvPr id="5" name="Rectangle 4"/>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45031255"/>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 </a:t>
            </a:r>
            <a:r>
              <a:rPr lang="en-US" sz="3200" dirty="0" smtClean="0">
                <a:solidFill>
                  <a:schemeClr val="accent5"/>
                </a:solidFill>
              </a:rPr>
              <a:t>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030515" cy="127785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3"/>
          <a:stretch>
            <a:fillRect/>
          </a:stretch>
        </p:blipFill>
        <p:spPr>
          <a:xfrm>
            <a:off x="983225" y="2861187"/>
            <a:ext cx="10153203" cy="2871019"/>
          </a:xfrm>
          <a:prstGeom prst="rect">
            <a:avLst/>
          </a:prstGeom>
          <a:ln>
            <a:solidFill>
              <a:schemeClr val="tx2"/>
            </a:solidFill>
          </a:ln>
        </p:spPr>
      </p:pic>
      <p:sp>
        <p:nvSpPr>
          <p:cNvPr id="5" name="Left Bracket 4"/>
          <p:cNvSpPr/>
          <p:nvPr/>
        </p:nvSpPr>
        <p:spPr>
          <a:xfrm>
            <a:off x="3224981" y="4277034"/>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3139844043"/>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location,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Tree>
    <p:extLst>
      <p:ext uri="{BB962C8B-B14F-4D97-AF65-F5344CB8AC3E}">
        <p14:creationId xmlns:p14="http://schemas.microsoft.com/office/powerpoint/2010/main" val="2543802012"/>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216152"/>
            <a:ext cx="11341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08160"/>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grpSp>
        <p:nvGrpSpPr>
          <p:cNvPr id="5" name="Group 4"/>
          <p:cNvGrpSpPr/>
          <p:nvPr/>
        </p:nvGrpSpPr>
        <p:grpSpPr>
          <a:xfrm>
            <a:off x="452335" y="1582918"/>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8" name="TextBox 7"/>
          <p:cNvSpPr txBox="1"/>
          <p:nvPr/>
        </p:nvSpPr>
        <p:spPr>
          <a:xfrm>
            <a:off x="610704" y="168337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Identify the actions that are processes using templates.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roup 8"/>
          <p:cNvGrpSpPr/>
          <p:nvPr/>
        </p:nvGrpSpPr>
        <p:grpSpPr>
          <a:xfrm>
            <a:off x="452335" y="2461882"/>
            <a:ext cx="9343056" cy="620884"/>
            <a:chOff x="493963" y="2576648"/>
            <a:chExt cx="6915485" cy="826560"/>
          </a:xfrm>
          <a:solidFill>
            <a:schemeClr val="accent1">
              <a:lumMod val="60000"/>
              <a:lumOff val="40000"/>
            </a:schemeClr>
          </a:solidFill>
        </p:grpSpPr>
        <p:sp>
          <p:nvSpPr>
            <p:cNvPr id="10" name="Rounded Rectangle 9"/>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2" name="TextBox 11"/>
          <p:cNvSpPr txBox="1"/>
          <p:nvPr/>
        </p:nvSpPr>
        <p:spPr>
          <a:xfrm>
            <a:off x="610704" y="256233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Identify the pages used to initiate template transactions.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3" name="Group 12"/>
          <p:cNvGrpSpPr/>
          <p:nvPr/>
        </p:nvGrpSpPr>
        <p:grpSpPr>
          <a:xfrm>
            <a:off x="452335" y="3340846"/>
            <a:ext cx="9343056" cy="620884"/>
            <a:chOff x="493963" y="2576648"/>
            <a:chExt cx="6915485" cy="826560"/>
          </a:xfrm>
          <a:solidFill>
            <a:schemeClr val="accent1">
              <a:lumMod val="60000"/>
              <a:lumOff val="40000"/>
            </a:schemeClr>
          </a:solidFill>
        </p:grpSpPr>
        <p:sp>
          <p:nvSpPr>
            <p:cNvPr id="14" name="Rounded Rectangle 1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6" name="TextBox 15"/>
          <p:cNvSpPr txBox="1"/>
          <p:nvPr/>
        </p:nvSpPr>
        <p:spPr>
          <a:xfrm>
            <a:off x="610704" y="3441300"/>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Initiate Full Hire, Concurrent Hire, and Termination template transactions.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7" name="Group 16"/>
          <p:cNvGrpSpPr/>
          <p:nvPr/>
        </p:nvGrpSpPr>
        <p:grpSpPr>
          <a:xfrm>
            <a:off x="452335" y="4219810"/>
            <a:ext cx="9343056" cy="620884"/>
            <a:chOff x="493963" y="2576648"/>
            <a:chExt cx="6915485" cy="826560"/>
          </a:xfrm>
          <a:solidFill>
            <a:schemeClr val="accent1">
              <a:lumMod val="60000"/>
              <a:lumOff val="40000"/>
            </a:schemeClr>
          </a:solidFill>
        </p:grpSpPr>
        <p:sp>
          <p:nvSpPr>
            <p:cNvPr id="18" name="Rounded Rectangle 1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0" name="TextBox 19"/>
          <p:cNvSpPr txBox="1"/>
          <p:nvPr/>
        </p:nvSpPr>
        <p:spPr>
          <a:xfrm>
            <a:off x="610704" y="4320264"/>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Describe the PayPath Transaction system process.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1" name="Group 20"/>
          <p:cNvGrpSpPr/>
          <p:nvPr/>
        </p:nvGrpSpPr>
        <p:grpSpPr>
          <a:xfrm>
            <a:off x="439635" y="4969110"/>
            <a:ext cx="9343056" cy="620884"/>
            <a:chOff x="493963" y="2576648"/>
            <a:chExt cx="6915485" cy="826560"/>
          </a:xfrm>
          <a:solidFill>
            <a:schemeClr val="accent1">
              <a:lumMod val="60000"/>
              <a:lumOff val="40000"/>
            </a:schemeClr>
          </a:solidFill>
        </p:grpSpPr>
        <p:sp>
          <p:nvSpPr>
            <p:cNvPr id="22" name="Rounded Rectangle 2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4" name="TextBox 23"/>
          <p:cNvSpPr txBox="1"/>
          <p:nvPr/>
        </p:nvSpPr>
        <p:spPr>
          <a:xfrm>
            <a:off x="648804" y="5056864"/>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Positon Data, Job Data Changes, and Additional Pay.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 name="Group 24"/>
          <p:cNvGrpSpPr/>
          <p:nvPr/>
        </p:nvGrpSpPr>
        <p:grpSpPr>
          <a:xfrm>
            <a:off x="503135" y="5743810"/>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8" name="TextBox 27"/>
          <p:cNvSpPr txBox="1"/>
          <p:nvPr/>
        </p:nvSpPr>
        <p:spPr>
          <a:xfrm>
            <a:off x="661504" y="5844264"/>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various PayPath combination transactions.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p:cNvSpPr txBox="1"/>
          <p:nvPr/>
        </p:nvSpPr>
        <p:spPr>
          <a:xfrm>
            <a:off x="404966" y="98899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spTree>
    <p:extLst>
      <p:ext uri="{BB962C8B-B14F-4D97-AF65-F5344CB8AC3E}">
        <p14:creationId xmlns:p14="http://schemas.microsoft.com/office/powerpoint/2010/main" val="101190593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178586"/>
            <a:ext cx="10707329" cy="4946995"/>
          </a:xfrm>
          <a:prstGeom prst="rect">
            <a:avLst/>
          </a:prstGeom>
          <a:noFill/>
        </p:spPr>
        <p:txBody>
          <a:bodyPr wrap="square" rtlCol="0">
            <a:spAutoFit/>
          </a:bodyPr>
          <a:lstStyle/>
          <a:p>
            <a:pPr marL="342900" lvl="0" indent="-342900">
              <a:buFont typeface="Arial" panose="020B0604020202020204" pitchFamily="34" charset="0"/>
              <a:buChar char="•"/>
              <a:defRPr/>
            </a:pPr>
            <a:r>
              <a:rPr lang="en-US" sz="2000" dirty="0">
                <a:solidFill>
                  <a:prstClr val="black"/>
                </a:solidFill>
                <a:ea typeface="Calibri" panose="020F0502020204030204" pitchFamily="34" charset="0"/>
                <a:cs typeface="Times New Roman" panose="02020603050405020304" pitchFamily="18" charset="0"/>
              </a:rPr>
              <a:t>The Last Date Worked auto populates with a date that is one day prior to the Effective 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If </a:t>
            </a:r>
            <a:r>
              <a:rPr kumimoji="0" lang="en-US" sz="2000" b="0" i="0" u="none" strike="noStrike" kern="1200" cap="none" spc="0" normalizeH="0" baseline="0" noProof="0" dirty="0">
                <a:ln>
                  <a:noFill/>
                </a:ln>
                <a:solidFill>
                  <a:prstClr val="black"/>
                </a:solidFill>
                <a:effectLst/>
                <a:uLnTx/>
                <a:uFillTx/>
                <a:latin typeface="Arial"/>
                <a:ea typeface="+mn-ea"/>
                <a:cs typeface="+mn-cs"/>
              </a:rPr>
              <a:t>you find yourself navigating to the same pages and/or components, you may want to bookmark them to avoid having to constantly navigate through many menus.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View </a:t>
            </a:r>
            <a:r>
              <a:rPr kumimoji="0" lang="en-US" sz="2000" b="0" i="0" u="none" strike="noStrike" kern="1200" cap="none" spc="0" normalizeH="0" baseline="0" noProof="0" dirty="0">
                <a:ln>
                  <a:noFill/>
                </a:ln>
                <a:solidFill>
                  <a:prstClr val="black"/>
                </a:solidFill>
                <a:effectLst/>
                <a:uLnTx/>
                <a:uFillTx/>
                <a:latin typeface="Arial"/>
                <a:ea typeface="+mn-ea"/>
                <a:cs typeface="+mn-cs"/>
              </a:rPr>
              <a:t>comments entered by a Location Initiator or Approver in the Smart HR Transaction  Page.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5" normalizeH="0" baseline="0" noProof="0" dirty="0">
                <a:ln>
                  <a:noFill/>
                </a:ln>
                <a:solidFill>
                  <a:prstClr val="black"/>
                </a:solidFill>
                <a:effectLst/>
                <a:uLnTx/>
                <a:uFillTx/>
                <a:latin typeface="Arial"/>
                <a:ea typeface="+mn-ea"/>
                <a:cs typeface="Arial"/>
              </a:rPr>
              <a:t>Clone a transaction that </a:t>
            </a:r>
            <a:r>
              <a:rPr kumimoji="0" lang="en-US" sz="2000" b="0" i="0" u="none" strike="noStrike" kern="1200" cap="none" spc="-10" normalizeH="0" baseline="0" noProof="0" dirty="0">
                <a:ln>
                  <a:noFill/>
                </a:ln>
                <a:solidFill>
                  <a:prstClr val="black"/>
                </a:solidFill>
                <a:effectLst/>
                <a:uLnTx/>
                <a:uFillTx/>
                <a:latin typeface="Arial"/>
                <a:ea typeface="+mn-ea"/>
                <a:cs typeface="Arial"/>
              </a:rPr>
              <a:t>was </a:t>
            </a:r>
            <a:r>
              <a:rPr kumimoji="0" lang="en-US" sz="2000" b="0" i="0" u="none" strike="noStrike" kern="1200" cap="none" spc="-5" normalizeH="0" baseline="0" noProof="0" dirty="0">
                <a:ln>
                  <a:noFill/>
                </a:ln>
                <a:solidFill>
                  <a:prstClr val="black"/>
                </a:solidFill>
                <a:effectLst/>
                <a:uLnTx/>
                <a:uFillTx/>
                <a:latin typeface="Arial"/>
                <a:ea typeface="+mn-ea"/>
                <a:cs typeface="Arial"/>
              </a:rPr>
              <a:t>cancelled or</a:t>
            </a:r>
            <a:r>
              <a:rPr kumimoji="0" lang="en-US" sz="2000" b="0" i="0" u="none" strike="noStrike" kern="1200" cap="none" spc="30" normalizeH="0" baseline="0" noProof="0" dirty="0">
                <a:ln>
                  <a:noFill/>
                </a:ln>
                <a:solidFill>
                  <a:prstClr val="black"/>
                </a:solidFill>
                <a:effectLst/>
                <a:uLnTx/>
                <a:uFillTx/>
                <a:latin typeface="Arial"/>
                <a:ea typeface="+mn-ea"/>
                <a:cs typeface="Arial"/>
              </a:rPr>
              <a:t> </a:t>
            </a:r>
            <a:r>
              <a:rPr kumimoji="0" lang="en-US" sz="2000" b="0" i="0" u="none" strike="noStrike" kern="1200" cap="none" spc="-10" normalizeH="0" baseline="0" noProof="0" dirty="0">
                <a:ln>
                  <a:noFill/>
                </a:ln>
                <a:solidFill>
                  <a:prstClr val="black"/>
                </a:solidFill>
                <a:effectLst/>
                <a:uLnTx/>
                <a:uFillTx/>
                <a:latin typeface="Arial"/>
                <a:ea typeface="+mn-ea"/>
                <a:cs typeface="Arial"/>
              </a:rPr>
              <a:t>denied in the Transaction Status Page. </a:t>
            </a:r>
            <a:r>
              <a:rPr kumimoji="0" lang="en-US" sz="2000" b="0" i="0" u="none" strike="noStrike" kern="1200" cap="none" spc="0" normalizeH="0" baseline="0" noProof="0" dirty="0">
                <a:ln>
                  <a:noFill/>
                </a:ln>
                <a:solidFill>
                  <a:prstClr val="black"/>
                </a:solidFill>
                <a:effectLst/>
                <a:uLnTx/>
                <a:uFillTx/>
                <a:latin typeface="Arial"/>
                <a:ea typeface="+mn-ea"/>
                <a:cs typeface="+mn-cs"/>
              </a:rPr>
              <a:t>If you clone a transaction denied at the location, both the original and the clone appear in the list.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Tip: The cloned (new) transaction appears below the original denied transaction in the default sorting of the list.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7" name="Picture 6"/>
          <p:cNvPicPr>
            <a:picLocks noChangeAspect="1"/>
          </p:cNvPicPr>
          <p:nvPr/>
        </p:nvPicPr>
        <p:blipFill>
          <a:blip r:embed="rId5"/>
          <a:stretch>
            <a:fillRect/>
          </a:stretch>
        </p:blipFill>
        <p:spPr>
          <a:xfrm>
            <a:off x="360333" y="2141270"/>
            <a:ext cx="1042506" cy="1042506"/>
          </a:xfrm>
          <a:prstGeom prst="rect">
            <a:avLst/>
          </a:prstGeom>
        </p:spPr>
      </p:pic>
      <p:pic>
        <p:nvPicPr>
          <p:cNvPr id="8" name="Picture 7"/>
          <p:cNvPicPr>
            <a:picLocks noChangeAspect="1"/>
          </p:cNvPicPr>
          <p:nvPr/>
        </p:nvPicPr>
        <p:blipFill>
          <a:blip r:embed="rId5"/>
          <a:stretch>
            <a:fillRect/>
          </a:stretch>
        </p:blipFill>
        <p:spPr>
          <a:xfrm>
            <a:off x="360333" y="3273057"/>
            <a:ext cx="1042506" cy="1042506"/>
          </a:xfrm>
          <a:prstGeom prst="rect">
            <a:avLst/>
          </a:prstGeom>
        </p:spPr>
      </p:pic>
      <p:pic>
        <p:nvPicPr>
          <p:cNvPr id="9" name="Picture 8"/>
          <p:cNvPicPr>
            <a:picLocks noChangeAspect="1"/>
          </p:cNvPicPr>
          <p:nvPr/>
        </p:nvPicPr>
        <p:blipFill>
          <a:blip r:embed="rId5"/>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221662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Roles  </a:t>
            </a:r>
            <a:endParaRPr lang="en-US" sz="7200" b="1" dirty="0">
              <a:solidFill>
                <a:srgbClr val="F1AB00"/>
              </a:solidFill>
            </a:endParaRPr>
          </a:p>
        </p:txBody>
      </p:sp>
    </p:spTree>
    <p:extLst>
      <p:ext uri="{BB962C8B-B14F-4D97-AF65-F5344CB8AC3E}">
        <p14:creationId xmlns:p14="http://schemas.microsoft.com/office/powerpoint/2010/main" val="417146922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160376"/>
            <a:ext cx="10707329" cy="429348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If </a:t>
            </a:r>
            <a:r>
              <a:rPr kumimoji="0" lang="en-US" sz="2000" b="0" i="0" u="none" strike="noStrike" kern="1200" cap="none" spc="0" normalizeH="0" baseline="0" noProof="0" dirty="0">
                <a:ln>
                  <a:noFill/>
                </a:ln>
                <a:solidFill>
                  <a:prstClr val="black"/>
                </a:solidFill>
                <a:effectLst/>
                <a:uLnTx/>
                <a:uFillTx/>
                <a:latin typeface="Arial"/>
                <a:ea typeface="+mn-ea"/>
                <a:cs typeface="+mn-cs"/>
              </a:rPr>
              <a:t>you aren’t searching by the EMPL ID, always change the operator from “</a:t>
            </a:r>
            <a:r>
              <a:rPr kumimoji="0" lang="en-US" sz="2000" b="1" i="0" u="none" strike="noStrike" kern="1200" cap="none" spc="0" normalizeH="0" baseline="0" noProof="0" dirty="0">
                <a:ln>
                  <a:noFill/>
                </a:ln>
                <a:solidFill>
                  <a:prstClr val="black"/>
                </a:solidFill>
                <a:effectLst/>
                <a:uLnTx/>
                <a:uFillTx/>
                <a:latin typeface="Arial"/>
                <a:ea typeface="+mn-ea"/>
                <a:cs typeface="+mn-cs"/>
              </a:rPr>
              <a:t>Begins with</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a:t>
            </a:r>
            <a:r>
              <a:rPr kumimoji="0" lang="en-US" sz="2000" i="0" u="none" strike="noStrike" kern="1200" cap="none" spc="0" normalizeH="0" baseline="0" noProof="0" dirty="0" smtClean="0">
                <a:ln>
                  <a:noFill/>
                </a:ln>
                <a:solidFill>
                  <a:prstClr val="black"/>
                </a:solidFill>
                <a:effectLst/>
                <a:uLnTx/>
                <a:uFillTx/>
                <a:latin typeface="Arial"/>
                <a:ea typeface="+mn-ea"/>
                <a:cs typeface="+mn-cs"/>
              </a:rPr>
              <a:t>,</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prstClr val="black"/>
                </a:solidFill>
                <a:effectLst/>
                <a:uLnTx/>
                <a:uFillTx/>
                <a:latin typeface="Arial"/>
                <a:ea typeface="+mn-ea"/>
                <a:cs typeface="+mn-cs"/>
              </a:rPr>
              <a:t>which is always the default, to “</a:t>
            </a:r>
            <a:r>
              <a:rPr kumimoji="0" lang="en-US" sz="2000" b="1" i="0" u="none" strike="noStrike" kern="1200" cap="none" spc="0" normalizeH="0" baseline="0" noProof="0" dirty="0">
                <a:ln>
                  <a:noFill/>
                </a:ln>
                <a:solidFill>
                  <a:prstClr val="black"/>
                </a:solidFill>
                <a:effectLst/>
                <a:uLnTx/>
                <a:uFillTx/>
                <a:latin typeface="Arial"/>
                <a:ea typeface="+mn-ea"/>
                <a:cs typeface="+mn-cs"/>
              </a:rPr>
              <a:t>Contains”</a:t>
            </a:r>
            <a:r>
              <a:rPr kumimoji="0" lang="en-US" sz="2000" b="0" i="0" u="none" strike="noStrike" kern="1200" cap="none" spc="0" normalizeH="0" baseline="0" noProof="0" dirty="0">
                <a:ln>
                  <a:noFill/>
                </a:ln>
                <a:solidFill>
                  <a:prstClr val="black"/>
                </a:solidFill>
                <a:effectLst/>
                <a:uLnTx/>
                <a:uFillTx/>
                <a:latin typeface="Arial"/>
                <a:ea typeface="+mn-ea"/>
                <a:cs typeface="+mn-cs"/>
              </a:rPr>
              <a:t>, by clicking 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the arrows.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When navigating in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UCPath, </a:t>
            </a:r>
            <a:r>
              <a:rPr kumimoji="0" lang="en-US" sz="2000" b="0" i="0" u="none" strike="noStrike" kern="1200" cap="none" spc="0" normalizeH="0" baseline="0" noProof="0" dirty="0">
                <a:ln>
                  <a:noFill/>
                </a:ln>
                <a:solidFill>
                  <a:prstClr val="black"/>
                </a:solidFill>
                <a:effectLst/>
                <a:uLnTx/>
                <a:uFillTx/>
                <a:latin typeface="Arial"/>
                <a:ea typeface="+mn-ea"/>
                <a:cs typeface="+mn-cs"/>
              </a:rPr>
              <a:t>always use the buttons and links within the site to navigate. Do not use the </a:t>
            </a:r>
            <a:r>
              <a:rPr kumimoji="0" lang="en-US" sz="2000" b="1" i="0" u="none" strike="noStrike" kern="1200" cap="none" spc="0" normalizeH="0" baseline="0" noProof="0" dirty="0">
                <a:ln>
                  <a:noFill/>
                </a:ln>
                <a:solidFill>
                  <a:prstClr val="black"/>
                </a:solidFill>
                <a:effectLst/>
                <a:uLnTx/>
                <a:uFillTx/>
                <a:latin typeface="Arial"/>
                <a:ea typeface="+mn-ea"/>
                <a:cs typeface="+mn-cs"/>
              </a:rPr>
              <a:t>Back </a:t>
            </a:r>
            <a:r>
              <a:rPr kumimoji="0" lang="en-US" sz="2000" b="0" i="0" u="none" strike="noStrike" kern="1200" cap="none" spc="0" normalizeH="0" baseline="0" noProof="0" dirty="0">
                <a:ln>
                  <a:noFill/>
                </a:ln>
                <a:solidFill>
                  <a:prstClr val="black"/>
                </a:solidFill>
                <a:effectLst/>
                <a:uLnTx/>
                <a:uFillTx/>
                <a:latin typeface="Arial"/>
                <a:ea typeface="+mn-ea"/>
                <a:cs typeface="+mn-cs"/>
              </a:rPr>
              <a:t>and </a:t>
            </a:r>
            <a:r>
              <a:rPr kumimoji="0" lang="en-US" sz="2000" b="1" i="0" u="none" strike="noStrike" kern="1200" cap="none" spc="0" normalizeH="0" baseline="0" noProof="0" dirty="0">
                <a:ln>
                  <a:noFill/>
                </a:ln>
                <a:solidFill>
                  <a:prstClr val="black"/>
                </a:solidFill>
                <a:effectLst/>
                <a:uLnTx/>
                <a:uFillTx/>
                <a:latin typeface="Arial"/>
                <a:ea typeface="+mn-ea"/>
                <a:cs typeface="+mn-cs"/>
              </a:rPr>
              <a:t>Next </a:t>
            </a:r>
            <a:r>
              <a:rPr kumimoji="0" lang="en-US" sz="2000" b="0" i="0" u="none" strike="noStrike" kern="1200" cap="none" spc="0" normalizeH="0" baseline="0" noProof="0" dirty="0">
                <a:ln>
                  <a:noFill/>
                </a:ln>
                <a:solidFill>
                  <a:prstClr val="black"/>
                </a:solidFill>
                <a:effectLst/>
                <a:uLnTx/>
                <a:uFillTx/>
                <a:latin typeface="Arial"/>
                <a:ea typeface="+mn-ea"/>
                <a:cs typeface="+mn-cs"/>
              </a:rPr>
              <a:t>buttons in your web browser toolbar.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Your </a:t>
            </a:r>
            <a:r>
              <a:rPr kumimoji="0" lang="en-US" sz="2000" b="0" i="0" u="none" strike="noStrike" kern="1200" cap="none" spc="0" normalizeH="0" baseline="0" noProof="0" dirty="0">
                <a:ln>
                  <a:noFill/>
                </a:ln>
                <a:solidFill>
                  <a:prstClr val="black"/>
                </a:solidFill>
                <a:effectLst/>
                <a:uLnTx/>
                <a:uFillTx/>
                <a:latin typeface="Arial"/>
                <a:ea typeface="+mn-ea"/>
                <a:cs typeface="+mn-cs"/>
              </a:rPr>
              <a:t>security access to key pages and components in the </a:t>
            </a:r>
            <a:r>
              <a:rPr kumimoji="0" lang="en-US" sz="2000" b="1" i="0" u="none" strike="noStrike" kern="1200" cap="none" spc="0" normalizeH="0" baseline="0" noProof="0" dirty="0">
                <a:ln>
                  <a:noFill/>
                </a:ln>
                <a:solidFill>
                  <a:prstClr val="black"/>
                </a:solidFill>
                <a:effectLst/>
                <a:uLnTx/>
                <a:uFillTx/>
                <a:latin typeface="Arial"/>
                <a:ea typeface="+mn-ea"/>
                <a:cs typeface="+mn-cs"/>
              </a:rPr>
              <a:t>UCPath Workcenter </a:t>
            </a:r>
            <a:r>
              <a:rPr kumimoji="0" lang="en-US" sz="2000" b="0" i="0" u="none" strike="noStrike" kern="1200" cap="none" spc="0" normalizeH="0" baseline="0" noProof="0" dirty="0">
                <a:ln>
                  <a:noFill/>
                </a:ln>
                <a:solidFill>
                  <a:prstClr val="black"/>
                </a:solidFill>
                <a:effectLst/>
                <a:uLnTx/>
                <a:uFillTx/>
                <a:latin typeface="Arial"/>
                <a:ea typeface="+mn-ea"/>
                <a:cs typeface="+mn-cs"/>
              </a:rPr>
              <a:t>is the same as your access to those pages and components from the </a:t>
            </a:r>
            <a:r>
              <a:rPr kumimoji="0" lang="en-US" sz="2000" b="1" i="0" u="none" strike="noStrike" kern="1200" cap="none" spc="0" normalizeH="0" baseline="0" noProof="0" dirty="0">
                <a:ln>
                  <a:noFill/>
                </a:ln>
                <a:solidFill>
                  <a:prstClr val="black"/>
                </a:solidFill>
                <a:effectLst/>
                <a:uLnTx/>
                <a:uFillTx/>
                <a:latin typeface="Arial"/>
                <a:ea typeface="+mn-ea"/>
                <a:cs typeface="+mn-cs"/>
              </a:rPr>
              <a:t>PeopleSoft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Menu</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rPr>
              <a:t>Job Data changes can be made independent of a position data change. However if a position data change is made, PayPath automatically updates the Job Data page to display the new positon information. </a:t>
            </a: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7" name="Picture 6"/>
          <p:cNvPicPr>
            <a:picLocks noChangeAspect="1"/>
          </p:cNvPicPr>
          <p:nvPr/>
        </p:nvPicPr>
        <p:blipFill>
          <a:blip r:embed="rId4"/>
          <a:stretch>
            <a:fillRect/>
          </a:stretch>
        </p:blipFill>
        <p:spPr>
          <a:xfrm>
            <a:off x="360333" y="2094468"/>
            <a:ext cx="1042506" cy="1042506"/>
          </a:xfrm>
          <a:prstGeom prst="rect">
            <a:avLst/>
          </a:prstGeom>
        </p:spPr>
      </p:pic>
      <p:pic>
        <p:nvPicPr>
          <p:cNvPr id="8" name="Picture 7"/>
          <p:cNvPicPr>
            <a:picLocks noChangeAspect="1"/>
          </p:cNvPicPr>
          <p:nvPr/>
        </p:nvPicPr>
        <p:blipFill>
          <a:blip r:embed="rId4"/>
          <a:stretch>
            <a:fillRect/>
          </a:stretch>
        </p:blipFill>
        <p:spPr>
          <a:xfrm>
            <a:off x="360333" y="3199117"/>
            <a:ext cx="1042506" cy="1042506"/>
          </a:xfrm>
          <a:prstGeom prst="rect">
            <a:avLst/>
          </a:prstGeom>
        </p:spPr>
      </p:pic>
      <p:pic>
        <p:nvPicPr>
          <p:cNvPr id="12" name="Picture 11"/>
          <p:cNvPicPr>
            <a:picLocks noChangeAspect="1"/>
          </p:cNvPicPr>
          <p:nvPr/>
        </p:nvPicPr>
        <p:blipFill>
          <a:blip r:embed="rId4"/>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388888063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997398" y="1186549"/>
            <a:ext cx="10707329" cy="5324535"/>
          </a:xfrm>
          <a:prstGeom prst="rect">
            <a:avLst/>
          </a:prstGeom>
          <a:noFill/>
        </p:spPr>
        <p:txBody>
          <a:bodyPr wrap="square" rtlCol="0">
            <a:spAutoFit/>
          </a:bodyPr>
          <a:lstStyle/>
          <a:p>
            <a:pPr marL="403225">
              <a:defRPr/>
            </a:pPr>
            <a:r>
              <a:rPr lang="en-US" sz="2000" dirty="0">
                <a:ea typeface="Calibri" panose="020F0502020204030204" pitchFamily="34" charset="0"/>
                <a:cs typeface="Times New Roman" panose="02020603050405020304" pitchFamily="18" charset="0"/>
              </a:rPr>
              <a:t>Enterprise Directory is updated 30 days after Staff termination, 90 days after Faculty Termination, and 180 days after Termination for Post-Docs. Affiliates have until the end date set up for them when the account was created. In all cases, the account can be immediately inactivated in the Enterprise Directory by a departmental Enterprise Directory admin or ITS Super User. </a:t>
            </a:r>
          </a:p>
          <a:p>
            <a:pPr marL="40322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403225"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The position</a:t>
            </a:r>
            <a:r>
              <a:rPr kumimoji="0" lang="en-US" sz="2000" b="0"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must already exist in the system before the hire template can be entered. </a:t>
            </a:r>
          </a:p>
          <a:p>
            <a:pPr marL="403225"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prstClr val="black"/>
              </a:solidFill>
              <a:latin typeface="Arial"/>
              <a:ea typeface="Calibri" panose="020F0502020204030204" pitchFamily="34" charset="0"/>
              <a:cs typeface="Times New Roman" panose="02020603050405020304" pitchFamily="18" charset="0"/>
            </a:endParaRPr>
          </a:p>
          <a:p>
            <a:pPr marL="403225"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Position Data and Job Data changes can be entered in a single PayPath transaction; however they must have the same </a:t>
            </a:r>
            <a:r>
              <a:rPr kumimoji="0" lang="en-US" sz="2000" b="1"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Effective Date</a:t>
            </a:r>
            <a:r>
              <a:rPr kumimoji="0" lang="en-US" sz="2000" b="0"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You can enter multiple Additional Pay entries with different Effective Dates in a single PayPath transaction. </a:t>
            </a:r>
          </a:p>
          <a:p>
            <a:pPr marL="403225"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prstClr val="black"/>
              </a:solidFill>
              <a:latin typeface="Arial"/>
              <a:ea typeface="Calibri" panose="020F0502020204030204" pitchFamily="34" charset="0"/>
              <a:cs typeface="Times New Roman" panose="02020603050405020304" pitchFamily="18" charset="0"/>
            </a:endParaRPr>
          </a:p>
          <a:p>
            <a:pPr marL="403225"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All Job data fields that are controlled by Positon Data appear as display-only. </a:t>
            </a:r>
          </a:p>
          <a:p>
            <a:pPr marL="403225"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prstClr val="black"/>
              </a:solidFill>
              <a:latin typeface="Arial"/>
              <a:ea typeface="Calibri" panose="020F0502020204030204" pitchFamily="34" charset="0"/>
              <a:cs typeface="Times New Roman" panose="02020603050405020304" pitchFamily="18" charset="0"/>
            </a:endParaRPr>
          </a:p>
          <a:p>
            <a:pPr marL="403225"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After a PayPath transaction is submitted for approval (Pending Approval status), you cannot enter another PayPath transaction for that employee record until the pending transaction has been processed by all Approvers. </a:t>
            </a: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094468"/>
            <a:ext cx="1042506" cy="1042506"/>
          </a:xfrm>
          <a:prstGeom prst="rect">
            <a:avLst/>
          </a:prstGeom>
        </p:spPr>
      </p:pic>
      <p:pic>
        <p:nvPicPr>
          <p:cNvPr id="7" name="Picture 6"/>
          <p:cNvPicPr>
            <a:picLocks noChangeAspect="1"/>
          </p:cNvPicPr>
          <p:nvPr/>
        </p:nvPicPr>
        <p:blipFill>
          <a:blip r:embed="rId4"/>
          <a:stretch>
            <a:fillRect/>
          </a:stretch>
        </p:blipFill>
        <p:spPr>
          <a:xfrm>
            <a:off x="360333" y="319911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pic>
        <p:nvPicPr>
          <p:cNvPr id="9" name="Picture 8"/>
          <p:cNvPicPr>
            <a:picLocks noChangeAspect="1"/>
          </p:cNvPicPr>
          <p:nvPr/>
        </p:nvPicPr>
        <p:blipFill>
          <a:blip r:embed="rId4"/>
          <a:stretch>
            <a:fillRect/>
          </a:stretch>
        </p:blipFill>
        <p:spPr>
          <a:xfrm>
            <a:off x="360333" y="5581656"/>
            <a:ext cx="1042506" cy="1042506"/>
          </a:xfrm>
          <a:prstGeom prst="rect">
            <a:avLst/>
          </a:prstGeom>
        </p:spPr>
      </p:pic>
    </p:spTree>
    <p:extLst>
      <p:ext uri="{BB962C8B-B14F-4D97-AF65-F5344CB8AC3E}">
        <p14:creationId xmlns:p14="http://schemas.microsoft.com/office/powerpoint/2010/main" val="74570603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86177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3"/>
              </a:rPr>
              <a:t>PayPath Onboarding</a:t>
            </a:r>
            <a:r>
              <a:rPr kumimoji="0" lang="en-US" sz="2000" b="0" i="0" u="none" strike="noStrike" kern="1200" cap="none" spc="0" normalizeH="0" noProof="0" dirty="0" smtClean="0">
                <a:ln>
                  <a:noFill/>
                </a:ln>
                <a:solidFill>
                  <a:prstClr val="black"/>
                </a:solidFill>
                <a:effectLst/>
                <a:uLnTx/>
                <a:uFillTx/>
                <a:latin typeface="Arial"/>
                <a:ea typeface="+mn-ea"/>
                <a:cs typeface="+mn-cs"/>
                <a:hlinkClick r:id="rId3"/>
              </a:rPr>
              <a:t> and Offboarding EMPL Class 22 </a:t>
            </a: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3"/>
              </a:rPr>
              <a:t>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solidFill>
                  <a:prstClr val="black"/>
                </a:solidFill>
                <a:latin typeface="Arial"/>
                <a:hlinkClick r:id="rId4"/>
              </a:rPr>
              <a:t>PayPath Onboarding and </a:t>
            </a:r>
            <a:r>
              <a:rPr lang="en-US" sz="2000" dirty="0" err="1" smtClean="0">
                <a:solidFill>
                  <a:prstClr val="black"/>
                </a:solidFill>
                <a:latin typeface="Arial"/>
                <a:hlinkClick r:id="rId4"/>
              </a:rPr>
              <a:t>Offboarding</a:t>
            </a:r>
            <a:r>
              <a:rPr lang="en-US" sz="2000" dirty="0" smtClean="0">
                <a:solidFill>
                  <a:prstClr val="black"/>
                </a:solidFill>
                <a:latin typeface="Arial"/>
                <a:hlinkClick r:id="rId4"/>
              </a:rPr>
              <a:t> EMPL Class 22 Process Design Workbook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6306605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0" y="2092664"/>
            <a:ext cx="3479836" cy="2042771"/>
          </a:xfrm>
          <a:prstGeom prst="rect">
            <a:avLst/>
          </a:prstGeom>
        </p:spPr>
      </p:pic>
      <p:sp>
        <p:nvSpPr>
          <p:cNvPr id="6" name="TextBox 5"/>
          <p:cNvSpPr txBox="1"/>
          <p:nvPr/>
        </p:nvSpPr>
        <p:spPr>
          <a:xfrm>
            <a:off x="4234918" y="2390775"/>
            <a:ext cx="753175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a:ea typeface="+mn-ea"/>
                <a:cs typeface="+mn-cs"/>
              </a:rPr>
              <a:t>http</a:t>
            </a:r>
            <a:r>
              <a:rPr kumimoji="0" lang="en-US" sz="4400" b="0" i="0" u="none" strike="noStrike" kern="1200" cap="none" spc="0" normalizeH="0" baseline="0" noProof="0" dirty="0">
                <a:ln>
                  <a:noFill/>
                </a:ln>
                <a:solidFill>
                  <a:prstClr val="black"/>
                </a:solidFill>
                <a:effectLst/>
                <a:uLnTx/>
                <a:uFillTx/>
                <a:latin typeface="Arial"/>
                <a:ea typeface="+mn-ea"/>
                <a:cs typeface="+mn-cs"/>
              </a:rPr>
              <a:t>://bit.ly/ucpathpilottraining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0470399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242552"/>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119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2825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9959" cy="6858000"/>
          </a:xfrm>
          <a:prstGeom prst="rect">
            <a:avLst/>
          </a:prstGeom>
        </p:spPr>
      </p:pic>
      <p:pic>
        <p:nvPicPr>
          <p:cNvPr id="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6856"/>
          <a:stretch/>
        </p:blipFill>
        <p:spPr bwMode="auto">
          <a:xfrm>
            <a:off x="6607621" y="2175869"/>
            <a:ext cx="4005961" cy="2539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5" action="ppaction://hlinksldjump"/>
          </p:cNvPr>
          <p:cNvSpPr/>
          <p:nvPr/>
        </p:nvSpPr>
        <p:spPr>
          <a:xfrm>
            <a:off x="615351" y="1185705"/>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a:t>
            </a:r>
            <a:endParaRPr lang="en-US" sz="1600" b="1" dirty="0">
              <a:cs typeface="Arial" panose="020B0604020202020204" pitchFamily="34" charset="0"/>
            </a:endParaRPr>
          </a:p>
        </p:txBody>
      </p:sp>
      <p:sp>
        <p:nvSpPr>
          <p:cNvPr id="8" name="Rectangle 7">
            <a:hlinkClick r:id="rId6"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1" name="Rectangle 10">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Central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04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3378219" y="1185705"/>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ORG Authority </a:t>
            </a: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4: Central Office</a:t>
            </a:r>
            <a:endParaRPr lang="en-US" sz="1600" b="1" dirty="0">
              <a:cs typeface="Arial" panose="020B0604020202020204" pitchFamily="34"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cs typeface="Arial" panose="020B0604020202020204" pitchFamily="34" charset="0"/>
              </a:rPr>
              <a:t>Shared Services </a:t>
            </a:r>
            <a:r>
              <a:rPr lang="en-US" sz="1600" b="1" dirty="0" smtClean="0">
                <a:cs typeface="Arial" panose="020B0604020202020204" pitchFamily="34" charset="0"/>
              </a:rPr>
              <a:t>Center (AWE Approver)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181699" y="214741"/>
            <a:ext cx="3991831" cy="6447919"/>
          </a:xfrm>
          <a:prstGeom prst="rect">
            <a:avLst/>
          </a:prstGeom>
          <a:noFill/>
        </p:spPr>
        <p:txBody>
          <a:bodyPr wrap="square" rtlCol="0">
            <a:spAutoFit/>
          </a:bodyPr>
          <a:lstStyle/>
          <a:p>
            <a:pPr marL="168275" lvl="0" indent="-168275">
              <a:spcBef>
                <a:spcPts val="600"/>
              </a:spcBef>
              <a:buFont typeface="Arial" panose="020B0604020202020204" pitchFamily="34" charset="0"/>
              <a:buChar char="•"/>
            </a:pPr>
            <a:r>
              <a:rPr lang="en-US" sz="1600" dirty="0">
                <a:solidFill>
                  <a:schemeClr val="bg1"/>
                </a:solidFill>
              </a:rPr>
              <a:t>Initiates new </a:t>
            </a:r>
            <a:r>
              <a:rPr lang="en-US" sz="1600" dirty="0" smtClean="0">
                <a:solidFill>
                  <a:schemeClr val="bg1"/>
                </a:solidFill>
              </a:rPr>
              <a:t>position. </a:t>
            </a:r>
            <a:endParaRPr lang="en-US" sz="1600" dirty="0">
              <a:solidFill>
                <a:schemeClr val="bg1"/>
              </a:solidFill>
            </a:endParaRPr>
          </a:p>
          <a:p>
            <a:pPr marL="168275" lvl="0" indent="-168275">
              <a:spcBef>
                <a:spcPts val="600"/>
              </a:spcBef>
              <a:buFont typeface="Arial" panose="020B0604020202020204" pitchFamily="34" charset="0"/>
              <a:buChar char="•"/>
            </a:pPr>
            <a:r>
              <a:rPr lang="en-US" sz="1600" dirty="0" smtClean="0">
                <a:solidFill>
                  <a:schemeClr val="bg1"/>
                </a:solidFill>
              </a:rPr>
              <a:t>Dean/VP/VC </a:t>
            </a:r>
            <a:r>
              <a:rPr lang="en-US" sz="1600" dirty="0">
                <a:solidFill>
                  <a:schemeClr val="bg1"/>
                </a:solidFill>
              </a:rPr>
              <a:t>sends Faculty Administrator recommendation to APO for Provost </a:t>
            </a:r>
            <a:r>
              <a:rPr lang="en-US" sz="1600" dirty="0" smtClean="0">
                <a:solidFill>
                  <a:schemeClr val="bg1"/>
                </a:solidFill>
              </a:rPr>
              <a:t>App.</a:t>
            </a:r>
            <a:endParaRPr lang="en-US" sz="1600" dirty="0">
              <a:solidFill>
                <a:schemeClr val="bg1"/>
              </a:solidFill>
            </a:endParaRPr>
          </a:p>
          <a:p>
            <a:pPr marL="168275" lvl="0" indent="-168275">
              <a:spcBef>
                <a:spcPts val="600"/>
              </a:spcBef>
              <a:buFont typeface="Arial" panose="020B0604020202020204" pitchFamily="34" charset="0"/>
              <a:buChar char="•"/>
            </a:pPr>
            <a:r>
              <a:rPr lang="en-US" sz="1600" dirty="0">
                <a:solidFill>
                  <a:schemeClr val="bg1"/>
                </a:solidFill>
              </a:rPr>
              <a:t>ORG sends Dean’s level appointment letter to the APO for input into </a:t>
            </a:r>
            <a:r>
              <a:rPr lang="en-US" sz="1600" dirty="0" smtClean="0">
                <a:solidFill>
                  <a:schemeClr val="bg1"/>
                </a:solidFill>
              </a:rPr>
              <a:t>UCPath.  </a:t>
            </a:r>
            <a:endParaRPr lang="en-US" sz="1600" dirty="0">
              <a:solidFill>
                <a:schemeClr val="bg1"/>
              </a:solidFill>
            </a:endParaRPr>
          </a:p>
          <a:p>
            <a:pPr marL="168275" lvl="0" indent="-168275">
              <a:spcBef>
                <a:spcPts val="600"/>
              </a:spcBef>
              <a:buFont typeface="Arial" panose="020B0604020202020204" pitchFamily="34" charset="0"/>
              <a:buChar char="•"/>
            </a:pPr>
            <a:r>
              <a:rPr lang="en-US" sz="1600" dirty="0">
                <a:solidFill>
                  <a:schemeClr val="bg1"/>
                </a:solidFill>
              </a:rPr>
              <a:t>Transactional Unit initiates new and updates vacant </a:t>
            </a:r>
            <a:r>
              <a:rPr lang="en-US" sz="1600" dirty="0" smtClean="0">
                <a:solidFill>
                  <a:schemeClr val="bg1"/>
                </a:solidFill>
              </a:rPr>
              <a:t>positions. </a:t>
            </a:r>
            <a:endParaRPr lang="en-US" sz="1600" dirty="0">
              <a:solidFill>
                <a:schemeClr val="bg1"/>
              </a:solidFill>
            </a:endParaRPr>
          </a:p>
          <a:p>
            <a:pPr marL="168275" lvl="0" indent="-168275">
              <a:spcBef>
                <a:spcPts val="600"/>
              </a:spcBef>
              <a:buFont typeface="Arial" panose="020B0604020202020204" pitchFamily="34" charset="0"/>
              <a:buChar char="•"/>
            </a:pPr>
            <a:r>
              <a:rPr lang="en-US" sz="1600" dirty="0">
                <a:solidFill>
                  <a:schemeClr val="bg1"/>
                </a:solidFill>
              </a:rPr>
              <a:t>Department/Org sends requests to SSC to have position created/updated for new </a:t>
            </a:r>
            <a:r>
              <a:rPr lang="en-US" sz="1600" dirty="0" smtClean="0">
                <a:solidFill>
                  <a:schemeClr val="bg1"/>
                </a:solidFill>
              </a:rPr>
              <a:t>incumbent.</a:t>
            </a:r>
            <a:endParaRPr lang="en-US" sz="1600" dirty="0">
              <a:solidFill>
                <a:schemeClr val="bg1"/>
              </a:solidFill>
            </a:endParaRPr>
          </a:p>
          <a:p>
            <a:pPr marL="168275" lvl="0" indent="-168275">
              <a:spcBef>
                <a:spcPts val="600"/>
              </a:spcBef>
              <a:buFont typeface="Arial" panose="020B0604020202020204" pitchFamily="34" charset="0"/>
              <a:buChar char="•"/>
            </a:pPr>
            <a:r>
              <a:rPr lang="en-US" sz="1600" dirty="0">
                <a:solidFill>
                  <a:schemeClr val="bg1"/>
                </a:solidFill>
              </a:rPr>
              <a:t>Transactional Unit/Department/ORG sends summer salary transaction, end dates to APO for input into UCPath. </a:t>
            </a:r>
          </a:p>
          <a:p>
            <a:pPr marL="168275" lvl="0" indent="-168275">
              <a:spcBef>
                <a:spcPts val="600"/>
              </a:spcBef>
              <a:buFont typeface="Arial" panose="020B0604020202020204" pitchFamily="34" charset="0"/>
              <a:buChar char="•"/>
            </a:pPr>
            <a:r>
              <a:rPr lang="en-US" sz="1600" dirty="0">
                <a:solidFill>
                  <a:schemeClr val="bg1"/>
                </a:solidFill>
              </a:rPr>
              <a:t>Transactional Unit/Department/ORG send notifications of leave transaction are sent to APO as a copy.</a:t>
            </a:r>
          </a:p>
          <a:p>
            <a:pPr marL="168275" lvl="0" indent="-168275">
              <a:spcBef>
                <a:spcPts val="600"/>
              </a:spcBef>
              <a:buFont typeface="Arial" panose="020B0604020202020204" pitchFamily="34" charset="0"/>
              <a:buChar char="•"/>
            </a:pPr>
            <a:r>
              <a:rPr lang="en-US" sz="1600" dirty="0">
                <a:solidFill>
                  <a:schemeClr val="bg1"/>
                </a:solidFill>
              </a:rPr>
              <a:t>Represent the needs of the individual Transactional Unit and ORG as </a:t>
            </a:r>
            <a:r>
              <a:rPr lang="en-US" sz="1600" dirty="0" smtClean="0">
                <a:solidFill>
                  <a:schemeClr val="bg1"/>
                </a:solidFill>
              </a:rPr>
              <a:t>appropriate.</a:t>
            </a:r>
            <a:endParaRPr lang="en-US" sz="1600" dirty="0">
              <a:solidFill>
                <a:schemeClr val="bg1"/>
              </a:solidFill>
            </a:endParaRPr>
          </a:p>
          <a:p>
            <a:pPr marL="168275" lvl="0" indent="-168275">
              <a:spcBef>
                <a:spcPts val="600"/>
              </a:spcBef>
              <a:buFont typeface="Arial" panose="020B0604020202020204" pitchFamily="34" charset="0"/>
              <a:buChar char="•"/>
            </a:pPr>
            <a:r>
              <a:rPr lang="en-US" sz="1600" dirty="0">
                <a:solidFill>
                  <a:schemeClr val="bg1"/>
                </a:solidFill>
              </a:rPr>
              <a:t>Notify APO of the appropriate positions to use for Faculty Administrative </a:t>
            </a:r>
            <a:r>
              <a:rPr lang="en-US" sz="1600" dirty="0" smtClean="0">
                <a:solidFill>
                  <a:schemeClr val="bg1"/>
                </a:solidFill>
              </a:rPr>
              <a:t>hires.</a:t>
            </a:r>
            <a:endParaRPr lang="en-US" sz="1600" dirty="0">
              <a:solidFill>
                <a:schemeClr val="bg1"/>
              </a:solidFill>
            </a:endParaRPr>
          </a:p>
          <a:p>
            <a:pPr marL="168275" indent="-168275">
              <a:spcBef>
                <a:spcPts val="600"/>
              </a:spcBef>
              <a:buFont typeface="Arial" panose="020B0604020202020204" pitchFamily="34" charset="0"/>
              <a:buChar char="•"/>
            </a:pPr>
            <a:r>
              <a:rPr lang="en-US" sz="1600" dirty="0">
                <a:solidFill>
                  <a:schemeClr val="bg1"/>
                </a:solidFill>
              </a:rPr>
              <a:t>Maintains employee </a:t>
            </a:r>
            <a:r>
              <a:rPr lang="en-US" sz="1600" dirty="0" smtClean="0">
                <a:solidFill>
                  <a:schemeClr val="bg1"/>
                </a:solidFill>
              </a:rPr>
              <a:t>file/documentation. </a:t>
            </a: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630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3378230" y="18745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4: Central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663580"/>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a:t>
            </a:r>
            <a:r>
              <a:rPr lang="en-US" dirty="0" smtClean="0">
                <a:solidFill>
                  <a:schemeClr val="bg1"/>
                </a:solidFill>
                <a:latin typeface="Arial" panose="020B0604020202020204" pitchFamily="34" charset="0"/>
                <a:ea typeface="Calibri" panose="020F0502020204030204" pitchFamily="34" charset="0"/>
                <a:cs typeface="Arial" panose="020B0604020202020204" pitchFamily="34" charset="0"/>
              </a:rPr>
              <a:t>ensuring the appropriate policy is followed. </a:t>
            </a: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923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Central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3387740" y="25603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268592" y="383458"/>
            <a:ext cx="3608439" cy="2031325"/>
          </a:xfrm>
          <a:prstGeom prst="rect">
            <a:avLst/>
          </a:prstGeom>
          <a:noFill/>
        </p:spPr>
        <p:txBody>
          <a:bodyPr wrap="square" rtlCol="0">
            <a:spAutoFit/>
          </a:bodyPr>
          <a:lstStyle/>
          <a:p>
            <a:pPr marL="168275" indent="-168275">
              <a:buFont typeface="Arial" panose="020B0604020202020204" pitchFamily="34" charset="0"/>
              <a:buChar char="•"/>
            </a:pPr>
            <a:r>
              <a:rPr lang="en-US" dirty="0">
                <a:solidFill>
                  <a:schemeClr val="bg1"/>
                </a:solidFill>
              </a:rPr>
              <a:t>If Dept/Org is NOT participating in the </a:t>
            </a:r>
            <a:r>
              <a:rPr lang="en-US" dirty="0" smtClean="0">
                <a:solidFill>
                  <a:schemeClr val="bg1"/>
                </a:solidFill>
              </a:rPr>
              <a:t>Pilot, </a:t>
            </a:r>
            <a:r>
              <a:rPr lang="en-US" dirty="0">
                <a:solidFill>
                  <a:schemeClr val="bg1"/>
                </a:solidFill>
              </a:rPr>
              <a:t>then SSC is responsible for initiating positons into UCPath and notifying the Non-Pilot Unit of completed transaction and </a:t>
            </a:r>
            <a:r>
              <a:rPr lang="en-US" dirty="0" smtClean="0">
                <a:solidFill>
                  <a:schemeClr val="bg1"/>
                </a:solidFill>
              </a:rPr>
              <a:t>status. </a:t>
            </a:r>
            <a:endParaRPr lang="en-US" sz="1600" dirty="0">
              <a:solidFill>
                <a:schemeClr val="bg1"/>
              </a:solidFill>
              <a:latin typeface="Arial" panose="020B0604020202020204" pitchFamily="34" charset="0"/>
              <a:cs typeface="Arial" panose="020B0604020202020204" pitchFamily="34"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4497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3378217" y="32461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Central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170137" y="95326"/>
            <a:ext cx="4021863" cy="6494085"/>
          </a:xfrm>
          <a:prstGeom prst="rect">
            <a:avLst/>
          </a:prstGeom>
          <a:noFill/>
        </p:spPr>
        <p:txBody>
          <a:bodyPr wrap="square" rtlCol="0">
            <a:spAutoFit/>
          </a:bodyPr>
          <a:lstStyle/>
          <a:p>
            <a:pPr marL="168275" lvl="0" indent="-168275">
              <a:buFont typeface="Arial" panose="020B0604020202020204" pitchFamily="34" charset="0"/>
              <a:buChar char="•"/>
            </a:pPr>
            <a:r>
              <a:rPr lang="en-US" sz="1600" dirty="0">
                <a:solidFill>
                  <a:schemeClr val="bg1"/>
                </a:solidFill>
              </a:rPr>
              <a:t>APO sends out Call for Faculty Provost Admin </a:t>
            </a:r>
            <a:r>
              <a:rPr lang="en-US" sz="1600" dirty="0" smtClean="0">
                <a:solidFill>
                  <a:schemeClr val="bg1"/>
                </a:solidFill>
              </a:rPr>
              <a:t>App.</a:t>
            </a:r>
            <a:endParaRPr lang="en-US" sz="1600" dirty="0">
              <a:solidFill>
                <a:schemeClr val="bg1"/>
              </a:solidFill>
            </a:endParaRPr>
          </a:p>
          <a:p>
            <a:pPr marL="168275" lvl="0" indent="-168275">
              <a:buFont typeface="Arial" panose="020B0604020202020204" pitchFamily="34" charset="0"/>
              <a:buChar char="•"/>
            </a:pPr>
            <a:r>
              <a:rPr lang="en-US" sz="1600" dirty="0">
                <a:solidFill>
                  <a:schemeClr val="bg1"/>
                </a:solidFill>
              </a:rPr>
              <a:t>APO sends </a:t>
            </a:r>
            <a:r>
              <a:rPr lang="en-US" sz="1600" dirty="0" smtClean="0">
                <a:solidFill>
                  <a:schemeClr val="bg1"/>
                </a:solidFill>
              </a:rPr>
              <a:t>recommendation </a:t>
            </a:r>
            <a:r>
              <a:rPr lang="en-US" sz="1600" dirty="0">
                <a:solidFill>
                  <a:schemeClr val="bg1"/>
                </a:solidFill>
              </a:rPr>
              <a:t>to CAP/Provost for </a:t>
            </a:r>
            <a:r>
              <a:rPr lang="en-US" sz="1600" dirty="0" smtClean="0">
                <a:solidFill>
                  <a:schemeClr val="bg1"/>
                </a:solidFill>
              </a:rPr>
              <a:t>approval.</a:t>
            </a:r>
            <a:endParaRPr lang="en-US" sz="1600" dirty="0">
              <a:solidFill>
                <a:schemeClr val="bg1"/>
              </a:solidFill>
            </a:endParaRPr>
          </a:p>
          <a:p>
            <a:pPr marL="168275" lvl="0" indent="-168275">
              <a:buFont typeface="Arial" panose="020B0604020202020204" pitchFamily="34" charset="0"/>
              <a:buChar char="•"/>
            </a:pPr>
            <a:r>
              <a:rPr lang="en-US" sz="1600" dirty="0">
                <a:solidFill>
                  <a:schemeClr val="bg1"/>
                </a:solidFill>
              </a:rPr>
              <a:t>APO sends approved appointment letter to </a:t>
            </a:r>
            <a:r>
              <a:rPr lang="en-US" sz="1600" dirty="0" smtClean="0">
                <a:solidFill>
                  <a:schemeClr val="bg1"/>
                </a:solidFill>
              </a:rPr>
              <a:t>Faculty Appointee. </a:t>
            </a:r>
            <a:endParaRPr lang="en-US" sz="1600" dirty="0">
              <a:solidFill>
                <a:schemeClr val="bg1"/>
              </a:solidFill>
            </a:endParaRPr>
          </a:p>
          <a:p>
            <a:pPr marL="168275" lvl="0" indent="-168275">
              <a:buFont typeface="Arial" panose="020B0604020202020204" pitchFamily="34" charset="0"/>
              <a:buChar char="•"/>
            </a:pPr>
            <a:r>
              <a:rPr lang="en-US" sz="1600" dirty="0">
                <a:solidFill>
                  <a:schemeClr val="bg1"/>
                </a:solidFill>
              </a:rPr>
              <a:t>APO enters transaction into UCPath and notifies units of update.</a:t>
            </a:r>
          </a:p>
          <a:p>
            <a:pPr marL="168275" lvl="0" indent="-168275">
              <a:buFont typeface="Arial" panose="020B0604020202020204" pitchFamily="34" charset="0"/>
              <a:buChar char="•"/>
            </a:pPr>
            <a:r>
              <a:rPr lang="en-US" sz="1600" dirty="0">
                <a:solidFill>
                  <a:schemeClr val="bg1"/>
                </a:solidFill>
              </a:rPr>
              <a:t>APO is going to enter </a:t>
            </a:r>
            <a:r>
              <a:rPr lang="en-US" sz="1600" dirty="0" smtClean="0">
                <a:solidFill>
                  <a:schemeClr val="bg1"/>
                </a:solidFill>
              </a:rPr>
              <a:t>hire </a:t>
            </a:r>
            <a:r>
              <a:rPr lang="en-US" sz="1600" dirty="0">
                <a:solidFill>
                  <a:schemeClr val="bg1"/>
                </a:solidFill>
              </a:rPr>
              <a:t>and Termination Templates and </a:t>
            </a:r>
            <a:r>
              <a:rPr lang="en-US" sz="1600" dirty="0" err="1">
                <a:solidFill>
                  <a:schemeClr val="bg1"/>
                </a:solidFill>
              </a:rPr>
              <a:t>Paypath</a:t>
            </a:r>
            <a:r>
              <a:rPr lang="en-US" sz="1600" dirty="0">
                <a:solidFill>
                  <a:schemeClr val="bg1"/>
                </a:solidFill>
              </a:rPr>
              <a:t> changes into UCPath.</a:t>
            </a:r>
          </a:p>
          <a:p>
            <a:pPr marL="168275" lvl="0" indent="-168275">
              <a:buFont typeface="Arial" panose="020B0604020202020204" pitchFamily="34" charset="0"/>
              <a:buChar char="•"/>
            </a:pPr>
            <a:r>
              <a:rPr lang="en-US" sz="1600" dirty="0">
                <a:solidFill>
                  <a:schemeClr val="bg1"/>
                </a:solidFill>
              </a:rPr>
              <a:t>APO reaches out to SSC for off-cycle checks, overpayment management and final </a:t>
            </a:r>
            <a:r>
              <a:rPr lang="en-US" sz="1600" dirty="0" smtClean="0">
                <a:solidFill>
                  <a:schemeClr val="bg1"/>
                </a:solidFill>
              </a:rPr>
              <a:t>pay. </a:t>
            </a:r>
            <a:endParaRPr lang="en-US" sz="1600" dirty="0">
              <a:solidFill>
                <a:schemeClr val="bg1"/>
              </a:solidFill>
            </a:endParaRPr>
          </a:p>
          <a:p>
            <a:pPr marL="168275" lvl="0" indent="-168275">
              <a:buFont typeface="Arial" panose="020B0604020202020204" pitchFamily="34" charset="0"/>
              <a:buChar char="•"/>
            </a:pPr>
            <a:r>
              <a:rPr lang="en-US" sz="1600" dirty="0">
                <a:solidFill>
                  <a:schemeClr val="bg1"/>
                </a:solidFill>
              </a:rPr>
              <a:t>APO initiates and approves Hire, Rehire, Transfer </a:t>
            </a:r>
            <a:r>
              <a:rPr lang="en-US" sz="1600" dirty="0" smtClean="0">
                <a:solidFill>
                  <a:schemeClr val="bg1"/>
                </a:solidFill>
              </a:rPr>
              <a:t>Templates.</a:t>
            </a:r>
            <a:endParaRPr lang="en-US" sz="1600" dirty="0">
              <a:solidFill>
                <a:schemeClr val="bg1"/>
              </a:solidFill>
            </a:endParaRPr>
          </a:p>
          <a:p>
            <a:pPr marL="168275" lvl="0" indent="-168275">
              <a:buFont typeface="Arial" panose="020B0604020202020204" pitchFamily="34" charset="0"/>
              <a:buChar char="•"/>
            </a:pPr>
            <a:r>
              <a:rPr lang="en-US" sz="1600" dirty="0">
                <a:solidFill>
                  <a:schemeClr val="bg1"/>
                </a:solidFill>
              </a:rPr>
              <a:t>APO initiates and approves Voluntary, </a:t>
            </a:r>
            <a:r>
              <a:rPr lang="en-US" sz="1600" dirty="0" smtClean="0">
                <a:solidFill>
                  <a:schemeClr val="bg1"/>
                </a:solidFill>
              </a:rPr>
              <a:t>Involuntary, </a:t>
            </a:r>
            <a:r>
              <a:rPr lang="en-US" sz="1600" dirty="0">
                <a:solidFill>
                  <a:schemeClr val="bg1"/>
                </a:solidFill>
              </a:rPr>
              <a:t>and Retirement </a:t>
            </a:r>
            <a:r>
              <a:rPr lang="en-US" sz="1600" dirty="0" smtClean="0">
                <a:solidFill>
                  <a:schemeClr val="bg1"/>
                </a:solidFill>
              </a:rPr>
              <a:t>templates.</a:t>
            </a:r>
            <a:endParaRPr lang="en-US" sz="1600" dirty="0">
              <a:solidFill>
                <a:schemeClr val="bg1"/>
              </a:solidFill>
            </a:endParaRPr>
          </a:p>
          <a:p>
            <a:pPr marL="168275" lvl="0" indent="-168275">
              <a:buFont typeface="Arial" panose="020B0604020202020204" pitchFamily="34" charset="0"/>
              <a:buChar char="•"/>
            </a:pPr>
            <a:r>
              <a:rPr lang="en-US" sz="1600" dirty="0">
                <a:solidFill>
                  <a:schemeClr val="bg1"/>
                </a:solidFill>
              </a:rPr>
              <a:t>APO Initiates and approves PayPath </a:t>
            </a:r>
            <a:r>
              <a:rPr lang="en-US" sz="1600" dirty="0" smtClean="0">
                <a:solidFill>
                  <a:schemeClr val="bg1"/>
                </a:solidFill>
              </a:rPr>
              <a:t>Updates. </a:t>
            </a:r>
            <a:endParaRPr lang="en-US" sz="1600" dirty="0">
              <a:solidFill>
                <a:schemeClr val="bg1"/>
              </a:solidFill>
            </a:endParaRPr>
          </a:p>
          <a:p>
            <a:pPr marL="168275" lvl="0" indent="-168275">
              <a:buFont typeface="Arial" panose="020B0604020202020204" pitchFamily="34" charset="0"/>
              <a:buChar char="•"/>
            </a:pPr>
            <a:r>
              <a:rPr lang="en-US" sz="1600" dirty="0">
                <a:solidFill>
                  <a:schemeClr val="bg1"/>
                </a:solidFill>
              </a:rPr>
              <a:t>APO Initiates and approve reccurring additional </a:t>
            </a:r>
            <a:r>
              <a:rPr lang="en-US" sz="1600" dirty="0" smtClean="0">
                <a:solidFill>
                  <a:schemeClr val="bg1"/>
                </a:solidFill>
              </a:rPr>
              <a:t>pay. </a:t>
            </a:r>
            <a:endParaRPr lang="en-US" sz="1600" dirty="0">
              <a:solidFill>
                <a:schemeClr val="bg1"/>
              </a:solidFill>
            </a:endParaRPr>
          </a:p>
          <a:p>
            <a:pPr marL="168275" lvl="0" indent="-168275">
              <a:buFont typeface="Arial" panose="020B0604020202020204" pitchFamily="34" charset="0"/>
              <a:buChar char="•"/>
            </a:pPr>
            <a:r>
              <a:rPr lang="en-US" sz="1600" dirty="0">
                <a:solidFill>
                  <a:schemeClr val="bg1"/>
                </a:solidFill>
              </a:rPr>
              <a:t>Responsible for process design, and policy </a:t>
            </a:r>
            <a:r>
              <a:rPr lang="en-US" sz="1600" dirty="0" smtClean="0">
                <a:solidFill>
                  <a:schemeClr val="bg1"/>
                </a:solidFill>
              </a:rPr>
              <a:t>guidelines.</a:t>
            </a:r>
            <a:endParaRPr lang="en-US" sz="1600" dirty="0">
              <a:solidFill>
                <a:schemeClr val="bg1"/>
              </a:solidFill>
            </a:endParaRPr>
          </a:p>
          <a:p>
            <a:pPr marL="168275" indent="-168275">
              <a:buFont typeface="Arial" panose="020B0604020202020204" pitchFamily="34" charset="0"/>
              <a:buChar char="•"/>
            </a:pPr>
            <a:r>
              <a:rPr lang="en-US" sz="1600" dirty="0">
                <a:solidFill>
                  <a:schemeClr val="bg1"/>
                </a:solidFill>
              </a:rPr>
              <a:t>Provide subject matter expertise in policy related </a:t>
            </a:r>
            <a:r>
              <a:rPr lang="en-US" sz="1600" dirty="0" smtClean="0">
                <a:solidFill>
                  <a:schemeClr val="bg1"/>
                </a:solidFill>
              </a:rPr>
              <a:t>questions.</a:t>
            </a:r>
            <a:endParaRPr lang="en-US" sz="1600" dirty="0">
              <a:solidFill>
                <a:schemeClr val="bg1"/>
              </a:solidFill>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0017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 </a:t>
            </a:r>
            <a:endParaRPr lang="en-US" dirty="0">
              <a:solidFill>
                <a:schemeClr val="accent5"/>
              </a:solidFill>
            </a:endParaRPr>
          </a:p>
        </p:txBody>
      </p:sp>
      <p:sp>
        <p:nvSpPr>
          <p:cNvPr id="5" name="TextBox 4"/>
          <p:cNvSpPr txBox="1"/>
          <p:nvPr/>
        </p:nvSpPr>
        <p:spPr>
          <a:xfrm>
            <a:off x="1371601" y="2269494"/>
            <a:ext cx="9479934" cy="163121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rPr>
              <a:t>Antonette</a:t>
            </a:r>
            <a:r>
              <a:rPr kumimoji="0" lang="en-US" sz="2000" b="1" i="0" u="none" strike="noStrike" kern="1200" cap="none" spc="0" normalizeH="0" noProof="0" dirty="0" smtClean="0">
                <a:ln>
                  <a:noFill/>
                </a:ln>
                <a:solidFill>
                  <a:srgbClr val="FFC000">
                    <a:lumMod val="75000"/>
                  </a:srgbClr>
                </a:solidFill>
                <a:effectLst/>
                <a:uLnTx/>
                <a:uFillTx/>
                <a:latin typeface="Arial"/>
                <a:ea typeface="+mn-ea"/>
                <a:cs typeface="+mn-cs"/>
              </a:rPr>
              <a:t> Toney, Lakesha Welch, Kameron Johnson, Alexandra Rollins</a:t>
            </a:r>
            <a:endPar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Title</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 </a:t>
            </a:r>
            <a:r>
              <a:rPr lang="en-US" dirty="0" smtClean="0">
                <a:solidFill>
                  <a:prstClr val="black">
                    <a:lumMod val="50000"/>
                    <a:lumOff val="50000"/>
                  </a:prstClr>
                </a:solidFill>
                <a:latin typeface="Arial"/>
              </a:rPr>
              <a:t>Varies </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Department: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UCPath Campus Support Center</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Year @UC: </a:t>
            </a:r>
            <a:r>
              <a:rPr lang="en-US" dirty="0" smtClean="0">
                <a:solidFill>
                  <a:prstClr val="black">
                    <a:lumMod val="50000"/>
                    <a:lumOff val="50000"/>
                  </a:prstClr>
                </a:solidFill>
                <a:latin typeface="Arial"/>
              </a:rPr>
              <a:t>Varies</a:t>
            </a:r>
            <a:endPar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Previous Experience: Varies</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477716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3381025" y="39319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426245" y="383458"/>
            <a:ext cx="3608439" cy="2294795"/>
          </a:xfrm>
          <a:prstGeom prst="rect">
            <a:avLst/>
          </a:prstGeom>
          <a:noFill/>
        </p:spPr>
        <p:txBody>
          <a:bodyPr wrap="square" rtlCol="0">
            <a:spAutoFit/>
          </a:bodyPr>
          <a:lstStyle/>
          <a:p>
            <a:pPr marL="168275" indent="-168275">
              <a:buFont typeface="Arial" panose="020B0604020202020204" pitchFamily="34" charset="0"/>
              <a:buChar char="•"/>
            </a:pPr>
            <a:r>
              <a:rPr lang="en-US" dirty="0">
                <a:solidFill>
                  <a:schemeClr val="bg1"/>
                </a:solidFill>
              </a:rPr>
              <a:t>WFA </a:t>
            </a:r>
            <a:r>
              <a:rPr lang="en-US" dirty="0" smtClean="0">
                <a:solidFill>
                  <a:schemeClr val="bg1"/>
                </a:solidFill>
              </a:rPr>
              <a:t>Production. </a:t>
            </a:r>
          </a:p>
          <a:p>
            <a:pPr marL="168275" indent="-168275">
              <a:buFont typeface="Arial" panose="020B0604020202020204" pitchFamily="34" charset="0"/>
              <a:buChar char="•"/>
            </a:pPr>
            <a:endParaRPr lang="en-US" dirty="0">
              <a:solidFill>
                <a:schemeClr val="bg1"/>
              </a:solidFill>
            </a:endParaRPr>
          </a:p>
          <a:p>
            <a:pPr marL="168275" indent="-168275">
              <a:buFont typeface="Arial" panose="020B0604020202020204" pitchFamily="34" charset="0"/>
              <a:buChar char="•"/>
            </a:pPr>
            <a:r>
              <a:rPr lang="en-US" dirty="0">
                <a:solidFill>
                  <a:schemeClr val="bg1"/>
                </a:solidFill>
              </a:rPr>
              <a:t>Approve hire and rehire </a:t>
            </a:r>
            <a:r>
              <a:rPr lang="en-US" dirty="0" smtClean="0">
                <a:solidFill>
                  <a:schemeClr val="bg1"/>
                </a:solidFill>
              </a:rPr>
              <a:t>templates. </a:t>
            </a:r>
          </a:p>
          <a:p>
            <a:pPr marL="168275" indent="-168275"/>
            <a:endParaRPr lang="en-US" dirty="0">
              <a:solidFill>
                <a:schemeClr val="bg1"/>
              </a:solidFill>
            </a:endParaRPr>
          </a:p>
          <a:p>
            <a:pPr marL="168275" indent="-168275">
              <a:buFont typeface="Arial" panose="020B0604020202020204" pitchFamily="34" charset="0"/>
              <a:buChar char="•"/>
            </a:pPr>
            <a:r>
              <a:rPr lang="en-US" dirty="0">
                <a:solidFill>
                  <a:schemeClr val="bg1"/>
                </a:solidFill>
              </a:rPr>
              <a:t>Approve Voluntary, </a:t>
            </a:r>
            <a:r>
              <a:rPr lang="en-US" dirty="0" smtClean="0">
                <a:solidFill>
                  <a:schemeClr val="bg1"/>
                </a:solidFill>
              </a:rPr>
              <a:t>Involuntary, </a:t>
            </a:r>
            <a:r>
              <a:rPr lang="en-US" dirty="0">
                <a:solidFill>
                  <a:schemeClr val="bg1"/>
                </a:solidFill>
              </a:rPr>
              <a:t>and Retirement </a:t>
            </a:r>
            <a:r>
              <a:rPr lang="en-US" dirty="0" smtClean="0">
                <a:solidFill>
                  <a:schemeClr val="bg1"/>
                </a:solidFill>
              </a:rPr>
              <a:t>templates. </a:t>
            </a:r>
            <a:endParaRPr lang="en-US" dirty="0">
              <a:solidFill>
                <a:schemeClr val="bg1"/>
              </a:solidFill>
            </a:endParaRPr>
          </a:p>
          <a:p>
            <a:pPr marL="171450" marR="0" lvl="0" indent="-171450">
              <a:lnSpc>
                <a:spcPct val="107000"/>
              </a:lnSpc>
              <a:spcBef>
                <a:spcPts val="0"/>
              </a:spcBef>
              <a:spcAft>
                <a:spcPts val="120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Central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175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Intro to Template Transactions </a:t>
            </a:r>
            <a:endParaRPr lang="en-US" sz="7200" b="1" dirty="0">
              <a:solidFill>
                <a:srgbClr val="F1AB00"/>
              </a:solidFill>
            </a:endParaRPr>
          </a:p>
        </p:txBody>
      </p:sp>
    </p:spTree>
    <p:extLst>
      <p:ext uri="{BB962C8B-B14F-4D97-AF65-F5344CB8AC3E}">
        <p14:creationId xmlns:p14="http://schemas.microsoft.com/office/powerpoint/2010/main" val="984535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INTRO TO TEMPLATE TRANSACTIONS  </a:t>
            </a:r>
            <a:endParaRPr lang="en-US" dirty="0">
              <a:solidFill>
                <a:schemeClr val="accent5"/>
              </a:solidFill>
            </a:endParaRPr>
          </a:p>
        </p:txBody>
      </p:sp>
      <p:sp>
        <p:nvSpPr>
          <p:cNvPr id="3" name="Rectangle 2"/>
          <p:cNvSpPr/>
          <p:nvPr/>
        </p:nvSpPr>
        <p:spPr>
          <a:xfrm>
            <a:off x="447676" y="1192073"/>
            <a:ext cx="4844996" cy="3865289"/>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pc="-35" dirty="0" smtClean="0">
                <a:cs typeface="Arial"/>
              </a:rPr>
              <a:t>Template </a:t>
            </a:r>
            <a:r>
              <a:rPr lang="en-US" spc="-5" dirty="0">
                <a:cs typeface="Arial"/>
              </a:rPr>
              <a:t>transactions </a:t>
            </a:r>
            <a:r>
              <a:rPr lang="en-US" spc="-5" dirty="0" smtClean="0">
                <a:cs typeface="Arial"/>
              </a:rPr>
              <a:t>are </a:t>
            </a:r>
            <a:r>
              <a:rPr lang="en-US" spc="-5" dirty="0">
                <a:cs typeface="Arial"/>
              </a:rPr>
              <a:t>initiated through a UCPath </a:t>
            </a:r>
            <a:r>
              <a:rPr lang="en-US" spc="-5" dirty="0" smtClean="0">
                <a:cs typeface="Arial"/>
              </a:rPr>
              <a:t>template-based </a:t>
            </a:r>
            <a:r>
              <a:rPr lang="en-US" spc="-5" dirty="0">
                <a:cs typeface="Arial"/>
              </a:rPr>
              <a:t>page called  </a:t>
            </a:r>
            <a:r>
              <a:rPr lang="en-US" b="1" spc="-5" dirty="0">
                <a:cs typeface="Arial"/>
              </a:rPr>
              <a:t>Smart </a:t>
            </a:r>
            <a:r>
              <a:rPr lang="en-US" b="1" spc="-10" dirty="0">
                <a:cs typeface="Arial"/>
              </a:rPr>
              <a:t>HR</a:t>
            </a:r>
            <a:r>
              <a:rPr lang="en-US" b="1" spc="-20" dirty="0">
                <a:cs typeface="Arial"/>
              </a:rPr>
              <a:t> </a:t>
            </a:r>
            <a:r>
              <a:rPr lang="en-US" b="1" spc="-20" dirty="0" smtClean="0">
                <a:cs typeface="Arial"/>
              </a:rPr>
              <a:t>Templates</a:t>
            </a:r>
            <a:r>
              <a:rPr lang="en-US" spc="-20" dirty="0" smtClean="0">
                <a:cs typeface="Arial"/>
              </a:rPr>
              <a:t>.</a:t>
            </a:r>
            <a:endParaRPr lang="en-US" dirty="0" smtClean="0">
              <a:cs typeface="Arial"/>
            </a:endParaRPr>
          </a:p>
          <a:p>
            <a:pPr marL="285750" indent="-285750">
              <a:lnSpc>
                <a:spcPct val="107000"/>
              </a:lnSpc>
              <a:spcAft>
                <a:spcPts val="800"/>
              </a:spcAft>
              <a:buFont typeface="Arial" panose="020B0604020202020204" pitchFamily="34" charset="0"/>
              <a:buChar char="•"/>
            </a:pPr>
            <a:r>
              <a:rPr lang="en-US" spc="-5" dirty="0" smtClean="0">
                <a:cs typeface="Arial"/>
              </a:rPr>
              <a:t>Custom </a:t>
            </a:r>
            <a:r>
              <a:rPr lang="en-US" spc="-5" dirty="0">
                <a:cs typeface="Arial"/>
              </a:rPr>
              <a:t>templates </a:t>
            </a:r>
            <a:r>
              <a:rPr lang="en-US" spc="-5" dirty="0" smtClean="0">
                <a:cs typeface="Arial"/>
              </a:rPr>
              <a:t>provide </a:t>
            </a:r>
            <a:r>
              <a:rPr lang="en-US" spc="-5" dirty="0">
                <a:cs typeface="Arial"/>
              </a:rPr>
              <a:t>the fields necessary </a:t>
            </a:r>
            <a:r>
              <a:rPr lang="en-US" spc="-5" dirty="0" smtClean="0">
                <a:cs typeface="Arial"/>
              </a:rPr>
              <a:t>to </a:t>
            </a:r>
            <a:r>
              <a:rPr lang="en-US" spc="-5" dirty="0">
                <a:cs typeface="Arial"/>
              </a:rPr>
              <a:t>complete the</a:t>
            </a:r>
            <a:r>
              <a:rPr lang="en-US" spc="5" dirty="0">
                <a:cs typeface="Arial"/>
              </a:rPr>
              <a:t> </a:t>
            </a:r>
            <a:r>
              <a:rPr lang="en-US" spc="-5" dirty="0" smtClean="0">
                <a:cs typeface="Arial"/>
              </a:rPr>
              <a:t>transaction.</a:t>
            </a:r>
            <a:endParaRPr lang="en-US" dirty="0" smtClean="0">
              <a:cs typeface="Arial"/>
            </a:endParaRPr>
          </a:p>
          <a:p>
            <a:pPr marL="285750" indent="-285750">
              <a:lnSpc>
                <a:spcPct val="107000"/>
              </a:lnSpc>
              <a:spcAft>
                <a:spcPts val="800"/>
              </a:spcAft>
              <a:buFont typeface="Arial" panose="020B0604020202020204" pitchFamily="34" charset="0"/>
              <a:buChar char="•"/>
            </a:pPr>
            <a:r>
              <a:rPr lang="en-US" spc="-5" dirty="0" smtClean="0">
                <a:cs typeface="Arial"/>
              </a:rPr>
              <a:t>In </a:t>
            </a:r>
            <a:r>
              <a:rPr lang="en-US" spc="-10" dirty="0">
                <a:cs typeface="Arial"/>
              </a:rPr>
              <a:t>many </a:t>
            </a:r>
            <a:r>
              <a:rPr lang="en-US" dirty="0">
                <a:cs typeface="Arial"/>
              </a:rPr>
              <a:t>cases, </a:t>
            </a:r>
            <a:r>
              <a:rPr lang="en-US" spc="-5" dirty="0">
                <a:cs typeface="Arial"/>
              </a:rPr>
              <a:t>there is </a:t>
            </a:r>
            <a:r>
              <a:rPr lang="en-US" spc="-5" dirty="0" smtClean="0">
                <a:cs typeface="Arial"/>
              </a:rPr>
              <a:t>a </a:t>
            </a:r>
            <a:r>
              <a:rPr lang="en-US" spc="-5" dirty="0">
                <a:cs typeface="Arial"/>
              </a:rPr>
              <a:t>template specific to  academic and another </a:t>
            </a:r>
            <a:r>
              <a:rPr lang="en-US" spc="-5" dirty="0" smtClean="0">
                <a:cs typeface="Arial"/>
              </a:rPr>
              <a:t>specific </a:t>
            </a:r>
            <a:r>
              <a:rPr lang="en-US" spc="-5" dirty="0">
                <a:cs typeface="Arial"/>
              </a:rPr>
              <a:t>to </a:t>
            </a:r>
            <a:r>
              <a:rPr lang="en-US" spc="-10" dirty="0">
                <a:cs typeface="Arial"/>
              </a:rPr>
              <a:t>staff. </a:t>
            </a:r>
            <a:r>
              <a:rPr lang="en-US" spc="-5" dirty="0">
                <a:cs typeface="Arial"/>
              </a:rPr>
              <a:t>For </a:t>
            </a:r>
            <a:r>
              <a:rPr lang="en-US" spc="-5" dirty="0" smtClean="0">
                <a:cs typeface="Arial"/>
              </a:rPr>
              <a:t>example:</a:t>
            </a:r>
            <a:endParaRPr lang="en-US" dirty="0" smtClean="0">
              <a:cs typeface="Arial"/>
            </a:endParaRPr>
          </a:p>
          <a:p>
            <a:pPr marL="742950" lvl="1" indent="-285750">
              <a:lnSpc>
                <a:spcPct val="107000"/>
              </a:lnSpc>
              <a:spcAft>
                <a:spcPts val="800"/>
              </a:spcAft>
              <a:buFont typeface="Arial" panose="020B0604020202020204" pitchFamily="34" charset="0"/>
              <a:buChar char="•"/>
            </a:pPr>
            <a:r>
              <a:rPr lang="en-US" spc="5" dirty="0" smtClean="0">
                <a:cs typeface="Arial"/>
              </a:rPr>
              <a:t>UC </a:t>
            </a:r>
            <a:r>
              <a:rPr lang="en-US" spc="-5" dirty="0">
                <a:cs typeface="Arial"/>
              </a:rPr>
              <a:t>Full </a:t>
            </a:r>
            <a:r>
              <a:rPr lang="en-US" dirty="0">
                <a:cs typeface="Arial"/>
              </a:rPr>
              <a:t>Hire - </a:t>
            </a:r>
            <a:r>
              <a:rPr lang="en-US" spc="-15" dirty="0">
                <a:cs typeface="Arial"/>
              </a:rPr>
              <a:t>Staff</a:t>
            </a:r>
            <a:r>
              <a:rPr lang="en-US" spc="-85" dirty="0">
                <a:cs typeface="Arial"/>
              </a:rPr>
              <a:t> </a:t>
            </a:r>
            <a:r>
              <a:rPr lang="en-US" dirty="0" smtClean="0">
                <a:cs typeface="Arial"/>
              </a:rPr>
              <a:t>Only</a:t>
            </a:r>
          </a:p>
          <a:p>
            <a:pPr marL="742950" lvl="1" indent="-285750">
              <a:lnSpc>
                <a:spcPct val="107000"/>
              </a:lnSpc>
              <a:spcAft>
                <a:spcPts val="800"/>
              </a:spcAft>
              <a:buFont typeface="Arial" panose="020B0604020202020204" pitchFamily="34" charset="0"/>
              <a:buChar char="•"/>
            </a:pPr>
            <a:r>
              <a:rPr lang="en-US" spc="5" dirty="0" smtClean="0">
                <a:cs typeface="Arial"/>
              </a:rPr>
              <a:t>UC </a:t>
            </a:r>
            <a:r>
              <a:rPr lang="en-US" spc="-5" dirty="0">
                <a:cs typeface="Arial"/>
              </a:rPr>
              <a:t>Full </a:t>
            </a:r>
            <a:r>
              <a:rPr lang="en-US" dirty="0">
                <a:cs typeface="Arial"/>
              </a:rPr>
              <a:t>Hire -</a:t>
            </a:r>
            <a:r>
              <a:rPr lang="en-US" spc="-220" dirty="0">
                <a:cs typeface="Arial"/>
              </a:rPr>
              <a:t> </a:t>
            </a:r>
            <a:r>
              <a:rPr lang="en-US" dirty="0" smtClean="0">
                <a:cs typeface="Arial"/>
              </a:rPr>
              <a:t>Academic </a:t>
            </a:r>
            <a:r>
              <a:rPr lang="en-US" spc="5" dirty="0">
                <a:cs typeface="Arial"/>
              </a:rPr>
              <a:t>Use</a:t>
            </a:r>
            <a:r>
              <a:rPr lang="en-US" spc="-20" dirty="0">
                <a:cs typeface="Arial"/>
              </a:rPr>
              <a:t> </a:t>
            </a:r>
            <a:r>
              <a:rPr lang="en-US" dirty="0">
                <a:cs typeface="Arial"/>
              </a:rPr>
              <a:t>Only</a:t>
            </a:r>
          </a:p>
          <a:p>
            <a:pPr marL="285750" indent="-285750">
              <a:lnSpc>
                <a:spcPct val="107000"/>
              </a:lnSpc>
              <a:spcAft>
                <a:spcPts val="800"/>
              </a:spcAft>
              <a:buFont typeface="Arial" panose="020B0604020202020204" pitchFamily="34" charset="0"/>
              <a:buChar char="•"/>
            </a:pPr>
            <a:endParaRPr lang="en-US" dirty="0"/>
          </a:p>
        </p:txBody>
      </p:sp>
      <p:sp>
        <p:nvSpPr>
          <p:cNvPr id="4" name="object 5"/>
          <p:cNvSpPr/>
          <p:nvPr/>
        </p:nvSpPr>
        <p:spPr>
          <a:xfrm>
            <a:off x="6493447" y="1556249"/>
            <a:ext cx="4206240" cy="3977776"/>
          </a:xfrm>
          <a:custGeom>
            <a:avLst/>
            <a:gdLst/>
            <a:ahLst/>
            <a:cxnLst/>
            <a:rect l="l" t="t" r="r" b="b"/>
            <a:pathLst>
              <a:path w="4206240" h="3686175">
                <a:moveTo>
                  <a:pt x="0" y="0"/>
                </a:moveTo>
                <a:lnTo>
                  <a:pt x="4206240" y="0"/>
                </a:lnTo>
                <a:lnTo>
                  <a:pt x="4206240" y="3685603"/>
                </a:lnTo>
                <a:lnTo>
                  <a:pt x="0" y="3685603"/>
                </a:lnTo>
                <a:lnTo>
                  <a:pt x="0" y="0"/>
                </a:lnTo>
                <a:close/>
              </a:path>
            </a:pathLst>
          </a:custGeom>
          <a:solidFill>
            <a:schemeClr val="accent1">
              <a:lumMod val="20000"/>
              <a:lumOff val="80000"/>
            </a:schemeClr>
          </a:solidFill>
          <a:ln>
            <a:solidFill>
              <a:schemeClr val="tx1"/>
            </a:solidFill>
          </a:ln>
        </p:spPr>
        <p:txBody>
          <a:bodyPr wrap="square" lIns="0" tIns="0" rIns="0" bIns="0" rtlCol="0"/>
          <a:lstStyle/>
          <a:p>
            <a:endParaRPr dirty="0"/>
          </a:p>
        </p:txBody>
      </p:sp>
      <p:sp>
        <p:nvSpPr>
          <p:cNvPr id="5" name="object 11"/>
          <p:cNvSpPr txBox="1"/>
          <p:nvPr/>
        </p:nvSpPr>
        <p:spPr>
          <a:xfrm>
            <a:off x="6499793" y="1051369"/>
            <a:ext cx="4193540" cy="486409"/>
          </a:xfrm>
          <a:prstGeom prst="rect">
            <a:avLst/>
          </a:prstGeom>
          <a:solidFill>
            <a:schemeClr val="accent5"/>
          </a:solidFill>
        </p:spPr>
        <p:txBody>
          <a:bodyPr vert="horz" wrap="square" lIns="0" tIns="31750" rIns="0" bIns="0" rtlCol="0">
            <a:spAutoFit/>
          </a:bodyPr>
          <a:lstStyle/>
          <a:p>
            <a:pPr marL="648970">
              <a:lnSpc>
                <a:spcPct val="100000"/>
              </a:lnSpc>
              <a:spcBef>
                <a:spcPts val="250"/>
              </a:spcBef>
            </a:pPr>
            <a:r>
              <a:rPr sz="2400" b="1" spc="-15" dirty="0">
                <a:solidFill>
                  <a:srgbClr val="FFFFFF"/>
                </a:solidFill>
                <a:latin typeface="Arial"/>
                <a:cs typeface="Arial"/>
              </a:rPr>
              <a:t>Available</a:t>
            </a:r>
            <a:r>
              <a:rPr sz="2400" b="1" spc="-20" dirty="0">
                <a:solidFill>
                  <a:srgbClr val="FFFFFF"/>
                </a:solidFill>
                <a:latin typeface="Arial"/>
                <a:cs typeface="Arial"/>
              </a:rPr>
              <a:t> </a:t>
            </a:r>
            <a:r>
              <a:rPr sz="2400" b="1" spc="-25" dirty="0">
                <a:solidFill>
                  <a:srgbClr val="FFFFFF"/>
                </a:solidFill>
                <a:latin typeface="Arial"/>
                <a:cs typeface="Arial"/>
              </a:rPr>
              <a:t>Templates</a:t>
            </a:r>
            <a:endParaRPr sz="2400" dirty="0">
              <a:latin typeface="Arial"/>
              <a:cs typeface="Arial"/>
            </a:endParaRPr>
          </a:p>
        </p:txBody>
      </p:sp>
      <p:pic>
        <p:nvPicPr>
          <p:cNvPr id="7" name="Picture 6"/>
          <p:cNvPicPr>
            <a:picLocks noChangeAspect="1"/>
          </p:cNvPicPr>
          <p:nvPr/>
        </p:nvPicPr>
        <p:blipFill>
          <a:blip r:embed="rId3"/>
          <a:stretch>
            <a:fillRect/>
          </a:stretch>
        </p:blipFill>
        <p:spPr>
          <a:xfrm>
            <a:off x="6737520" y="1667127"/>
            <a:ext cx="3854925" cy="3677501"/>
          </a:xfrm>
          <a:prstGeom prst="rect">
            <a:avLst/>
          </a:prstGeom>
        </p:spPr>
      </p:pic>
    </p:spTree>
    <p:extLst>
      <p:ext uri="{BB962C8B-B14F-4D97-AF65-F5344CB8AC3E}">
        <p14:creationId xmlns:p14="http://schemas.microsoft.com/office/powerpoint/2010/main" val="4164196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INTRO TO TEMPLATE TRANSACTIONS  </a:t>
            </a:r>
            <a:endParaRPr lang="en-US" dirty="0">
              <a:solidFill>
                <a:schemeClr val="accent5"/>
              </a:solidFill>
            </a:endParaRPr>
          </a:p>
        </p:txBody>
      </p:sp>
      <p:sp>
        <p:nvSpPr>
          <p:cNvPr id="3" name="Rectangle 2"/>
          <p:cNvSpPr/>
          <p:nvPr/>
        </p:nvSpPr>
        <p:spPr>
          <a:xfrm>
            <a:off x="447676" y="1056984"/>
            <a:ext cx="10894401" cy="367216"/>
          </a:xfrm>
          <a:prstGeom prst="rect">
            <a:avLst/>
          </a:prstGeom>
          <a:solidFill>
            <a:schemeClr val="bg1"/>
          </a:solidFill>
        </p:spPr>
        <p:txBody>
          <a:bodyPr wrap="square">
            <a:spAutoFit/>
          </a:bodyPr>
          <a:lstStyle/>
          <a:p>
            <a:pPr marL="285750" indent="-285750">
              <a:lnSpc>
                <a:spcPct val="107000"/>
              </a:lnSpc>
              <a:spcAft>
                <a:spcPts val="800"/>
              </a:spcAft>
              <a:buFont typeface="Arial" panose="020B0604020202020204" pitchFamily="34" charset="0"/>
              <a:buChar char="•"/>
            </a:pPr>
            <a:r>
              <a:rPr lang="en-US" spc="-35" dirty="0" smtClean="0">
                <a:cs typeface="Arial"/>
              </a:rPr>
              <a:t>The actions that are processed using templates include: </a:t>
            </a:r>
            <a:endParaRPr lang="en-US" dirty="0">
              <a:cs typeface="Arial"/>
            </a:endParaRPr>
          </a:p>
        </p:txBody>
      </p:sp>
      <p:sp>
        <p:nvSpPr>
          <p:cNvPr id="7" name="object 4"/>
          <p:cNvSpPr txBox="1"/>
          <p:nvPr/>
        </p:nvSpPr>
        <p:spPr>
          <a:xfrm>
            <a:off x="2770196" y="1693287"/>
            <a:ext cx="2092960" cy="1256030"/>
          </a:xfrm>
          <a:prstGeom prst="rect">
            <a:avLst/>
          </a:prstGeom>
          <a:solidFill>
            <a:schemeClr val="accent1">
              <a:lumMod val="75000"/>
            </a:schemeClr>
          </a:solidFill>
        </p:spPr>
        <p:txBody>
          <a:bodyPr vert="horz" wrap="square" lIns="0" tIns="635" rIns="0" bIns="0" rtlCol="0">
            <a:spAutoFit/>
          </a:bodyPr>
          <a:lstStyle/>
          <a:p>
            <a:pPr>
              <a:lnSpc>
                <a:spcPct val="100000"/>
              </a:lnSpc>
              <a:spcBef>
                <a:spcPts val="5"/>
              </a:spcBef>
            </a:pPr>
            <a:endParaRPr sz="2850" dirty="0">
              <a:latin typeface="Times New Roman"/>
              <a:cs typeface="Times New Roman"/>
            </a:endParaRPr>
          </a:p>
          <a:p>
            <a:pPr marL="351790">
              <a:lnSpc>
                <a:spcPct val="100000"/>
              </a:lnSpc>
            </a:pPr>
            <a:r>
              <a:rPr sz="2400" b="1" spc="-5" dirty="0">
                <a:solidFill>
                  <a:srgbClr val="FFFFFF"/>
                </a:solidFill>
                <a:latin typeface="Arial"/>
                <a:cs typeface="Arial"/>
              </a:rPr>
              <a:t>Full</a:t>
            </a:r>
            <a:r>
              <a:rPr sz="2400" b="1" spc="-25" dirty="0">
                <a:solidFill>
                  <a:srgbClr val="FFFFFF"/>
                </a:solidFill>
                <a:latin typeface="Arial"/>
                <a:cs typeface="Arial"/>
              </a:rPr>
              <a:t> </a:t>
            </a:r>
            <a:r>
              <a:rPr sz="2400" b="1" spc="-5" dirty="0">
                <a:solidFill>
                  <a:srgbClr val="FFFFFF"/>
                </a:solidFill>
                <a:latin typeface="Arial"/>
                <a:cs typeface="Arial"/>
              </a:rPr>
              <a:t>Hires</a:t>
            </a:r>
            <a:endParaRPr sz="2400" dirty="0">
              <a:latin typeface="Arial"/>
              <a:cs typeface="Arial"/>
            </a:endParaRPr>
          </a:p>
        </p:txBody>
      </p:sp>
      <p:sp>
        <p:nvSpPr>
          <p:cNvPr id="8" name="object 5"/>
          <p:cNvSpPr txBox="1"/>
          <p:nvPr/>
        </p:nvSpPr>
        <p:spPr>
          <a:xfrm>
            <a:off x="5071436" y="1693287"/>
            <a:ext cx="2091055" cy="1256030"/>
          </a:xfrm>
          <a:prstGeom prst="rect">
            <a:avLst/>
          </a:prstGeom>
          <a:solidFill>
            <a:schemeClr val="accent1">
              <a:lumMod val="75000"/>
            </a:schemeClr>
          </a:solidFill>
        </p:spPr>
        <p:txBody>
          <a:bodyPr vert="horz" wrap="square" lIns="0" tIns="154305" rIns="0" bIns="0" rtlCol="0">
            <a:spAutoFit/>
          </a:bodyPr>
          <a:lstStyle/>
          <a:p>
            <a:pPr marL="241300" marR="234315" algn="ctr">
              <a:lnSpc>
                <a:spcPts val="2480"/>
              </a:lnSpc>
              <a:spcBef>
                <a:spcPts val="1215"/>
              </a:spcBef>
            </a:pPr>
            <a:r>
              <a:rPr sz="2400" b="1" spc="-10" dirty="0">
                <a:solidFill>
                  <a:srgbClr val="FFFFFF"/>
                </a:solidFill>
                <a:latin typeface="Arial"/>
                <a:cs typeface="Arial"/>
              </a:rPr>
              <a:t>C</a:t>
            </a:r>
            <a:r>
              <a:rPr sz="2400" b="1" spc="-5" dirty="0">
                <a:solidFill>
                  <a:srgbClr val="FFFFFF"/>
                </a:solidFill>
                <a:latin typeface="Arial"/>
                <a:cs typeface="Arial"/>
              </a:rPr>
              <a:t>on</a:t>
            </a:r>
            <a:r>
              <a:rPr sz="2400" b="1" dirty="0">
                <a:solidFill>
                  <a:srgbClr val="FFFFFF"/>
                </a:solidFill>
                <a:latin typeface="Arial"/>
                <a:cs typeface="Arial"/>
              </a:rPr>
              <a:t>ti</a:t>
            </a:r>
            <a:r>
              <a:rPr sz="2400" b="1" spc="-5" dirty="0">
                <a:solidFill>
                  <a:srgbClr val="FFFFFF"/>
                </a:solidFill>
                <a:latin typeface="Arial"/>
                <a:cs typeface="Arial"/>
              </a:rPr>
              <a:t>ngent  </a:t>
            </a:r>
            <a:r>
              <a:rPr sz="2400" b="1" spc="-10" dirty="0">
                <a:solidFill>
                  <a:srgbClr val="FFFFFF"/>
                </a:solidFill>
                <a:latin typeface="Arial"/>
                <a:cs typeface="Arial"/>
              </a:rPr>
              <a:t>Workers  </a:t>
            </a:r>
            <a:r>
              <a:rPr sz="2400" b="1" spc="-5" dirty="0">
                <a:solidFill>
                  <a:srgbClr val="FFFFFF"/>
                </a:solidFill>
                <a:latin typeface="Arial"/>
                <a:cs typeface="Arial"/>
              </a:rPr>
              <a:t>(CWR)</a:t>
            </a:r>
            <a:endParaRPr sz="2400" dirty="0">
              <a:latin typeface="Arial"/>
              <a:cs typeface="Arial"/>
            </a:endParaRPr>
          </a:p>
        </p:txBody>
      </p:sp>
      <p:sp>
        <p:nvSpPr>
          <p:cNvPr id="9" name="object 6"/>
          <p:cNvSpPr txBox="1"/>
          <p:nvPr/>
        </p:nvSpPr>
        <p:spPr>
          <a:xfrm>
            <a:off x="7372675" y="1693287"/>
            <a:ext cx="2091055" cy="1256030"/>
          </a:xfrm>
          <a:prstGeom prst="rect">
            <a:avLst/>
          </a:prstGeom>
          <a:solidFill>
            <a:schemeClr val="accent1">
              <a:lumMod val="75000"/>
            </a:schemeClr>
          </a:solidFill>
        </p:spPr>
        <p:txBody>
          <a:bodyPr vert="horz" wrap="square" lIns="0" tIns="5080" rIns="0" bIns="0" rtlCol="0">
            <a:spAutoFit/>
          </a:bodyPr>
          <a:lstStyle/>
          <a:p>
            <a:pPr>
              <a:lnSpc>
                <a:spcPct val="100000"/>
              </a:lnSpc>
              <a:spcBef>
                <a:spcPts val="40"/>
              </a:spcBef>
            </a:pPr>
            <a:endParaRPr sz="2100" dirty="0">
              <a:latin typeface="Times New Roman"/>
              <a:cs typeface="Times New Roman"/>
            </a:endParaRPr>
          </a:p>
          <a:p>
            <a:pPr marL="663575" marR="217804" indent="-439420">
              <a:lnSpc>
                <a:spcPts val="2480"/>
              </a:lnSpc>
              <a:spcBef>
                <a:spcPts val="5"/>
              </a:spcBef>
            </a:pPr>
            <a:r>
              <a:rPr sz="2400" b="1" spc="-10" dirty="0">
                <a:solidFill>
                  <a:srgbClr val="FFFFFF"/>
                </a:solidFill>
                <a:latin typeface="Arial"/>
                <a:cs typeface="Arial"/>
              </a:rPr>
              <a:t>C</a:t>
            </a:r>
            <a:r>
              <a:rPr sz="2400" b="1" spc="-5" dirty="0">
                <a:solidFill>
                  <a:srgbClr val="FFFFFF"/>
                </a:solidFill>
                <a:latin typeface="Arial"/>
                <a:cs typeface="Arial"/>
              </a:rPr>
              <a:t>oncu</a:t>
            </a:r>
            <a:r>
              <a:rPr sz="2400" b="1" dirty="0">
                <a:solidFill>
                  <a:srgbClr val="FFFFFF"/>
                </a:solidFill>
                <a:latin typeface="Arial"/>
                <a:cs typeface="Arial"/>
              </a:rPr>
              <a:t>r</a:t>
            </a:r>
            <a:r>
              <a:rPr sz="2400" b="1" spc="-5" dirty="0">
                <a:solidFill>
                  <a:srgbClr val="FFFFFF"/>
                </a:solidFill>
                <a:latin typeface="Arial"/>
                <a:cs typeface="Arial"/>
              </a:rPr>
              <a:t>rent  Hires</a:t>
            </a:r>
            <a:endParaRPr sz="2400" dirty="0">
              <a:latin typeface="Arial"/>
              <a:cs typeface="Arial"/>
            </a:endParaRPr>
          </a:p>
        </p:txBody>
      </p:sp>
      <p:sp>
        <p:nvSpPr>
          <p:cNvPr id="10" name="object 7"/>
          <p:cNvSpPr txBox="1"/>
          <p:nvPr/>
        </p:nvSpPr>
        <p:spPr>
          <a:xfrm>
            <a:off x="2770196" y="3157851"/>
            <a:ext cx="2092960" cy="1256030"/>
          </a:xfrm>
          <a:prstGeom prst="rect">
            <a:avLst/>
          </a:prstGeom>
          <a:solidFill>
            <a:schemeClr val="accent1">
              <a:lumMod val="75000"/>
            </a:schemeClr>
          </a:solidFill>
        </p:spPr>
        <p:txBody>
          <a:bodyPr vert="horz" wrap="square" lIns="0" tIns="635" rIns="0" bIns="0" rtlCol="0">
            <a:spAutoFit/>
          </a:bodyPr>
          <a:lstStyle/>
          <a:p>
            <a:pPr>
              <a:lnSpc>
                <a:spcPct val="100000"/>
              </a:lnSpc>
              <a:spcBef>
                <a:spcPts val="5"/>
              </a:spcBef>
            </a:pPr>
            <a:endParaRPr sz="2850" dirty="0">
              <a:latin typeface="Times New Roman"/>
              <a:cs typeface="Times New Roman"/>
            </a:endParaRPr>
          </a:p>
          <a:p>
            <a:pPr marL="487045">
              <a:lnSpc>
                <a:spcPct val="100000"/>
              </a:lnSpc>
            </a:pPr>
            <a:r>
              <a:rPr sz="2400" b="1" spc="-5" dirty="0">
                <a:solidFill>
                  <a:srgbClr val="FFFFFF"/>
                </a:solidFill>
                <a:latin typeface="Arial"/>
                <a:cs typeface="Arial"/>
              </a:rPr>
              <a:t>Rehires</a:t>
            </a:r>
            <a:endParaRPr sz="2400" dirty="0">
              <a:latin typeface="Arial"/>
              <a:cs typeface="Arial"/>
            </a:endParaRPr>
          </a:p>
        </p:txBody>
      </p:sp>
      <p:sp>
        <p:nvSpPr>
          <p:cNvPr id="11" name="object 8"/>
          <p:cNvSpPr txBox="1"/>
          <p:nvPr/>
        </p:nvSpPr>
        <p:spPr>
          <a:xfrm>
            <a:off x="5071436" y="3157851"/>
            <a:ext cx="2091055" cy="1256030"/>
          </a:xfrm>
          <a:prstGeom prst="rect">
            <a:avLst/>
          </a:prstGeom>
          <a:solidFill>
            <a:schemeClr val="accent1">
              <a:lumMod val="75000"/>
            </a:schemeClr>
          </a:solidFill>
        </p:spPr>
        <p:txBody>
          <a:bodyPr vert="horz" wrap="square" lIns="0" tIns="154305" rIns="0" bIns="0" rtlCol="0">
            <a:spAutoFit/>
          </a:bodyPr>
          <a:lstStyle/>
          <a:p>
            <a:pPr marL="401955" marR="394970" indent="-1270" algn="ctr">
              <a:lnSpc>
                <a:spcPts val="2480"/>
              </a:lnSpc>
              <a:spcBef>
                <a:spcPts val="1215"/>
              </a:spcBef>
            </a:pPr>
            <a:r>
              <a:rPr sz="2400" b="1" spc="-5" dirty="0">
                <a:solidFill>
                  <a:srgbClr val="FFFFFF"/>
                </a:solidFill>
                <a:latin typeface="Arial"/>
                <a:cs typeface="Arial"/>
              </a:rPr>
              <a:t>P</a:t>
            </a:r>
            <a:r>
              <a:rPr sz="2400" b="1" spc="-10" dirty="0">
                <a:solidFill>
                  <a:srgbClr val="FFFFFF"/>
                </a:solidFill>
                <a:latin typeface="Arial"/>
                <a:cs typeface="Arial"/>
              </a:rPr>
              <a:t>e</a:t>
            </a:r>
            <a:r>
              <a:rPr sz="2400" b="1" spc="-5" dirty="0">
                <a:solidFill>
                  <a:srgbClr val="FFFFFF"/>
                </a:solidFill>
                <a:latin typeface="Arial"/>
                <a:cs typeface="Arial"/>
              </a:rPr>
              <a:t>rsonal  Data  </a:t>
            </a:r>
            <a:r>
              <a:rPr sz="2400" b="1" spc="-10" dirty="0">
                <a:solidFill>
                  <a:srgbClr val="FFFFFF"/>
                </a:solidFill>
                <a:latin typeface="Arial"/>
                <a:cs typeface="Arial"/>
              </a:rPr>
              <a:t>C</a:t>
            </a:r>
            <a:r>
              <a:rPr sz="2400" b="1" spc="-5" dirty="0">
                <a:solidFill>
                  <a:srgbClr val="FFFFFF"/>
                </a:solidFill>
                <a:latin typeface="Arial"/>
                <a:cs typeface="Arial"/>
              </a:rPr>
              <a:t>hanges</a:t>
            </a:r>
            <a:endParaRPr sz="2400" dirty="0">
              <a:latin typeface="Arial"/>
              <a:cs typeface="Arial"/>
            </a:endParaRPr>
          </a:p>
        </p:txBody>
      </p:sp>
      <p:sp>
        <p:nvSpPr>
          <p:cNvPr id="12" name="object 9"/>
          <p:cNvSpPr txBox="1"/>
          <p:nvPr/>
        </p:nvSpPr>
        <p:spPr>
          <a:xfrm>
            <a:off x="7372675" y="3157851"/>
            <a:ext cx="2091055" cy="1256030"/>
          </a:xfrm>
          <a:prstGeom prst="rect">
            <a:avLst/>
          </a:prstGeom>
          <a:solidFill>
            <a:schemeClr val="accent1">
              <a:lumMod val="75000"/>
            </a:schemeClr>
          </a:solidFill>
        </p:spPr>
        <p:txBody>
          <a:bodyPr vert="horz" wrap="square" lIns="0" tIns="635" rIns="0" bIns="0" rtlCol="0">
            <a:spAutoFit/>
          </a:bodyPr>
          <a:lstStyle/>
          <a:p>
            <a:pPr>
              <a:lnSpc>
                <a:spcPct val="100000"/>
              </a:lnSpc>
              <a:spcBef>
                <a:spcPts val="5"/>
              </a:spcBef>
            </a:pPr>
            <a:endParaRPr sz="2850" dirty="0">
              <a:latin typeface="Times New Roman"/>
              <a:cs typeface="Times New Roman"/>
            </a:endParaRPr>
          </a:p>
          <a:p>
            <a:pPr marL="248920">
              <a:lnSpc>
                <a:spcPct val="100000"/>
              </a:lnSpc>
            </a:pPr>
            <a:r>
              <a:rPr sz="2400" b="1" spc="-5" dirty="0">
                <a:solidFill>
                  <a:srgbClr val="FFFFFF"/>
                </a:solidFill>
                <a:latin typeface="Arial"/>
                <a:cs typeface="Arial"/>
              </a:rPr>
              <a:t>Retirement</a:t>
            </a:r>
            <a:endParaRPr sz="2400" dirty="0">
              <a:latin typeface="Arial"/>
              <a:cs typeface="Arial"/>
            </a:endParaRPr>
          </a:p>
        </p:txBody>
      </p:sp>
      <p:sp>
        <p:nvSpPr>
          <p:cNvPr id="13" name="object 10"/>
          <p:cNvSpPr txBox="1"/>
          <p:nvPr/>
        </p:nvSpPr>
        <p:spPr>
          <a:xfrm>
            <a:off x="2770196" y="4622415"/>
            <a:ext cx="2092960" cy="1256030"/>
          </a:xfrm>
          <a:prstGeom prst="rect">
            <a:avLst/>
          </a:prstGeom>
          <a:solidFill>
            <a:schemeClr val="accent1">
              <a:lumMod val="75000"/>
            </a:schemeClr>
          </a:solidFill>
        </p:spPr>
        <p:txBody>
          <a:bodyPr vert="horz" wrap="square" lIns="0" tIns="4445" rIns="0" bIns="0" rtlCol="0">
            <a:spAutoFit/>
          </a:bodyPr>
          <a:lstStyle/>
          <a:p>
            <a:pPr>
              <a:lnSpc>
                <a:spcPct val="100000"/>
              </a:lnSpc>
              <a:spcBef>
                <a:spcPts val="35"/>
              </a:spcBef>
            </a:pPr>
            <a:endParaRPr sz="2100" dirty="0">
              <a:latin typeface="Times New Roman"/>
              <a:cs typeface="Times New Roman"/>
            </a:endParaRPr>
          </a:p>
          <a:p>
            <a:pPr marL="359410" marR="123189" indent="-228600">
              <a:lnSpc>
                <a:spcPts val="2480"/>
              </a:lnSpc>
            </a:pPr>
            <a:r>
              <a:rPr sz="2400" b="1" dirty="0">
                <a:solidFill>
                  <a:srgbClr val="FFFFFF"/>
                </a:solidFill>
                <a:latin typeface="Arial"/>
                <a:cs typeface="Arial"/>
              </a:rPr>
              <a:t>I</a:t>
            </a:r>
            <a:r>
              <a:rPr sz="2400" b="1" spc="-5" dirty="0">
                <a:solidFill>
                  <a:srgbClr val="FFFFFF"/>
                </a:solidFill>
                <a:latin typeface="Arial"/>
                <a:cs typeface="Arial"/>
              </a:rPr>
              <a:t>n</a:t>
            </a:r>
            <a:r>
              <a:rPr sz="2400" b="1" dirty="0">
                <a:solidFill>
                  <a:srgbClr val="FFFFFF"/>
                </a:solidFill>
                <a:latin typeface="Arial"/>
                <a:cs typeface="Arial"/>
              </a:rPr>
              <a:t>t</a:t>
            </a:r>
            <a:r>
              <a:rPr sz="2400" b="1" spc="-5" dirty="0">
                <a:solidFill>
                  <a:srgbClr val="FFFFFF"/>
                </a:solidFill>
                <a:latin typeface="Arial"/>
                <a:cs typeface="Arial"/>
              </a:rPr>
              <a:t>ra</a:t>
            </a:r>
            <a:r>
              <a:rPr sz="2400" b="1" dirty="0">
                <a:solidFill>
                  <a:srgbClr val="FFFFFF"/>
                </a:solidFill>
                <a:latin typeface="Arial"/>
                <a:cs typeface="Arial"/>
              </a:rPr>
              <a:t>l</a:t>
            </a:r>
            <a:r>
              <a:rPr sz="2400" b="1" spc="-5" dirty="0">
                <a:solidFill>
                  <a:srgbClr val="FFFFFF"/>
                </a:solidFill>
                <a:latin typeface="Arial"/>
                <a:cs typeface="Arial"/>
              </a:rPr>
              <a:t>oca</a:t>
            </a:r>
            <a:r>
              <a:rPr sz="2400" b="1" dirty="0">
                <a:solidFill>
                  <a:srgbClr val="FFFFFF"/>
                </a:solidFill>
                <a:latin typeface="Arial"/>
                <a:cs typeface="Arial"/>
              </a:rPr>
              <a:t>ti</a:t>
            </a:r>
            <a:r>
              <a:rPr sz="2400" b="1" spc="-5" dirty="0">
                <a:solidFill>
                  <a:srgbClr val="FFFFFF"/>
                </a:solidFill>
                <a:latin typeface="Arial"/>
                <a:cs typeface="Arial"/>
              </a:rPr>
              <a:t>on  </a:t>
            </a:r>
            <a:r>
              <a:rPr sz="2400" b="1" spc="-20" dirty="0">
                <a:solidFill>
                  <a:srgbClr val="FFFFFF"/>
                </a:solidFill>
                <a:latin typeface="Arial"/>
                <a:cs typeface="Arial"/>
              </a:rPr>
              <a:t>Transfers</a:t>
            </a:r>
            <a:endParaRPr sz="2400" dirty="0">
              <a:latin typeface="Arial"/>
              <a:cs typeface="Arial"/>
            </a:endParaRPr>
          </a:p>
        </p:txBody>
      </p:sp>
      <p:sp>
        <p:nvSpPr>
          <p:cNvPr id="14" name="object 11"/>
          <p:cNvSpPr txBox="1"/>
          <p:nvPr/>
        </p:nvSpPr>
        <p:spPr>
          <a:xfrm>
            <a:off x="5071436" y="4622415"/>
            <a:ext cx="2091055" cy="1256030"/>
          </a:xfrm>
          <a:prstGeom prst="rect">
            <a:avLst/>
          </a:prstGeom>
          <a:solidFill>
            <a:schemeClr val="accent1">
              <a:lumMod val="75000"/>
            </a:schemeClr>
          </a:solidFill>
        </p:spPr>
        <p:txBody>
          <a:bodyPr vert="horz" wrap="square" lIns="0" tIns="4445" rIns="0" bIns="0" rtlCol="0">
            <a:spAutoFit/>
          </a:bodyPr>
          <a:lstStyle/>
          <a:p>
            <a:pPr>
              <a:lnSpc>
                <a:spcPct val="100000"/>
              </a:lnSpc>
              <a:spcBef>
                <a:spcPts val="35"/>
              </a:spcBef>
            </a:pPr>
            <a:endParaRPr sz="2100" dirty="0">
              <a:latin typeface="Times New Roman"/>
              <a:cs typeface="Times New Roman"/>
            </a:endParaRPr>
          </a:p>
          <a:p>
            <a:pPr marL="358775" marR="121920" indent="-228600">
              <a:lnSpc>
                <a:spcPts val="2480"/>
              </a:lnSpc>
            </a:pPr>
            <a:r>
              <a:rPr sz="2400" b="1" dirty="0">
                <a:solidFill>
                  <a:srgbClr val="FFFFFF"/>
                </a:solidFill>
                <a:latin typeface="Arial"/>
                <a:cs typeface="Arial"/>
              </a:rPr>
              <a:t>I</a:t>
            </a:r>
            <a:r>
              <a:rPr sz="2400" b="1" spc="-5" dirty="0">
                <a:solidFill>
                  <a:srgbClr val="FFFFFF"/>
                </a:solidFill>
                <a:latin typeface="Arial"/>
                <a:cs typeface="Arial"/>
              </a:rPr>
              <a:t>n</a:t>
            </a:r>
            <a:r>
              <a:rPr sz="2400" b="1" dirty="0">
                <a:solidFill>
                  <a:srgbClr val="FFFFFF"/>
                </a:solidFill>
                <a:latin typeface="Arial"/>
                <a:cs typeface="Arial"/>
              </a:rPr>
              <a:t>t</a:t>
            </a:r>
            <a:r>
              <a:rPr sz="2400" b="1" spc="-10" dirty="0">
                <a:solidFill>
                  <a:srgbClr val="FFFFFF"/>
                </a:solidFill>
                <a:latin typeface="Arial"/>
                <a:cs typeface="Arial"/>
              </a:rPr>
              <a:t>e</a:t>
            </a:r>
            <a:r>
              <a:rPr sz="2400" b="1" spc="-5" dirty="0">
                <a:solidFill>
                  <a:srgbClr val="FFFFFF"/>
                </a:solidFill>
                <a:latin typeface="Arial"/>
                <a:cs typeface="Arial"/>
              </a:rPr>
              <a:t>r</a:t>
            </a:r>
            <a:r>
              <a:rPr sz="2400" b="1" dirty="0">
                <a:solidFill>
                  <a:srgbClr val="FFFFFF"/>
                </a:solidFill>
                <a:latin typeface="Arial"/>
                <a:cs typeface="Arial"/>
              </a:rPr>
              <a:t>l</a:t>
            </a:r>
            <a:r>
              <a:rPr sz="2400" b="1" spc="-10" dirty="0">
                <a:solidFill>
                  <a:srgbClr val="FFFFFF"/>
                </a:solidFill>
                <a:latin typeface="Arial"/>
                <a:cs typeface="Arial"/>
              </a:rPr>
              <a:t>oca</a:t>
            </a:r>
            <a:r>
              <a:rPr sz="2400" b="1" spc="-5" dirty="0">
                <a:solidFill>
                  <a:srgbClr val="FFFFFF"/>
                </a:solidFill>
                <a:latin typeface="Arial"/>
                <a:cs typeface="Arial"/>
              </a:rPr>
              <a:t>t</a:t>
            </a:r>
            <a:r>
              <a:rPr sz="2400" b="1" dirty="0">
                <a:solidFill>
                  <a:srgbClr val="FFFFFF"/>
                </a:solidFill>
                <a:latin typeface="Arial"/>
                <a:cs typeface="Arial"/>
              </a:rPr>
              <a:t>i</a:t>
            </a:r>
            <a:r>
              <a:rPr sz="2400" b="1" spc="-5" dirty="0">
                <a:solidFill>
                  <a:srgbClr val="FFFFFF"/>
                </a:solidFill>
                <a:latin typeface="Arial"/>
                <a:cs typeface="Arial"/>
              </a:rPr>
              <a:t>on  </a:t>
            </a:r>
            <a:r>
              <a:rPr sz="2400" b="1" spc="-20" dirty="0">
                <a:solidFill>
                  <a:srgbClr val="FFFFFF"/>
                </a:solidFill>
                <a:latin typeface="Arial"/>
                <a:cs typeface="Arial"/>
              </a:rPr>
              <a:t>Transfers</a:t>
            </a:r>
            <a:endParaRPr sz="2400" dirty="0">
              <a:latin typeface="Arial"/>
              <a:cs typeface="Arial"/>
            </a:endParaRPr>
          </a:p>
        </p:txBody>
      </p:sp>
      <p:sp>
        <p:nvSpPr>
          <p:cNvPr id="15" name="object 12"/>
          <p:cNvSpPr txBox="1"/>
          <p:nvPr/>
        </p:nvSpPr>
        <p:spPr>
          <a:xfrm>
            <a:off x="7372675" y="4622415"/>
            <a:ext cx="2091055" cy="1256030"/>
          </a:xfrm>
          <a:prstGeom prst="rect">
            <a:avLst/>
          </a:prstGeom>
          <a:solidFill>
            <a:schemeClr val="accent1">
              <a:lumMod val="75000"/>
            </a:schemeClr>
          </a:solidFill>
        </p:spPr>
        <p:txBody>
          <a:bodyPr vert="horz" wrap="square" lIns="0" tIns="0" rIns="0" bIns="0" rtlCol="0">
            <a:spAutoFit/>
          </a:bodyPr>
          <a:lstStyle/>
          <a:p>
            <a:pPr>
              <a:lnSpc>
                <a:spcPct val="100000"/>
              </a:lnSpc>
            </a:pPr>
            <a:endParaRPr sz="2850" dirty="0">
              <a:latin typeface="Times New Roman"/>
              <a:cs typeface="Times New Roman"/>
            </a:endParaRPr>
          </a:p>
          <a:p>
            <a:pPr marL="99695">
              <a:lnSpc>
                <a:spcPct val="100000"/>
              </a:lnSpc>
            </a:pPr>
            <a:r>
              <a:rPr sz="2400" b="1" spc="-20" dirty="0">
                <a:solidFill>
                  <a:srgbClr val="FFFFFF"/>
                </a:solidFill>
                <a:latin typeface="Arial"/>
                <a:cs typeface="Arial"/>
              </a:rPr>
              <a:t>Terminations</a:t>
            </a:r>
            <a:endParaRPr sz="2400" dirty="0">
              <a:latin typeface="Arial"/>
              <a:cs typeface="Arial"/>
            </a:endParaRPr>
          </a:p>
        </p:txBody>
      </p:sp>
    </p:spTree>
    <p:extLst>
      <p:ext uri="{BB962C8B-B14F-4D97-AF65-F5344CB8AC3E}">
        <p14:creationId xmlns:p14="http://schemas.microsoft.com/office/powerpoint/2010/main" val="698554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TEMPLATE TRANSACTIONS - NAVIGATION</a:t>
            </a:r>
            <a:endParaRPr lang="en-US" dirty="0">
              <a:solidFill>
                <a:schemeClr val="accent5"/>
              </a:solidFill>
            </a:endParaRPr>
          </a:p>
        </p:txBody>
      </p:sp>
      <p:sp>
        <p:nvSpPr>
          <p:cNvPr id="4" name="Rectangle 3"/>
          <p:cNvSpPr/>
          <p:nvPr/>
        </p:nvSpPr>
        <p:spPr>
          <a:xfrm>
            <a:off x="-180474"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&gt; </a:t>
            </a:r>
            <a:r>
              <a:rPr lang="en-US" b="1" dirty="0" smtClean="0">
                <a:ea typeface="Times New Roman" panose="02020603050405020304" pitchFamily="18" charset="0"/>
              </a:rPr>
              <a:t>Smart HR Transactions</a:t>
            </a:r>
            <a:endParaRPr lang="en-US" dirty="0">
              <a:ea typeface="Times New Roman" panose="02020603050405020304" pitchFamily="18" charset="0"/>
            </a:endParaRPr>
          </a:p>
        </p:txBody>
      </p:sp>
      <p:sp>
        <p:nvSpPr>
          <p:cNvPr id="12" name="Rectangle 11"/>
          <p:cNvSpPr/>
          <p:nvPr/>
        </p:nvSpPr>
        <p:spPr>
          <a:xfrm>
            <a:off x="407974" y="1753220"/>
            <a:ext cx="11325225" cy="388696"/>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The </a:t>
            </a:r>
            <a:r>
              <a:rPr lang="en-US" b="1" spc="-5" dirty="0" smtClean="0">
                <a:cs typeface="Arial"/>
              </a:rPr>
              <a:t>Smart HR Transactions </a:t>
            </a:r>
            <a:r>
              <a:rPr lang="en-US" spc="-5" dirty="0" smtClean="0">
                <a:cs typeface="Arial"/>
              </a:rPr>
              <a:t>page is the starting point to initiate a template transaction.</a:t>
            </a:r>
            <a:endParaRPr lang="en-US" dirty="0" smtClean="0">
              <a:cs typeface="Arial"/>
            </a:endParaRPr>
          </a:p>
        </p:txBody>
      </p:sp>
      <p:grpSp>
        <p:nvGrpSpPr>
          <p:cNvPr id="3" name="Group 2"/>
          <p:cNvGrpSpPr/>
          <p:nvPr/>
        </p:nvGrpSpPr>
        <p:grpSpPr>
          <a:xfrm>
            <a:off x="1810512" y="2425698"/>
            <a:ext cx="8229600" cy="3804255"/>
            <a:chOff x="1179576" y="2901186"/>
            <a:chExt cx="8229600" cy="3804255"/>
          </a:xfrm>
        </p:grpSpPr>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76" y="2901186"/>
              <a:ext cx="8229600" cy="3804255"/>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1892808" y="2901186"/>
              <a:ext cx="4681728" cy="23063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0679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INTRO TO TEMPLATE TRANSACTIONS  </a:t>
            </a:r>
            <a:endParaRPr lang="en-US" dirty="0">
              <a:solidFill>
                <a:schemeClr val="accent5"/>
              </a:solidFill>
            </a:endParaRPr>
          </a:p>
        </p:txBody>
      </p:sp>
      <p:sp>
        <p:nvSpPr>
          <p:cNvPr id="3" name="Rectangle 2"/>
          <p:cNvSpPr/>
          <p:nvPr/>
        </p:nvSpPr>
        <p:spPr>
          <a:xfrm>
            <a:off x="447675" y="1192073"/>
            <a:ext cx="11000613" cy="388696"/>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pc="-35" dirty="0" smtClean="0">
                <a:cs typeface="Arial"/>
              </a:rPr>
              <a:t>The following types of transactions are processed for staff and academic employees using PayPath Actions:  </a:t>
            </a:r>
            <a:endParaRPr lang="en-US" dirty="0">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4130571881"/>
              </p:ext>
            </p:extLst>
          </p:nvPr>
        </p:nvGraphicFramePr>
        <p:xfrm>
          <a:off x="2857500" y="1972394"/>
          <a:ext cx="6464300" cy="2955208"/>
        </p:xfrm>
        <a:graphic>
          <a:graphicData uri="http://schemas.openxmlformats.org/drawingml/2006/table">
            <a:tbl>
              <a:tblPr firstRow="1" bandRow="1">
                <a:tableStyleId>{5C22544A-7EE6-4342-B048-85BDC9FD1C3A}</a:tableStyleId>
              </a:tblPr>
              <a:tblGrid>
                <a:gridCol w="6464300">
                  <a:extLst>
                    <a:ext uri="{9D8B030D-6E8A-4147-A177-3AD203B41FA5}">
                      <a16:colId xmlns:a16="http://schemas.microsoft.com/office/drawing/2014/main" val="3408811985"/>
                    </a:ext>
                  </a:extLst>
                </a:gridCol>
              </a:tblGrid>
              <a:tr h="738802">
                <a:tc>
                  <a:txBody>
                    <a:bodyPr/>
                    <a:lstStyle/>
                    <a:p>
                      <a:pPr algn="ctr"/>
                      <a:r>
                        <a:rPr lang="en-US" sz="2400" dirty="0" smtClean="0"/>
                        <a:t>PayPath</a:t>
                      </a:r>
                      <a:r>
                        <a:rPr lang="en-US" sz="2400" baseline="0" dirty="0" smtClean="0"/>
                        <a:t> Actions Transactions</a:t>
                      </a:r>
                      <a:endParaRPr lang="en-US" sz="2400" dirty="0"/>
                    </a:p>
                  </a:txBody>
                  <a:tcPr>
                    <a:solidFill>
                      <a:srgbClr val="002060"/>
                    </a:solidFill>
                  </a:tcPr>
                </a:tc>
                <a:extLst>
                  <a:ext uri="{0D108BD9-81ED-4DB2-BD59-A6C34878D82A}">
                    <a16:rowId xmlns:a16="http://schemas.microsoft.com/office/drawing/2014/main" val="2398580373"/>
                  </a:ext>
                </a:extLst>
              </a:tr>
              <a:tr h="738802">
                <a:tc>
                  <a:txBody>
                    <a:bodyPr/>
                    <a:lstStyle/>
                    <a:p>
                      <a:pPr algn="ctr"/>
                      <a:r>
                        <a:rPr lang="en-US" sz="2400" dirty="0" smtClean="0">
                          <a:solidFill>
                            <a:schemeClr val="tx1"/>
                          </a:solidFill>
                        </a:rPr>
                        <a:t>Position</a:t>
                      </a:r>
                      <a:r>
                        <a:rPr lang="en-US" sz="2400" baseline="0" dirty="0" smtClean="0">
                          <a:solidFill>
                            <a:schemeClr val="tx1"/>
                          </a:solidFill>
                        </a:rPr>
                        <a:t> Data Changes</a:t>
                      </a:r>
                      <a:endParaRPr lang="en-US" sz="2400" dirty="0">
                        <a:solidFill>
                          <a:schemeClr val="tx1"/>
                        </a:solidFill>
                      </a:endParaRPr>
                    </a:p>
                  </a:txBody>
                  <a:tcPr/>
                </a:tc>
                <a:extLst>
                  <a:ext uri="{0D108BD9-81ED-4DB2-BD59-A6C34878D82A}">
                    <a16:rowId xmlns:a16="http://schemas.microsoft.com/office/drawing/2014/main" val="4000676498"/>
                  </a:ext>
                </a:extLst>
              </a:tr>
              <a:tr h="738802">
                <a:tc>
                  <a:txBody>
                    <a:bodyPr/>
                    <a:lstStyle/>
                    <a:p>
                      <a:pPr algn="ctr"/>
                      <a:r>
                        <a:rPr lang="en-US" sz="2400" dirty="0" smtClean="0"/>
                        <a:t>Job Data Changes</a:t>
                      </a:r>
                      <a:endParaRPr lang="en-US" sz="2400" dirty="0"/>
                    </a:p>
                  </a:txBody>
                  <a:tcPr/>
                </a:tc>
                <a:extLst>
                  <a:ext uri="{0D108BD9-81ED-4DB2-BD59-A6C34878D82A}">
                    <a16:rowId xmlns:a16="http://schemas.microsoft.com/office/drawing/2014/main" val="3488741604"/>
                  </a:ext>
                </a:extLst>
              </a:tr>
              <a:tr h="738802">
                <a:tc>
                  <a:txBody>
                    <a:bodyPr/>
                    <a:lstStyle/>
                    <a:p>
                      <a:pPr algn="ctr"/>
                      <a:r>
                        <a:rPr lang="en-US" sz="2400" dirty="0" smtClean="0"/>
                        <a:t>Additional Pay</a:t>
                      </a:r>
                      <a:endParaRPr lang="en-US" sz="2400" dirty="0"/>
                    </a:p>
                  </a:txBody>
                  <a:tcPr/>
                </a:tc>
                <a:extLst>
                  <a:ext uri="{0D108BD9-81ED-4DB2-BD59-A6C34878D82A}">
                    <a16:rowId xmlns:a16="http://schemas.microsoft.com/office/drawing/2014/main" val="891292190"/>
                  </a:ext>
                </a:extLst>
              </a:tr>
            </a:tbl>
          </a:graphicData>
        </a:graphic>
      </p:graphicFrame>
    </p:spTree>
    <p:extLst>
      <p:ext uri="{BB962C8B-B14F-4D97-AF65-F5344CB8AC3E}">
        <p14:creationId xmlns:p14="http://schemas.microsoft.com/office/powerpoint/2010/main" val="2084042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1327766" cy="685800"/>
          </a:xfrm>
        </p:spPr>
        <p:txBody>
          <a:bodyPr/>
          <a:lstStyle/>
          <a:p>
            <a:r>
              <a:rPr lang="en-US" dirty="0" smtClean="0">
                <a:solidFill>
                  <a:schemeClr val="accent5"/>
                </a:solidFill>
              </a:rPr>
              <a:t>TEMPLATE TRANSACTIONS – SYSTEM PROCESS</a:t>
            </a:r>
            <a:endParaRPr lang="en-US" dirty="0">
              <a:solidFill>
                <a:schemeClr val="accent5"/>
              </a:solidFill>
            </a:endParaRPr>
          </a:p>
        </p:txBody>
      </p:sp>
      <p:sp>
        <p:nvSpPr>
          <p:cNvPr id="3" name="Rectangle 2"/>
          <p:cNvSpPr/>
          <p:nvPr/>
        </p:nvSpPr>
        <p:spPr>
          <a:xfrm>
            <a:off x="447675" y="1130081"/>
            <a:ext cx="10894401" cy="36721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pc="-35" dirty="0" smtClean="0">
                <a:cs typeface="Arial"/>
              </a:rPr>
              <a:t>Review the process:  </a:t>
            </a:r>
            <a:endParaRPr lang="en-US" dirty="0">
              <a:cs typeface="Arial"/>
            </a:endParaRPr>
          </a:p>
        </p:txBody>
      </p:sp>
      <p:sp>
        <p:nvSpPr>
          <p:cNvPr id="18" name="object 4"/>
          <p:cNvSpPr/>
          <p:nvPr/>
        </p:nvSpPr>
        <p:spPr>
          <a:xfrm>
            <a:off x="1895492" y="1590305"/>
            <a:ext cx="7303134" cy="4800600"/>
          </a:xfrm>
          <a:custGeom>
            <a:avLst/>
            <a:gdLst/>
            <a:ahLst/>
            <a:cxnLst/>
            <a:rect l="l" t="t" r="r" b="b"/>
            <a:pathLst>
              <a:path w="7303134" h="4800600">
                <a:moveTo>
                  <a:pt x="4902708" y="0"/>
                </a:moveTo>
                <a:lnTo>
                  <a:pt x="4902708" y="1200150"/>
                </a:lnTo>
                <a:lnTo>
                  <a:pt x="0" y="1200150"/>
                </a:lnTo>
                <a:lnTo>
                  <a:pt x="0" y="3600450"/>
                </a:lnTo>
                <a:lnTo>
                  <a:pt x="4902708" y="3600450"/>
                </a:lnTo>
                <a:lnTo>
                  <a:pt x="4902708" y="4800600"/>
                </a:lnTo>
                <a:lnTo>
                  <a:pt x="7303008" y="2400300"/>
                </a:lnTo>
                <a:lnTo>
                  <a:pt x="4902708" y="0"/>
                </a:lnTo>
                <a:close/>
              </a:path>
            </a:pathLst>
          </a:custGeom>
          <a:solidFill>
            <a:srgbClr val="CCDDF0"/>
          </a:solidFill>
        </p:spPr>
        <p:txBody>
          <a:bodyPr wrap="square" lIns="0" tIns="0" rIns="0" bIns="0" rtlCol="0"/>
          <a:lstStyle/>
          <a:p>
            <a:endParaRPr dirty="0"/>
          </a:p>
        </p:txBody>
      </p:sp>
      <p:sp>
        <p:nvSpPr>
          <p:cNvPr id="19" name="object 5"/>
          <p:cNvSpPr/>
          <p:nvPr/>
        </p:nvSpPr>
        <p:spPr>
          <a:xfrm>
            <a:off x="1253887" y="3312687"/>
            <a:ext cx="1652270" cy="1385570"/>
          </a:xfrm>
          <a:custGeom>
            <a:avLst/>
            <a:gdLst/>
            <a:ahLst/>
            <a:cxnLst/>
            <a:rect l="l" t="t" r="r" b="b"/>
            <a:pathLst>
              <a:path w="1652270" h="1385570">
                <a:moveTo>
                  <a:pt x="1421130" y="0"/>
                </a:moveTo>
                <a:lnTo>
                  <a:pt x="230886" y="0"/>
                </a:lnTo>
                <a:lnTo>
                  <a:pt x="184356" y="4690"/>
                </a:lnTo>
                <a:lnTo>
                  <a:pt x="141017" y="18143"/>
                </a:lnTo>
                <a:lnTo>
                  <a:pt x="101798" y="39430"/>
                </a:lnTo>
                <a:lnTo>
                  <a:pt x="67627" y="67622"/>
                </a:lnTo>
                <a:lnTo>
                  <a:pt x="39433" y="101792"/>
                </a:lnTo>
                <a:lnTo>
                  <a:pt x="18145" y="141012"/>
                </a:lnTo>
                <a:lnTo>
                  <a:pt x="4691" y="184352"/>
                </a:lnTo>
                <a:lnTo>
                  <a:pt x="0" y="230886"/>
                </a:lnTo>
                <a:lnTo>
                  <a:pt x="0" y="1154417"/>
                </a:lnTo>
                <a:lnTo>
                  <a:pt x="4691" y="1200951"/>
                </a:lnTo>
                <a:lnTo>
                  <a:pt x="18145" y="1244293"/>
                </a:lnTo>
                <a:lnTo>
                  <a:pt x="39433" y="1283514"/>
                </a:lnTo>
                <a:lnTo>
                  <a:pt x="67627" y="1317686"/>
                </a:lnTo>
                <a:lnTo>
                  <a:pt x="101798" y="1345881"/>
                </a:lnTo>
                <a:lnTo>
                  <a:pt x="141017" y="1367170"/>
                </a:lnTo>
                <a:lnTo>
                  <a:pt x="184356" y="1380624"/>
                </a:lnTo>
                <a:lnTo>
                  <a:pt x="230886" y="1385316"/>
                </a:lnTo>
                <a:lnTo>
                  <a:pt x="1421130" y="1385316"/>
                </a:lnTo>
                <a:lnTo>
                  <a:pt x="1467659" y="1380624"/>
                </a:lnTo>
                <a:lnTo>
                  <a:pt x="1510998" y="1367170"/>
                </a:lnTo>
                <a:lnTo>
                  <a:pt x="1550217" y="1345881"/>
                </a:lnTo>
                <a:lnTo>
                  <a:pt x="1584388" y="1317686"/>
                </a:lnTo>
                <a:lnTo>
                  <a:pt x="1612582" y="1283514"/>
                </a:lnTo>
                <a:lnTo>
                  <a:pt x="1633870" y="1244293"/>
                </a:lnTo>
                <a:lnTo>
                  <a:pt x="1647324" y="1200951"/>
                </a:lnTo>
                <a:lnTo>
                  <a:pt x="1652016" y="1154417"/>
                </a:lnTo>
                <a:lnTo>
                  <a:pt x="1652016" y="230886"/>
                </a:lnTo>
                <a:lnTo>
                  <a:pt x="1647324" y="184352"/>
                </a:lnTo>
                <a:lnTo>
                  <a:pt x="1633870" y="141012"/>
                </a:lnTo>
                <a:lnTo>
                  <a:pt x="1612582" y="101792"/>
                </a:lnTo>
                <a:lnTo>
                  <a:pt x="1584388" y="67622"/>
                </a:lnTo>
                <a:lnTo>
                  <a:pt x="1550217" y="39430"/>
                </a:lnTo>
                <a:lnTo>
                  <a:pt x="1510998" y="18143"/>
                </a:lnTo>
                <a:lnTo>
                  <a:pt x="1467659" y="4690"/>
                </a:lnTo>
                <a:lnTo>
                  <a:pt x="1421130" y="0"/>
                </a:lnTo>
                <a:close/>
              </a:path>
            </a:pathLst>
          </a:custGeom>
          <a:solidFill>
            <a:srgbClr val="1295D8"/>
          </a:solidFill>
        </p:spPr>
        <p:txBody>
          <a:bodyPr wrap="square" lIns="0" tIns="0" rIns="0" bIns="0" rtlCol="0"/>
          <a:lstStyle/>
          <a:p>
            <a:endParaRPr dirty="0"/>
          </a:p>
        </p:txBody>
      </p:sp>
      <p:sp>
        <p:nvSpPr>
          <p:cNvPr id="20" name="object 6"/>
          <p:cNvSpPr/>
          <p:nvPr/>
        </p:nvSpPr>
        <p:spPr>
          <a:xfrm>
            <a:off x="1253887" y="3312687"/>
            <a:ext cx="1652270" cy="1385570"/>
          </a:xfrm>
          <a:custGeom>
            <a:avLst/>
            <a:gdLst/>
            <a:ahLst/>
            <a:cxnLst/>
            <a:rect l="l" t="t" r="r" b="b"/>
            <a:pathLst>
              <a:path w="1652270" h="1385570">
                <a:moveTo>
                  <a:pt x="0" y="230886"/>
                </a:moveTo>
                <a:lnTo>
                  <a:pt x="4691" y="184352"/>
                </a:lnTo>
                <a:lnTo>
                  <a:pt x="18145" y="141012"/>
                </a:lnTo>
                <a:lnTo>
                  <a:pt x="39433" y="101792"/>
                </a:lnTo>
                <a:lnTo>
                  <a:pt x="67627" y="67622"/>
                </a:lnTo>
                <a:lnTo>
                  <a:pt x="101798" y="39430"/>
                </a:lnTo>
                <a:lnTo>
                  <a:pt x="141017" y="18143"/>
                </a:lnTo>
                <a:lnTo>
                  <a:pt x="184356" y="4690"/>
                </a:lnTo>
                <a:lnTo>
                  <a:pt x="230886" y="0"/>
                </a:lnTo>
                <a:lnTo>
                  <a:pt x="1421130" y="0"/>
                </a:lnTo>
                <a:lnTo>
                  <a:pt x="1467659" y="4690"/>
                </a:lnTo>
                <a:lnTo>
                  <a:pt x="1510998" y="18143"/>
                </a:lnTo>
                <a:lnTo>
                  <a:pt x="1550217" y="39430"/>
                </a:lnTo>
                <a:lnTo>
                  <a:pt x="1584388" y="67622"/>
                </a:lnTo>
                <a:lnTo>
                  <a:pt x="1612582" y="101792"/>
                </a:lnTo>
                <a:lnTo>
                  <a:pt x="1633870" y="141012"/>
                </a:lnTo>
                <a:lnTo>
                  <a:pt x="1647324" y="184352"/>
                </a:lnTo>
                <a:lnTo>
                  <a:pt x="1652016" y="230886"/>
                </a:lnTo>
                <a:lnTo>
                  <a:pt x="1652016" y="1154417"/>
                </a:lnTo>
                <a:lnTo>
                  <a:pt x="1647324" y="1200951"/>
                </a:lnTo>
                <a:lnTo>
                  <a:pt x="1633870" y="1244293"/>
                </a:lnTo>
                <a:lnTo>
                  <a:pt x="1612582" y="1283514"/>
                </a:lnTo>
                <a:lnTo>
                  <a:pt x="1584388" y="1317686"/>
                </a:lnTo>
                <a:lnTo>
                  <a:pt x="1550217" y="1345881"/>
                </a:lnTo>
                <a:lnTo>
                  <a:pt x="1510998" y="1367170"/>
                </a:lnTo>
                <a:lnTo>
                  <a:pt x="1467659" y="1380624"/>
                </a:lnTo>
                <a:lnTo>
                  <a:pt x="1421130" y="1385316"/>
                </a:lnTo>
                <a:lnTo>
                  <a:pt x="230886" y="1385316"/>
                </a:lnTo>
                <a:lnTo>
                  <a:pt x="184356" y="1380624"/>
                </a:lnTo>
                <a:lnTo>
                  <a:pt x="141017" y="1367170"/>
                </a:lnTo>
                <a:lnTo>
                  <a:pt x="101798" y="1345881"/>
                </a:lnTo>
                <a:lnTo>
                  <a:pt x="67627" y="1317686"/>
                </a:lnTo>
                <a:lnTo>
                  <a:pt x="39433" y="1283514"/>
                </a:lnTo>
                <a:lnTo>
                  <a:pt x="18145" y="1244293"/>
                </a:lnTo>
                <a:lnTo>
                  <a:pt x="4691" y="1200951"/>
                </a:lnTo>
                <a:lnTo>
                  <a:pt x="0" y="1154417"/>
                </a:lnTo>
                <a:lnTo>
                  <a:pt x="0" y="230886"/>
                </a:lnTo>
                <a:close/>
              </a:path>
            </a:pathLst>
          </a:custGeom>
          <a:ln w="12192">
            <a:solidFill>
              <a:srgbClr val="FFFFFF"/>
            </a:solidFill>
          </a:ln>
        </p:spPr>
        <p:txBody>
          <a:bodyPr wrap="square" lIns="0" tIns="0" rIns="0" bIns="0" rtlCol="0"/>
          <a:lstStyle/>
          <a:p>
            <a:endParaRPr dirty="0"/>
          </a:p>
        </p:txBody>
      </p:sp>
      <p:sp>
        <p:nvSpPr>
          <p:cNvPr id="21" name="object 7"/>
          <p:cNvSpPr txBox="1"/>
          <p:nvPr/>
        </p:nvSpPr>
        <p:spPr>
          <a:xfrm>
            <a:off x="1409423" y="3450606"/>
            <a:ext cx="1338580" cy="1064260"/>
          </a:xfrm>
          <a:prstGeom prst="rect">
            <a:avLst/>
          </a:prstGeom>
        </p:spPr>
        <p:txBody>
          <a:bodyPr vert="horz" wrap="square" lIns="0" tIns="53340" rIns="0" bIns="0" rtlCol="0">
            <a:spAutoFit/>
          </a:bodyPr>
          <a:lstStyle/>
          <a:p>
            <a:pPr marL="12065" marR="5080" indent="3175" algn="ctr">
              <a:lnSpc>
                <a:spcPts val="1970"/>
              </a:lnSpc>
              <a:spcBef>
                <a:spcPts val="420"/>
              </a:spcBef>
            </a:pPr>
            <a:r>
              <a:rPr sz="1900" spc="-5" dirty="0">
                <a:solidFill>
                  <a:srgbClr val="FFFFFF"/>
                </a:solidFill>
                <a:latin typeface="Arial"/>
                <a:cs typeface="Arial"/>
              </a:rPr>
              <a:t>Review  </a:t>
            </a:r>
            <a:r>
              <a:rPr sz="1900" b="1" spc="-5" dirty="0">
                <a:solidFill>
                  <a:srgbClr val="FFFFFF"/>
                </a:solidFill>
                <a:latin typeface="Arial"/>
                <a:cs typeface="Arial"/>
              </a:rPr>
              <a:t>Person</a:t>
            </a:r>
            <a:r>
              <a:rPr sz="1900" b="1" spc="-65" dirty="0">
                <a:solidFill>
                  <a:srgbClr val="FFFFFF"/>
                </a:solidFill>
                <a:latin typeface="Arial"/>
                <a:cs typeface="Arial"/>
              </a:rPr>
              <a:t> </a:t>
            </a:r>
            <a:r>
              <a:rPr sz="1900" b="1" spc="-10" dirty="0">
                <a:solidFill>
                  <a:srgbClr val="FFFFFF"/>
                </a:solidFill>
                <a:latin typeface="Arial"/>
                <a:cs typeface="Arial"/>
              </a:rPr>
              <a:t>Org  Summary  </a:t>
            </a:r>
            <a:r>
              <a:rPr sz="1900" spc="-5" dirty="0">
                <a:solidFill>
                  <a:srgbClr val="FFFFFF"/>
                </a:solidFill>
                <a:latin typeface="Arial"/>
                <a:cs typeface="Arial"/>
              </a:rPr>
              <a:t>Page</a:t>
            </a:r>
            <a:endParaRPr sz="1900" dirty="0">
              <a:latin typeface="Arial"/>
              <a:cs typeface="Arial"/>
            </a:endParaRPr>
          </a:p>
        </p:txBody>
      </p:sp>
      <p:sp>
        <p:nvSpPr>
          <p:cNvPr id="22" name="object 8"/>
          <p:cNvSpPr/>
          <p:nvPr/>
        </p:nvSpPr>
        <p:spPr>
          <a:xfrm>
            <a:off x="2988200" y="3312687"/>
            <a:ext cx="1651000" cy="1385570"/>
          </a:xfrm>
          <a:custGeom>
            <a:avLst/>
            <a:gdLst/>
            <a:ahLst/>
            <a:cxnLst/>
            <a:rect l="l" t="t" r="r" b="b"/>
            <a:pathLst>
              <a:path w="1651000" h="1385570">
                <a:moveTo>
                  <a:pt x="1419606" y="0"/>
                </a:moveTo>
                <a:lnTo>
                  <a:pt x="230886" y="0"/>
                </a:lnTo>
                <a:lnTo>
                  <a:pt x="184356" y="4690"/>
                </a:lnTo>
                <a:lnTo>
                  <a:pt x="141017" y="18143"/>
                </a:lnTo>
                <a:lnTo>
                  <a:pt x="101798" y="39430"/>
                </a:lnTo>
                <a:lnTo>
                  <a:pt x="67627" y="67622"/>
                </a:lnTo>
                <a:lnTo>
                  <a:pt x="39433" y="101792"/>
                </a:lnTo>
                <a:lnTo>
                  <a:pt x="18145" y="141012"/>
                </a:lnTo>
                <a:lnTo>
                  <a:pt x="4691" y="184352"/>
                </a:lnTo>
                <a:lnTo>
                  <a:pt x="0" y="230886"/>
                </a:lnTo>
                <a:lnTo>
                  <a:pt x="0" y="1154417"/>
                </a:lnTo>
                <a:lnTo>
                  <a:pt x="4691" y="1200951"/>
                </a:lnTo>
                <a:lnTo>
                  <a:pt x="18145" y="1244293"/>
                </a:lnTo>
                <a:lnTo>
                  <a:pt x="39433" y="1283514"/>
                </a:lnTo>
                <a:lnTo>
                  <a:pt x="67627" y="1317686"/>
                </a:lnTo>
                <a:lnTo>
                  <a:pt x="101798" y="1345881"/>
                </a:lnTo>
                <a:lnTo>
                  <a:pt x="141017" y="1367170"/>
                </a:lnTo>
                <a:lnTo>
                  <a:pt x="184356" y="1380624"/>
                </a:lnTo>
                <a:lnTo>
                  <a:pt x="230886" y="1385316"/>
                </a:lnTo>
                <a:lnTo>
                  <a:pt x="1419606" y="1385316"/>
                </a:lnTo>
                <a:lnTo>
                  <a:pt x="1466135" y="1380624"/>
                </a:lnTo>
                <a:lnTo>
                  <a:pt x="1509474" y="1367170"/>
                </a:lnTo>
                <a:lnTo>
                  <a:pt x="1548693" y="1345881"/>
                </a:lnTo>
                <a:lnTo>
                  <a:pt x="1582864" y="1317686"/>
                </a:lnTo>
                <a:lnTo>
                  <a:pt x="1611058" y="1283514"/>
                </a:lnTo>
                <a:lnTo>
                  <a:pt x="1632346" y="1244293"/>
                </a:lnTo>
                <a:lnTo>
                  <a:pt x="1645800" y="1200951"/>
                </a:lnTo>
                <a:lnTo>
                  <a:pt x="1650492" y="1154417"/>
                </a:lnTo>
                <a:lnTo>
                  <a:pt x="1650492" y="230886"/>
                </a:lnTo>
                <a:lnTo>
                  <a:pt x="1645800" y="184352"/>
                </a:lnTo>
                <a:lnTo>
                  <a:pt x="1632346" y="141012"/>
                </a:lnTo>
                <a:lnTo>
                  <a:pt x="1611058" y="101792"/>
                </a:lnTo>
                <a:lnTo>
                  <a:pt x="1582864" y="67622"/>
                </a:lnTo>
                <a:lnTo>
                  <a:pt x="1548693" y="39430"/>
                </a:lnTo>
                <a:lnTo>
                  <a:pt x="1509474" y="18143"/>
                </a:lnTo>
                <a:lnTo>
                  <a:pt x="1466135" y="4690"/>
                </a:lnTo>
                <a:lnTo>
                  <a:pt x="1419606" y="0"/>
                </a:lnTo>
                <a:close/>
              </a:path>
            </a:pathLst>
          </a:custGeom>
          <a:solidFill>
            <a:srgbClr val="1295D8"/>
          </a:solidFill>
        </p:spPr>
        <p:txBody>
          <a:bodyPr wrap="square" lIns="0" tIns="0" rIns="0" bIns="0" rtlCol="0"/>
          <a:lstStyle/>
          <a:p>
            <a:endParaRPr dirty="0"/>
          </a:p>
        </p:txBody>
      </p:sp>
      <p:sp>
        <p:nvSpPr>
          <p:cNvPr id="23" name="object 9"/>
          <p:cNvSpPr/>
          <p:nvPr/>
        </p:nvSpPr>
        <p:spPr>
          <a:xfrm>
            <a:off x="2988200" y="3312687"/>
            <a:ext cx="1651000" cy="1385570"/>
          </a:xfrm>
          <a:custGeom>
            <a:avLst/>
            <a:gdLst/>
            <a:ahLst/>
            <a:cxnLst/>
            <a:rect l="l" t="t" r="r" b="b"/>
            <a:pathLst>
              <a:path w="1651000" h="1385570">
                <a:moveTo>
                  <a:pt x="0" y="230886"/>
                </a:moveTo>
                <a:lnTo>
                  <a:pt x="4691" y="184352"/>
                </a:lnTo>
                <a:lnTo>
                  <a:pt x="18145" y="141012"/>
                </a:lnTo>
                <a:lnTo>
                  <a:pt x="39433" y="101792"/>
                </a:lnTo>
                <a:lnTo>
                  <a:pt x="67627" y="67622"/>
                </a:lnTo>
                <a:lnTo>
                  <a:pt x="101798" y="39430"/>
                </a:lnTo>
                <a:lnTo>
                  <a:pt x="141017" y="18143"/>
                </a:lnTo>
                <a:lnTo>
                  <a:pt x="184356" y="4690"/>
                </a:lnTo>
                <a:lnTo>
                  <a:pt x="230886" y="0"/>
                </a:lnTo>
                <a:lnTo>
                  <a:pt x="1419606" y="0"/>
                </a:lnTo>
                <a:lnTo>
                  <a:pt x="1466135" y="4690"/>
                </a:lnTo>
                <a:lnTo>
                  <a:pt x="1509474" y="18143"/>
                </a:lnTo>
                <a:lnTo>
                  <a:pt x="1548693" y="39430"/>
                </a:lnTo>
                <a:lnTo>
                  <a:pt x="1582864" y="67622"/>
                </a:lnTo>
                <a:lnTo>
                  <a:pt x="1611058" y="101792"/>
                </a:lnTo>
                <a:lnTo>
                  <a:pt x="1632346" y="141012"/>
                </a:lnTo>
                <a:lnTo>
                  <a:pt x="1645800" y="184352"/>
                </a:lnTo>
                <a:lnTo>
                  <a:pt x="1650492" y="230886"/>
                </a:lnTo>
                <a:lnTo>
                  <a:pt x="1650492" y="1154417"/>
                </a:lnTo>
                <a:lnTo>
                  <a:pt x="1645800" y="1200951"/>
                </a:lnTo>
                <a:lnTo>
                  <a:pt x="1632346" y="1244293"/>
                </a:lnTo>
                <a:lnTo>
                  <a:pt x="1611058" y="1283514"/>
                </a:lnTo>
                <a:lnTo>
                  <a:pt x="1582864" y="1317686"/>
                </a:lnTo>
                <a:lnTo>
                  <a:pt x="1548693" y="1345881"/>
                </a:lnTo>
                <a:lnTo>
                  <a:pt x="1509474" y="1367170"/>
                </a:lnTo>
                <a:lnTo>
                  <a:pt x="1466135" y="1380624"/>
                </a:lnTo>
                <a:lnTo>
                  <a:pt x="1419606" y="1385316"/>
                </a:lnTo>
                <a:lnTo>
                  <a:pt x="230886" y="1385316"/>
                </a:lnTo>
                <a:lnTo>
                  <a:pt x="184356" y="1380624"/>
                </a:lnTo>
                <a:lnTo>
                  <a:pt x="141017" y="1367170"/>
                </a:lnTo>
                <a:lnTo>
                  <a:pt x="101798" y="1345881"/>
                </a:lnTo>
                <a:lnTo>
                  <a:pt x="67627" y="1317686"/>
                </a:lnTo>
                <a:lnTo>
                  <a:pt x="39433" y="1283514"/>
                </a:lnTo>
                <a:lnTo>
                  <a:pt x="18145" y="1244293"/>
                </a:lnTo>
                <a:lnTo>
                  <a:pt x="4691" y="1200951"/>
                </a:lnTo>
                <a:lnTo>
                  <a:pt x="0" y="1154417"/>
                </a:lnTo>
                <a:lnTo>
                  <a:pt x="0" y="230886"/>
                </a:lnTo>
                <a:close/>
              </a:path>
            </a:pathLst>
          </a:custGeom>
          <a:ln w="12192">
            <a:solidFill>
              <a:srgbClr val="FFFFFF"/>
            </a:solidFill>
          </a:ln>
        </p:spPr>
        <p:txBody>
          <a:bodyPr wrap="square" lIns="0" tIns="0" rIns="0" bIns="0" rtlCol="0"/>
          <a:lstStyle/>
          <a:p>
            <a:endParaRPr dirty="0"/>
          </a:p>
        </p:txBody>
      </p:sp>
      <p:sp>
        <p:nvSpPr>
          <p:cNvPr id="24" name="object 10"/>
          <p:cNvSpPr txBox="1"/>
          <p:nvPr/>
        </p:nvSpPr>
        <p:spPr>
          <a:xfrm>
            <a:off x="3174762" y="3450606"/>
            <a:ext cx="1276985" cy="1064260"/>
          </a:xfrm>
          <a:prstGeom prst="rect">
            <a:avLst/>
          </a:prstGeom>
        </p:spPr>
        <p:txBody>
          <a:bodyPr vert="horz" wrap="square" lIns="0" tIns="53340" rIns="0" bIns="0" rtlCol="0">
            <a:spAutoFit/>
          </a:bodyPr>
          <a:lstStyle/>
          <a:p>
            <a:pPr marL="12700" marR="5080" indent="-1905" algn="ctr">
              <a:lnSpc>
                <a:spcPts val="1970"/>
              </a:lnSpc>
              <a:spcBef>
                <a:spcPts val="420"/>
              </a:spcBef>
            </a:pPr>
            <a:r>
              <a:rPr sz="1900" spc="-5" dirty="0">
                <a:solidFill>
                  <a:srgbClr val="FFFFFF"/>
                </a:solidFill>
                <a:latin typeface="Arial"/>
                <a:cs typeface="Arial"/>
              </a:rPr>
              <a:t>Enter and  Submit  </a:t>
            </a:r>
            <a:r>
              <a:rPr sz="1900" spc="-30" dirty="0">
                <a:solidFill>
                  <a:srgbClr val="FFFFFF"/>
                </a:solidFill>
                <a:latin typeface="Arial"/>
                <a:cs typeface="Arial"/>
              </a:rPr>
              <a:t>Template  </a:t>
            </a:r>
            <a:r>
              <a:rPr sz="1900" spc="-75" dirty="0">
                <a:solidFill>
                  <a:srgbClr val="FFFFFF"/>
                </a:solidFill>
                <a:latin typeface="Arial"/>
                <a:cs typeface="Arial"/>
              </a:rPr>
              <a:t>T</a:t>
            </a:r>
            <a:r>
              <a:rPr sz="1900" spc="-5" dirty="0">
                <a:solidFill>
                  <a:srgbClr val="FFFFFF"/>
                </a:solidFill>
                <a:latin typeface="Arial"/>
                <a:cs typeface="Arial"/>
              </a:rPr>
              <a:t>ransact</a:t>
            </a:r>
            <a:r>
              <a:rPr sz="1900" spc="-10" dirty="0">
                <a:solidFill>
                  <a:srgbClr val="FFFFFF"/>
                </a:solidFill>
                <a:latin typeface="Arial"/>
                <a:cs typeface="Arial"/>
              </a:rPr>
              <a:t>i</a:t>
            </a:r>
            <a:r>
              <a:rPr sz="1900" spc="-5" dirty="0">
                <a:solidFill>
                  <a:srgbClr val="FFFFFF"/>
                </a:solidFill>
                <a:latin typeface="Arial"/>
                <a:cs typeface="Arial"/>
              </a:rPr>
              <a:t>on</a:t>
            </a:r>
            <a:endParaRPr sz="1900" dirty="0">
              <a:latin typeface="Arial"/>
              <a:cs typeface="Arial"/>
            </a:endParaRPr>
          </a:p>
        </p:txBody>
      </p:sp>
      <p:sp>
        <p:nvSpPr>
          <p:cNvPr id="25" name="object 11"/>
          <p:cNvSpPr/>
          <p:nvPr/>
        </p:nvSpPr>
        <p:spPr>
          <a:xfrm>
            <a:off x="4720987" y="3312687"/>
            <a:ext cx="1651000" cy="1385570"/>
          </a:xfrm>
          <a:custGeom>
            <a:avLst/>
            <a:gdLst/>
            <a:ahLst/>
            <a:cxnLst/>
            <a:rect l="l" t="t" r="r" b="b"/>
            <a:pathLst>
              <a:path w="1651000" h="1385570">
                <a:moveTo>
                  <a:pt x="1419606" y="0"/>
                </a:moveTo>
                <a:lnTo>
                  <a:pt x="230886" y="0"/>
                </a:lnTo>
                <a:lnTo>
                  <a:pt x="184356" y="4690"/>
                </a:lnTo>
                <a:lnTo>
                  <a:pt x="141017" y="18143"/>
                </a:lnTo>
                <a:lnTo>
                  <a:pt x="101798" y="39430"/>
                </a:lnTo>
                <a:lnTo>
                  <a:pt x="67627" y="67622"/>
                </a:lnTo>
                <a:lnTo>
                  <a:pt x="39433" y="101792"/>
                </a:lnTo>
                <a:lnTo>
                  <a:pt x="18145" y="141012"/>
                </a:lnTo>
                <a:lnTo>
                  <a:pt x="4691" y="184352"/>
                </a:lnTo>
                <a:lnTo>
                  <a:pt x="0" y="230886"/>
                </a:lnTo>
                <a:lnTo>
                  <a:pt x="0" y="1154417"/>
                </a:lnTo>
                <a:lnTo>
                  <a:pt x="4691" y="1200951"/>
                </a:lnTo>
                <a:lnTo>
                  <a:pt x="18145" y="1244293"/>
                </a:lnTo>
                <a:lnTo>
                  <a:pt x="39433" y="1283514"/>
                </a:lnTo>
                <a:lnTo>
                  <a:pt x="67627" y="1317686"/>
                </a:lnTo>
                <a:lnTo>
                  <a:pt x="101798" y="1345881"/>
                </a:lnTo>
                <a:lnTo>
                  <a:pt x="141017" y="1367170"/>
                </a:lnTo>
                <a:lnTo>
                  <a:pt x="184356" y="1380624"/>
                </a:lnTo>
                <a:lnTo>
                  <a:pt x="230886" y="1385316"/>
                </a:lnTo>
                <a:lnTo>
                  <a:pt x="1419606" y="1385316"/>
                </a:lnTo>
                <a:lnTo>
                  <a:pt x="1466135" y="1380624"/>
                </a:lnTo>
                <a:lnTo>
                  <a:pt x="1509474" y="1367170"/>
                </a:lnTo>
                <a:lnTo>
                  <a:pt x="1548693" y="1345881"/>
                </a:lnTo>
                <a:lnTo>
                  <a:pt x="1582864" y="1317686"/>
                </a:lnTo>
                <a:lnTo>
                  <a:pt x="1611058" y="1283514"/>
                </a:lnTo>
                <a:lnTo>
                  <a:pt x="1632346" y="1244293"/>
                </a:lnTo>
                <a:lnTo>
                  <a:pt x="1645800" y="1200951"/>
                </a:lnTo>
                <a:lnTo>
                  <a:pt x="1650492" y="1154417"/>
                </a:lnTo>
                <a:lnTo>
                  <a:pt x="1650492" y="230886"/>
                </a:lnTo>
                <a:lnTo>
                  <a:pt x="1645800" y="184352"/>
                </a:lnTo>
                <a:lnTo>
                  <a:pt x="1632346" y="141012"/>
                </a:lnTo>
                <a:lnTo>
                  <a:pt x="1611058" y="101792"/>
                </a:lnTo>
                <a:lnTo>
                  <a:pt x="1582864" y="67622"/>
                </a:lnTo>
                <a:lnTo>
                  <a:pt x="1548693" y="39430"/>
                </a:lnTo>
                <a:lnTo>
                  <a:pt x="1509474" y="18143"/>
                </a:lnTo>
                <a:lnTo>
                  <a:pt x="1466135" y="4690"/>
                </a:lnTo>
                <a:lnTo>
                  <a:pt x="1419606" y="0"/>
                </a:lnTo>
                <a:close/>
              </a:path>
            </a:pathLst>
          </a:custGeom>
          <a:solidFill>
            <a:srgbClr val="1295D8"/>
          </a:solidFill>
        </p:spPr>
        <p:txBody>
          <a:bodyPr wrap="square" lIns="0" tIns="0" rIns="0" bIns="0" rtlCol="0"/>
          <a:lstStyle/>
          <a:p>
            <a:endParaRPr dirty="0"/>
          </a:p>
        </p:txBody>
      </p:sp>
      <p:sp>
        <p:nvSpPr>
          <p:cNvPr id="26" name="object 12"/>
          <p:cNvSpPr/>
          <p:nvPr/>
        </p:nvSpPr>
        <p:spPr>
          <a:xfrm>
            <a:off x="4720987" y="3312687"/>
            <a:ext cx="1651000" cy="1385570"/>
          </a:xfrm>
          <a:custGeom>
            <a:avLst/>
            <a:gdLst/>
            <a:ahLst/>
            <a:cxnLst/>
            <a:rect l="l" t="t" r="r" b="b"/>
            <a:pathLst>
              <a:path w="1651000" h="1385570">
                <a:moveTo>
                  <a:pt x="0" y="230886"/>
                </a:moveTo>
                <a:lnTo>
                  <a:pt x="4691" y="184352"/>
                </a:lnTo>
                <a:lnTo>
                  <a:pt x="18145" y="141012"/>
                </a:lnTo>
                <a:lnTo>
                  <a:pt x="39433" y="101792"/>
                </a:lnTo>
                <a:lnTo>
                  <a:pt x="67627" y="67622"/>
                </a:lnTo>
                <a:lnTo>
                  <a:pt x="101798" y="39430"/>
                </a:lnTo>
                <a:lnTo>
                  <a:pt x="141017" y="18143"/>
                </a:lnTo>
                <a:lnTo>
                  <a:pt x="184356" y="4690"/>
                </a:lnTo>
                <a:lnTo>
                  <a:pt x="230886" y="0"/>
                </a:lnTo>
                <a:lnTo>
                  <a:pt x="1419606" y="0"/>
                </a:lnTo>
                <a:lnTo>
                  <a:pt x="1466135" y="4690"/>
                </a:lnTo>
                <a:lnTo>
                  <a:pt x="1509474" y="18143"/>
                </a:lnTo>
                <a:lnTo>
                  <a:pt x="1548693" y="39430"/>
                </a:lnTo>
                <a:lnTo>
                  <a:pt x="1582864" y="67622"/>
                </a:lnTo>
                <a:lnTo>
                  <a:pt x="1611058" y="101792"/>
                </a:lnTo>
                <a:lnTo>
                  <a:pt x="1632346" y="141012"/>
                </a:lnTo>
                <a:lnTo>
                  <a:pt x="1645800" y="184352"/>
                </a:lnTo>
                <a:lnTo>
                  <a:pt x="1650492" y="230886"/>
                </a:lnTo>
                <a:lnTo>
                  <a:pt x="1650492" y="1154417"/>
                </a:lnTo>
                <a:lnTo>
                  <a:pt x="1645800" y="1200951"/>
                </a:lnTo>
                <a:lnTo>
                  <a:pt x="1632346" y="1244293"/>
                </a:lnTo>
                <a:lnTo>
                  <a:pt x="1611058" y="1283514"/>
                </a:lnTo>
                <a:lnTo>
                  <a:pt x="1582864" y="1317686"/>
                </a:lnTo>
                <a:lnTo>
                  <a:pt x="1548693" y="1345881"/>
                </a:lnTo>
                <a:lnTo>
                  <a:pt x="1509474" y="1367170"/>
                </a:lnTo>
                <a:lnTo>
                  <a:pt x="1466135" y="1380624"/>
                </a:lnTo>
                <a:lnTo>
                  <a:pt x="1419606" y="1385316"/>
                </a:lnTo>
                <a:lnTo>
                  <a:pt x="230886" y="1385316"/>
                </a:lnTo>
                <a:lnTo>
                  <a:pt x="184356" y="1380624"/>
                </a:lnTo>
                <a:lnTo>
                  <a:pt x="141017" y="1367170"/>
                </a:lnTo>
                <a:lnTo>
                  <a:pt x="101798" y="1345881"/>
                </a:lnTo>
                <a:lnTo>
                  <a:pt x="67627" y="1317686"/>
                </a:lnTo>
                <a:lnTo>
                  <a:pt x="39433" y="1283514"/>
                </a:lnTo>
                <a:lnTo>
                  <a:pt x="18145" y="1244293"/>
                </a:lnTo>
                <a:lnTo>
                  <a:pt x="4691" y="1200951"/>
                </a:lnTo>
                <a:lnTo>
                  <a:pt x="0" y="1154417"/>
                </a:lnTo>
                <a:lnTo>
                  <a:pt x="0" y="230886"/>
                </a:lnTo>
                <a:close/>
              </a:path>
            </a:pathLst>
          </a:custGeom>
          <a:ln w="12192">
            <a:solidFill>
              <a:srgbClr val="FFFFFF"/>
            </a:solidFill>
          </a:ln>
        </p:spPr>
        <p:txBody>
          <a:bodyPr wrap="square" lIns="0" tIns="0" rIns="0" bIns="0" rtlCol="0"/>
          <a:lstStyle/>
          <a:p>
            <a:endParaRPr dirty="0"/>
          </a:p>
        </p:txBody>
      </p:sp>
      <p:sp>
        <p:nvSpPr>
          <p:cNvPr id="27" name="object 13"/>
          <p:cNvSpPr/>
          <p:nvPr/>
        </p:nvSpPr>
        <p:spPr>
          <a:xfrm>
            <a:off x="6453775" y="3312687"/>
            <a:ext cx="1652270" cy="1385570"/>
          </a:xfrm>
          <a:custGeom>
            <a:avLst/>
            <a:gdLst/>
            <a:ahLst/>
            <a:cxnLst/>
            <a:rect l="l" t="t" r="r" b="b"/>
            <a:pathLst>
              <a:path w="1652270" h="1385570">
                <a:moveTo>
                  <a:pt x="1421130" y="0"/>
                </a:moveTo>
                <a:lnTo>
                  <a:pt x="230886" y="0"/>
                </a:lnTo>
                <a:lnTo>
                  <a:pt x="184356" y="4690"/>
                </a:lnTo>
                <a:lnTo>
                  <a:pt x="141017" y="18143"/>
                </a:lnTo>
                <a:lnTo>
                  <a:pt x="101798" y="39430"/>
                </a:lnTo>
                <a:lnTo>
                  <a:pt x="67627" y="67622"/>
                </a:lnTo>
                <a:lnTo>
                  <a:pt x="39433" y="101792"/>
                </a:lnTo>
                <a:lnTo>
                  <a:pt x="18145" y="141012"/>
                </a:lnTo>
                <a:lnTo>
                  <a:pt x="4691" y="184352"/>
                </a:lnTo>
                <a:lnTo>
                  <a:pt x="0" y="230886"/>
                </a:lnTo>
                <a:lnTo>
                  <a:pt x="0" y="1154417"/>
                </a:lnTo>
                <a:lnTo>
                  <a:pt x="4691" y="1200951"/>
                </a:lnTo>
                <a:lnTo>
                  <a:pt x="18145" y="1244293"/>
                </a:lnTo>
                <a:lnTo>
                  <a:pt x="39433" y="1283514"/>
                </a:lnTo>
                <a:lnTo>
                  <a:pt x="67627" y="1317686"/>
                </a:lnTo>
                <a:lnTo>
                  <a:pt x="101798" y="1345881"/>
                </a:lnTo>
                <a:lnTo>
                  <a:pt x="141017" y="1367170"/>
                </a:lnTo>
                <a:lnTo>
                  <a:pt x="184356" y="1380624"/>
                </a:lnTo>
                <a:lnTo>
                  <a:pt x="230886" y="1385316"/>
                </a:lnTo>
                <a:lnTo>
                  <a:pt x="1421130" y="1385316"/>
                </a:lnTo>
                <a:lnTo>
                  <a:pt x="1467659" y="1380624"/>
                </a:lnTo>
                <a:lnTo>
                  <a:pt x="1510998" y="1367170"/>
                </a:lnTo>
                <a:lnTo>
                  <a:pt x="1550217" y="1345881"/>
                </a:lnTo>
                <a:lnTo>
                  <a:pt x="1584388" y="1317686"/>
                </a:lnTo>
                <a:lnTo>
                  <a:pt x="1612582" y="1283514"/>
                </a:lnTo>
                <a:lnTo>
                  <a:pt x="1633870" y="1244293"/>
                </a:lnTo>
                <a:lnTo>
                  <a:pt x="1647324" y="1200951"/>
                </a:lnTo>
                <a:lnTo>
                  <a:pt x="1652016" y="1154417"/>
                </a:lnTo>
                <a:lnTo>
                  <a:pt x="1652016" y="230886"/>
                </a:lnTo>
                <a:lnTo>
                  <a:pt x="1647324" y="184352"/>
                </a:lnTo>
                <a:lnTo>
                  <a:pt x="1633870" y="141012"/>
                </a:lnTo>
                <a:lnTo>
                  <a:pt x="1612582" y="101792"/>
                </a:lnTo>
                <a:lnTo>
                  <a:pt x="1584388" y="67622"/>
                </a:lnTo>
                <a:lnTo>
                  <a:pt x="1550217" y="39430"/>
                </a:lnTo>
                <a:lnTo>
                  <a:pt x="1510998" y="18143"/>
                </a:lnTo>
                <a:lnTo>
                  <a:pt x="1467659" y="4690"/>
                </a:lnTo>
                <a:lnTo>
                  <a:pt x="1421130" y="0"/>
                </a:lnTo>
                <a:close/>
              </a:path>
            </a:pathLst>
          </a:custGeom>
          <a:solidFill>
            <a:srgbClr val="1295D8"/>
          </a:solidFill>
        </p:spPr>
        <p:txBody>
          <a:bodyPr wrap="square" lIns="0" tIns="0" rIns="0" bIns="0" rtlCol="0"/>
          <a:lstStyle/>
          <a:p>
            <a:endParaRPr dirty="0"/>
          </a:p>
        </p:txBody>
      </p:sp>
      <p:sp>
        <p:nvSpPr>
          <p:cNvPr id="28" name="object 14"/>
          <p:cNvSpPr/>
          <p:nvPr/>
        </p:nvSpPr>
        <p:spPr>
          <a:xfrm>
            <a:off x="6453775" y="3312687"/>
            <a:ext cx="1652270" cy="1385570"/>
          </a:xfrm>
          <a:custGeom>
            <a:avLst/>
            <a:gdLst/>
            <a:ahLst/>
            <a:cxnLst/>
            <a:rect l="l" t="t" r="r" b="b"/>
            <a:pathLst>
              <a:path w="1652270" h="1385570">
                <a:moveTo>
                  <a:pt x="0" y="230886"/>
                </a:moveTo>
                <a:lnTo>
                  <a:pt x="4691" y="184352"/>
                </a:lnTo>
                <a:lnTo>
                  <a:pt x="18145" y="141012"/>
                </a:lnTo>
                <a:lnTo>
                  <a:pt x="39433" y="101792"/>
                </a:lnTo>
                <a:lnTo>
                  <a:pt x="67627" y="67622"/>
                </a:lnTo>
                <a:lnTo>
                  <a:pt x="101798" y="39430"/>
                </a:lnTo>
                <a:lnTo>
                  <a:pt x="141017" y="18143"/>
                </a:lnTo>
                <a:lnTo>
                  <a:pt x="184356" y="4690"/>
                </a:lnTo>
                <a:lnTo>
                  <a:pt x="230886" y="0"/>
                </a:lnTo>
                <a:lnTo>
                  <a:pt x="1421130" y="0"/>
                </a:lnTo>
                <a:lnTo>
                  <a:pt x="1467659" y="4690"/>
                </a:lnTo>
                <a:lnTo>
                  <a:pt x="1510998" y="18143"/>
                </a:lnTo>
                <a:lnTo>
                  <a:pt x="1550217" y="39430"/>
                </a:lnTo>
                <a:lnTo>
                  <a:pt x="1584388" y="67622"/>
                </a:lnTo>
                <a:lnTo>
                  <a:pt x="1612582" y="101792"/>
                </a:lnTo>
                <a:lnTo>
                  <a:pt x="1633870" y="141012"/>
                </a:lnTo>
                <a:lnTo>
                  <a:pt x="1647324" y="184352"/>
                </a:lnTo>
                <a:lnTo>
                  <a:pt x="1652016" y="230886"/>
                </a:lnTo>
                <a:lnTo>
                  <a:pt x="1652016" y="1154417"/>
                </a:lnTo>
                <a:lnTo>
                  <a:pt x="1647324" y="1200951"/>
                </a:lnTo>
                <a:lnTo>
                  <a:pt x="1633870" y="1244293"/>
                </a:lnTo>
                <a:lnTo>
                  <a:pt x="1612582" y="1283514"/>
                </a:lnTo>
                <a:lnTo>
                  <a:pt x="1584388" y="1317686"/>
                </a:lnTo>
                <a:lnTo>
                  <a:pt x="1550217" y="1345881"/>
                </a:lnTo>
                <a:lnTo>
                  <a:pt x="1510998" y="1367170"/>
                </a:lnTo>
                <a:lnTo>
                  <a:pt x="1467659" y="1380624"/>
                </a:lnTo>
                <a:lnTo>
                  <a:pt x="1421130" y="1385316"/>
                </a:lnTo>
                <a:lnTo>
                  <a:pt x="230886" y="1385316"/>
                </a:lnTo>
                <a:lnTo>
                  <a:pt x="184356" y="1380624"/>
                </a:lnTo>
                <a:lnTo>
                  <a:pt x="141017" y="1367170"/>
                </a:lnTo>
                <a:lnTo>
                  <a:pt x="101798" y="1345881"/>
                </a:lnTo>
                <a:lnTo>
                  <a:pt x="67627" y="1317686"/>
                </a:lnTo>
                <a:lnTo>
                  <a:pt x="39433" y="1283514"/>
                </a:lnTo>
                <a:lnTo>
                  <a:pt x="18145" y="1244293"/>
                </a:lnTo>
                <a:lnTo>
                  <a:pt x="4691" y="1200951"/>
                </a:lnTo>
                <a:lnTo>
                  <a:pt x="0" y="1154417"/>
                </a:lnTo>
                <a:lnTo>
                  <a:pt x="0" y="230886"/>
                </a:lnTo>
                <a:close/>
              </a:path>
            </a:pathLst>
          </a:custGeom>
          <a:ln w="12192">
            <a:solidFill>
              <a:srgbClr val="FFFFFF"/>
            </a:solidFill>
          </a:ln>
        </p:spPr>
        <p:txBody>
          <a:bodyPr wrap="square" lIns="0" tIns="0" rIns="0" bIns="0" rtlCol="0"/>
          <a:lstStyle/>
          <a:p>
            <a:endParaRPr dirty="0"/>
          </a:p>
        </p:txBody>
      </p:sp>
      <p:sp>
        <p:nvSpPr>
          <p:cNvPr id="29" name="object 15"/>
          <p:cNvSpPr txBox="1"/>
          <p:nvPr/>
        </p:nvSpPr>
        <p:spPr>
          <a:xfrm>
            <a:off x="6641398" y="3575446"/>
            <a:ext cx="1276985" cy="823302"/>
          </a:xfrm>
          <a:prstGeom prst="rect">
            <a:avLst/>
          </a:prstGeom>
        </p:spPr>
        <p:txBody>
          <a:bodyPr vert="horz" wrap="square" lIns="0" tIns="53340" rIns="0" bIns="0" rtlCol="0">
            <a:spAutoFit/>
          </a:bodyPr>
          <a:lstStyle/>
          <a:p>
            <a:pPr marL="12700" marR="5080" indent="189865" algn="ctr">
              <a:lnSpc>
                <a:spcPts val="1970"/>
              </a:lnSpc>
              <a:spcBef>
                <a:spcPts val="420"/>
              </a:spcBef>
            </a:pPr>
            <a:r>
              <a:rPr sz="1900" spc="-5" dirty="0">
                <a:solidFill>
                  <a:srgbClr val="FFFFFF"/>
                </a:solidFill>
                <a:latin typeface="Arial"/>
                <a:cs typeface="Arial"/>
              </a:rPr>
              <a:t>Process  </a:t>
            </a:r>
            <a:r>
              <a:rPr sz="1900" spc="-30" dirty="0">
                <a:solidFill>
                  <a:srgbClr val="FFFFFF"/>
                </a:solidFill>
                <a:latin typeface="Arial"/>
                <a:cs typeface="Arial"/>
              </a:rPr>
              <a:t>Template  </a:t>
            </a:r>
            <a:r>
              <a:rPr sz="1900" spc="-75" dirty="0">
                <a:solidFill>
                  <a:srgbClr val="FFFFFF"/>
                </a:solidFill>
                <a:latin typeface="Arial"/>
                <a:cs typeface="Arial"/>
              </a:rPr>
              <a:t>T</a:t>
            </a:r>
            <a:r>
              <a:rPr sz="1900" spc="-5" dirty="0">
                <a:solidFill>
                  <a:srgbClr val="FFFFFF"/>
                </a:solidFill>
                <a:latin typeface="Arial"/>
                <a:cs typeface="Arial"/>
              </a:rPr>
              <a:t>ransact</a:t>
            </a:r>
            <a:r>
              <a:rPr sz="1900" spc="-10" dirty="0">
                <a:solidFill>
                  <a:srgbClr val="FFFFFF"/>
                </a:solidFill>
                <a:latin typeface="Arial"/>
                <a:cs typeface="Arial"/>
              </a:rPr>
              <a:t>i</a:t>
            </a:r>
            <a:r>
              <a:rPr sz="1900" spc="-5" dirty="0">
                <a:solidFill>
                  <a:srgbClr val="FFFFFF"/>
                </a:solidFill>
                <a:latin typeface="Arial"/>
                <a:cs typeface="Arial"/>
              </a:rPr>
              <a:t>on</a:t>
            </a:r>
            <a:endParaRPr sz="1900" dirty="0">
              <a:latin typeface="Arial"/>
              <a:cs typeface="Arial"/>
            </a:endParaRPr>
          </a:p>
        </p:txBody>
      </p:sp>
      <p:sp>
        <p:nvSpPr>
          <p:cNvPr id="30" name="object 16"/>
          <p:cNvSpPr/>
          <p:nvPr/>
        </p:nvSpPr>
        <p:spPr>
          <a:xfrm>
            <a:off x="8188087" y="3312687"/>
            <a:ext cx="1651000" cy="1385570"/>
          </a:xfrm>
          <a:custGeom>
            <a:avLst/>
            <a:gdLst/>
            <a:ahLst/>
            <a:cxnLst/>
            <a:rect l="l" t="t" r="r" b="b"/>
            <a:pathLst>
              <a:path w="1651000" h="1385570">
                <a:moveTo>
                  <a:pt x="1419606" y="0"/>
                </a:moveTo>
                <a:lnTo>
                  <a:pt x="230886" y="0"/>
                </a:lnTo>
                <a:lnTo>
                  <a:pt x="184356" y="4690"/>
                </a:lnTo>
                <a:lnTo>
                  <a:pt x="141017" y="18143"/>
                </a:lnTo>
                <a:lnTo>
                  <a:pt x="101798" y="39430"/>
                </a:lnTo>
                <a:lnTo>
                  <a:pt x="67627" y="67622"/>
                </a:lnTo>
                <a:lnTo>
                  <a:pt x="39433" y="101792"/>
                </a:lnTo>
                <a:lnTo>
                  <a:pt x="18145" y="141012"/>
                </a:lnTo>
                <a:lnTo>
                  <a:pt x="4691" y="184352"/>
                </a:lnTo>
                <a:lnTo>
                  <a:pt x="0" y="230886"/>
                </a:lnTo>
                <a:lnTo>
                  <a:pt x="0" y="1154417"/>
                </a:lnTo>
                <a:lnTo>
                  <a:pt x="4691" y="1200951"/>
                </a:lnTo>
                <a:lnTo>
                  <a:pt x="18145" y="1244293"/>
                </a:lnTo>
                <a:lnTo>
                  <a:pt x="39433" y="1283514"/>
                </a:lnTo>
                <a:lnTo>
                  <a:pt x="67627" y="1317686"/>
                </a:lnTo>
                <a:lnTo>
                  <a:pt x="101798" y="1345881"/>
                </a:lnTo>
                <a:lnTo>
                  <a:pt x="141017" y="1367170"/>
                </a:lnTo>
                <a:lnTo>
                  <a:pt x="184356" y="1380624"/>
                </a:lnTo>
                <a:lnTo>
                  <a:pt x="230886" y="1385316"/>
                </a:lnTo>
                <a:lnTo>
                  <a:pt x="1419606" y="1385316"/>
                </a:lnTo>
                <a:lnTo>
                  <a:pt x="1466135" y="1380624"/>
                </a:lnTo>
                <a:lnTo>
                  <a:pt x="1509474" y="1367170"/>
                </a:lnTo>
                <a:lnTo>
                  <a:pt x="1548693" y="1345881"/>
                </a:lnTo>
                <a:lnTo>
                  <a:pt x="1582864" y="1317686"/>
                </a:lnTo>
                <a:lnTo>
                  <a:pt x="1611058" y="1283514"/>
                </a:lnTo>
                <a:lnTo>
                  <a:pt x="1632346" y="1244293"/>
                </a:lnTo>
                <a:lnTo>
                  <a:pt x="1645800" y="1200951"/>
                </a:lnTo>
                <a:lnTo>
                  <a:pt x="1650492" y="1154417"/>
                </a:lnTo>
                <a:lnTo>
                  <a:pt x="1650492" y="230886"/>
                </a:lnTo>
                <a:lnTo>
                  <a:pt x="1645800" y="184352"/>
                </a:lnTo>
                <a:lnTo>
                  <a:pt x="1632346" y="141012"/>
                </a:lnTo>
                <a:lnTo>
                  <a:pt x="1611058" y="101792"/>
                </a:lnTo>
                <a:lnTo>
                  <a:pt x="1582864" y="67622"/>
                </a:lnTo>
                <a:lnTo>
                  <a:pt x="1548693" y="39430"/>
                </a:lnTo>
                <a:lnTo>
                  <a:pt x="1509474" y="18143"/>
                </a:lnTo>
                <a:lnTo>
                  <a:pt x="1466135" y="4690"/>
                </a:lnTo>
                <a:lnTo>
                  <a:pt x="1419606" y="0"/>
                </a:lnTo>
                <a:close/>
              </a:path>
            </a:pathLst>
          </a:custGeom>
          <a:solidFill>
            <a:srgbClr val="1295D8"/>
          </a:solidFill>
        </p:spPr>
        <p:txBody>
          <a:bodyPr wrap="square" lIns="0" tIns="0" rIns="0" bIns="0" rtlCol="0"/>
          <a:lstStyle/>
          <a:p>
            <a:endParaRPr dirty="0"/>
          </a:p>
        </p:txBody>
      </p:sp>
      <p:sp>
        <p:nvSpPr>
          <p:cNvPr id="31" name="object 17"/>
          <p:cNvSpPr/>
          <p:nvPr/>
        </p:nvSpPr>
        <p:spPr>
          <a:xfrm>
            <a:off x="8188087" y="3312687"/>
            <a:ext cx="1651000" cy="1385570"/>
          </a:xfrm>
          <a:custGeom>
            <a:avLst/>
            <a:gdLst/>
            <a:ahLst/>
            <a:cxnLst/>
            <a:rect l="l" t="t" r="r" b="b"/>
            <a:pathLst>
              <a:path w="1651000" h="1385570">
                <a:moveTo>
                  <a:pt x="0" y="230886"/>
                </a:moveTo>
                <a:lnTo>
                  <a:pt x="4691" y="184352"/>
                </a:lnTo>
                <a:lnTo>
                  <a:pt x="18145" y="141012"/>
                </a:lnTo>
                <a:lnTo>
                  <a:pt x="39433" y="101792"/>
                </a:lnTo>
                <a:lnTo>
                  <a:pt x="67627" y="67622"/>
                </a:lnTo>
                <a:lnTo>
                  <a:pt x="101798" y="39430"/>
                </a:lnTo>
                <a:lnTo>
                  <a:pt x="141017" y="18143"/>
                </a:lnTo>
                <a:lnTo>
                  <a:pt x="184356" y="4690"/>
                </a:lnTo>
                <a:lnTo>
                  <a:pt x="230886" y="0"/>
                </a:lnTo>
                <a:lnTo>
                  <a:pt x="1419606" y="0"/>
                </a:lnTo>
                <a:lnTo>
                  <a:pt x="1466135" y="4690"/>
                </a:lnTo>
                <a:lnTo>
                  <a:pt x="1509474" y="18143"/>
                </a:lnTo>
                <a:lnTo>
                  <a:pt x="1548693" y="39430"/>
                </a:lnTo>
                <a:lnTo>
                  <a:pt x="1582864" y="67622"/>
                </a:lnTo>
                <a:lnTo>
                  <a:pt x="1611058" y="101792"/>
                </a:lnTo>
                <a:lnTo>
                  <a:pt x="1632346" y="141012"/>
                </a:lnTo>
                <a:lnTo>
                  <a:pt x="1645800" y="184352"/>
                </a:lnTo>
                <a:lnTo>
                  <a:pt x="1650492" y="230886"/>
                </a:lnTo>
                <a:lnTo>
                  <a:pt x="1650492" y="1154417"/>
                </a:lnTo>
                <a:lnTo>
                  <a:pt x="1645800" y="1200951"/>
                </a:lnTo>
                <a:lnTo>
                  <a:pt x="1632346" y="1244293"/>
                </a:lnTo>
                <a:lnTo>
                  <a:pt x="1611058" y="1283514"/>
                </a:lnTo>
                <a:lnTo>
                  <a:pt x="1582864" y="1317686"/>
                </a:lnTo>
                <a:lnTo>
                  <a:pt x="1548693" y="1345881"/>
                </a:lnTo>
                <a:lnTo>
                  <a:pt x="1509474" y="1367170"/>
                </a:lnTo>
                <a:lnTo>
                  <a:pt x="1466135" y="1380624"/>
                </a:lnTo>
                <a:lnTo>
                  <a:pt x="1419606" y="1385316"/>
                </a:lnTo>
                <a:lnTo>
                  <a:pt x="230886" y="1385316"/>
                </a:lnTo>
                <a:lnTo>
                  <a:pt x="184356" y="1380624"/>
                </a:lnTo>
                <a:lnTo>
                  <a:pt x="141017" y="1367170"/>
                </a:lnTo>
                <a:lnTo>
                  <a:pt x="101798" y="1345881"/>
                </a:lnTo>
                <a:lnTo>
                  <a:pt x="67627" y="1317686"/>
                </a:lnTo>
                <a:lnTo>
                  <a:pt x="39433" y="1283514"/>
                </a:lnTo>
                <a:lnTo>
                  <a:pt x="18145" y="1244293"/>
                </a:lnTo>
                <a:lnTo>
                  <a:pt x="4691" y="1200951"/>
                </a:lnTo>
                <a:lnTo>
                  <a:pt x="0" y="1154417"/>
                </a:lnTo>
                <a:lnTo>
                  <a:pt x="0" y="230886"/>
                </a:lnTo>
                <a:close/>
              </a:path>
            </a:pathLst>
          </a:custGeom>
          <a:ln w="12192">
            <a:solidFill>
              <a:srgbClr val="FFFFFF"/>
            </a:solidFill>
          </a:ln>
        </p:spPr>
        <p:txBody>
          <a:bodyPr wrap="square" lIns="0" tIns="0" rIns="0" bIns="0" rtlCol="0"/>
          <a:lstStyle/>
          <a:p>
            <a:endParaRPr dirty="0"/>
          </a:p>
        </p:txBody>
      </p:sp>
      <p:sp>
        <p:nvSpPr>
          <p:cNvPr id="32" name="object 18"/>
          <p:cNvSpPr txBox="1"/>
          <p:nvPr/>
        </p:nvSpPr>
        <p:spPr>
          <a:xfrm>
            <a:off x="8464564" y="3575446"/>
            <a:ext cx="1097280" cy="814705"/>
          </a:xfrm>
          <a:prstGeom prst="rect">
            <a:avLst/>
          </a:prstGeom>
        </p:spPr>
        <p:txBody>
          <a:bodyPr vert="horz" wrap="square" lIns="0" tIns="53340" rIns="0" bIns="0" rtlCol="0">
            <a:spAutoFit/>
          </a:bodyPr>
          <a:lstStyle/>
          <a:p>
            <a:pPr marL="12700" marR="5080" algn="ctr">
              <a:lnSpc>
                <a:spcPts val="1970"/>
              </a:lnSpc>
              <a:spcBef>
                <a:spcPts val="420"/>
              </a:spcBef>
            </a:pPr>
            <a:r>
              <a:rPr sz="1900" spc="-15" dirty="0">
                <a:solidFill>
                  <a:srgbClr val="FFFFFF"/>
                </a:solidFill>
                <a:latin typeface="Arial"/>
                <a:cs typeface="Arial"/>
              </a:rPr>
              <a:t>View  </a:t>
            </a:r>
            <a:r>
              <a:rPr sz="1900" spc="-10" dirty="0">
                <a:solidFill>
                  <a:srgbClr val="FFFFFF"/>
                </a:solidFill>
                <a:latin typeface="Arial"/>
                <a:cs typeface="Arial"/>
              </a:rPr>
              <a:t>E</a:t>
            </a:r>
            <a:r>
              <a:rPr sz="1900" spc="-5" dirty="0">
                <a:solidFill>
                  <a:srgbClr val="FFFFFF"/>
                </a:solidFill>
                <a:latin typeface="Arial"/>
                <a:cs typeface="Arial"/>
              </a:rPr>
              <a:t>mp</a:t>
            </a:r>
            <a:r>
              <a:rPr sz="1900" spc="-10" dirty="0">
                <a:solidFill>
                  <a:srgbClr val="FFFFFF"/>
                </a:solidFill>
                <a:latin typeface="Arial"/>
                <a:cs typeface="Arial"/>
              </a:rPr>
              <a:t>l</a:t>
            </a:r>
            <a:r>
              <a:rPr sz="1900" spc="-5" dirty="0">
                <a:solidFill>
                  <a:srgbClr val="FFFFFF"/>
                </a:solidFill>
                <a:latin typeface="Arial"/>
                <a:cs typeface="Arial"/>
              </a:rPr>
              <a:t>oyee  Data</a:t>
            </a:r>
            <a:endParaRPr sz="1900" dirty="0">
              <a:latin typeface="Arial"/>
              <a:cs typeface="Arial"/>
            </a:endParaRPr>
          </a:p>
        </p:txBody>
      </p:sp>
      <p:sp>
        <p:nvSpPr>
          <p:cNvPr id="33" name="object 19"/>
          <p:cNvSpPr/>
          <p:nvPr/>
        </p:nvSpPr>
        <p:spPr>
          <a:xfrm>
            <a:off x="1433720" y="3120661"/>
            <a:ext cx="1325880" cy="259079"/>
          </a:xfrm>
          <a:custGeom>
            <a:avLst/>
            <a:gdLst/>
            <a:ahLst/>
            <a:cxnLst/>
            <a:rect l="l" t="t" r="r" b="b"/>
            <a:pathLst>
              <a:path w="1325880" h="259079">
                <a:moveTo>
                  <a:pt x="1282700" y="0"/>
                </a:moveTo>
                <a:lnTo>
                  <a:pt x="43180" y="0"/>
                </a:lnTo>
                <a:lnTo>
                  <a:pt x="26371" y="3392"/>
                </a:lnTo>
                <a:lnTo>
                  <a:pt x="12646" y="12646"/>
                </a:lnTo>
                <a:lnTo>
                  <a:pt x="3392" y="26371"/>
                </a:lnTo>
                <a:lnTo>
                  <a:pt x="0" y="43179"/>
                </a:lnTo>
                <a:lnTo>
                  <a:pt x="0" y="215899"/>
                </a:lnTo>
                <a:lnTo>
                  <a:pt x="3392" y="232708"/>
                </a:lnTo>
                <a:lnTo>
                  <a:pt x="12646" y="246433"/>
                </a:lnTo>
                <a:lnTo>
                  <a:pt x="26371" y="255687"/>
                </a:lnTo>
                <a:lnTo>
                  <a:pt x="43180" y="259079"/>
                </a:lnTo>
                <a:lnTo>
                  <a:pt x="1282700" y="259079"/>
                </a:lnTo>
                <a:lnTo>
                  <a:pt x="1299508" y="255687"/>
                </a:lnTo>
                <a:lnTo>
                  <a:pt x="1313233" y="246433"/>
                </a:lnTo>
                <a:lnTo>
                  <a:pt x="1322487" y="232708"/>
                </a:lnTo>
                <a:lnTo>
                  <a:pt x="1325880" y="215899"/>
                </a:lnTo>
                <a:lnTo>
                  <a:pt x="1325880" y="43179"/>
                </a:lnTo>
                <a:lnTo>
                  <a:pt x="1322487" y="26371"/>
                </a:lnTo>
                <a:lnTo>
                  <a:pt x="1313233" y="12646"/>
                </a:lnTo>
                <a:lnTo>
                  <a:pt x="1299508" y="3392"/>
                </a:lnTo>
                <a:lnTo>
                  <a:pt x="1282700" y="0"/>
                </a:lnTo>
                <a:close/>
              </a:path>
            </a:pathLst>
          </a:custGeom>
          <a:solidFill>
            <a:srgbClr val="FFC000"/>
          </a:solidFill>
        </p:spPr>
        <p:txBody>
          <a:bodyPr wrap="square" lIns="0" tIns="0" rIns="0" bIns="0" rtlCol="0"/>
          <a:lstStyle/>
          <a:p>
            <a:endParaRPr dirty="0"/>
          </a:p>
        </p:txBody>
      </p:sp>
      <p:sp>
        <p:nvSpPr>
          <p:cNvPr id="34" name="object 20"/>
          <p:cNvSpPr txBox="1"/>
          <p:nvPr/>
        </p:nvSpPr>
        <p:spPr>
          <a:xfrm>
            <a:off x="1495030" y="3141559"/>
            <a:ext cx="120459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778B"/>
                </a:solidFill>
                <a:latin typeface="Arial"/>
                <a:cs typeface="Arial"/>
              </a:rPr>
              <a:t>Template</a:t>
            </a:r>
            <a:r>
              <a:rPr sz="1200" spc="-50" dirty="0">
                <a:solidFill>
                  <a:srgbClr val="00778B"/>
                </a:solidFill>
                <a:latin typeface="Arial"/>
                <a:cs typeface="Arial"/>
              </a:rPr>
              <a:t> </a:t>
            </a:r>
            <a:r>
              <a:rPr sz="1200" spc="-5" dirty="0">
                <a:solidFill>
                  <a:srgbClr val="00778B"/>
                </a:solidFill>
                <a:latin typeface="Arial"/>
                <a:cs typeface="Arial"/>
              </a:rPr>
              <a:t>Initiator</a:t>
            </a:r>
            <a:endParaRPr sz="1200" dirty="0">
              <a:latin typeface="Arial"/>
              <a:cs typeface="Arial"/>
            </a:endParaRPr>
          </a:p>
        </p:txBody>
      </p:sp>
      <p:sp>
        <p:nvSpPr>
          <p:cNvPr id="35" name="object 21"/>
          <p:cNvSpPr/>
          <p:nvPr/>
        </p:nvSpPr>
        <p:spPr>
          <a:xfrm>
            <a:off x="4387231" y="4499880"/>
            <a:ext cx="612775" cy="205740"/>
          </a:xfrm>
          <a:custGeom>
            <a:avLst/>
            <a:gdLst/>
            <a:ahLst/>
            <a:cxnLst/>
            <a:rect l="l" t="t" r="r" b="b"/>
            <a:pathLst>
              <a:path w="612775" h="205739">
                <a:moveTo>
                  <a:pt x="509778" y="0"/>
                </a:moveTo>
                <a:lnTo>
                  <a:pt x="0" y="0"/>
                </a:lnTo>
                <a:lnTo>
                  <a:pt x="0" y="205740"/>
                </a:lnTo>
                <a:lnTo>
                  <a:pt x="509778" y="205740"/>
                </a:lnTo>
                <a:lnTo>
                  <a:pt x="612648" y="102870"/>
                </a:lnTo>
                <a:lnTo>
                  <a:pt x="509778" y="0"/>
                </a:lnTo>
                <a:close/>
              </a:path>
            </a:pathLst>
          </a:custGeom>
          <a:solidFill>
            <a:srgbClr val="FFFFFF"/>
          </a:solidFill>
        </p:spPr>
        <p:txBody>
          <a:bodyPr wrap="square" lIns="0" tIns="0" rIns="0" bIns="0" rtlCol="0"/>
          <a:lstStyle/>
          <a:p>
            <a:endParaRPr dirty="0"/>
          </a:p>
        </p:txBody>
      </p:sp>
      <p:sp>
        <p:nvSpPr>
          <p:cNvPr id="36" name="object 22"/>
          <p:cNvSpPr txBox="1"/>
          <p:nvPr/>
        </p:nvSpPr>
        <p:spPr>
          <a:xfrm>
            <a:off x="4465274" y="4494109"/>
            <a:ext cx="377190" cy="208279"/>
          </a:xfrm>
          <a:prstGeom prst="rect">
            <a:avLst/>
          </a:prstGeom>
        </p:spPr>
        <p:txBody>
          <a:bodyPr vert="horz" wrap="square" lIns="0" tIns="12700" rIns="0" bIns="0" rtlCol="0">
            <a:spAutoFit/>
          </a:bodyPr>
          <a:lstStyle/>
          <a:p>
            <a:pPr marL="12700">
              <a:lnSpc>
                <a:spcPct val="100000"/>
              </a:lnSpc>
              <a:spcBef>
                <a:spcPts val="100"/>
              </a:spcBef>
            </a:pPr>
            <a:r>
              <a:rPr sz="1200" b="1" spc="-40" dirty="0">
                <a:solidFill>
                  <a:srgbClr val="085581"/>
                </a:solidFill>
                <a:latin typeface="Arial"/>
                <a:cs typeface="Arial"/>
              </a:rPr>
              <a:t>A</a:t>
            </a:r>
            <a:r>
              <a:rPr sz="1200" b="1" spc="5" dirty="0">
                <a:solidFill>
                  <a:srgbClr val="085581"/>
                </a:solidFill>
                <a:latin typeface="Arial"/>
                <a:cs typeface="Arial"/>
              </a:rPr>
              <a:t>W</a:t>
            </a:r>
            <a:r>
              <a:rPr sz="1200" b="1" dirty="0">
                <a:solidFill>
                  <a:srgbClr val="085581"/>
                </a:solidFill>
                <a:latin typeface="Arial"/>
                <a:cs typeface="Arial"/>
              </a:rPr>
              <a:t>E</a:t>
            </a:r>
            <a:endParaRPr sz="1200" dirty="0">
              <a:latin typeface="Arial"/>
              <a:cs typeface="Arial"/>
            </a:endParaRPr>
          </a:p>
        </p:txBody>
      </p:sp>
      <p:sp>
        <p:nvSpPr>
          <p:cNvPr id="37" name="object 23"/>
          <p:cNvSpPr/>
          <p:nvPr/>
        </p:nvSpPr>
        <p:spPr>
          <a:xfrm>
            <a:off x="3164984" y="3126757"/>
            <a:ext cx="1325880" cy="257810"/>
          </a:xfrm>
          <a:custGeom>
            <a:avLst/>
            <a:gdLst/>
            <a:ahLst/>
            <a:cxnLst/>
            <a:rect l="l" t="t" r="r" b="b"/>
            <a:pathLst>
              <a:path w="1325879" h="257810">
                <a:moveTo>
                  <a:pt x="1282954" y="0"/>
                </a:moveTo>
                <a:lnTo>
                  <a:pt x="42926" y="0"/>
                </a:lnTo>
                <a:lnTo>
                  <a:pt x="26215" y="3372"/>
                </a:lnTo>
                <a:lnTo>
                  <a:pt x="12571" y="12571"/>
                </a:lnTo>
                <a:lnTo>
                  <a:pt x="3372" y="26215"/>
                </a:lnTo>
                <a:lnTo>
                  <a:pt x="0" y="42925"/>
                </a:lnTo>
                <a:lnTo>
                  <a:pt x="0" y="214629"/>
                </a:lnTo>
                <a:lnTo>
                  <a:pt x="3372" y="231340"/>
                </a:lnTo>
                <a:lnTo>
                  <a:pt x="12571" y="244984"/>
                </a:lnTo>
                <a:lnTo>
                  <a:pt x="26215" y="254183"/>
                </a:lnTo>
                <a:lnTo>
                  <a:pt x="42926" y="257555"/>
                </a:lnTo>
                <a:lnTo>
                  <a:pt x="1282954" y="257555"/>
                </a:lnTo>
                <a:lnTo>
                  <a:pt x="1299664" y="254183"/>
                </a:lnTo>
                <a:lnTo>
                  <a:pt x="1313308" y="244984"/>
                </a:lnTo>
                <a:lnTo>
                  <a:pt x="1322507" y="231340"/>
                </a:lnTo>
                <a:lnTo>
                  <a:pt x="1325880" y="214629"/>
                </a:lnTo>
                <a:lnTo>
                  <a:pt x="1325880" y="42925"/>
                </a:lnTo>
                <a:lnTo>
                  <a:pt x="1322507" y="26215"/>
                </a:lnTo>
                <a:lnTo>
                  <a:pt x="1313308" y="12571"/>
                </a:lnTo>
                <a:lnTo>
                  <a:pt x="1299664" y="3372"/>
                </a:lnTo>
                <a:lnTo>
                  <a:pt x="1282954" y="0"/>
                </a:lnTo>
                <a:close/>
              </a:path>
            </a:pathLst>
          </a:custGeom>
          <a:solidFill>
            <a:srgbClr val="FFC000"/>
          </a:solidFill>
        </p:spPr>
        <p:txBody>
          <a:bodyPr wrap="square" lIns="0" tIns="0" rIns="0" bIns="0" rtlCol="0"/>
          <a:lstStyle/>
          <a:p>
            <a:endParaRPr dirty="0"/>
          </a:p>
        </p:txBody>
      </p:sp>
      <p:sp>
        <p:nvSpPr>
          <p:cNvPr id="38" name="object 24"/>
          <p:cNvSpPr txBox="1"/>
          <p:nvPr/>
        </p:nvSpPr>
        <p:spPr>
          <a:xfrm>
            <a:off x="3225998" y="3146845"/>
            <a:ext cx="120459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778B"/>
                </a:solidFill>
                <a:latin typeface="Arial"/>
                <a:cs typeface="Arial"/>
              </a:rPr>
              <a:t>Template</a:t>
            </a:r>
            <a:r>
              <a:rPr sz="1200" spc="-50" dirty="0">
                <a:solidFill>
                  <a:srgbClr val="00778B"/>
                </a:solidFill>
                <a:latin typeface="Arial"/>
                <a:cs typeface="Arial"/>
              </a:rPr>
              <a:t> </a:t>
            </a:r>
            <a:r>
              <a:rPr sz="1200" spc="-5" dirty="0">
                <a:solidFill>
                  <a:srgbClr val="00778B"/>
                </a:solidFill>
                <a:latin typeface="Arial"/>
                <a:cs typeface="Arial"/>
              </a:rPr>
              <a:t>Initiator</a:t>
            </a:r>
            <a:endParaRPr sz="1200" dirty="0">
              <a:latin typeface="Arial"/>
              <a:cs typeface="Arial"/>
            </a:endParaRPr>
          </a:p>
        </p:txBody>
      </p:sp>
      <p:sp>
        <p:nvSpPr>
          <p:cNvPr id="39" name="object 25"/>
          <p:cNvSpPr/>
          <p:nvPr/>
        </p:nvSpPr>
        <p:spPr>
          <a:xfrm>
            <a:off x="4909963" y="3131329"/>
            <a:ext cx="1325880" cy="257810"/>
          </a:xfrm>
          <a:custGeom>
            <a:avLst/>
            <a:gdLst/>
            <a:ahLst/>
            <a:cxnLst/>
            <a:rect l="l" t="t" r="r" b="b"/>
            <a:pathLst>
              <a:path w="1325879" h="257810">
                <a:moveTo>
                  <a:pt x="1282954" y="0"/>
                </a:moveTo>
                <a:lnTo>
                  <a:pt x="42926" y="0"/>
                </a:lnTo>
                <a:lnTo>
                  <a:pt x="26215" y="3372"/>
                </a:lnTo>
                <a:lnTo>
                  <a:pt x="12571" y="12571"/>
                </a:lnTo>
                <a:lnTo>
                  <a:pt x="3372" y="26215"/>
                </a:lnTo>
                <a:lnTo>
                  <a:pt x="0" y="42925"/>
                </a:lnTo>
                <a:lnTo>
                  <a:pt x="0" y="214629"/>
                </a:lnTo>
                <a:lnTo>
                  <a:pt x="3372" y="231340"/>
                </a:lnTo>
                <a:lnTo>
                  <a:pt x="12571" y="244984"/>
                </a:lnTo>
                <a:lnTo>
                  <a:pt x="26215" y="254183"/>
                </a:lnTo>
                <a:lnTo>
                  <a:pt x="42926" y="257555"/>
                </a:lnTo>
                <a:lnTo>
                  <a:pt x="1282954" y="257555"/>
                </a:lnTo>
                <a:lnTo>
                  <a:pt x="1299664" y="254183"/>
                </a:lnTo>
                <a:lnTo>
                  <a:pt x="1313308" y="244984"/>
                </a:lnTo>
                <a:lnTo>
                  <a:pt x="1322507" y="231340"/>
                </a:lnTo>
                <a:lnTo>
                  <a:pt x="1325880" y="214629"/>
                </a:lnTo>
                <a:lnTo>
                  <a:pt x="1325880" y="42925"/>
                </a:lnTo>
                <a:lnTo>
                  <a:pt x="1322507" y="26215"/>
                </a:lnTo>
                <a:lnTo>
                  <a:pt x="1313308" y="12571"/>
                </a:lnTo>
                <a:lnTo>
                  <a:pt x="1299664" y="3372"/>
                </a:lnTo>
                <a:lnTo>
                  <a:pt x="1282954" y="0"/>
                </a:lnTo>
                <a:close/>
              </a:path>
            </a:pathLst>
          </a:custGeom>
          <a:solidFill>
            <a:srgbClr val="FFC000"/>
          </a:solidFill>
        </p:spPr>
        <p:txBody>
          <a:bodyPr wrap="square" lIns="0" tIns="0" rIns="0" bIns="0" rtlCol="0"/>
          <a:lstStyle/>
          <a:p>
            <a:endParaRPr dirty="0"/>
          </a:p>
        </p:txBody>
      </p:sp>
      <p:sp>
        <p:nvSpPr>
          <p:cNvPr id="40" name="object 26"/>
          <p:cNvSpPr txBox="1"/>
          <p:nvPr/>
        </p:nvSpPr>
        <p:spPr>
          <a:xfrm>
            <a:off x="4908005" y="3077536"/>
            <a:ext cx="1327785" cy="1459374"/>
          </a:xfrm>
          <a:prstGeom prst="rect">
            <a:avLst/>
          </a:prstGeom>
        </p:spPr>
        <p:txBody>
          <a:bodyPr vert="horz" wrap="square" lIns="0" tIns="86360" rIns="0" bIns="0" rtlCol="0">
            <a:spAutoFit/>
          </a:bodyPr>
          <a:lstStyle/>
          <a:p>
            <a:pPr marL="17780">
              <a:lnSpc>
                <a:spcPct val="100000"/>
              </a:lnSpc>
              <a:spcBef>
                <a:spcPts val="680"/>
              </a:spcBef>
            </a:pPr>
            <a:r>
              <a:rPr sz="1200" spc="-5" dirty="0">
                <a:solidFill>
                  <a:srgbClr val="00778B"/>
                </a:solidFill>
                <a:latin typeface="Arial"/>
                <a:cs typeface="Arial"/>
              </a:rPr>
              <a:t>Template</a:t>
            </a:r>
            <a:r>
              <a:rPr sz="1200" spc="-60" dirty="0">
                <a:solidFill>
                  <a:srgbClr val="00778B"/>
                </a:solidFill>
                <a:latin typeface="Arial"/>
                <a:cs typeface="Arial"/>
              </a:rPr>
              <a:t> </a:t>
            </a:r>
            <a:r>
              <a:rPr sz="1200" spc="-5" dirty="0">
                <a:solidFill>
                  <a:srgbClr val="00778B"/>
                </a:solidFill>
                <a:latin typeface="Arial"/>
                <a:cs typeface="Arial"/>
              </a:rPr>
              <a:t>Approver</a:t>
            </a:r>
            <a:endParaRPr sz="1200" dirty="0">
              <a:latin typeface="Arial"/>
              <a:cs typeface="Arial"/>
            </a:endParaRPr>
          </a:p>
          <a:p>
            <a:pPr>
              <a:lnSpc>
                <a:spcPct val="100000"/>
              </a:lnSpc>
              <a:spcBef>
                <a:spcPts val="30"/>
              </a:spcBef>
            </a:pPr>
            <a:endParaRPr sz="1050" dirty="0">
              <a:latin typeface="Times New Roman"/>
              <a:cs typeface="Times New Roman"/>
            </a:endParaRPr>
          </a:p>
          <a:p>
            <a:pPr marL="12700" marR="55880" indent="198120" algn="ctr">
              <a:lnSpc>
                <a:spcPts val="1970"/>
              </a:lnSpc>
            </a:pPr>
            <a:r>
              <a:rPr sz="1900" spc="-10" dirty="0" smtClean="0">
                <a:solidFill>
                  <a:srgbClr val="FFFFFF"/>
                </a:solidFill>
                <a:latin typeface="Arial"/>
                <a:cs typeface="Arial"/>
              </a:rPr>
              <a:t>Review</a:t>
            </a:r>
            <a:r>
              <a:rPr lang="en-US" sz="1900" spc="-10" dirty="0" smtClean="0">
                <a:solidFill>
                  <a:srgbClr val="FFFFFF"/>
                </a:solidFill>
                <a:latin typeface="Arial"/>
                <a:cs typeface="Arial"/>
              </a:rPr>
              <a:t> </a:t>
            </a:r>
            <a:r>
              <a:rPr sz="1900" spc="-10" dirty="0" smtClean="0">
                <a:solidFill>
                  <a:srgbClr val="FFFFFF"/>
                </a:solidFill>
                <a:latin typeface="Arial"/>
                <a:cs typeface="Arial"/>
              </a:rPr>
              <a:t>/  </a:t>
            </a:r>
            <a:r>
              <a:rPr sz="1900" spc="-5" dirty="0">
                <a:solidFill>
                  <a:srgbClr val="FFFFFF"/>
                </a:solidFill>
                <a:latin typeface="Arial"/>
                <a:cs typeface="Arial"/>
              </a:rPr>
              <a:t>Approve  </a:t>
            </a:r>
            <a:r>
              <a:rPr sz="1900" spc="-30" dirty="0">
                <a:solidFill>
                  <a:srgbClr val="FFFFFF"/>
                </a:solidFill>
                <a:latin typeface="Arial"/>
                <a:cs typeface="Arial"/>
              </a:rPr>
              <a:t>Template  </a:t>
            </a:r>
            <a:r>
              <a:rPr sz="1900" spc="-75" dirty="0">
                <a:solidFill>
                  <a:srgbClr val="FFFFFF"/>
                </a:solidFill>
                <a:latin typeface="Arial"/>
                <a:cs typeface="Arial"/>
              </a:rPr>
              <a:t>T</a:t>
            </a:r>
            <a:r>
              <a:rPr sz="1900" spc="-5" dirty="0">
                <a:solidFill>
                  <a:srgbClr val="FFFFFF"/>
                </a:solidFill>
                <a:latin typeface="Arial"/>
                <a:cs typeface="Arial"/>
              </a:rPr>
              <a:t>ransact</a:t>
            </a:r>
            <a:r>
              <a:rPr sz="1900" spc="-10" dirty="0">
                <a:solidFill>
                  <a:srgbClr val="FFFFFF"/>
                </a:solidFill>
                <a:latin typeface="Arial"/>
                <a:cs typeface="Arial"/>
              </a:rPr>
              <a:t>i</a:t>
            </a:r>
            <a:r>
              <a:rPr sz="1900" spc="-5" dirty="0">
                <a:solidFill>
                  <a:srgbClr val="FFFFFF"/>
                </a:solidFill>
                <a:latin typeface="Arial"/>
                <a:cs typeface="Arial"/>
              </a:rPr>
              <a:t>on</a:t>
            </a:r>
            <a:endParaRPr sz="1900" dirty="0">
              <a:latin typeface="Arial"/>
              <a:cs typeface="Arial"/>
            </a:endParaRPr>
          </a:p>
        </p:txBody>
      </p:sp>
      <p:sp>
        <p:nvSpPr>
          <p:cNvPr id="41" name="object 27"/>
          <p:cNvSpPr/>
          <p:nvPr/>
        </p:nvSpPr>
        <p:spPr>
          <a:xfrm>
            <a:off x="6629036" y="3134377"/>
            <a:ext cx="1325880" cy="257810"/>
          </a:xfrm>
          <a:custGeom>
            <a:avLst/>
            <a:gdLst/>
            <a:ahLst/>
            <a:cxnLst/>
            <a:rect l="l" t="t" r="r" b="b"/>
            <a:pathLst>
              <a:path w="1325879" h="257810">
                <a:moveTo>
                  <a:pt x="1282954" y="0"/>
                </a:moveTo>
                <a:lnTo>
                  <a:pt x="42926" y="0"/>
                </a:lnTo>
                <a:lnTo>
                  <a:pt x="26215" y="3372"/>
                </a:lnTo>
                <a:lnTo>
                  <a:pt x="12571" y="12571"/>
                </a:lnTo>
                <a:lnTo>
                  <a:pt x="3372" y="26215"/>
                </a:lnTo>
                <a:lnTo>
                  <a:pt x="0" y="42925"/>
                </a:lnTo>
                <a:lnTo>
                  <a:pt x="0" y="214629"/>
                </a:lnTo>
                <a:lnTo>
                  <a:pt x="3372" y="231340"/>
                </a:lnTo>
                <a:lnTo>
                  <a:pt x="12571" y="244984"/>
                </a:lnTo>
                <a:lnTo>
                  <a:pt x="26215" y="254183"/>
                </a:lnTo>
                <a:lnTo>
                  <a:pt x="42926" y="257555"/>
                </a:lnTo>
                <a:lnTo>
                  <a:pt x="1282954" y="257555"/>
                </a:lnTo>
                <a:lnTo>
                  <a:pt x="1299664" y="254183"/>
                </a:lnTo>
                <a:lnTo>
                  <a:pt x="1313308" y="244984"/>
                </a:lnTo>
                <a:lnTo>
                  <a:pt x="1322507" y="231340"/>
                </a:lnTo>
                <a:lnTo>
                  <a:pt x="1325880" y="214629"/>
                </a:lnTo>
                <a:lnTo>
                  <a:pt x="1325880" y="42925"/>
                </a:lnTo>
                <a:lnTo>
                  <a:pt x="1322507" y="26215"/>
                </a:lnTo>
                <a:lnTo>
                  <a:pt x="1313308" y="12571"/>
                </a:lnTo>
                <a:lnTo>
                  <a:pt x="1299664" y="3372"/>
                </a:lnTo>
                <a:lnTo>
                  <a:pt x="1282954" y="0"/>
                </a:lnTo>
                <a:close/>
              </a:path>
            </a:pathLst>
          </a:custGeom>
          <a:solidFill>
            <a:srgbClr val="FFC000"/>
          </a:solidFill>
        </p:spPr>
        <p:txBody>
          <a:bodyPr wrap="square" lIns="0" tIns="0" rIns="0" bIns="0" rtlCol="0"/>
          <a:lstStyle/>
          <a:p>
            <a:endParaRPr dirty="0"/>
          </a:p>
        </p:txBody>
      </p:sp>
      <p:sp>
        <p:nvSpPr>
          <p:cNvPr id="42" name="object 28"/>
          <p:cNvSpPr txBox="1"/>
          <p:nvPr/>
        </p:nvSpPr>
        <p:spPr>
          <a:xfrm>
            <a:off x="6721327" y="3154561"/>
            <a:ext cx="113982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00778B"/>
                </a:solidFill>
                <a:latin typeface="Arial"/>
                <a:cs typeface="Arial"/>
              </a:rPr>
              <a:t>WFA</a:t>
            </a:r>
            <a:r>
              <a:rPr sz="1200" spc="-70" dirty="0">
                <a:solidFill>
                  <a:srgbClr val="00778B"/>
                </a:solidFill>
                <a:latin typeface="Arial"/>
                <a:cs typeface="Arial"/>
              </a:rPr>
              <a:t> </a:t>
            </a:r>
            <a:r>
              <a:rPr sz="1200" spc="-5" dirty="0">
                <a:solidFill>
                  <a:srgbClr val="00778B"/>
                </a:solidFill>
                <a:latin typeface="Arial"/>
                <a:cs typeface="Arial"/>
              </a:rPr>
              <a:t>Production</a:t>
            </a:r>
            <a:endParaRPr sz="1200" dirty="0">
              <a:latin typeface="Arial"/>
              <a:cs typeface="Arial"/>
            </a:endParaRPr>
          </a:p>
        </p:txBody>
      </p:sp>
      <p:sp>
        <p:nvSpPr>
          <p:cNvPr id="43" name="object 29"/>
          <p:cNvSpPr/>
          <p:nvPr/>
        </p:nvSpPr>
        <p:spPr>
          <a:xfrm>
            <a:off x="8346583" y="3134377"/>
            <a:ext cx="1325880" cy="257810"/>
          </a:xfrm>
          <a:custGeom>
            <a:avLst/>
            <a:gdLst/>
            <a:ahLst/>
            <a:cxnLst/>
            <a:rect l="l" t="t" r="r" b="b"/>
            <a:pathLst>
              <a:path w="1325879" h="257810">
                <a:moveTo>
                  <a:pt x="1282954" y="0"/>
                </a:moveTo>
                <a:lnTo>
                  <a:pt x="42926" y="0"/>
                </a:lnTo>
                <a:lnTo>
                  <a:pt x="26215" y="3372"/>
                </a:lnTo>
                <a:lnTo>
                  <a:pt x="12571" y="12571"/>
                </a:lnTo>
                <a:lnTo>
                  <a:pt x="3372" y="26215"/>
                </a:lnTo>
                <a:lnTo>
                  <a:pt x="0" y="42925"/>
                </a:lnTo>
                <a:lnTo>
                  <a:pt x="0" y="214629"/>
                </a:lnTo>
                <a:lnTo>
                  <a:pt x="3372" y="231340"/>
                </a:lnTo>
                <a:lnTo>
                  <a:pt x="12571" y="244984"/>
                </a:lnTo>
                <a:lnTo>
                  <a:pt x="26215" y="254183"/>
                </a:lnTo>
                <a:lnTo>
                  <a:pt x="42926" y="257555"/>
                </a:lnTo>
                <a:lnTo>
                  <a:pt x="1282954" y="257555"/>
                </a:lnTo>
                <a:lnTo>
                  <a:pt x="1299664" y="254183"/>
                </a:lnTo>
                <a:lnTo>
                  <a:pt x="1313308" y="244984"/>
                </a:lnTo>
                <a:lnTo>
                  <a:pt x="1322507" y="231340"/>
                </a:lnTo>
                <a:lnTo>
                  <a:pt x="1325880" y="214629"/>
                </a:lnTo>
                <a:lnTo>
                  <a:pt x="1325880" y="42925"/>
                </a:lnTo>
                <a:lnTo>
                  <a:pt x="1322507" y="26215"/>
                </a:lnTo>
                <a:lnTo>
                  <a:pt x="1313308" y="12571"/>
                </a:lnTo>
                <a:lnTo>
                  <a:pt x="1299664" y="3372"/>
                </a:lnTo>
                <a:lnTo>
                  <a:pt x="1282954" y="0"/>
                </a:lnTo>
                <a:close/>
              </a:path>
            </a:pathLst>
          </a:custGeom>
          <a:solidFill>
            <a:srgbClr val="FFC000"/>
          </a:solidFill>
        </p:spPr>
        <p:txBody>
          <a:bodyPr wrap="square" lIns="0" tIns="0" rIns="0" bIns="0" rtlCol="0"/>
          <a:lstStyle/>
          <a:p>
            <a:endParaRPr dirty="0"/>
          </a:p>
        </p:txBody>
      </p:sp>
      <p:sp>
        <p:nvSpPr>
          <p:cNvPr id="44" name="object 30"/>
          <p:cNvSpPr txBox="1"/>
          <p:nvPr/>
        </p:nvSpPr>
        <p:spPr>
          <a:xfrm>
            <a:off x="8911332" y="3154561"/>
            <a:ext cx="194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778B"/>
                </a:solidFill>
                <a:latin typeface="Arial"/>
                <a:cs typeface="Arial"/>
              </a:rPr>
              <a:t>A</a:t>
            </a:r>
            <a:r>
              <a:rPr sz="1200" spc="-10" dirty="0">
                <a:solidFill>
                  <a:srgbClr val="00778B"/>
                </a:solidFill>
                <a:latin typeface="Arial"/>
                <a:cs typeface="Arial"/>
              </a:rPr>
              <a:t>ll</a:t>
            </a:r>
            <a:endParaRPr sz="1200" dirty="0">
              <a:latin typeface="Arial"/>
              <a:cs typeface="Arial"/>
            </a:endParaRPr>
          </a:p>
        </p:txBody>
      </p:sp>
      <p:sp>
        <p:nvSpPr>
          <p:cNvPr id="45" name="object 31"/>
          <p:cNvSpPr/>
          <p:nvPr/>
        </p:nvSpPr>
        <p:spPr>
          <a:xfrm>
            <a:off x="3425587" y="2430287"/>
            <a:ext cx="914399" cy="914399"/>
          </a:xfrm>
          <a:prstGeom prst="rect">
            <a:avLst/>
          </a:prstGeom>
          <a:blipFill>
            <a:blip r:embed="rId3" cstate="print"/>
            <a:stretch>
              <a:fillRect/>
            </a:stretch>
          </a:blipFill>
        </p:spPr>
        <p:txBody>
          <a:bodyPr wrap="square" lIns="0" tIns="0" rIns="0" bIns="0" rtlCol="0"/>
          <a:lstStyle/>
          <a:p>
            <a:endParaRPr dirty="0"/>
          </a:p>
        </p:txBody>
      </p:sp>
      <p:sp>
        <p:nvSpPr>
          <p:cNvPr id="46" name="object 32"/>
          <p:cNvSpPr/>
          <p:nvPr/>
        </p:nvSpPr>
        <p:spPr>
          <a:xfrm>
            <a:off x="1639459" y="2430287"/>
            <a:ext cx="914399" cy="914399"/>
          </a:xfrm>
          <a:prstGeom prst="rect">
            <a:avLst/>
          </a:prstGeom>
          <a:blipFill>
            <a:blip r:embed="rId3" cstate="print"/>
            <a:stretch>
              <a:fillRect/>
            </a:stretch>
          </a:blipFill>
        </p:spPr>
        <p:txBody>
          <a:bodyPr wrap="square" lIns="0" tIns="0" rIns="0" bIns="0" rtlCol="0"/>
          <a:lstStyle/>
          <a:p>
            <a:endParaRPr dirty="0"/>
          </a:p>
        </p:txBody>
      </p:sp>
      <p:sp>
        <p:nvSpPr>
          <p:cNvPr id="47" name="object 33"/>
          <p:cNvSpPr/>
          <p:nvPr/>
        </p:nvSpPr>
        <p:spPr>
          <a:xfrm>
            <a:off x="5287916" y="2486675"/>
            <a:ext cx="640079" cy="640079"/>
          </a:xfrm>
          <a:prstGeom prst="rect">
            <a:avLst/>
          </a:prstGeom>
          <a:blipFill>
            <a:blip r:embed="rId4" cstate="print"/>
            <a:stretch>
              <a:fillRect/>
            </a:stretch>
          </a:blipFill>
        </p:spPr>
        <p:txBody>
          <a:bodyPr wrap="square" lIns="0" tIns="0" rIns="0" bIns="0" rtlCol="0"/>
          <a:lstStyle/>
          <a:p>
            <a:endParaRPr dirty="0"/>
          </a:p>
        </p:txBody>
      </p:sp>
      <p:sp>
        <p:nvSpPr>
          <p:cNvPr id="48" name="object 34"/>
          <p:cNvSpPr/>
          <p:nvPr/>
        </p:nvSpPr>
        <p:spPr>
          <a:xfrm>
            <a:off x="8628523" y="2405903"/>
            <a:ext cx="769619" cy="731519"/>
          </a:xfrm>
          <a:prstGeom prst="rect">
            <a:avLst/>
          </a:prstGeom>
          <a:blipFill>
            <a:blip r:embed="rId5" cstate="print"/>
            <a:stretch>
              <a:fillRect/>
            </a:stretch>
          </a:blipFill>
        </p:spPr>
        <p:txBody>
          <a:bodyPr wrap="square" lIns="0" tIns="0" rIns="0" bIns="0" rtlCol="0"/>
          <a:lstStyle/>
          <a:p>
            <a:endParaRPr dirty="0"/>
          </a:p>
        </p:txBody>
      </p:sp>
      <p:sp>
        <p:nvSpPr>
          <p:cNvPr id="49" name="object 35"/>
          <p:cNvSpPr/>
          <p:nvPr/>
        </p:nvSpPr>
        <p:spPr>
          <a:xfrm>
            <a:off x="7010035" y="2503439"/>
            <a:ext cx="743711" cy="743711"/>
          </a:xfrm>
          <a:prstGeom prst="rect">
            <a:avLst/>
          </a:prstGeom>
          <a:blipFill>
            <a:blip r:embed="rId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906076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78212" y="1795850"/>
            <a:ext cx="3184513" cy="3228910"/>
          </a:xfrm>
          <a:prstGeom prst="rect">
            <a:avLst/>
          </a:prstGeom>
        </p:spPr>
      </p:pic>
    </p:spTree>
    <p:extLst>
      <p:ext uri="{BB962C8B-B14F-4D97-AF65-F5344CB8AC3E}">
        <p14:creationId xmlns:p14="http://schemas.microsoft.com/office/powerpoint/2010/main" val="220021477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07721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pc="-5" dirty="0" smtClean="0">
                <a:solidFill>
                  <a:prstClr val="black"/>
                </a:solidFill>
                <a:cs typeface="Arial"/>
              </a:rPr>
              <a:t>What is the name of the page that you would navigate to in order to initiate </a:t>
            </a:r>
            <a:r>
              <a:rPr lang="en-US" spc="-5" dirty="0">
                <a:solidFill>
                  <a:prstClr val="black"/>
                </a:solidFill>
                <a:cs typeface="Arial"/>
              </a:rPr>
              <a:t>a template </a:t>
            </a:r>
            <a:r>
              <a:rPr lang="en-US" spc="-5" dirty="0" smtClean="0">
                <a:solidFill>
                  <a:prstClr val="black"/>
                </a:solidFill>
                <a:cs typeface="Arial"/>
              </a:rPr>
              <a:t>transaction</a:t>
            </a:r>
            <a:r>
              <a:rPr lang="en-US" spc="-5" dirty="0">
                <a:solidFill>
                  <a:prstClr val="black"/>
                </a:solidFill>
                <a:cs typeface="Arial"/>
              </a:rPr>
              <a:t>?</a:t>
            </a:r>
            <a:endParaRPr lang="en-US" spc="-5" dirty="0" smtClean="0">
              <a:solidFill>
                <a:prstClr val="black"/>
              </a:solidFill>
              <a:cs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pc="-5" dirty="0" smtClean="0">
                <a:solidFill>
                  <a:prstClr val="black"/>
                </a:solidFill>
                <a:cs typeface="Arial"/>
              </a:rPr>
              <a:t>What are some examples of the templates you can process in the Smart HR Transactions page? </a:t>
            </a:r>
            <a:endParaRPr lang="en-US" dirty="0" smtClean="0">
              <a:solidFill>
                <a:prstClr val="black"/>
              </a:solidFill>
              <a:cs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pc="-5" dirty="0" smtClean="0">
                <a:solidFill>
                  <a:prstClr val="black"/>
                </a:solidFill>
                <a:cs typeface="Arial"/>
              </a:rPr>
              <a:t>What transactions are initiated using PayPath Actions? </a:t>
            </a: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1825195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5" y="1456841"/>
            <a:ext cx="8748351" cy="3170479"/>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Person Organizational Summary Overview   </a:t>
            </a:r>
            <a:endParaRPr lang="en-US" sz="7200" b="1" dirty="0">
              <a:solidFill>
                <a:srgbClr val="F1AB00"/>
              </a:solidFill>
            </a:endParaRPr>
          </a:p>
        </p:txBody>
      </p:sp>
    </p:spTree>
    <p:extLst>
      <p:ext uri="{BB962C8B-B14F-4D97-AF65-F5344CB8AC3E}">
        <p14:creationId xmlns:p14="http://schemas.microsoft.com/office/powerpoint/2010/main" val="17966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44856" y="1712749"/>
            <a:ext cx="9496425" cy="3676650"/>
          </a:xfrm>
          <a:prstGeom prst="rect">
            <a:avLst/>
          </a:prstGeom>
        </p:spPr>
      </p:pic>
    </p:spTree>
    <p:extLst>
      <p:ext uri="{BB962C8B-B14F-4D97-AF65-F5344CB8AC3E}">
        <p14:creationId xmlns:p14="http://schemas.microsoft.com/office/powerpoint/2010/main" val="5767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1479226" cy="685800"/>
          </a:xfrm>
        </p:spPr>
        <p:txBody>
          <a:bodyPr/>
          <a:lstStyle/>
          <a:p>
            <a:r>
              <a:rPr lang="en-US" dirty="0" smtClean="0">
                <a:solidFill>
                  <a:schemeClr val="accent5"/>
                </a:solidFill>
              </a:rPr>
              <a:t>PERSON ORGANIZATIONAL SUMMARY</a:t>
            </a:r>
            <a:endParaRPr lang="en-US" dirty="0">
              <a:solidFill>
                <a:schemeClr val="accent5"/>
              </a:solidFill>
            </a:endParaRPr>
          </a:p>
        </p:txBody>
      </p:sp>
      <p:sp>
        <p:nvSpPr>
          <p:cNvPr id="4" name="Rectangle 3"/>
          <p:cNvSpPr/>
          <p:nvPr/>
        </p:nvSpPr>
        <p:spPr>
          <a:xfrm>
            <a:off x="-212004"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 &gt; </a:t>
            </a:r>
            <a:r>
              <a:rPr lang="en-US" b="1" dirty="0" smtClean="0">
                <a:ea typeface="Times New Roman" panose="02020603050405020304" pitchFamily="18" charset="0"/>
              </a:rPr>
              <a:t>Person Organizational Summary</a:t>
            </a:r>
            <a:endParaRPr lang="en-US" dirty="0">
              <a:ea typeface="Times New Roman" panose="02020603050405020304" pitchFamily="18" charset="0"/>
            </a:endParaRPr>
          </a:p>
        </p:txBody>
      </p:sp>
      <p:sp>
        <p:nvSpPr>
          <p:cNvPr id="22" name="Rectangle 21"/>
          <p:cNvSpPr/>
          <p:nvPr/>
        </p:nvSpPr>
        <p:spPr>
          <a:xfrm>
            <a:off x="461459" y="2024071"/>
            <a:ext cx="11325225" cy="3774110"/>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Use </a:t>
            </a:r>
            <a:r>
              <a:rPr lang="en-US" spc="-5" dirty="0">
                <a:cs typeface="Arial"/>
              </a:rPr>
              <a:t>the </a:t>
            </a:r>
            <a:r>
              <a:rPr lang="en-US" b="1" dirty="0">
                <a:cs typeface="Arial"/>
              </a:rPr>
              <a:t>Person Org </a:t>
            </a:r>
            <a:r>
              <a:rPr lang="en-US" b="1" spc="-5" dirty="0">
                <a:cs typeface="Arial"/>
              </a:rPr>
              <a:t>Summary </a:t>
            </a:r>
            <a:r>
              <a:rPr lang="en-US" dirty="0">
                <a:cs typeface="Arial"/>
              </a:rPr>
              <a:t>page </a:t>
            </a:r>
            <a:r>
              <a:rPr lang="en-US" spc="-5" dirty="0">
                <a:cs typeface="Arial"/>
              </a:rPr>
              <a:t>to view </a:t>
            </a:r>
            <a:r>
              <a:rPr lang="en-US" dirty="0">
                <a:cs typeface="Arial"/>
              </a:rPr>
              <a:t>a summary of </a:t>
            </a:r>
            <a:r>
              <a:rPr lang="en-US" dirty="0" smtClean="0">
                <a:cs typeface="Arial"/>
              </a:rPr>
              <a:t>an </a:t>
            </a:r>
            <a:r>
              <a:rPr lang="en-US" spc="-5" dirty="0" smtClean="0">
                <a:cs typeface="Arial"/>
              </a:rPr>
              <a:t>employee’s </a:t>
            </a:r>
            <a:r>
              <a:rPr lang="en-US" dirty="0">
                <a:cs typeface="Arial"/>
              </a:rPr>
              <a:t>current organizational relationship, including </a:t>
            </a:r>
            <a:r>
              <a:rPr lang="en-US" spc="5" dirty="0">
                <a:cs typeface="Arial"/>
              </a:rPr>
              <a:t>HR</a:t>
            </a:r>
            <a:r>
              <a:rPr lang="en-US" spc="-210" dirty="0">
                <a:cs typeface="Arial"/>
              </a:rPr>
              <a:t> </a:t>
            </a:r>
            <a:r>
              <a:rPr lang="en-US" dirty="0" smtClean="0">
                <a:cs typeface="Arial"/>
              </a:rPr>
              <a:t>and </a:t>
            </a:r>
            <a:r>
              <a:rPr lang="en-US" spc="-5" dirty="0" smtClean="0">
                <a:cs typeface="Arial"/>
              </a:rPr>
              <a:t>payroll </a:t>
            </a:r>
            <a:r>
              <a:rPr lang="en-US" dirty="0">
                <a:cs typeface="Arial"/>
              </a:rPr>
              <a:t>status and </a:t>
            </a:r>
            <a:r>
              <a:rPr lang="en-US" spc="-5" dirty="0">
                <a:cs typeface="Arial"/>
              </a:rPr>
              <a:t>all </a:t>
            </a:r>
            <a:r>
              <a:rPr lang="en-US" dirty="0">
                <a:cs typeface="Arial"/>
              </a:rPr>
              <a:t>current </a:t>
            </a:r>
            <a:r>
              <a:rPr lang="en-US" spc="-5" dirty="0">
                <a:cs typeface="Arial"/>
              </a:rPr>
              <a:t>job </a:t>
            </a:r>
            <a:r>
              <a:rPr lang="en-US" dirty="0">
                <a:cs typeface="Arial"/>
              </a:rPr>
              <a:t>assignment</a:t>
            </a:r>
            <a:r>
              <a:rPr lang="en-US" spc="-130" dirty="0">
                <a:cs typeface="Arial"/>
              </a:rPr>
              <a:t> </a:t>
            </a:r>
            <a:r>
              <a:rPr lang="en-US" spc="-5" dirty="0" smtClean="0">
                <a:cs typeface="Arial"/>
              </a:rPr>
              <a:t>details.</a:t>
            </a:r>
            <a:endParaRPr lang="en-US" dirty="0" smtClean="0">
              <a:cs typeface="Arial"/>
            </a:endParaRPr>
          </a:p>
          <a:p>
            <a:pPr marL="285750" indent="-285750">
              <a:lnSpc>
                <a:spcPct val="107000"/>
              </a:lnSpc>
              <a:spcAft>
                <a:spcPts val="800"/>
              </a:spcAft>
              <a:buFont typeface="Arial" panose="020B0604020202020204" pitchFamily="34" charset="0"/>
              <a:buChar char="•"/>
            </a:pPr>
            <a:r>
              <a:rPr lang="en-US" dirty="0" smtClean="0">
                <a:cs typeface="Arial"/>
              </a:rPr>
              <a:t>The </a:t>
            </a:r>
            <a:r>
              <a:rPr lang="en-US" b="1" dirty="0">
                <a:cs typeface="Arial"/>
              </a:rPr>
              <a:t>Person Org </a:t>
            </a:r>
            <a:r>
              <a:rPr lang="en-US" b="1" spc="-5" dirty="0">
                <a:cs typeface="Arial"/>
              </a:rPr>
              <a:t>Summary </a:t>
            </a:r>
            <a:r>
              <a:rPr lang="en-US" dirty="0">
                <a:cs typeface="Arial"/>
              </a:rPr>
              <a:t>page </a:t>
            </a:r>
            <a:r>
              <a:rPr lang="en-US" spc="-5" dirty="0">
                <a:cs typeface="Arial"/>
              </a:rPr>
              <a:t>displays </a:t>
            </a:r>
            <a:r>
              <a:rPr lang="en-US" dirty="0">
                <a:cs typeface="Arial"/>
              </a:rPr>
              <a:t>current </a:t>
            </a:r>
            <a:r>
              <a:rPr lang="en-US" spc="-5" dirty="0" smtClean="0">
                <a:cs typeface="Arial"/>
              </a:rPr>
              <a:t>employee information </a:t>
            </a:r>
            <a:r>
              <a:rPr lang="en-US" spc="-5" dirty="0">
                <a:cs typeface="Arial"/>
              </a:rPr>
              <a:t>for all </a:t>
            </a:r>
            <a:r>
              <a:rPr lang="en-US" dirty="0">
                <a:cs typeface="Arial"/>
              </a:rPr>
              <a:t>organizational</a:t>
            </a:r>
            <a:r>
              <a:rPr lang="en-US" spc="-85" dirty="0">
                <a:cs typeface="Arial"/>
              </a:rPr>
              <a:t> </a:t>
            </a:r>
            <a:r>
              <a:rPr lang="en-US" dirty="0" smtClean="0">
                <a:cs typeface="Arial"/>
              </a:rPr>
              <a:t>relationships:</a:t>
            </a:r>
          </a:p>
          <a:p>
            <a:pPr marL="742950" lvl="1" indent="-285750">
              <a:lnSpc>
                <a:spcPct val="107000"/>
              </a:lnSpc>
              <a:spcAft>
                <a:spcPts val="800"/>
              </a:spcAft>
              <a:buFont typeface="Arial" panose="020B0604020202020204" pitchFamily="34" charset="0"/>
              <a:buChar char="•"/>
            </a:pPr>
            <a:r>
              <a:rPr lang="en-US" spc="-10" dirty="0" smtClean="0">
                <a:cs typeface="Arial"/>
              </a:rPr>
              <a:t>Employee</a:t>
            </a:r>
            <a:endParaRPr lang="en-US" dirty="0" smtClean="0">
              <a:cs typeface="Arial"/>
            </a:endParaRPr>
          </a:p>
          <a:p>
            <a:pPr marL="742950" lvl="1" indent="-285750">
              <a:lnSpc>
                <a:spcPct val="107000"/>
              </a:lnSpc>
              <a:spcAft>
                <a:spcPts val="800"/>
              </a:spcAft>
              <a:buFont typeface="Arial" panose="020B0604020202020204" pitchFamily="34" charset="0"/>
              <a:buChar char="•"/>
            </a:pPr>
            <a:r>
              <a:rPr lang="en-US" spc="-10" dirty="0" smtClean="0">
                <a:cs typeface="Arial"/>
              </a:rPr>
              <a:t>Contingent </a:t>
            </a:r>
            <a:r>
              <a:rPr lang="en-US" spc="-10" dirty="0">
                <a:cs typeface="Arial"/>
              </a:rPr>
              <a:t>Worker</a:t>
            </a:r>
            <a:r>
              <a:rPr lang="en-US" spc="35" dirty="0">
                <a:cs typeface="Arial"/>
              </a:rPr>
              <a:t> </a:t>
            </a:r>
            <a:r>
              <a:rPr lang="en-US" spc="-5" dirty="0">
                <a:cs typeface="Arial"/>
              </a:rPr>
              <a:t>(</a:t>
            </a:r>
            <a:r>
              <a:rPr lang="en-US" spc="-5" dirty="0" smtClean="0">
                <a:cs typeface="Arial"/>
              </a:rPr>
              <a:t>CWR)</a:t>
            </a:r>
            <a:endParaRPr lang="en-US" dirty="0" smtClean="0">
              <a:cs typeface="Arial"/>
            </a:endParaRPr>
          </a:p>
          <a:p>
            <a:pPr marL="742950" lvl="1" indent="-285750">
              <a:lnSpc>
                <a:spcPct val="107000"/>
              </a:lnSpc>
              <a:spcAft>
                <a:spcPts val="800"/>
              </a:spcAft>
              <a:buFont typeface="Arial" panose="020B0604020202020204" pitchFamily="34" charset="0"/>
              <a:buChar char="•"/>
            </a:pPr>
            <a:r>
              <a:rPr lang="en-US" spc="-10" dirty="0" smtClean="0">
                <a:cs typeface="Arial"/>
              </a:rPr>
              <a:t>Person </a:t>
            </a:r>
            <a:r>
              <a:rPr lang="en-US" spc="-5" dirty="0">
                <a:cs typeface="Arial"/>
              </a:rPr>
              <a:t>of Interest</a:t>
            </a:r>
            <a:r>
              <a:rPr lang="en-US" spc="20" dirty="0">
                <a:cs typeface="Arial"/>
              </a:rPr>
              <a:t> </a:t>
            </a:r>
            <a:r>
              <a:rPr lang="en-US" dirty="0">
                <a:cs typeface="Arial"/>
              </a:rPr>
              <a:t>(</a:t>
            </a:r>
            <a:r>
              <a:rPr lang="en-US" dirty="0" smtClean="0">
                <a:cs typeface="Arial"/>
              </a:rPr>
              <a:t>POI)</a:t>
            </a:r>
          </a:p>
          <a:p>
            <a:pPr marL="285750" indent="-285750">
              <a:lnSpc>
                <a:spcPct val="107000"/>
              </a:lnSpc>
              <a:spcAft>
                <a:spcPts val="800"/>
              </a:spcAft>
              <a:buFont typeface="Arial" panose="020B0604020202020204" pitchFamily="34" charset="0"/>
              <a:buChar char="•"/>
            </a:pPr>
            <a:r>
              <a:rPr lang="en-US" spc="-5" dirty="0" smtClean="0">
                <a:cs typeface="Arial"/>
              </a:rPr>
              <a:t>An employee may have more than one organizational relationship concurrently. For example, the person may be an employee at one UC Location, and a CWR at another. </a:t>
            </a:r>
          </a:p>
          <a:p>
            <a:pPr marL="285750" indent="-285750">
              <a:lnSpc>
                <a:spcPct val="107000"/>
              </a:lnSpc>
              <a:spcAft>
                <a:spcPts val="800"/>
              </a:spcAft>
              <a:buFont typeface="Arial" panose="020B0604020202020204" pitchFamily="34" charset="0"/>
              <a:buChar char="•"/>
            </a:pPr>
            <a:r>
              <a:rPr lang="en-US" spc="-5" dirty="0" smtClean="0">
                <a:cs typeface="Arial"/>
              </a:rPr>
              <a:t>This </a:t>
            </a:r>
            <a:r>
              <a:rPr lang="en-US" dirty="0">
                <a:cs typeface="Arial"/>
              </a:rPr>
              <a:t>page does not display historical or </a:t>
            </a:r>
            <a:r>
              <a:rPr lang="en-US" spc="-5" dirty="0">
                <a:cs typeface="Arial"/>
              </a:rPr>
              <a:t>future-dated </a:t>
            </a:r>
            <a:r>
              <a:rPr lang="en-US" spc="-5" dirty="0" smtClean="0">
                <a:cs typeface="Arial"/>
              </a:rPr>
              <a:t>employment details.</a:t>
            </a:r>
            <a:endParaRPr lang="en-US" dirty="0" smtClean="0">
              <a:cs typeface="Arial"/>
            </a:endParaRPr>
          </a:p>
          <a:p>
            <a:pPr marL="285750" indent="-285750">
              <a:lnSpc>
                <a:spcPct val="107000"/>
              </a:lnSpc>
              <a:spcAft>
                <a:spcPts val="800"/>
              </a:spcAft>
              <a:buFont typeface="Arial" panose="020B0604020202020204" pitchFamily="34" charset="0"/>
              <a:buChar char="•"/>
            </a:pPr>
            <a:r>
              <a:rPr lang="en-US" b="1" spc="-60" dirty="0" smtClean="0">
                <a:cs typeface="Arial"/>
              </a:rPr>
              <a:t>You </a:t>
            </a:r>
            <a:r>
              <a:rPr lang="en-US" b="1" dirty="0">
                <a:cs typeface="Arial"/>
              </a:rPr>
              <a:t>can </a:t>
            </a:r>
            <a:r>
              <a:rPr lang="en-US" b="1" spc="-5" dirty="0">
                <a:cs typeface="Arial"/>
              </a:rPr>
              <a:t>view job </a:t>
            </a:r>
            <a:r>
              <a:rPr lang="en-US" b="1" dirty="0">
                <a:cs typeface="Arial"/>
              </a:rPr>
              <a:t>assignment </a:t>
            </a:r>
            <a:r>
              <a:rPr lang="en-US" b="1" spc="-5" dirty="0">
                <a:cs typeface="Arial"/>
              </a:rPr>
              <a:t>information for </a:t>
            </a:r>
            <a:r>
              <a:rPr lang="en-US" b="1" dirty="0">
                <a:cs typeface="Arial"/>
              </a:rPr>
              <a:t>any </a:t>
            </a:r>
            <a:r>
              <a:rPr lang="en-US" b="1" spc="5" dirty="0">
                <a:cs typeface="Arial"/>
              </a:rPr>
              <a:t>UC </a:t>
            </a:r>
            <a:r>
              <a:rPr lang="en-US" b="1" spc="-5" dirty="0" smtClean="0">
                <a:cs typeface="Arial"/>
              </a:rPr>
              <a:t>employee; </a:t>
            </a:r>
            <a:r>
              <a:rPr lang="en-US" b="1" spc="-5" dirty="0">
                <a:cs typeface="Arial"/>
              </a:rPr>
              <a:t>it </a:t>
            </a:r>
            <a:r>
              <a:rPr lang="en-US" b="1" spc="-5" dirty="0" smtClean="0">
                <a:cs typeface="Arial"/>
              </a:rPr>
              <a:t>is </a:t>
            </a:r>
            <a:r>
              <a:rPr lang="en-US" b="1" dirty="0" smtClean="0">
                <a:cs typeface="Arial"/>
              </a:rPr>
              <a:t>not </a:t>
            </a:r>
            <a:r>
              <a:rPr lang="en-US" b="1" dirty="0">
                <a:cs typeface="Arial"/>
              </a:rPr>
              <a:t>restricted by business</a:t>
            </a:r>
            <a:r>
              <a:rPr lang="en-US" b="1" spc="-130" dirty="0">
                <a:cs typeface="Arial"/>
              </a:rPr>
              <a:t> </a:t>
            </a:r>
            <a:r>
              <a:rPr lang="en-US" b="1" spc="-5" dirty="0">
                <a:cs typeface="Arial"/>
              </a:rPr>
              <a:t>unit</a:t>
            </a:r>
            <a:r>
              <a:rPr lang="en-US" b="1" spc="-5" dirty="0" smtClean="0">
                <a:cs typeface="Arial"/>
              </a:rPr>
              <a:t>.</a:t>
            </a:r>
            <a:endParaRPr lang="en-US" b="1" dirty="0">
              <a:cs typeface="Arial"/>
            </a:endParaRPr>
          </a:p>
        </p:txBody>
      </p:sp>
    </p:spTree>
    <p:extLst>
      <p:ext uri="{BB962C8B-B14F-4D97-AF65-F5344CB8AC3E}">
        <p14:creationId xmlns:p14="http://schemas.microsoft.com/office/powerpoint/2010/main" val="266898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4502" y="2861740"/>
            <a:ext cx="5192940" cy="3527456"/>
          </a:xfrm>
          <a:prstGeom prst="rect">
            <a:avLst/>
          </a:prstGeom>
          <a:ln>
            <a:solidFill>
              <a:schemeClr val="tx1"/>
            </a:solidFill>
          </a:ln>
        </p:spPr>
      </p:pic>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127" y="163219"/>
            <a:ext cx="12664440" cy="685800"/>
          </a:xfrm>
        </p:spPr>
        <p:txBody>
          <a:bodyPr/>
          <a:lstStyle/>
          <a:p>
            <a:r>
              <a:rPr lang="en-US" sz="3500" dirty="0" smtClean="0">
                <a:solidFill>
                  <a:schemeClr val="accent5"/>
                </a:solidFill>
              </a:rPr>
              <a:t>PERSON ORGANIZATIONAL SUMMARY: SEARCH PAGE</a:t>
            </a:r>
            <a:endParaRPr lang="en-US" sz="3500" dirty="0">
              <a:solidFill>
                <a:schemeClr val="accent5"/>
              </a:solidFill>
            </a:endParaRPr>
          </a:p>
        </p:txBody>
      </p:sp>
      <p:sp>
        <p:nvSpPr>
          <p:cNvPr id="4" name="Rectangle 3"/>
          <p:cNvSpPr/>
          <p:nvPr/>
        </p:nvSpPr>
        <p:spPr>
          <a:xfrm>
            <a:off x="-180474"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Information&gt; </a:t>
            </a:r>
            <a:r>
              <a:rPr lang="en-US" b="1" dirty="0" smtClean="0">
                <a:ea typeface="Times New Roman" panose="02020603050405020304" pitchFamily="18" charset="0"/>
              </a:rPr>
              <a:t>Person Organizational Summary</a:t>
            </a:r>
            <a:endParaRPr lang="en-US" dirty="0">
              <a:ea typeface="Times New Roman" panose="02020603050405020304" pitchFamily="18" charset="0"/>
            </a:endParaRPr>
          </a:p>
        </p:txBody>
      </p:sp>
      <p:sp>
        <p:nvSpPr>
          <p:cNvPr id="22" name="Rectangle 21"/>
          <p:cNvSpPr/>
          <p:nvPr/>
        </p:nvSpPr>
        <p:spPr>
          <a:xfrm>
            <a:off x="433387" y="1765252"/>
            <a:ext cx="11325225" cy="787652"/>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Review </a:t>
            </a:r>
            <a:r>
              <a:rPr lang="en-US" spc="-5" dirty="0">
                <a:cs typeface="Arial"/>
              </a:rPr>
              <a:t>t</a:t>
            </a:r>
            <a:r>
              <a:rPr lang="en-US" spc="-5" dirty="0" smtClean="0">
                <a:cs typeface="Arial"/>
              </a:rPr>
              <a:t>he </a:t>
            </a:r>
            <a:r>
              <a:rPr lang="en-US" b="1" spc="-5" dirty="0">
                <a:cs typeface="Arial"/>
              </a:rPr>
              <a:t>Person Organizational Summary</a:t>
            </a:r>
            <a:r>
              <a:rPr lang="en-US" b="1" spc="-20" dirty="0">
                <a:cs typeface="Arial"/>
              </a:rPr>
              <a:t> </a:t>
            </a:r>
            <a:r>
              <a:rPr lang="en-US" spc="-10" dirty="0" smtClean="0">
                <a:cs typeface="Arial"/>
              </a:rPr>
              <a:t>page.</a:t>
            </a:r>
            <a:endParaRPr lang="en-US" dirty="0" smtClean="0">
              <a:cs typeface="Arial"/>
            </a:endParaRPr>
          </a:p>
          <a:p>
            <a:pPr marL="285750" indent="-285750">
              <a:lnSpc>
                <a:spcPct val="107000"/>
              </a:lnSpc>
              <a:spcAft>
                <a:spcPts val="800"/>
              </a:spcAft>
              <a:buFont typeface="Arial" panose="020B0604020202020204" pitchFamily="34" charset="0"/>
              <a:buChar char="•"/>
            </a:pPr>
            <a:r>
              <a:rPr lang="en-US" dirty="0" smtClean="0">
                <a:cs typeface="Arial"/>
              </a:rPr>
              <a:t>Search </a:t>
            </a:r>
            <a:r>
              <a:rPr lang="en-US" dirty="0">
                <a:cs typeface="Arial"/>
              </a:rPr>
              <a:t>by </a:t>
            </a:r>
            <a:r>
              <a:rPr lang="en-US" b="1" dirty="0">
                <a:cs typeface="Arial"/>
              </a:rPr>
              <a:t>Last Name </a:t>
            </a:r>
            <a:r>
              <a:rPr lang="en-US" dirty="0">
                <a:cs typeface="Arial"/>
              </a:rPr>
              <a:t>and </a:t>
            </a:r>
            <a:r>
              <a:rPr lang="en-US" spc="-5" dirty="0">
                <a:cs typeface="Arial"/>
              </a:rPr>
              <a:t>determine if </a:t>
            </a:r>
            <a:r>
              <a:rPr lang="en-US" dirty="0">
                <a:cs typeface="Arial"/>
              </a:rPr>
              <a:t>a </a:t>
            </a:r>
            <a:r>
              <a:rPr lang="en-US" spc="-5" dirty="0">
                <a:cs typeface="Arial"/>
              </a:rPr>
              <a:t>POI, </a:t>
            </a:r>
            <a:r>
              <a:rPr lang="en-US" dirty="0" smtClean="0">
                <a:cs typeface="Arial"/>
              </a:rPr>
              <a:t>CWR, </a:t>
            </a:r>
            <a:r>
              <a:rPr lang="en-US" dirty="0">
                <a:cs typeface="Arial"/>
              </a:rPr>
              <a:t>or </a:t>
            </a:r>
            <a:r>
              <a:rPr lang="en-US" spc="-5" dirty="0">
                <a:cs typeface="Arial"/>
              </a:rPr>
              <a:t>EMP</a:t>
            </a:r>
            <a:r>
              <a:rPr lang="en-US" spc="-215" dirty="0">
                <a:cs typeface="Arial"/>
              </a:rPr>
              <a:t> </a:t>
            </a:r>
            <a:r>
              <a:rPr lang="en-US" dirty="0">
                <a:cs typeface="Arial"/>
              </a:rPr>
              <a:t>instance </a:t>
            </a:r>
            <a:r>
              <a:rPr lang="en-US" dirty="0" smtClean="0">
                <a:cs typeface="Arial"/>
              </a:rPr>
              <a:t>already </a:t>
            </a:r>
            <a:r>
              <a:rPr lang="en-US" spc="-5" dirty="0">
                <a:cs typeface="Arial"/>
              </a:rPr>
              <a:t>exists for </a:t>
            </a:r>
            <a:r>
              <a:rPr lang="en-US" dirty="0">
                <a:cs typeface="Arial"/>
              </a:rPr>
              <a:t>the</a:t>
            </a:r>
            <a:r>
              <a:rPr lang="en-US" spc="-70" dirty="0">
                <a:cs typeface="Arial"/>
              </a:rPr>
              <a:t> </a:t>
            </a:r>
            <a:r>
              <a:rPr lang="en-US" dirty="0">
                <a:cs typeface="Arial"/>
              </a:rPr>
              <a:t>person</a:t>
            </a:r>
            <a:r>
              <a:rPr lang="en-US" dirty="0" smtClean="0">
                <a:cs typeface="Arial"/>
              </a:rPr>
              <a:t>.</a:t>
            </a:r>
            <a:endParaRPr lang="en-US" spc="-5" dirty="0" smtClean="0">
              <a:cs typeface="Arial"/>
            </a:endParaRPr>
          </a:p>
        </p:txBody>
      </p:sp>
      <p:sp>
        <p:nvSpPr>
          <p:cNvPr id="35" name="TextBox 34"/>
          <p:cNvSpPr txBox="1"/>
          <p:nvPr/>
        </p:nvSpPr>
        <p:spPr>
          <a:xfrm>
            <a:off x="7167341" y="3833982"/>
            <a:ext cx="4017706" cy="923330"/>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Example: Check to see if Naomi Smith exists in UCPath. Enter her last name and click </a:t>
            </a:r>
            <a:r>
              <a:rPr lang="en-US" b="1" dirty="0" smtClean="0"/>
              <a:t>Search</a:t>
            </a:r>
            <a:r>
              <a:rPr lang="en-US" dirty="0" smtClean="0"/>
              <a:t>.</a:t>
            </a:r>
          </a:p>
        </p:txBody>
      </p:sp>
      <p:cxnSp>
        <p:nvCxnSpPr>
          <p:cNvPr id="18" name="Straight Arrow Connector 17"/>
          <p:cNvCxnSpPr/>
          <p:nvPr/>
        </p:nvCxnSpPr>
        <p:spPr>
          <a:xfrm flipH="1">
            <a:off x="5450889" y="4757312"/>
            <a:ext cx="1716452" cy="298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322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PERSON ORGANIZATIONAL SUMMARY</a:t>
            </a:r>
            <a:endParaRPr lang="en-US" dirty="0">
              <a:solidFill>
                <a:schemeClr val="accent5"/>
              </a:solidFill>
            </a:endParaRPr>
          </a:p>
        </p:txBody>
      </p:sp>
      <p:sp>
        <p:nvSpPr>
          <p:cNvPr id="4" name="Rectangle 3"/>
          <p:cNvSpPr/>
          <p:nvPr/>
        </p:nvSpPr>
        <p:spPr>
          <a:xfrm>
            <a:off x="-212004"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 &gt; </a:t>
            </a:r>
            <a:r>
              <a:rPr lang="en-US" b="1" dirty="0" smtClean="0">
                <a:ea typeface="Times New Roman" panose="02020603050405020304" pitchFamily="18" charset="0"/>
              </a:rPr>
              <a:t>Person Organizational Summary</a:t>
            </a:r>
            <a:endParaRPr lang="en-US" dirty="0">
              <a:ea typeface="Times New Roman" panose="02020603050405020304" pitchFamily="18" charset="0"/>
            </a:endParaRPr>
          </a:p>
        </p:txBody>
      </p:sp>
      <p:grpSp>
        <p:nvGrpSpPr>
          <p:cNvPr id="21" name="Group 20"/>
          <p:cNvGrpSpPr/>
          <p:nvPr/>
        </p:nvGrpSpPr>
        <p:grpSpPr>
          <a:xfrm>
            <a:off x="563407" y="2134008"/>
            <a:ext cx="11121330" cy="3419225"/>
            <a:chOff x="563407" y="2134008"/>
            <a:chExt cx="11121330" cy="3419225"/>
          </a:xfrm>
        </p:grpSpPr>
        <p:pic>
          <p:nvPicPr>
            <p:cNvPr id="5" name="Picture 4"/>
            <p:cNvPicPr>
              <a:picLocks noChangeAspect="1"/>
            </p:cNvPicPr>
            <p:nvPr/>
          </p:nvPicPr>
          <p:blipFill>
            <a:blip r:embed="rId2"/>
            <a:stretch>
              <a:fillRect/>
            </a:stretch>
          </p:blipFill>
          <p:spPr>
            <a:xfrm>
              <a:off x="563407" y="2134008"/>
              <a:ext cx="11121330" cy="3419225"/>
            </a:xfrm>
            <a:prstGeom prst="rect">
              <a:avLst/>
            </a:prstGeom>
            <a:ln w="6350">
              <a:solidFill>
                <a:schemeClr val="tx1"/>
              </a:solidFill>
            </a:ln>
          </p:spPr>
        </p:pic>
        <p:cxnSp>
          <p:nvCxnSpPr>
            <p:cNvPr id="7" name="Straight Arrow Connector 6"/>
            <p:cNvCxnSpPr>
              <a:stCxn id="35" idx="1"/>
            </p:cNvCxnSpPr>
            <p:nvPr/>
          </p:nvCxnSpPr>
          <p:spPr>
            <a:xfrm flipH="1">
              <a:off x="6436895" y="2211727"/>
              <a:ext cx="955346" cy="11811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9705" y="3477128"/>
              <a:ext cx="10904622" cy="44758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9847821" y="3156055"/>
              <a:ext cx="188422" cy="45372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H="1">
              <a:off x="10046371" y="2672774"/>
              <a:ext cx="360953" cy="566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392241" y="1750062"/>
            <a:ext cx="4398705" cy="923330"/>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The header displays the employee’s status information. If there is more than one row of data, click the </a:t>
            </a:r>
            <a:r>
              <a:rPr lang="en-US" b="1" dirty="0" smtClean="0"/>
              <a:t>View All </a:t>
            </a:r>
            <a:r>
              <a:rPr lang="en-US" dirty="0" smtClean="0"/>
              <a:t>link.</a:t>
            </a:r>
          </a:p>
        </p:txBody>
      </p:sp>
    </p:spTree>
    <p:extLst>
      <p:ext uri="{BB962C8B-B14F-4D97-AF65-F5344CB8AC3E}">
        <p14:creationId xmlns:p14="http://schemas.microsoft.com/office/powerpoint/2010/main" val="3291494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5" y="1456841"/>
            <a:ext cx="8748351" cy="3170479"/>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 Academic Full Hire</a:t>
            </a:r>
            <a:endParaRPr lang="en-US" sz="7200" b="1" dirty="0">
              <a:solidFill>
                <a:srgbClr val="F1AB00"/>
              </a:solidFill>
            </a:endParaRPr>
          </a:p>
        </p:txBody>
      </p:sp>
    </p:spTree>
    <p:extLst>
      <p:ext uri="{BB962C8B-B14F-4D97-AF65-F5344CB8AC3E}">
        <p14:creationId xmlns:p14="http://schemas.microsoft.com/office/powerpoint/2010/main" val="3612438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407974" y="1878237"/>
            <a:ext cx="11325225" cy="38869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cs typeface="Arial"/>
              </a:rPr>
              <a:t>The </a:t>
            </a:r>
            <a:r>
              <a:rPr lang="en-US" b="1" spc="-5" dirty="0">
                <a:cs typeface="Arial"/>
              </a:rPr>
              <a:t>Smart </a:t>
            </a:r>
            <a:r>
              <a:rPr lang="en-US" b="1" spc="5" dirty="0">
                <a:cs typeface="Arial"/>
              </a:rPr>
              <a:t>HR </a:t>
            </a:r>
            <a:r>
              <a:rPr lang="en-US" b="1" spc="-10" dirty="0">
                <a:cs typeface="Arial"/>
              </a:rPr>
              <a:t>Transactions </a:t>
            </a:r>
            <a:r>
              <a:rPr lang="en-US" dirty="0">
                <a:cs typeface="Arial"/>
              </a:rPr>
              <a:t>page </a:t>
            </a:r>
            <a:r>
              <a:rPr lang="en-US" spc="-5" dirty="0">
                <a:cs typeface="Arial"/>
              </a:rPr>
              <a:t>is the starting </a:t>
            </a:r>
            <a:r>
              <a:rPr lang="en-US" dirty="0">
                <a:cs typeface="Arial"/>
              </a:rPr>
              <a:t>point </a:t>
            </a:r>
            <a:r>
              <a:rPr lang="en-US" spc="-5" dirty="0">
                <a:cs typeface="Arial"/>
              </a:rPr>
              <a:t>to initiate </a:t>
            </a:r>
            <a:r>
              <a:rPr lang="en-US" dirty="0">
                <a:cs typeface="Arial"/>
              </a:rPr>
              <a:t>a </a:t>
            </a:r>
            <a:r>
              <a:rPr lang="en-US" spc="-5" dirty="0" smtClean="0">
                <a:cs typeface="Arial"/>
              </a:rPr>
              <a:t>template</a:t>
            </a:r>
            <a:r>
              <a:rPr lang="en-US" spc="-35" dirty="0" smtClean="0">
                <a:cs typeface="Arial"/>
              </a:rPr>
              <a:t> </a:t>
            </a:r>
            <a:r>
              <a:rPr lang="en-US" dirty="0">
                <a:cs typeface="Arial"/>
              </a:rPr>
              <a:t>transaction</a:t>
            </a:r>
            <a:r>
              <a:rPr lang="en-US" dirty="0" smtClean="0">
                <a:cs typeface="Arial"/>
              </a:rPr>
              <a:t>.</a:t>
            </a:r>
            <a:endParaRPr lang="en-US" dirty="0">
              <a:cs typeface="Arial"/>
            </a:endParaRPr>
          </a:p>
        </p:txBody>
      </p:sp>
      <p:grpSp>
        <p:nvGrpSpPr>
          <p:cNvPr id="19" name="Group 18"/>
          <p:cNvGrpSpPr/>
          <p:nvPr/>
        </p:nvGrpSpPr>
        <p:grpSpPr>
          <a:xfrm>
            <a:off x="407974" y="2634916"/>
            <a:ext cx="11136430" cy="3817818"/>
            <a:chOff x="407974" y="2634916"/>
            <a:chExt cx="11136430" cy="3817818"/>
          </a:xfrm>
        </p:grpSpPr>
        <p:sp>
          <p:nvSpPr>
            <p:cNvPr id="16" name="object 2"/>
            <p:cNvSpPr/>
            <p:nvPr/>
          </p:nvSpPr>
          <p:spPr>
            <a:xfrm>
              <a:off x="407974" y="2634916"/>
              <a:ext cx="11136430" cy="3796216"/>
            </a:xfrm>
            <a:prstGeom prst="rect">
              <a:avLst/>
            </a:prstGeom>
            <a:blipFill>
              <a:blip r:embed="rId2" cstate="print"/>
              <a:stretch>
                <a:fillRect/>
              </a:stretch>
            </a:blipFill>
            <a:ln>
              <a:solidFill>
                <a:schemeClr val="tx1"/>
              </a:solidFill>
            </a:ln>
          </p:spPr>
          <p:txBody>
            <a:bodyPr wrap="square" lIns="0" tIns="0" rIns="0" bIns="0" rtlCol="0"/>
            <a:lstStyle/>
            <a:p>
              <a:endParaRPr dirty="0"/>
            </a:p>
          </p:txBody>
        </p:sp>
        <p:sp>
          <p:nvSpPr>
            <p:cNvPr id="30" name="object 5"/>
            <p:cNvSpPr/>
            <p:nvPr/>
          </p:nvSpPr>
          <p:spPr>
            <a:xfrm>
              <a:off x="3991805" y="2775683"/>
              <a:ext cx="1930530" cy="814654"/>
            </a:xfrm>
            <a:custGeom>
              <a:avLst/>
              <a:gdLst/>
              <a:ahLst/>
              <a:cxnLst/>
              <a:rect l="l" t="t" r="r" b="b"/>
              <a:pathLst>
                <a:path w="1638300" h="355600">
                  <a:moveTo>
                    <a:pt x="1637741" y="0"/>
                  </a:moveTo>
                  <a:lnTo>
                    <a:pt x="0" y="0"/>
                  </a:lnTo>
                  <a:lnTo>
                    <a:pt x="0" y="355206"/>
                  </a:lnTo>
                  <a:lnTo>
                    <a:pt x="1637741" y="355206"/>
                  </a:lnTo>
                  <a:lnTo>
                    <a:pt x="1637741" y="0"/>
                  </a:lnTo>
                  <a:close/>
                </a:path>
              </a:pathLst>
            </a:custGeom>
            <a:solidFill>
              <a:schemeClr val="accent1">
                <a:lumMod val="20000"/>
                <a:lumOff val="80000"/>
              </a:schemeClr>
            </a:solidFill>
            <a:ln>
              <a:solidFill>
                <a:schemeClr val="tx1"/>
              </a:solidFill>
            </a:ln>
          </p:spPr>
          <p:txBody>
            <a:bodyPr wrap="square" lIns="0" tIns="0" rIns="0" bIns="0" rtlCol="0"/>
            <a:lstStyle/>
            <a:p>
              <a:r>
                <a:rPr lang="en-US" spc="-5" dirty="0" smtClean="0">
                  <a:cs typeface="Arial"/>
                </a:rPr>
                <a:t>The </a:t>
              </a:r>
              <a:r>
                <a:rPr lang="en-US" b="1" spc="-5" dirty="0" smtClean="0">
                  <a:cs typeface="Arial"/>
                </a:rPr>
                <a:t>Transaction Type </a:t>
              </a:r>
              <a:r>
                <a:rPr lang="en-US" spc="-5" dirty="0" smtClean="0">
                  <a:cs typeface="Arial"/>
                </a:rPr>
                <a:t>field is not used by UC.</a:t>
              </a:r>
              <a:r>
                <a:rPr lang="en-US" sz="1200" spc="-5" dirty="0" smtClean="0">
                  <a:cs typeface="Arial"/>
                </a:rPr>
                <a:t> </a:t>
              </a:r>
              <a:endParaRPr sz="1200" dirty="0"/>
            </a:p>
          </p:txBody>
        </p:sp>
        <p:sp>
          <p:nvSpPr>
            <p:cNvPr id="14" name="object 10"/>
            <p:cNvSpPr txBox="1"/>
            <p:nvPr/>
          </p:nvSpPr>
          <p:spPr>
            <a:xfrm>
              <a:off x="7265580" y="2887000"/>
              <a:ext cx="3292550" cy="843180"/>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90170" marR="391795" indent="-635">
                <a:lnSpc>
                  <a:spcPct val="100000"/>
                </a:lnSpc>
                <a:spcBef>
                  <a:spcPts val="95"/>
                </a:spcBef>
              </a:pPr>
              <a:r>
                <a:rPr spc="-5" dirty="0">
                  <a:latin typeface="Arial"/>
                  <a:cs typeface="Arial"/>
                </a:rPr>
                <a:t>Use </a:t>
              </a:r>
              <a:r>
                <a:rPr spc="-10" dirty="0">
                  <a:latin typeface="Arial"/>
                  <a:cs typeface="Arial"/>
                </a:rPr>
                <a:t>the </a:t>
              </a:r>
              <a:r>
                <a:rPr b="1" spc="-10" dirty="0">
                  <a:latin typeface="Arial"/>
                  <a:cs typeface="Arial"/>
                </a:rPr>
                <a:t>Select </a:t>
              </a:r>
              <a:r>
                <a:rPr b="1" spc="-5" dirty="0">
                  <a:latin typeface="Arial"/>
                  <a:cs typeface="Arial"/>
                </a:rPr>
                <a:t>Template </a:t>
              </a:r>
              <a:r>
                <a:rPr spc="-5" dirty="0">
                  <a:latin typeface="Arial"/>
                  <a:cs typeface="Arial"/>
                </a:rPr>
                <a:t>field </a:t>
              </a:r>
              <a:r>
                <a:rPr spc="-5" dirty="0" smtClean="0">
                  <a:latin typeface="Arial"/>
                  <a:cs typeface="Arial"/>
                </a:rPr>
                <a:t>to</a:t>
              </a:r>
              <a:r>
                <a:rPr lang="en-US" spc="-5" dirty="0" smtClean="0">
                  <a:latin typeface="Arial"/>
                  <a:cs typeface="Arial"/>
                </a:rPr>
                <a:t> </a:t>
              </a:r>
              <a:r>
                <a:rPr spc="-5" dirty="0" smtClean="0">
                  <a:latin typeface="Arial"/>
                  <a:cs typeface="Arial"/>
                </a:rPr>
                <a:t>select </a:t>
              </a:r>
              <a:r>
                <a:rPr spc="-10" dirty="0">
                  <a:latin typeface="Arial"/>
                  <a:cs typeface="Arial"/>
                </a:rPr>
                <a:t>the appropriate</a:t>
              </a:r>
              <a:r>
                <a:rPr spc="-35" dirty="0">
                  <a:latin typeface="Arial"/>
                  <a:cs typeface="Arial"/>
                </a:rPr>
                <a:t> </a:t>
              </a:r>
              <a:r>
                <a:rPr spc="-5" dirty="0" smtClean="0">
                  <a:latin typeface="Arial"/>
                  <a:cs typeface="Arial"/>
                </a:rPr>
                <a:t>template</a:t>
              </a:r>
              <a:r>
                <a:rPr lang="en-US" spc="-5" dirty="0" smtClean="0">
                  <a:latin typeface="Arial"/>
                  <a:cs typeface="Arial"/>
                </a:rPr>
                <a:t>.</a:t>
              </a:r>
              <a:endParaRPr sz="1200" dirty="0">
                <a:latin typeface="Arial"/>
                <a:cs typeface="Arial"/>
              </a:endParaRPr>
            </a:p>
          </p:txBody>
        </p:sp>
        <p:sp>
          <p:nvSpPr>
            <p:cNvPr id="15" name="object 16"/>
            <p:cNvSpPr txBox="1"/>
            <p:nvPr/>
          </p:nvSpPr>
          <p:spPr>
            <a:xfrm>
              <a:off x="5350041" y="5332556"/>
              <a:ext cx="3272964" cy="1120178"/>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12700" marR="5080">
                <a:lnSpc>
                  <a:spcPct val="100000"/>
                </a:lnSpc>
                <a:spcBef>
                  <a:spcPts val="95"/>
                </a:spcBef>
              </a:pPr>
              <a:r>
                <a:rPr spc="-15" dirty="0">
                  <a:latin typeface="Arial"/>
                  <a:cs typeface="Arial"/>
                </a:rPr>
                <a:t>You </a:t>
              </a:r>
              <a:r>
                <a:rPr spc="-5" dirty="0">
                  <a:latin typeface="Arial"/>
                  <a:cs typeface="Arial"/>
                </a:rPr>
                <a:t>also can </a:t>
              </a:r>
              <a:r>
                <a:rPr spc="-10" dirty="0">
                  <a:latin typeface="Arial"/>
                  <a:cs typeface="Arial"/>
                </a:rPr>
                <a:t>delete  </a:t>
              </a:r>
              <a:r>
                <a:rPr spc="-5" dirty="0">
                  <a:latin typeface="Arial"/>
                  <a:cs typeface="Arial"/>
                </a:rPr>
                <a:t>transactions </a:t>
              </a:r>
              <a:r>
                <a:rPr spc="-15" dirty="0">
                  <a:latin typeface="Arial"/>
                  <a:cs typeface="Arial"/>
                </a:rPr>
                <a:t>you </a:t>
              </a:r>
              <a:r>
                <a:rPr spc="-10" dirty="0" smtClean="0">
                  <a:latin typeface="Arial"/>
                  <a:cs typeface="Arial"/>
                </a:rPr>
                <a:t>have</a:t>
              </a:r>
              <a:r>
                <a:rPr lang="en-US" spc="-10" dirty="0" smtClean="0">
                  <a:latin typeface="Arial"/>
                  <a:cs typeface="Arial"/>
                </a:rPr>
                <a:t> </a:t>
              </a:r>
              <a:r>
                <a:rPr spc="-10" dirty="0" smtClean="0">
                  <a:latin typeface="Arial"/>
                  <a:cs typeface="Arial"/>
                </a:rPr>
                <a:t>initiated</a:t>
              </a:r>
              <a:r>
                <a:rPr spc="-10" dirty="0">
                  <a:latin typeface="Arial"/>
                  <a:cs typeface="Arial"/>
                </a:rPr>
                <a:t>, </a:t>
              </a:r>
              <a:r>
                <a:rPr spc="-5" dirty="0">
                  <a:latin typeface="Arial"/>
                  <a:cs typeface="Arial"/>
                </a:rPr>
                <a:t>as </a:t>
              </a:r>
              <a:r>
                <a:rPr spc="-10" dirty="0">
                  <a:latin typeface="Arial"/>
                  <a:cs typeface="Arial"/>
                </a:rPr>
                <a:t>long </a:t>
              </a:r>
              <a:r>
                <a:rPr spc="-5" dirty="0">
                  <a:latin typeface="Arial"/>
                  <a:cs typeface="Arial"/>
                </a:rPr>
                <a:t>as </a:t>
              </a:r>
              <a:r>
                <a:rPr spc="-10" dirty="0" smtClean="0">
                  <a:latin typeface="Arial"/>
                  <a:cs typeface="Arial"/>
                </a:rPr>
                <a:t>they </a:t>
              </a:r>
              <a:r>
                <a:rPr spc="-10" dirty="0">
                  <a:latin typeface="Arial"/>
                  <a:cs typeface="Arial"/>
                </a:rPr>
                <a:t>have not been</a:t>
              </a:r>
              <a:r>
                <a:rPr spc="-45" dirty="0">
                  <a:latin typeface="Arial"/>
                  <a:cs typeface="Arial"/>
                </a:rPr>
                <a:t> </a:t>
              </a:r>
              <a:r>
                <a:rPr spc="-10" dirty="0" smtClean="0">
                  <a:latin typeface="Arial"/>
                  <a:cs typeface="Arial"/>
                </a:rPr>
                <a:t>approved</a:t>
              </a:r>
              <a:r>
                <a:rPr lang="en-US" spc="-10" dirty="0" smtClean="0">
                  <a:latin typeface="Arial"/>
                  <a:cs typeface="Arial"/>
                </a:rPr>
                <a:t>.</a:t>
              </a:r>
              <a:endParaRPr dirty="0">
                <a:latin typeface="Arial"/>
                <a:cs typeface="Arial"/>
              </a:endParaRPr>
            </a:p>
          </p:txBody>
        </p:sp>
        <p:cxnSp>
          <p:nvCxnSpPr>
            <p:cNvPr id="7" name="Straight Arrow Connector 6"/>
            <p:cNvCxnSpPr/>
            <p:nvPr/>
          </p:nvCxnSpPr>
          <p:spPr>
            <a:xfrm flipH="1">
              <a:off x="3741821" y="3590336"/>
              <a:ext cx="397042" cy="326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1"/>
            </p:cNvCxnSpPr>
            <p:nvPr/>
          </p:nvCxnSpPr>
          <p:spPr>
            <a:xfrm flipH="1">
              <a:off x="4518837" y="3308590"/>
              <a:ext cx="2746743" cy="883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1"/>
            </p:cNvCxnSpPr>
            <p:nvPr/>
          </p:nvCxnSpPr>
          <p:spPr>
            <a:xfrm flipH="1">
              <a:off x="3327991" y="5892645"/>
              <a:ext cx="2022050" cy="934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3367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433387" y="1721392"/>
            <a:ext cx="11325225" cy="38869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Use </a:t>
            </a:r>
            <a:r>
              <a:rPr lang="en-US" spc="-5" dirty="0">
                <a:cs typeface="Arial"/>
              </a:rPr>
              <a:t>the </a:t>
            </a:r>
            <a:r>
              <a:rPr lang="en-US" b="1" dirty="0">
                <a:cs typeface="Arial"/>
              </a:rPr>
              <a:t>Select </a:t>
            </a:r>
            <a:r>
              <a:rPr lang="en-US" b="1" spc="-20" dirty="0">
                <a:cs typeface="Arial"/>
              </a:rPr>
              <a:t>Template </a:t>
            </a:r>
            <a:r>
              <a:rPr lang="en-US" dirty="0">
                <a:cs typeface="Arial"/>
              </a:rPr>
              <a:t>look up </a:t>
            </a:r>
            <a:r>
              <a:rPr lang="en-US" spc="-5" dirty="0">
                <a:cs typeface="Arial"/>
              </a:rPr>
              <a:t>to </a:t>
            </a:r>
            <a:r>
              <a:rPr lang="en-US" dirty="0">
                <a:cs typeface="Arial"/>
              </a:rPr>
              <a:t>select the </a:t>
            </a:r>
            <a:r>
              <a:rPr lang="en-US" spc="-5" dirty="0">
                <a:cs typeface="Arial"/>
              </a:rPr>
              <a:t>template for</a:t>
            </a:r>
            <a:r>
              <a:rPr lang="en-US" spc="-195" dirty="0">
                <a:cs typeface="Arial"/>
              </a:rPr>
              <a:t> </a:t>
            </a:r>
            <a:r>
              <a:rPr lang="en-US" dirty="0" smtClean="0">
                <a:cs typeface="Arial"/>
              </a:rPr>
              <a:t>the </a:t>
            </a:r>
            <a:r>
              <a:rPr lang="en-US" dirty="0">
                <a:cs typeface="Arial"/>
              </a:rPr>
              <a:t>transaction </a:t>
            </a:r>
            <a:r>
              <a:rPr lang="en-US" spc="-5" dirty="0">
                <a:cs typeface="Arial"/>
              </a:rPr>
              <a:t>you </a:t>
            </a:r>
            <a:r>
              <a:rPr lang="en-US" dirty="0">
                <a:cs typeface="Arial"/>
              </a:rPr>
              <a:t>need </a:t>
            </a:r>
            <a:r>
              <a:rPr lang="en-US" spc="-5" dirty="0">
                <a:cs typeface="Arial"/>
              </a:rPr>
              <a:t>to</a:t>
            </a:r>
            <a:r>
              <a:rPr lang="en-US" spc="-85" dirty="0">
                <a:cs typeface="Arial"/>
              </a:rPr>
              <a:t> </a:t>
            </a:r>
            <a:r>
              <a:rPr lang="en-US" spc="-5" dirty="0">
                <a:cs typeface="Arial"/>
              </a:rPr>
              <a:t>initiate</a:t>
            </a:r>
            <a:r>
              <a:rPr lang="en-US" spc="-5" dirty="0" smtClean="0">
                <a:cs typeface="Arial"/>
              </a:rPr>
              <a:t>.</a:t>
            </a:r>
            <a:endParaRPr lang="en-US" dirty="0">
              <a:cs typeface="Arial"/>
            </a:endParaRPr>
          </a:p>
        </p:txBody>
      </p:sp>
      <p:grpSp>
        <p:nvGrpSpPr>
          <p:cNvPr id="35" name="Group 34"/>
          <p:cNvGrpSpPr/>
          <p:nvPr/>
        </p:nvGrpSpPr>
        <p:grpSpPr>
          <a:xfrm>
            <a:off x="677402" y="2207718"/>
            <a:ext cx="10988306" cy="4202731"/>
            <a:chOff x="677402" y="2207718"/>
            <a:chExt cx="10988306" cy="4202731"/>
          </a:xfrm>
        </p:grpSpPr>
        <p:pic>
          <p:nvPicPr>
            <p:cNvPr id="13" name="Picture 12"/>
            <p:cNvPicPr>
              <a:picLocks noChangeAspect="1"/>
            </p:cNvPicPr>
            <p:nvPr/>
          </p:nvPicPr>
          <p:blipFill rotWithShape="1">
            <a:blip r:embed="rId2"/>
            <a:srcRect r="206" b="24952"/>
            <a:stretch/>
          </p:blipFill>
          <p:spPr>
            <a:xfrm>
              <a:off x="677402" y="2398840"/>
              <a:ext cx="10988306" cy="3488365"/>
            </a:xfrm>
            <a:prstGeom prst="rect">
              <a:avLst/>
            </a:prstGeom>
            <a:ln w="6350">
              <a:solidFill>
                <a:schemeClr val="tx1"/>
              </a:solidFill>
            </a:ln>
          </p:spPr>
        </p:pic>
        <p:sp>
          <p:nvSpPr>
            <p:cNvPr id="25" name="object 9"/>
            <p:cNvSpPr txBox="1"/>
            <p:nvPr/>
          </p:nvSpPr>
          <p:spPr>
            <a:xfrm>
              <a:off x="3771221" y="2615609"/>
              <a:ext cx="2491355" cy="843180"/>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102870" marR="102235">
                <a:lnSpc>
                  <a:spcPct val="100000"/>
                </a:lnSpc>
                <a:spcBef>
                  <a:spcPts val="95"/>
                </a:spcBef>
              </a:pPr>
              <a:r>
                <a:rPr spc="-5" dirty="0">
                  <a:latin typeface="Arial"/>
                  <a:cs typeface="Arial"/>
                </a:rPr>
                <a:t>Click </a:t>
              </a:r>
              <a:r>
                <a:rPr spc="-10" dirty="0">
                  <a:latin typeface="Arial"/>
                  <a:cs typeface="Arial"/>
                </a:rPr>
                <a:t>the </a:t>
              </a:r>
              <a:r>
                <a:rPr b="1" spc="-10" dirty="0" smtClean="0">
                  <a:latin typeface="Arial"/>
                  <a:cs typeface="Arial"/>
                </a:rPr>
                <a:t>Search </a:t>
              </a:r>
              <a:r>
                <a:rPr spc="-10" dirty="0" smtClean="0">
                  <a:latin typeface="Arial"/>
                  <a:cs typeface="Arial"/>
                </a:rPr>
                <a:t>button </a:t>
              </a:r>
              <a:r>
                <a:rPr spc="-5" dirty="0">
                  <a:latin typeface="Arial"/>
                  <a:cs typeface="Arial"/>
                </a:rPr>
                <a:t>to select a</a:t>
              </a:r>
              <a:r>
                <a:rPr spc="-45" dirty="0">
                  <a:latin typeface="Arial"/>
                  <a:cs typeface="Arial"/>
                </a:rPr>
                <a:t> </a:t>
              </a:r>
              <a:r>
                <a:rPr spc="-5" dirty="0" smtClean="0">
                  <a:latin typeface="Arial"/>
                  <a:cs typeface="Arial"/>
                </a:rPr>
                <a:t>template</a:t>
              </a:r>
              <a:r>
                <a:rPr lang="en-US" spc="-5" dirty="0" smtClean="0">
                  <a:latin typeface="Arial"/>
                  <a:cs typeface="Arial"/>
                </a:rPr>
                <a:t>.</a:t>
              </a:r>
              <a:endParaRPr sz="1200" dirty="0">
                <a:latin typeface="Arial"/>
                <a:cs typeface="Arial"/>
              </a:endParaRPr>
            </a:p>
          </p:txBody>
        </p:sp>
        <p:pic>
          <p:nvPicPr>
            <p:cNvPr id="3" name="Picture 2"/>
            <p:cNvPicPr>
              <a:picLocks noChangeAspect="1"/>
            </p:cNvPicPr>
            <p:nvPr/>
          </p:nvPicPr>
          <p:blipFill>
            <a:blip r:embed="rId3"/>
            <a:stretch>
              <a:fillRect/>
            </a:stretch>
          </p:blipFill>
          <p:spPr>
            <a:xfrm>
              <a:off x="8234544" y="2207718"/>
              <a:ext cx="3094389" cy="4202731"/>
            </a:xfrm>
            <a:prstGeom prst="rect">
              <a:avLst/>
            </a:prstGeom>
            <a:ln w="6350">
              <a:solidFill>
                <a:schemeClr val="tx1"/>
              </a:solidFill>
            </a:ln>
          </p:spPr>
        </p:pic>
        <p:cxnSp>
          <p:nvCxnSpPr>
            <p:cNvPr id="6" name="Straight Arrow Connector 5"/>
            <p:cNvCxnSpPr/>
            <p:nvPr/>
          </p:nvCxnSpPr>
          <p:spPr>
            <a:xfrm flipH="1">
              <a:off x="3476850" y="3458789"/>
              <a:ext cx="875333" cy="677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688958" y="2615609"/>
              <a:ext cx="3487479" cy="1669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9793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8467" y="2605443"/>
            <a:ext cx="11313043" cy="3337152"/>
          </a:xfrm>
          <a:prstGeom prst="rect">
            <a:avLst/>
          </a:prstGeom>
          <a:ln w="6350">
            <a:solidFill>
              <a:schemeClr val="tx1"/>
            </a:solidFill>
          </a:ln>
        </p:spPr>
      </p:pic>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358138" y="1868949"/>
            <a:ext cx="11325225" cy="36721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After you select the template, and select the </a:t>
            </a:r>
            <a:r>
              <a:rPr lang="en-US" b="1" spc="5" dirty="0" smtClean="0">
                <a:cs typeface="Arial"/>
              </a:rPr>
              <a:t>Effective Date, </a:t>
            </a:r>
            <a:r>
              <a:rPr lang="en-US" spc="5" dirty="0" smtClean="0">
                <a:cs typeface="Arial"/>
              </a:rPr>
              <a:t>click the </a:t>
            </a:r>
            <a:r>
              <a:rPr lang="en-US" b="1" spc="5" dirty="0" smtClean="0">
                <a:cs typeface="Arial"/>
              </a:rPr>
              <a:t>Create Transaction </a:t>
            </a:r>
            <a:r>
              <a:rPr lang="en-US" spc="5" dirty="0" smtClean="0">
                <a:cs typeface="Arial"/>
              </a:rPr>
              <a:t>button.</a:t>
            </a:r>
            <a:endParaRPr lang="en-US" dirty="0">
              <a:cs typeface="Arial"/>
            </a:endParaRPr>
          </a:p>
        </p:txBody>
      </p:sp>
      <p:sp>
        <p:nvSpPr>
          <p:cNvPr id="25" name="object 9"/>
          <p:cNvSpPr txBox="1"/>
          <p:nvPr/>
        </p:nvSpPr>
        <p:spPr>
          <a:xfrm>
            <a:off x="3895547" y="3005827"/>
            <a:ext cx="2676882" cy="566181"/>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102870" marR="102235">
              <a:lnSpc>
                <a:spcPct val="100000"/>
              </a:lnSpc>
              <a:spcBef>
                <a:spcPts val="95"/>
              </a:spcBef>
            </a:pPr>
            <a:r>
              <a:rPr spc="-5" dirty="0">
                <a:latin typeface="Arial"/>
                <a:cs typeface="Arial"/>
              </a:rPr>
              <a:t>Click </a:t>
            </a:r>
            <a:r>
              <a:rPr spc="-10" dirty="0">
                <a:latin typeface="Arial"/>
                <a:cs typeface="Arial"/>
              </a:rPr>
              <a:t>the </a:t>
            </a:r>
            <a:r>
              <a:rPr b="1" spc="-10" dirty="0">
                <a:latin typeface="Arial"/>
                <a:cs typeface="Arial"/>
              </a:rPr>
              <a:t>Search </a:t>
            </a:r>
            <a:r>
              <a:rPr spc="-10" dirty="0">
                <a:latin typeface="Arial"/>
                <a:cs typeface="Arial"/>
              </a:rPr>
              <a:t>button  </a:t>
            </a:r>
            <a:r>
              <a:rPr spc="-5" dirty="0">
                <a:latin typeface="Arial"/>
                <a:cs typeface="Arial"/>
              </a:rPr>
              <a:t>to select a</a:t>
            </a:r>
            <a:r>
              <a:rPr spc="-45" dirty="0">
                <a:latin typeface="Arial"/>
                <a:cs typeface="Arial"/>
              </a:rPr>
              <a:t> </a:t>
            </a:r>
            <a:r>
              <a:rPr spc="-5" dirty="0">
                <a:latin typeface="Arial"/>
                <a:cs typeface="Arial"/>
              </a:rPr>
              <a:t>template.</a:t>
            </a:r>
            <a:endParaRPr dirty="0">
              <a:latin typeface="Arial"/>
              <a:cs typeface="Arial"/>
            </a:endParaRPr>
          </a:p>
        </p:txBody>
      </p:sp>
      <p:cxnSp>
        <p:nvCxnSpPr>
          <p:cNvPr id="6" name="Straight Arrow Connector 5"/>
          <p:cNvCxnSpPr/>
          <p:nvPr/>
        </p:nvCxnSpPr>
        <p:spPr>
          <a:xfrm flipH="1">
            <a:off x="3476849" y="3572008"/>
            <a:ext cx="911500" cy="564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728791" y="4178594"/>
            <a:ext cx="1945758" cy="2445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507558" y="3855014"/>
            <a:ext cx="838460" cy="23063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8599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433387" y="1813425"/>
            <a:ext cx="11325225" cy="78765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Select the</a:t>
            </a:r>
            <a:r>
              <a:rPr lang="en-US" dirty="0">
                <a:cs typeface="Arial"/>
              </a:rPr>
              <a:t> </a:t>
            </a:r>
            <a:r>
              <a:rPr lang="en-US" dirty="0" smtClean="0">
                <a:cs typeface="Arial"/>
              </a:rPr>
              <a:t>appropriate </a:t>
            </a:r>
            <a:r>
              <a:rPr lang="en-US" b="1" dirty="0" smtClean="0">
                <a:cs typeface="Arial"/>
              </a:rPr>
              <a:t>Reason </a:t>
            </a:r>
            <a:r>
              <a:rPr lang="en-US" b="1" dirty="0">
                <a:cs typeface="Arial"/>
              </a:rPr>
              <a:t>Code</a:t>
            </a:r>
            <a:r>
              <a:rPr lang="en-US" dirty="0">
                <a:cs typeface="Arial"/>
              </a:rPr>
              <a:t>. Each </a:t>
            </a:r>
            <a:r>
              <a:rPr lang="en-US" spc="-5" dirty="0">
                <a:cs typeface="Arial"/>
              </a:rPr>
              <a:t>template </a:t>
            </a:r>
            <a:r>
              <a:rPr lang="en-US" dirty="0">
                <a:cs typeface="Arial"/>
              </a:rPr>
              <a:t>has a unique </a:t>
            </a:r>
            <a:r>
              <a:rPr lang="en-US" spc="-5" dirty="0">
                <a:cs typeface="Arial"/>
              </a:rPr>
              <a:t>list</a:t>
            </a:r>
            <a:r>
              <a:rPr lang="en-US" spc="-160" dirty="0">
                <a:cs typeface="Arial"/>
              </a:rPr>
              <a:t> </a:t>
            </a:r>
            <a:r>
              <a:rPr lang="en-US" dirty="0">
                <a:cs typeface="Arial"/>
              </a:rPr>
              <a:t>of </a:t>
            </a:r>
            <a:r>
              <a:rPr lang="en-US" b="1" dirty="0" smtClean="0">
                <a:cs typeface="Arial"/>
              </a:rPr>
              <a:t>Reason</a:t>
            </a:r>
            <a:r>
              <a:rPr lang="en-US" b="1" spc="-25" dirty="0" smtClean="0">
                <a:cs typeface="Arial"/>
              </a:rPr>
              <a:t> </a:t>
            </a:r>
            <a:r>
              <a:rPr lang="en-US" dirty="0">
                <a:cs typeface="Arial"/>
              </a:rPr>
              <a:t>codes.</a:t>
            </a:r>
          </a:p>
          <a:p>
            <a:pPr marL="285750" indent="-285750">
              <a:lnSpc>
                <a:spcPct val="107000"/>
              </a:lnSpc>
              <a:spcAft>
                <a:spcPts val="800"/>
              </a:spcAft>
              <a:buFont typeface="Arial" panose="020B0604020202020204" pitchFamily="34" charset="0"/>
              <a:buChar char="•"/>
            </a:pPr>
            <a:r>
              <a:rPr lang="en-US" dirty="0" smtClean="0">
                <a:cs typeface="Arial"/>
              </a:rPr>
              <a:t>Click the </a:t>
            </a:r>
            <a:r>
              <a:rPr lang="en-US" b="1" dirty="0" smtClean="0">
                <a:cs typeface="Arial"/>
              </a:rPr>
              <a:t>Continue</a:t>
            </a:r>
            <a:r>
              <a:rPr lang="en-US" dirty="0" smtClean="0">
                <a:cs typeface="Arial"/>
              </a:rPr>
              <a:t> button. </a:t>
            </a:r>
            <a:endParaRPr lang="en-US" dirty="0">
              <a:cs typeface="Arial"/>
            </a:endParaRPr>
          </a:p>
        </p:txBody>
      </p:sp>
      <p:cxnSp>
        <p:nvCxnSpPr>
          <p:cNvPr id="6" name="Straight Arrow Connector 5"/>
          <p:cNvCxnSpPr/>
          <p:nvPr/>
        </p:nvCxnSpPr>
        <p:spPr>
          <a:xfrm flipH="1">
            <a:off x="3398268" y="4017612"/>
            <a:ext cx="265813" cy="302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72293" y="3049263"/>
            <a:ext cx="3783108" cy="3121239"/>
          </a:xfrm>
          <a:prstGeom prst="rect">
            <a:avLst/>
          </a:prstGeom>
          <a:ln w="6350">
            <a:solidFill>
              <a:schemeClr val="tx1"/>
            </a:solidFill>
          </a:ln>
        </p:spPr>
      </p:pic>
      <p:pic>
        <p:nvPicPr>
          <p:cNvPr id="7" name="Picture 6"/>
          <p:cNvPicPr>
            <a:picLocks noChangeAspect="1"/>
          </p:cNvPicPr>
          <p:nvPr/>
        </p:nvPicPr>
        <p:blipFill rotWithShape="1">
          <a:blip r:embed="rId3"/>
          <a:srcRect l="13874" t="50074" r="74753" b="19776"/>
          <a:stretch/>
        </p:blipFill>
        <p:spPr>
          <a:xfrm>
            <a:off x="4013912" y="2830891"/>
            <a:ext cx="2307237" cy="3313587"/>
          </a:xfrm>
          <a:prstGeom prst="rect">
            <a:avLst/>
          </a:prstGeom>
          <a:ln w="6350">
            <a:solidFill>
              <a:schemeClr val="tx1"/>
            </a:solidFill>
          </a:ln>
        </p:spPr>
      </p:pic>
      <p:cxnSp>
        <p:nvCxnSpPr>
          <p:cNvPr id="9" name="Straight Arrow Connector 8"/>
          <p:cNvCxnSpPr/>
          <p:nvPr/>
        </p:nvCxnSpPr>
        <p:spPr>
          <a:xfrm flipV="1">
            <a:off x="3398268" y="4699592"/>
            <a:ext cx="615644" cy="510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6096879" y="2986495"/>
            <a:ext cx="3578743" cy="2974452"/>
          </a:xfrm>
          <a:prstGeom prst="rect">
            <a:avLst/>
          </a:prstGeom>
          <a:ln w="6350">
            <a:solidFill>
              <a:schemeClr val="tx1"/>
            </a:solidFill>
          </a:ln>
        </p:spPr>
      </p:pic>
      <p:sp>
        <p:nvSpPr>
          <p:cNvPr id="23" name="Rectangle 22"/>
          <p:cNvSpPr/>
          <p:nvPr/>
        </p:nvSpPr>
        <p:spPr>
          <a:xfrm>
            <a:off x="6171818" y="5532548"/>
            <a:ext cx="920094" cy="17713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bject 6"/>
          <p:cNvSpPr txBox="1"/>
          <p:nvPr/>
        </p:nvSpPr>
        <p:spPr>
          <a:xfrm>
            <a:off x="8941980" y="2275106"/>
            <a:ext cx="3094074" cy="4397229"/>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382270" indent="-285750">
              <a:lnSpc>
                <a:spcPct val="100000"/>
              </a:lnSpc>
              <a:spcBef>
                <a:spcPts val="1800"/>
              </a:spcBef>
              <a:buFont typeface="Arial" panose="020B0604020202020204" pitchFamily="34" charset="0"/>
              <a:buChar char="•"/>
            </a:pPr>
            <a:r>
              <a:rPr spc="-5" dirty="0" smtClean="0">
                <a:latin typeface="Arial"/>
                <a:cs typeface="Arial"/>
              </a:rPr>
              <a:t>For </a:t>
            </a:r>
            <a:r>
              <a:rPr spc="-10" dirty="0">
                <a:latin typeface="Arial"/>
                <a:cs typeface="Arial"/>
              </a:rPr>
              <a:t>new </a:t>
            </a:r>
            <a:r>
              <a:rPr spc="-5" dirty="0">
                <a:latin typeface="Arial"/>
                <a:cs typeface="Arial"/>
              </a:rPr>
              <a:t>hires, </a:t>
            </a:r>
            <a:r>
              <a:rPr spc="-10" dirty="0">
                <a:latin typeface="Arial"/>
                <a:cs typeface="Arial"/>
              </a:rPr>
              <a:t>in the </a:t>
            </a:r>
            <a:r>
              <a:rPr b="1" spc="-10" dirty="0">
                <a:latin typeface="Arial"/>
                <a:cs typeface="Arial"/>
              </a:rPr>
              <a:t>Employee </a:t>
            </a:r>
            <a:r>
              <a:rPr b="1" spc="-5" dirty="0">
                <a:latin typeface="Arial"/>
                <a:cs typeface="Arial"/>
              </a:rPr>
              <a:t>ID </a:t>
            </a:r>
            <a:r>
              <a:rPr spc="-5" dirty="0">
                <a:latin typeface="Arial"/>
                <a:cs typeface="Arial"/>
              </a:rPr>
              <a:t>field, accept </a:t>
            </a:r>
            <a:r>
              <a:rPr spc="-10" dirty="0" smtClean="0">
                <a:latin typeface="Arial"/>
                <a:cs typeface="Arial"/>
              </a:rPr>
              <a:t>the </a:t>
            </a:r>
            <a:r>
              <a:rPr spc="-5" dirty="0">
                <a:latin typeface="Arial"/>
                <a:cs typeface="Arial"/>
              </a:rPr>
              <a:t>default of </a:t>
            </a:r>
            <a:r>
              <a:rPr b="1" spc="-5" dirty="0">
                <a:latin typeface="Arial"/>
                <a:cs typeface="Arial"/>
              </a:rPr>
              <a:t>NEW</a:t>
            </a:r>
            <a:r>
              <a:rPr spc="-5" dirty="0" smtClean="0">
                <a:latin typeface="Arial"/>
                <a:cs typeface="Arial"/>
              </a:rPr>
              <a:t>.</a:t>
            </a:r>
            <a:endParaRPr dirty="0">
              <a:latin typeface="Arial"/>
              <a:cs typeface="Arial"/>
            </a:endParaRPr>
          </a:p>
          <a:p>
            <a:pPr marL="321945" marR="270510" indent="-226060">
              <a:lnSpc>
                <a:spcPct val="91600"/>
              </a:lnSpc>
              <a:spcBef>
                <a:spcPts val="1800"/>
              </a:spcBef>
              <a:buChar char="•"/>
              <a:tabLst>
                <a:tab pos="321310" algn="l"/>
                <a:tab pos="321945" algn="l"/>
              </a:tabLst>
            </a:pPr>
            <a:r>
              <a:rPr spc="-5" dirty="0">
                <a:latin typeface="Arial"/>
                <a:cs typeface="Arial"/>
              </a:rPr>
              <a:t>Ensure </a:t>
            </a:r>
            <a:r>
              <a:rPr spc="-10" dirty="0">
                <a:latin typeface="Arial"/>
                <a:cs typeface="Arial"/>
              </a:rPr>
              <a:t>that </a:t>
            </a:r>
            <a:r>
              <a:rPr spc="-15" dirty="0">
                <a:latin typeface="Arial"/>
                <a:cs typeface="Arial"/>
              </a:rPr>
              <a:t>you </a:t>
            </a:r>
            <a:r>
              <a:rPr spc="-5" dirty="0">
                <a:latin typeface="Arial"/>
                <a:cs typeface="Arial"/>
              </a:rPr>
              <a:t>select </a:t>
            </a:r>
            <a:r>
              <a:rPr spc="-10" dirty="0">
                <a:latin typeface="Arial"/>
                <a:cs typeface="Arial"/>
              </a:rPr>
              <a:t>the </a:t>
            </a:r>
            <a:r>
              <a:rPr spc="-5" dirty="0">
                <a:latin typeface="Arial"/>
                <a:cs typeface="Arial"/>
              </a:rPr>
              <a:t>correct </a:t>
            </a:r>
            <a:r>
              <a:rPr b="1" spc="-5" dirty="0">
                <a:latin typeface="Arial"/>
                <a:cs typeface="Arial"/>
              </a:rPr>
              <a:t>Job </a:t>
            </a:r>
            <a:r>
              <a:rPr b="1" spc="-5" dirty="0" smtClean="0">
                <a:latin typeface="Arial"/>
                <a:cs typeface="Arial"/>
              </a:rPr>
              <a:t>Effective </a:t>
            </a:r>
            <a:r>
              <a:rPr b="1" spc="-5" dirty="0">
                <a:latin typeface="Arial"/>
                <a:cs typeface="Arial"/>
              </a:rPr>
              <a:t>Date </a:t>
            </a:r>
            <a:r>
              <a:rPr spc="-10" dirty="0">
                <a:latin typeface="Arial"/>
                <a:cs typeface="Arial"/>
              </a:rPr>
              <a:t>and </a:t>
            </a:r>
            <a:r>
              <a:rPr b="1" spc="-5" dirty="0">
                <a:latin typeface="Arial"/>
                <a:cs typeface="Arial"/>
              </a:rPr>
              <a:t>Reason </a:t>
            </a:r>
            <a:r>
              <a:rPr b="1" spc="-5" dirty="0" smtClean="0">
                <a:latin typeface="Arial"/>
                <a:cs typeface="Arial"/>
              </a:rPr>
              <a:t>Code. These</a:t>
            </a:r>
            <a:r>
              <a:rPr spc="-5" dirty="0" smtClean="0">
                <a:latin typeface="Arial"/>
                <a:cs typeface="Arial"/>
              </a:rPr>
              <a:t> </a:t>
            </a:r>
            <a:r>
              <a:rPr spc="-5" dirty="0">
                <a:latin typeface="Arial"/>
                <a:cs typeface="Arial"/>
              </a:rPr>
              <a:t>fields are </a:t>
            </a:r>
            <a:r>
              <a:rPr spc="-5" dirty="0" smtClean="0">
                <a:latin typeface="Arial"/>
                <a:cs typeface="Arial"/>
              </a:rPr>
              <a:t>important </a:t>
            </a:r>
            <a:r>
              <a:rPr spc="-5" dirty="0">
                <a:latin typeface="Arial"/>
                <a:cs typeface="Arial"/>
              </a:rPr>
              <a:t>entry </a:t>
            </a:r>
            <a:r>
              <a:rPr spc="-10" dirty="0">
                <a:latin typeface="Arial"/>
                <a:cs typeface="Arial"/>
              </a:rPr>
              <a:t>points </a:t>
            </a:r>
            <a:r>
              <a:rPr dirty="0">
                <a:latin typeface="Arial"/>
                <a:cs typeface="Arial"/>
              </a:rPr>
              <a:t>for </a:t>
            </a:r>
            <a:r>
              <a:rPr spc="-10" dirty="0">
                <a:latin typeface="Arial"/>
                <a:cs typeface="Arial"/>
              </a:rPr>
              <a:t>the employee’s </a:t>
            </a:r>
            <a:r>
              <a:rPr spc="-5" dirty="0" smtClean="0">
                <a:latin typeface="Arial"/>
                <a:cs typeface="Arial"/>
              </a:rPr>
              <a:t>record </a:t>
            </a:r>
            <a:r>
              <a:rPr spc="-10" dirty="0">
                <a:latin typeface="Arial"/>
                <a:cs typeface="Arial"/>
              </a:rPr>
              <a:t>and have </a:t>
            </a:r>
            <a:r>
              <a:rPr dirty="0">
                <a:latin typeface="Arial"/>
                <a:cs typeface="Arial"/>
              </a:rPr>
              <a:t>many </a:t>
            </a:r>
            <a:r>
              <a:rPr spc="-10" dirty="0">
                <a:latin typeface="Arial"/>
                <a:cs typeface="Arial"/>
              </a:rPr>
              <a:t>downstream</a:t>
            </a:r>
            <a:r>
              <a:rPr spc="-15" dirty="0">
                <a:latin typeface="Arial"/>
                <a:cs typeface="Arial"/>
              </a:rPr>
              <a:t> </a:t>
            </a:r>
            <a:r>
              <a:rPr spc="-5" dirty="0" smtClean="0">
                <a:latin typeface="Arial"/>
                <a:cs typeface="Arial"/>
              </a:rPr>
              <a:t>effects.</a:t>
            </a:r>
            <a:endParaRPr lang="en-US" dirty="0">
              <a:latin typeface="Arial"/>
              <a:cs typeface="Arial"/>
            </a:endParaRPr>
          </a:p>
          <a:p>
            <a:pPr marL="321945" marR="270510" indent="-226060">
              <a:lnSpc>
                <a:spcPct val="91600"/>
              </a:lnSpc>
              <a:spcBef>
                <a:spcPts val="1800"/>
              </a:spcBef>
              <a:buChar char="•"/>
              <a:tabLst>
                <a:tab pos="321310" algn="l"/>
                <a:tab pos="321945" algn="l"/>
              </a:tabLst>
            </a:pPr>
            <a:r>
              <a:rPr spc="-5" dirty="0" smtClean="0">
                <a:latin typeface="Arial"/>
                <a:cs typeface="Arial"/>
              </a:rPr>
              <a:t>In </a:t>
            </a:r>
            <a:r>
              <a:rPr spc="-10" dirty="0">
                <a:latin typeface="Arial"/>
                <a:cs typeface="Arial"/>
              </a:rPr>
              <a:t>the </a:t>
            </a:r>
            <a:r>
              <a:rPr b="1" spc="-15" dirty="0">
                <a:latin typeface="Arial"/>
                <a:cs typeface="Arial"/>
              </a:rPr>
              <a:t>Address </a:t>
            </a:r>
            <a:r>
              <a:rPr b="1" spc="-5" dirty="0">
                <a:latin typeface="Arial"/>
                <a:cs typeface="Arial"/>
              </a:rPr>
              <a:t>Format </a:t>
            </a:r>
            <a:r>
              <a:rPr spc="-5" dirty="0">
                <a:latin typeface="Arial"/>
                <a:cs typeface="Arial"/>
              </a:rPr>
              <a:t>field, accept </a:t>
            </a:r>
            <a:r>
              <a:rPr spc="-10" dirty="0">
                <a:latin typeface="Arial"/>
                <a:cs typeface="Arial"/>
              </a:rPr>
              <a:t>the </a:t>
            </a:r>
            <a:r>
              <a:rPr spc="-5" dirty="0">
                <a:latin typeface="Arial"/>
                <a:cs typeface="Arial"/>
              </a:rPr>
              <a:t>default</a:t>
            </a:r>
            <a:r>
              <a:rPr spc="10" dirty="0">
                <a:latin typeface="Arial"/>
                <a:cs typeface="Arial"/>
              </a:rPr>
              <a:t> </a:t>
            </a:r>
            <a:r>
              <a:rPr spc="-10" dirty="0" smtClean="0">
                <a:latin typeface="Arial"/>
                <a:cs typeface="Arial"/>
              </a:rPr>
              <a:t>o</a:t>
            </a:r>
            <a:r>
              <a:rPr lang="en-US" spc="-10" dirty="0" smtClean="0">
                <a:latin typeface="Arial"/>
                <a:cs typeface="Arial"/>
              </a:rPr>
              <a:t>f </a:t>
            </a:r>
            <a:r>
              <a:rPr b="1" spc="-5" dirty="0" smtClean="0">
                <a:latin typeface="Arial"/>
                <a:cs typeface="Arial"/>
              </a:rPr>
              <a:t>United States</a:t>
            </a:r>
            <a:r>
              <a:rPr lang="en-US" spc="-5" dirty="0" smtClean="0">
                <a:latin typeface="Arial"/>
                <a:cs typeface="Arial"/>
              </a:rPr>
              <a:t>.</a:t>
            </a:r>
          </a:p>
        </p:txBody>
      </p:sp>
    </p:spTree>
    <p:extLst>
      <p:ext uri="{BB962C8B-B14F-4D97-AF65-F5344CB8AC3E}">
        <p14:creationId xmlns:p14="http://schemas.microsoft.com/office/powerpoint/2010/main" val="447145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18977" y="1015981"/>
            <a:ext cx="7398103" cy="5461110"/>
          </a:xfrm>
          <a:prstGeom prst="rect">
            <a:avLst/>
          </a:prstGeom>
          <a:no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The </a:t>
            </a:r>
            <a:r>
              <a:rPr lang="en-US" dirty="0"/>
              <a:t>academic full hire template appears. There are five tabs on this </a:t>
            </a:r>
            <a:r>
              <a:rPr lang="en-US" dirty="0" smtClean="0"/>
              <a:t>template: </a:t>
            </a:r>
            <a:r>
              <a:rPr lang="en-US" b="1" dirty="0"/>
              <a:t>Personal Data, Job Data, Earns Dist, Addl </a:t>
            </a:r>
            <a:r>
              <a:rPr lang="en-US" b="1" dirty="0" smtClean="0"/>
              <a:t>Pay, </a:t>
            </a:r>
            <a:r>
              <a:rPr lang="en-US" dirty="0"/>
              <a:t>and </a:t>
            </a:r>
            <a:r>
              <a:rPr lang="en-US" b="1" dirty="0"/>
              <a:t>Person Profile</a:t>
            </a:r>
            <a:r>
              <a:rPr lang="en-US" dirty="0"/>
              <a:t>. </a:t>
            </a:r>
          </a:p>
          <a:p>
            <a:pPr marL="285750" indent="-285750">
              <a:lnSpc>
                <a:spcPct val="107000"/>
              </a:lnSpc>
              <a:spcAft>
                <a:spcPts val="800"/>
              </a:spcAft>
              <a:buFont typeface="Arial" panose="020B0604020202020204" pitchFamily="34" charset="0"/>
              <a:buChar char="•"/>
            </a:pPr>
            <a:r>
              <a:rPr lang="en-US" dirty="0" smtClean="0">
                <a:cs typeface="Arial"/>
              </a:rPr>
              <a:t>Click in the </a:t>
            </a:r>
            <a:r>
              <a:rPr lang="en-US" b="1" dirty="0" smtClean="0">
                <a:cs typeface="Arial"/>
              </a:rPr>
              <a:t>First Name </a:t>
            </a:r>
            <a:r>
              <a:rPr lang="en-US" dirty="0" smtClean="0">
                <a:cs typeface="Arial"/>
              </a:rPr>
              <a:t>field.</a:t>
            </a:r>
          </a:p>
          <a:p>
            <a:pPr marL="285750" indent="-285750">
              <a:lnSpc>
                <a:spcPct val="107000"/>
              </a:lnSpc>
              <a:spcAft>
                <a:spcPts val="800"/>
              </a:spcAft>
              <a:buFont typeface="Arial" panose="020B0604020202020204" pitchFamily="34" charset="0"/>
              <a:buChar char="•"/>
            </a:pPr>
            <a:r>
              <a:rPr lang="en-US" dirty="0" smtClean="0">
                <a:cs typeface="Arial"/>
              </a:rPr>
              <a:t>Click in the </a:t>
            </a:r>
            <a:r>
              <a:rPr lang="en-US" b="1" dirty="0" smtClean="0">
                <a:cs typeface="Arial"/>
              </a:rPr>
              <a:t>Last Name </a:t>
            </a:r>
            <a:r>
              <a:rPr lang="en-US" dirty="0" smtClean="0">
                <a:cs typeface="Arial"/>
              </a:rPr>
              <a:t>field.</a:t>
            </a:r>
          </a:p>
          <a:p>
            <a:pPr marL="285750" indent="-285750">
              <a:lnSpc>
                <a:spcPct val="107000"/>
              </a:lnSpc>
              <a:spcAft>
                <a:spcPts val="800"/>
              </a:spcAft>
              <a:buFont typeface="Arial" panose="020B0604020202020204" pitchFamily="34" charset="0"/>
              <a:buChar char="•"/>
            </a:pPr>
            <a:r>
              <a:rPr lang="en-US" dirty="0" smtClean="0">
                <a:cs typeface="Arial"/>
              </a:rPr>
              <a:t>Click in the </a:t>
            </a:r>
            <a:r>
              <a:rPr lang="en-US" b="1" dirty="0" smtClean="0">
                <a:cs typeface="Arial"/>
              </a:rPr>
              <a:t>Date of Birth </a:t>
            </a:r>
            <a:r>
              <a:rPr lang="en-US" dirty="0" smtClean="0">
                <a:cs typeface="Arial"/>
              </a:rPr>
              <a:t>field.</a:t>
            </a:r>
          </a:p>
          <a:p>
            <a:pPr marL="285750" indent="-285750">
              <a:lnSpc>
                <a:spcPct val="107000"/>
              </a:lnSpc>
              <a:spcAft>
                <a:spcPts val="800"/>
              </a:spcAft>
              <a:buFont typeface="Arial" panose="020B0604020202020204" pitchFamily="34" charset="0"/>
              <a:buChar char="•"/>
            </a:pPr>
            <a:r>
              <a:rPr lang="en-US" dirty="0" smtClean="0">
                <a:cs typeface="Arial"/>
              </a:rPr>
              <a:t>Click the </a:t>
            </a:r>
            <a:r>
              <a:rPr lang="en-US" b="1" dirty="0" smtClean="0">
                <a:cs typeface="Arial"/>
              </a:rPr>
              <a:t>Look Up Ethnic Group </a:t>
            </a:r>
            <a:r>
              <a:rPr lang="en-US" dirty="0" smtClean="0">
                <a:cs typeface="Arial"/>
              </a:rPr>
              <a:t>button.</a:t>
            </a:r>
          </a:p>
          <a:p>
            <a:pPr marL="285750" indent="-285750">
              <a:lnSpc>
                <a:spcPct val="107000"/>
              </a:lnSpc>
              <a:spcAft>
                <a:spcPts val="800"/>
              </a:spcAft>
              <a:buFont typeface="Arial" panose="020B0604020202020204" pitchFamily="34" charset="0"/>
              <a:buChar char="•"/>
            </a:pPr>
            <a:r>
              <a:rPr lang="en-US" dirty="0" smtClean="0">
                <a:cs typeface="Arial"/>
              </a:rPr>
              <a:t>Select the appropriate </a:t>
            </a:r>
            <a:r>
              <a:rPr lang="en-US" b="1" dirty="0" smtClean="0">
                <a:cs typeface="Arial"/>
              </a:rPr>
              <a:t>Military Status, </a:t>
            </a:r>
            <a:r>
              <a:rPr lang="en-US" dirty="0" smtClean="0">
                <a:cs typeface="Arial"/>
              </a:rPr>
              <a:t>If known, or leave the field blank. </a:t>
            </a:r>
          </a:p>
          <a:p>
            <a:pPr marL="285750" indent="-285750">
              <a:lnSpc>
                <a:spcPct val="107000"/>
              </a:lnSpc>
              <a:spcAft>
                <a:spcPts val="800"/>
              </a:spcAft>
              <a:buFont typeface="Arial" panose="020B0604020202020204" pitchFamily="34" charset="0"/>
              <a:buChar char="•"/>
            </a:pPr>
            <a:r>
              <a:rPr lang="en-US" dirty="0" smtClean="0">
                <a:cs typeface="Arial"/>
              </a:rPr>
              <a:t>Select the </a:t>
            </a:r>
            <a:r>
              <a:rPr lang="en-US" b="1" dirty="0" smtClean="0">
                <a:cs typeface="Arial"/>
              </a:rPr>
              <a:t>Highest Education Level</a:t>
            </a:r>
            <a:r>
              <a:rPr lang="en-US" dirty="0" smtClean="0">
                <a:cs typeface="Arial"/>
              </a:rPr>
              <a:t>, If known or accept the default of </a:t>
            </a:r>
            <a:r>
              <a:rPr lang="en-US" b="1" dirty="0" smtClean="0">
                <a:cs typeface="Arial"/>
              </a:rPr>
              <a:t>A (Not Indicated)</a:t>
            </a:r>
            <a:r>
              <a:rPr lang="en-US" dirty="0" smtClean="0">
                <a:cs typeface="Arial"/>
              </a:rPr>
              <a:t>.</a:t>
            </a:r>
          </a:p>
          <a:p>
            <a:pPr marL="285750" indent="-285750">
              <a:lnSpc>
                <a:spcPct val="107000"/>
              </a:lnSpc>
              <a:spcAft>
                <a:spcPts val="800"/>
              </a:spcAft>
              <a:buFont typeface="Arial" panose="020B0604020202020204" pitchFamily="34" charset="0"/>
              <a:buChar char="•"/>
            </a:pPr>
            <a:r>
              <a:rPr lang="en-US" dirty="0" smtClean="0">
                <a:cs typeface="Arial"/>
              </a:rPr>
              <a:t>Select the </a:t>
            </a:r>
            <a:r>
              <a:rPr lang="en-US" b="1" dirty="0" smtClean="0">
                <a:cs typeface="Arial"/>
              </a:rPr>
              <a:t>Phone Type</a:t>
            </a:r>
            <a:r>
              <a:rPr lang="en-US" dirty="0" smtClean="0">
                <a:cs typeface="Arial"/>
              </a:rPr>
              <a:t>.</a:t>
            </a:r>
          </a:p>
          <a:p>
            <a:pPr marL="285750" indent="-285750">
              <a:lnSpc>
                <a:spcPct val="107000"/>
              </a:lnSpc>
              <a:spcAft>
                <a:spcPts val="800"/>
              </a:spcAft>
              <a:buFont typeface="Arial" panose="020B0604020202020204" pitchFamily="34" charset="0"/>
              <a:buChar char="•"/>
            </a:pPr>
            <a:r>
              <a:rPr lang="en-US" dirty="0" smtClean="0">
                <a:cs typeface="Arial"/>
              </a:rPr>
              <a:t>A </a:t>
            </a:r>
            <a:r>
              <a:rPr lang="en-US" b="1" dirty="0" smtClean="0">
                <a:cs typeface="Arial"/>
              </a:rPr>
              <a:t>Preferred phone number </a:t>
            </a:r>
            <a:r>
              <a:rPr lang="en-US" dirty="0" smtClean="0">
                <a:cs typeface="Arial"/>
              </a:rPr>
              <a:t>must be identified by selecting the check box.</a:t>
            </a:r>
          </a:p>
          <a:p>
            <a:pPr marL="285750" indent="-285750">
              <a:lnSpc>
                <a:spcPct val="107000"/>
              </a:lnSpc>
              <a:spcAft>
                <a:spcPts val="800"/>
              </a:spcAft>
              <a:buFont typeface="Arial" panose="020B0604020202020204" pitchFamily="34" charset="0"/>
              <a:buChar char="•"/>
            </a:pPr>
            <a:r>
              <a:rPr lang="en-US" dirty="0" smtClean="0">
                <a:cs typeface="Arial"/>
              </a:rPr>
              <a:t>Select </a:t>
            </a:r>
            <a:r>
              <a:rPr lang="en-US" b="1" dirty="0" smtClean="0">
                <a:cs typeface="Arial"/>
              </a:rPr>
              <a:t>Email Type</a:t>
            </a:r>
            <a:r>
              <a:rPr lang="en-US" dirty="0" smtClean="0">
                <a:cs typeface="Arial"/>
              </a:rPr>
              <a:t>.</a:t>
            </a:r>
          </a:p>
        </p:txBody>
      </p:sp>
      <p:sp>
        <p:nvSpPr>
          <p:cNvPr id="4" name="Title 1"/>
          <p:cNvSpPr>
            <a:spLocks noGrp="1"/>
          </p:cNvSpPr>
          <p:nvPr>
            <p:ph type="title"/>
          </p:nvPr>
        </p:nvSpPr>
        <p:spPr>
          <a:xfrm>
            <a:off x="174058" y="163219"/>
            <a:ext cx="9884342" cy="685800"/>
          </a:xfrm>
        </p:spPr>
        <p:txBody>
          <a:bodyPr/>
          <a:lstStyle/>
          <a:p>
            <a:r>
              <a:rPr lang="en-US" dirty="0" smtClean="0">
                <a:solidFill>
                  <a:schemeClr val="accent5"/>
                </a:solidFill>
              </a:rPr>
              <a:t>ACADEMIC FULL HIRE PERSONAL DATA</a:t>
            </a: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8002445" y="754056"/>
            <a:ext cx="3974246" cy="5931148"/>
          </a:xfrm>
          <a:prstGeom prst="rect">
            <a:avLst/>
          </a:prstGeom>
          <a:ln>
            <a:solidFill>
              <a:schemeClr val="tx1"/>
            </a:solidFill>
          </a:ln>
        </p:spPr>
      </p:pic>
    </p:spTree>
    <p:extLst>
      <p:ext uri="{BB962C8B-B14F-4D97-AF65-F5344CB8AC3E}">
        <p14:creationId xmlns:p14="http://schemas.microsoft.com/office/powerpoint/2010/main" val="919586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2026" y="1246250"/>
            <a:ext cx="7364426" cy="2577244"/>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cs typeface="Arial"/>
              </a:rPr>
              <a:t>In the </a:t>
            </a:r>
            <a:r>
              <a:rPr lang="en-US" b="1" dirty="0" smtClean="0">
                <a:cs typeface="Arial"/>
              </a:rPr>
              <a:t>National ID </a:t>
            </a:r>
            <a:r>
              <a:rPr lang="en-US" dirty="0" smtClean="0">
                <a:cs typeface="Arial"/>
              </a:rPr>
              <a:t>Type field, accept the default of PR for Social Security. Every effort should be taken to include the SSN before submitting the template.</a:t>
            </a:r>
          </a:p>
          <a:p>
            <a:pPr marL="285750" indent="-285750">
              <a:lnSpc>
                <a:spcPct val="107000"/>
              </a:lnSpc>
              <a:spcAft>
                <a:spcPts val="800"/>
              </a:spcAft>
              <a:buFont typeface="Arial" panose="020B0604020202020204" pitchFamily="34" charset="0"/>
              <a:buChar char="•"/>
            </a:pPr>
            <a:r>
              <a:rPr lang="en-US" dirty="0" smtClean="0">
                <a:cs typeface="Arial"/>
              </a:rPr>
              <a:t>Click in the </a:t>
            </a:r>
            <a:r>
              <a:rPr lang="en-US" b="1" dirty="0" smtClean="0">
                <a:cs typeface="Arial"/>
              </a:rPr>
              <a:t>Address Line 1 </a:t>
            </a:r>
            <a:r>
              <a:rPr lang="en-US" dirty="0" smtClean="0">
                <a:cs typeface="Arial"/>
              </a:rPr>
              <a:t>field.</a:t>
            </a:r>
          </a:p>
          <a:p>
            <a:pPr marL="285750" indent="-285750">
              <a:lnSpc>
                <a:spcPct val="107000"/>
              </a:lnSpc>
              <a:spcAft>
                <a:spcPts val="800"/>
              </a:spcAft>
              <a:buFont typeface="Arial" panose="020B0604020202020204" pitchFamily="34" charset="0"/>
              <a:buChar char="•"/>
            </a:pPr>
            <a:r>
              <a:rPr lang="en-US" dirty="0" smtClean="0">
                <a:cs typeface="Arial"/>
              </a:rPr>
              <a:t>Click in </a:t>
            </a:r>
            <a:r>
              <a:rPr lang="en-US" b="1" dirty="0" smtClean="0">
                <a:cs typeface="Arial"/>
              </a:rPr>
              <a:t>City</a:t>
            </a:r>
            <a:r>
              <a:rPr lang="en-US" dirty="0" smtClean="0">
                <a:cs typeface="Arial"/>
              </a:rPr>
              <a:t> field.</a:t>
            </a:r>
          </a:p>
          <a:p>
            <a:pPr marL="285750" indent="-285750">
              <a:lnSpc>
                <a:spcPct val="107000"/>
              </a:lnSpc>
              <a:spcAft>
                <a:spcPts val="800"/>
              </a:spcAft>
              <a:buFont typeface="Arial" panose="020B0604020202020204" pitchFamily="34" charset="0"/>
              <a:buChar char="•"/>
            </a:pPr>
            <a:r>
              <a:rPr lang="en-US" dirty="0" smtClean="0">
                <a:cs typeface="Arial"/>
              </a:rPr>
              <a:t>Click in </a:t>
            </a:r>
            <a:r>
              <a:rPr lang="en-US" b="1" dirty="0" smtClean="0">
                <a:cs typeface="Arial"/>
              </a:rPr>
              <a:t>State</a:t>
            </a:r>
            <a:r>
              <a:rPr lang="en-US" dirty="0" smtClean="0">
                <a:cs typeface="Arial"/>
              </a:rPr>
              <a:t> field.</a:t>
            </a:r>
          </a:p>
          <a:p>
            <a:pPr marL="285750" indent="-285750">
              <a:lnSpc>
                <a:spcPct val="107000"/>
              </a:lnSpc>
              <a:spcAft>
                <a:spcPts val="800"/>
              </a:spcAft>
              <a:buFont typeface="Arial" panose="020B0604020202020204" pitchFamily="34" charset="0"/>
              <a:buChar char="•"/>
            </a:pPr>
            <a:r>
              <a:rPr lang="en-US" dirty="0" smtClean="0">
                <a:cs typeface="Arial"/>
              </a:rPr>
              <a:t>Click in </a:t>
            </a:r>
            <a:r>
              <a:rPr lang="en-US" b="1" dirty="0" smtClean="0">
                <a:cs typeface="Arial"/>
              </a:rPr>
              <a:t>Postal Code </a:t>
            </a:r>
            <a:r>
              <a:rPr lang="en-US" dirty="0" smtClean="0">
                <a:cs typeface="Arial"/>
              </a:rPr>
              <a:t>field.</a:t>
            </a:r>
          </a:p>
        </p:txBody>
      </p:sp>
      <p:pic>
        <p:nvPicPr>
          <p:cNvPr id="5" name="Picture 4"/>
          <p:cNvPicPr>
            <a:picLocks noChangeAspect="1"/>
          </p:cNvPicPr>
          <p:nvPr/>
        </p:nvPicPr>
        <p:blipFill>
          <a:blip r:embed="rId4"/>
          <a:stretch>
            <a:fillRect/>
          </a:stretch>
        </p:blipFill>
        <p:spPr>
          <a:xfrm>
            <a:off x="8031569" y="821738"/>
            <a:ext cx="3993822" cy="5960363"/>
          </a:xfrm>
          <a:prstGeom prst="rect">
            <a:avLst/>
          </a:prstGeom>
          <a:ln>
            <a:solidFill>
              <a:schemeClr val="tx1"/>
            </a:solidFill>
          </a:ln>
        </p:spPr>
      </p:pic>
      <p:sp>
        <p:nvSpPr>
          <p:cNvPr id="6" name="Title 1"/>
          <p:cNvSpPr>
            <a:spLocks noGrp="1"/>
          </p:cNvSpPr>
          <p:nvPr>
            <p:ph type="title"/>
          </p:nvPr>
        </p:nvSpPr>
        <p:spPr>
          <a:xfrm>
            <a:off x="174058" y="163219"/>
            <a:ext cx="9389042" cy="685800"/>
          </a:xfrm>
        </p:spPr>
        <p:txBody>
          <a:bodyPr/>
          <a:lstStyle/>
          <a:p>
            <a:r>
              <a:rPr lang="en-US" dirty="0" smtClean="0">
                <a:solidFill>
                  <a:schemeClr val="accent5"/>
                </a:solidFill>
              </a:rPr>
              <a:t>ACADEMIC FULL HIRE PERSONAL DATA</a:t>
            </a:r>
            <a:endParaRPr lang="en-US" dirty="0">
              <a:solidFill>
                <a:schemeClr val="accent5"/>
              </a:solidFill>
            </a:endParaRPr>
          </a:p>
        </p:txBody>
      </p:sp>
    </p:spTree>
    <p:extLst>
      <p:ext uri="{BB962C8B-B14F-4D97-AF65-F5344CB8AC3E}">
        <p14:creationId xmlns:p14="http://schemas.microsoft.com/office/powerpoint/2010/main" val="3255086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a:t>
            </a:r>
            <a:endParaRPr lang="en-US" dirty="0">
              <a:solidFill>
                <a:schemeClr val="accent5"/>
              </a:solidFill>
            </a:endParaRPr>
          </a:p>
        </p:txBody>
      </p:sp>
      <p:grpSp>
        <p:nvGrpSpPr>
          <p:cNvPr id="5" name="Group 4"/>
          <p:cNvGrpSpPr/>
          <p:nvPr/>
        </p:nvGrpSpPr>
        <p:grpSpPr>
          <a:xfrm>
            <a:off x="452335" y="1123919"/>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8" name="TextBox 7"/>
          <p:cNvSpPr txBox="1"/>
          <p:nvPr/>
        </p:nvSpPr>
        <p:spPr>
          <a:xfrm>
            <a:off x="610704" y="1224373"/>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Identify the actions that are processes using templates.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roup 8"/>
          <p:cNvGrpSpPr/>
          <p:nvPr/>
        </p:nvGrpSpPr>
        <p:grpSpPr>
          <a:xfrm>
            <a:off x="452335" y="2002883"/>
            <a:ext cx="9343056" cy="620884"/>
            <a:chOff x="493963" y="2576648"/>
            <a:chExt cx="6915485" cy="826560"/>
          </a:xfrm>
          <a:solidFill>
            <a:schemeClr val="accent1">
              <a:lumMod val="60000"/>
              <a:lumOff val="40000"/>
            </a:schemeClr>
          </a:solidFill>
        </p:grpSpPr>
        <p:sp>
          <p:nvSpPr>
            <p:cNvPr id="10" name="Rounded Rectangle 9"/>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2" name="TextBox 11"/>
          <p:cNvSpPr txBox="1"/>
          <p:nvPr/>
        </p:nvSpPr>
        <p:spPr>
          <a:xfrm>
            <a:off x="610704" y="2103337"/>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Identify the pages used to initiate template transactions.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3" name="Group 12"/>
          <p:cNvGrpSpPr/>
          <p:nvPr/>
        </p:nvGrpSpPr>
        <p:grpSpPr>
          <a:xfrm>
            <a:off x="452335" y="2881847"/>
            <a:ext cx="9343056" cy="620884"/>
            <a:chOff x="493963" y="2576648"/>
            <a:chExt cx="6915485" cy="826560"/>
          </a:xfrm>
          <a:solidFill>
            <a:schemeClr val="accent1">
              <a:lumMod val="60000"/>
              <a:lumOff val="40000"/>
            </a:schemeClr>
          </a:solidFill>
        </p:grpSpPr>
        <p:sp>
          <p:nvSpPr>
            <p:cNvPr id="14" name="Rounded Rectangle 1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6" name="TextBox 15"/>
          <p:cNvSpPr txBox="1"/>
          <p:nvPr/>
        </p:nvSpPr>
        <p:spPr>
          <a:xfrm>
            <a:off x="610704" y="298230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Initiate full hire, concurrent hire, and </a:t>
            </a:r>
            <a:r>
              <a:rPr lang="en-US" sz="2000" dirty="0" smtClean="0">
                <a:solidFill>
                  <a:prstClr val="black"/>
                </a:solidFill>
                <a:latin typeface="Arial"/>
              </a:rPr>
              <a:t>termination</a:t>
            </a:r>
            <a:r>
              <a:rPr lang="en-US" sz="2000" noProof="0" dirty="0" smtClean="0">
                <a:solidFill>
                  <a:prstClr val="black"/>
                </a:solidFill>
                <a:latin typeface="Arial"/>
              </a:rPr>
              <a:t> template transactions.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7" name="Group 16"/>
          <p:cNvGrpSpPr/>
          <p:nvPr/>
        </p:nvGrpSpPr>
        <p:grpSpPr>
          <a:xfrm>
            <a:off x="452335" y="3760811"/>
            <a:ext cx="9343056" cy="620884"/>
            <a:chOff x="493963" y="2576648"/>
            <a:chExt cx="6915485" cy="826560"/>
          </a:xfrm>
          <a:solidFill>
            <a:schemeClr val="accent1">
              <a:lumMod val="60000"/>
              <a:lumOff val="40000"/>
            </a:schemeClr>
          </a:solidFill>
        </p:grpSpPr>
        <p:sp>
          <p:nvSpPr>
            <p:cNvPr id="18" name="Rounded Rectangle 1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0" name="TextBox 19"/>
          <p:cNvSpPr txBox="1"/>
          <p:nvPr/>
        </p:nvSpPr>
        <p:spPr>
          <a:xfrm>
            <a:off x="610704" y="3861265"/>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Describe the PayPath Transaction system process.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1" name="Group 20"/>
          <p:cNvGrpSpPr/>
          <p:nvPr/>
        </p:nvGrpSpPr>
        <p:grpSpPr>
          <a:xfrm>
            <a:off x="439635" y="4510111"/>
            <a:ext cx="9343056" cy="620884"/>
            <a:chOff x="493963" y="2576648"/>
            <a:chExt cx="6915485" cy="826560"/>
          </a:xfrm>
          <a:solidFill>
            <a:schemeClr val="accent1">
              <a:lumMod val="60000"/>
              <a:lumOff val="40000"/>
            </a:schemeClr>
          </a:solidFill>
        </p:grpSpPr>
        <p:sp>
          <p:nvSpPr>
            <p:cNvPr id="22" name="Rounded Rectangle 2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4" name="TextBox 23"/>
          <p:cNvSpPr txBox="1"/>
          <p:nvPr/>
        </p:nvSpPr>
        <p:spPr>
          <a:xfrm>
            <a:off x="648804" y="4597865"/>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positon data, job data changes and Additional Pay.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 name="Group 24"/>
          <p:cNvGrpSpPr/>
          <p:nvPr/>
        </p:nvGrpSpPr>
        <p:grpSpPr>
          <a:xfrm>
            <a:off x="503135" y="5284811"/>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8" name="TextBox 27"/>
          <p:cNvSpPr txBox="1"/>
          <p:nvPr/>
        </p:nvSpPr>
        <p:spPr>
          <a:xfrm>
            <a:off x="661504" y="5385265"/>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various PayPath combination transactions.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96391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372" y="1283464"/>
            <a:ext cx="6669100" cy="2668423"/>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If </a:t>
            </a:r>
            <a:r>
              <a:rPr lang="en-US" dirty="0"/>
              <a:t>the new hire has an existing tracker profile, then you can add their Tracker Profile ID and indicate whether their I-9 section 2 needs to be completed remotely. This information is copied to the employee's Person Profile component</a:t>
            </a:r>
            <a:r>
              <a:rPr lang="en-US" dirty="0" smtClean="0"/>
              <a:t>.</a:t>
            </a:r>
          </a:p>
          <a:p>
            <a:pPr marL="285750" indent="-285750">
              <a:lnSpc>
                <a:spcPct val="107000"/>
              </a:lnSpc>
              <a:spcAft>
                <a:spcPts val="800"/>
              </a:spcAft>
              <a:buFont typeface="Arial" panose="020B0604020202020204" pitchFamily="34" charset="0"/>
              <a:buChar char="•"/>
            </a:pPr>
            <a:r>
              <a:rPr lang="en-US" dirty="0" smtClean="0">
                <a:cs typeface="Arial"/>
              </a:rPr>
              <a:t>Click in the </a:t>
            </a:r>
            <a:r>
              <a:rPr lang="en-US" b="1" dirty="0" smtClean="0">
                <a:cs typeface="Arial"/>
              </a:rPr>
              <a:t>Tracker Profile ID </a:t>
            </a:r>
            <a:r>
              <a:rPr lang="en-US" dirty="0" smtClean="0">
                <a:cs typeface="Arial"/>
              </a:rPr>
              <a:t>field.</a:t>
            </a:r>
          </a:p>
          <a:p>
            <a:pPr marL="285750" indent="-285750">
              <a:lnSpc>
                <a:spcPct val="107000"/>
              </a:lnSpc>
              <a:spcAft>
                <a:spcPts val="800"/>
              </a:spcAft>
              <a:buFont typeface="Arial" panose="020B0604020202020204" pitchFamily="34" charset="0"/>
              <a:buChar char="•"/>
            </a:pPr>
            <a:r>
              <a:rPr lang="en-US" dirty="0"/>
              <a:t>Use the </a:t>
            </a:r>
            <a:r>
              <a:rPr lang="en-US" b="1" dirty="0"/>
              <a:t>Comments</a:t>
            </a:r>
            <a:r>
              <a:rPr lang="en-US" dirty="0"/>
              <a:t> field to enter specific details or an explanation regarding the transaction. </a:t>
            </a:r>
            <a:r>
              <a:rPr lang="en-US" dirty="0" smtClean="0">
                <a:cs typeface="Arial"/>
              </a:rPr>
              <a:t>Click the </a:t>
            </a:r>
            <a:r>
              <a:rPr lang="en-US" b="1" dirty="0" smtClean="0">
                <a:cs typeface="Arial"/>
              </a:rPr>
              <a:t>Job Data </a:t>
            </a:r>
            <a:r>
              <a:rPr lang="en-US" dirty="0" smtClean="0">
                <a:cs typeface="Arial"/>
              </a:rPr>
              <a:t>tab.</a:t>
            </a:r>
          </a:p>
        </p:txBody>
      </p:sp>
      <p:pic>
        <p:nvPicPr>
          <p:cNvPr id="5" name="Picture 4"/>
          <p:cNvPicPr>
            <a:picLocks noChangeAspect="1"/>
          </p:cNvPicPr>
          <p:nvPr/>
        </p:nvPicPr>
        <p:blipFill>
          <a:blip r:embed="rId3"/>
          <a:stretch>
            <a:fillRect/>
          </a:stretch>
        </p:blipFill>
        <p:spPr>
          <a:xfrm>
            <a:off x="7961686" y="782344"/>
            <a:ext cx="3974246" cy="5931148"/>
          </a:xfrm>
          <a:prstGeom prst="rect">
            <a:avLst/>
          </a:prstGeom>
          <a:ln>
            <a:solidFill>
              <a:schemeClr val="tx1"/>
            </a:solidFill>
          </a:ln>
        </p:spPr>
      </p:pic>
      <p:sp>
        <p:nvSpPr>
          <p:cNvPr id="7" name="Title 1"/>
          <p:cNvSpPr>
            <a:spLocks noGrp="1"/>
          </p:cNvSpPr>
          <p:nvPr>
            <p:ph type="title"/>
          </p:nvPr>
        </p:nvSpPr>
        <p:spPr>
          <a:xfrm>
            <a:off x="173736" y="163219"/>
            <a:ext cx="10660299" cy="685800"/>
          </a:xfrm>
        </p:spPr>
        <p:txBody>
          <a:bodyPr/>
          <a:lstStyle/>
          <a:p>
            <a:r>
              <a:rPr lang="en-US" dirty="0" smtClean="0">
                <a:solidFill>
                  <a:schemeClr val="accent5"/>
                </a:solidFill>
              </a:rPr>
              <a:t>ACADEMIC FULL HIRE PERSONAL DATA</a:t>
            </a:r>
            <a:endParaRPr lang="en-US" dirty="0">
              <a:solidFill>
                <a:schemeClr val="accent5"/>
              </a:solidFill>
            </a:endParaRPr>
          </a:p>
        </p:txBody>
      </p:sp>
    </p:spTree>
    <p:extLst>
      <p:ext uri="{BB962C8B-B14F-4D97-AF65-F5344CB8AC3E}">
        <p14:creationId xmlns:p14="http://schemas.microsoft.com/office/powerpoint/2010/main" val="360152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1648" y="1003964"/>
            <a:ext cx="7356452" cy="5529462"/>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Click </a:t>
            </a:r>
            <a:r>
              <a:rPr lang="en-US" b="1" dirty="0" smtClean="0"/>
              <a:t>Position</a:t>
            </a:r>
            <a:r>
              <a:rPr lang="en-US" dirty="0" smtClean="0"/>
              <a:t> number. The following fields will automatically populate based on </a:t>
            </a:r>
            <a:r>
              <a:rPr lang="en-US" b="1" dirty="0" smtClean="0"/>
              <a:t>Position</a:t>
            </a:r>
            <a:r>
              <a:rPr lang="en-US" dirty="0" smtClean="0"/>
              <a:t> number. </a:t>
            </a:r>
            <a:r>
              <a:rPr lang="en-US" dirty="0"/>
              <a:t>You only have access to position numbers within your business </a:t>
            </a:r>
            <a:r>
              <a:rPr lang="en-US" dirty="0" smtClean="0"/>
              <a:t>unit.</a:t>
            </a:r>
          </a:p>
          <a:p>
            <a:pPr marL="285750" indent="-285750">
              <a:lnSpc>
                <a:spcPct val="107000"/>
              </a:lnSpc>
              <a:buFont typeface="Arial" panose="020B0604020202020204" pitchFamily="34" charset="0"/>
              <a:buChar char="•"/>
            </a:pPr>
            <a:r>
              <a:rPr lang="en-US" b="1" dirty="0" smtClean="0">
                <a:cs typeface="Arial"/>
              </a:rPr>
              <a:t>Business Unit</a:t>
            </a:r>
          </a:p>
          <a:p>
            <a:pPr marL="285750" indent="-285750">
              <a:lnSpc>
                <a:spcPct val="107000"/>
              </a:lnSpc>
              <a:buFont typeface="Arial" panose="020B0604020202020204" pitchFamily="34" charset="0"/>
              <a:buChar char="•"/>
            </a:pPr>
            <a:r>
              <a:rPr lang="en-US" b="1" dirty="0" smtClean="0">
                <a:cs typeface="Arial"/>
              </a:rPr>
              <a:t>Location Code</a:t>
            </a:r>
          </a:p>
          <a:p>
            <a:pPr marL="285750" indent="-285750">
              <a:lnSpc>
                <a:spcPct val="107000"/>
              </a:lnSpc>
              <a:buFont typeface="Arial" panose="020B0604020202020204" pitchFamily="34" charset="0"/>
              <a:buChar char="•"/>
            </a:pPr>
            <a:r>
              <a:rPr lang="en-US" b="1" dirty="0" smtClean="0">
                <a:cs typeface="Arial"/>
              </a:rPr>
              <a:t>Department</a:t>
            </a:r>
          </a:p>
          <a:p>
            <a:pPr marL="285750" indent="-285750">
              <a:lnSpc>
                <a:spcPct val="107000"/>
              </a:lnSpc>
              <a:buFont typeface="Arial" panose="020B0604020202020204" pitchFamily="34" charset="0"/>
              <a:buChar char="•"/>
            </a:pPr>
            <a:r>
              <a:rPr lang="en-US" b="1" dirty="0" smtClean="0">
                <a:cs typeface="Arial"/>
              </a:rPr>
              <a:t>Establishment ID</a:t>
            </a:r>
          </a:p>
          <a:p>
            <a:pPr marL="285750" indent="-285750">
              <a:lnSpc>
                <a:spcPct val="107000"/>
              </a:lnSpc>
              <a:buFont typeface="Arial" panose="020B0604020202020204" pitchFamily="34" charset="0"/>
              <a:buChar char="•"/>
            </a:pPr>
            <a:r>
              <a:rPr lang="en-US" b="1" dirty="0" smtClean="0">
                <a:cs typeface="Arial"/>
              </a:rPr>
              <a:t>Job Code</a:t>
            </a:r>
          </a:p>
          <a:p>
            <a:pPr marL="285750" indent="-285750">
              <a:lnSpc>
                <a:spcPct val="107000"/>
              </a:lnSpc>
              <a:buFont typeface="Arial" panose="020B0604020202020204" pitchFamily="34" charset="0"/>
              <a:buChar char="•"/>
            </a:pPr>
            <a:r>
              <a:rPr lang="en-US" b="1" dirty="0" smtClean="0">
                <a:cs typeface="Arial"/>
              </a:rPr>
              <a:t>FLSA Status</a:t>
            </a:r>
          </a:p>
          <a:p>
            <a:pPr marL="285750" indent="-285750">
              <a:lnSpc>
                <a:spcPct val="107000"/>
              </a:lnSpc>
              <a:buFont typeface="Arial" panose="020B0604020202020204" pitchFamily="34" charset="0"/>
              <a:buChar char="•"/>
            </a:pPr>
            <a:r>
              <a:rPr lang="en-US" b="1" dirty="0" smtClean="0">
                <a:cs typeface="Arial"/>
              </a:rPr>
              <a:t>Union Code</a:t>
            </a:r>
          </a:p>
          <a:p>
            <a:pPr marL="285750" indent="-285750">
              <a:lnSpc>
                <a:spcPct val="107000"/>
              </a:lnSpc>
              <a:buFont typeface="Arial" panose="020B0604020202020204" pitchFamily="34" charset="0"/>
              <a:buChar char="•"/>
            </a:pPr>
            <a:r>
              <a:rPr lang="en-US" b="1" dirty="0" smtClean="0">
                <a:cs typeface="Arial"/>
              </a:rPr>
              <a:t>Reports to Position number</a:t>
            </a:r>
          </a:p>
          <a:p>
            <a:pPr marL="285750" indent="-285750">
              <a:lnSpc>
                <a:spcPct val="107000"/>
              </a:lnSpc>
              <a:buFont typeface="Arial" panose="020B0604020202020204" pitchFamily="34" charset="0"/>
              <a:buChar char="•"/>
            </a:pPr>
            <a:r>
              <a:rPr lang="en-US" b="1" dirty="0" smtClean="0">
                <a:cs typeface="Arial"/>
              </a:rPr>
              <a:t>Employee Classification </a:t>
            </a:r>
          </a:p>
          <a:p>
            <a:pPr marL="285750" indent="-285750">
              <a:lnSpc>
                <a:spcPct val="107000"/>
              </a:lnSpc>
              <a:buFont typeface="Arial" panose="020B0604020202020204" pitchFamily="34" charset="0"/>
              <a:buChar char="•"/>
            </a:pPr>
            <a:r>
              <a:rPr lang="en-US" b="1" dirty="0" smtClean="0">
                <a:cs typeface="Arial"/>
              </a:rPr>
              <a:t>Classified/Unclassified </a:t>
            </a:r>
          </a:p>
          <a:p>
            <a:pPr marL="285750" indent="-285750">
              <a:lnSpc>
                <a:spcPct val="107000"/>
              </a:lnSpc>
              <a:buFont typeface="Arial" panose="020B0604020202020204" pitchFamily="34" charset="0"/>
              <a:buChar char="•"/>
            </a:pPr>
            <a:r>
              <a:rPr lang="en-US" b="1" dirty="0" smtClean="0">
                <a:cs typeface="Arial"/>
              </a:rPr>
              <a:t>Standard Hours</a:t>
            </a:r>
          </a:p>
          <a:p>
            <a:pPr marL="285750" indent="-285750">
              <a:lnSpc>
                <a:spcPct val="107000"/>
              </a:lnSpc>
              <a:buFont typeface="Arial" panose="020B0604020202020204" pitchFamily="34" charset="0"/>
              <a:buChar char="•"/>
            </a:pPr>
            <a:r>
              <a:rPr lang="en-US" b="1" dirty="0" smtClean="0">
                <a:cs typeface="Arial"/>
              </a:rPr>
              <a:t>FTE</a:t>
            </a:r>
          </a:p>
          <a:p>
            <a:pPr marL="285750" indent="-285750">
              <a:lnSpc>
                <a:spcPct val="107000"/>
              </a:lnSpc>
              <a:buFont typeface="Arial" panose="020B0604020202020204" pitchFamily="34" charset="0"/>
              <a:buChar char="•"/>
            </a:pPr>
            <a:r>
              <a:rPr lang="en-US" b="1" dirty="0" smtClean="0">
                <a:cs typeface="Arial"/>
              </a:rPr>
              <a:t>Salary Administration Plan </a:t>
            </a:r>
          </a:p>
          <a:p>
            <a:pPr marL="285750" indent="-285750">
              <a:lnSpc>
                <a:spcPct val="107000"/>
              </a:lnSpc>
              <a:buFont typeface="Arial" panose="020B0604020202020204" pitchFamily="34" charset="0"/>
              <a:buChar char="•"/>
            </a:pPr>
            <a:r>
              <a:rPr lang="en-US" b="1" dirty="0" smtClean="0">
                <a:cs typeface="Arial"/>
              </a:rPr>
              <a:t>Salary Grade </a:t>
            </a:r>
          </a:p>
          <a:p>
            <a:pPr marL="285750" indent="-285750">
              <a:lnSpc>
                <a:spcPct val="107000"/>
              </a:lnSpc>
              <a:buFont typeface="Arial" panose="020B0604020202020204" pitchFamily="34" charset="0"/>
              <a:buChar char="•"/>
            </a:pPr>
            <a:r>
              <a:rPr lang="en-US" b="1" dirty="0" smtClean="0">
                <a:cs typeface="Arial"/>
              </a:rPr>
              <a:t>Compensation frequency all default</a:t>
            </a:r>
          </a:p>
        </p:txBody>
      </p:sp>
      <p:pic>
        <p:nvPicPr>
          <p:cNvPr id="2" name="Picture 1"/>
          <p:cNvPicPr>
            <a:picLocks noChangeAspect="1"/>
          </p:cNvPicPr>
          <p:nvPr/>
        </p:nvPicPr>
        <p:blipFill>
          <a:blip r:embed="rId3"/>
          <a:stretch>
            <a:fillRect/>
          </a:stretch>
        </p:blipFill>
        <p:spPr>
          <a:xfrm>
            <a:off x="7808660" y="849019"/>
            <a:ext cx="4172061" cy="5881390"/>
          </a:xfrm>
          <a:prstGeom prst="rect">
            <a:avLst/>
          </a:prstGeom>
          <a:ln>
            <a:solidFill>
              <a:schemeClr val="tx1"/>
            </a:solidFill>
          </a:ln>
        </p:spPr>
      </p:pic>
      <p:sp>
        <p:nvSpPr>
          <p:cNvPr id="6" name="Title 1"/>
          <p:cNvSpPr>
            <a:spLocks noGrp="1"/>
          </p:cNvSpPr>
          <p:nvPr>
            <p:ph type="title"/>
          </p:nvPr>
        </p:nvSpPr>
        <p:spPr>
          <a:xfrm>
            <a:off x="174058" y="163219"/>
            <a:ext cx="8076807" cy="685800"/>
          </a:xfrm>
        </p:spPr>
        <p:txBody>
          <a:bodyPr/>
          <a:lstStyle/>
          <a:p>
            <a:r>
              <a:rPr lang="en-US" dirty="0" smtClean="0">
                <a:solidFill>
                  <a:schemeClr val="accent5"/>
                </a:solidFill>
              </a:rPr>
              <a:t>ACADEMIC FULL HIRE JOB DATA</a:t>
            </a:r>
            <a:endParaRPr lang="en-US" dirty="0">
              <a:solidFill>
                <a:schemeClr val="accent5"/>
              </a:solidFill>
            </a:endParaRPr>
          </a:p>
        </p:txBody>
      </p:sp>
    </p:spTree>
    <p:extLst>
      <p:ext uri="{BB962C8B-B14F-4D97-AF65-F5344CB8AC3E}">
        <p14:creationId xmlns:p14="http://schemas.microsoft.com/office/powerpoint/2010/main" val="2702670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974" y="163219"/>
            <a:ext cx="10963618" cy="685800"/>
          </a:xfrm>
        </p:spPr>
        <p:txBody>
          <a:bodyPr/>
          <a:lstStyle/>
          <a:p>
            <a:r>
              <a:rPr lang="en-US" sz="4000" dirty="0" smtClean="0">
                <a:solidFill>
                  <a:schemeClr val="accent5"/>
                </a:solidFill>
              </a:rPr>
              <a:t>ACADEMIC FULL HIRE JOB DATA</a:t>
            </a:r>
            <a:endParaRPr lang="en-US" sz="4000" dirty="0">
              <a:solidFill>
                <a:schemeClr val="accent5"/>
              </a:solidFill>
            </a:endParaRPr>
          </a:p>
        </p:txBody>
      </p:sp>
      <p:pic>
        <p:nvPicPr>
          <p:cNvPr id="2" name="Picture 1"/>
          <p:cNvPicPr>
            <a:picLocks noChangeAspect="1"/>
          </p:cNvPicPr>
          <p:nvPr/>
        </p:nvPicPr>
        <p:blipFill>
          <a:blip r:embed="rId3"/>
          <a:stretch>
            <a:fillRect/>
          </a:stretch>
        </p:blipFill>
        <p:spPr>
          <a:xfrm>
            <a:off x="7746932" y="849019"/>
            <a:ext cx="4233789" cy="5881389"/>
          </a:xfrm>
          <a:prstGeom prst="rect">
            <a:avLst/>
          </a:prstGeom>
          <a:ln>
            <a:solidFill>
              <a:schemeClr val="tx1"/>
            </a:solidFill>
          </a:ln>
        </p:spPr>
      </p:pic>
      <p:sp>
        <p:nvSpPr>
          <p:cNvPr id="5" name="Rectangle 4"/>
          <p:cNvSpPr/>
          <p:nvPr/>
        </p:nvSpPr>
        <p:spPr>
          <a:xfrm>
            <a:off x="661054" y="1820569"/>
            <a:ext cx="6832798" cy="3137077"/>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Enter </a:t>
            </a:r>
            <a:r>
              <a:rPr lang="en-US" b="1" dirty="0" smtClean="0"/>
              <a:t>Academic Duration of Appointment</a:t>
            </a:r>
            <a:r>
              <a:rPr lang="en-US" dirty="0" smtClean="0"/>
              <a:t>. This is for locations </a:t>
            </a:r>
            <a:r>
              <a:rPr lang="en-US" dirty="0"/>
              <a:t>to track additional information relating to the </a:t>
            </a:r>
            <a:r>
              <a:rPr lang="en-US" b="1" dirty="0"/>
              <a:t>Expected Job End Date </a:t>
            </a:r>
            <a:r>
              <a:rPr lang="en-US" dirty="0" smtClean="0"/>
              <a:t>field. Options </a:t>
            </a:r>
            <a:r>
              <a:rPr lang="en-US" dirty="0"/>
              <a:t>include: </a:t>
            </a:r>
          </a:p>
          <a:p>
            <a:pPr marL="742950" lvl="1" indent="-285750">
              <a:lnSpc>
                <a:spcPct val="107000"/>
              </a:lnSpc>
              <a:buFont typeface="Arial" panose="020B0604020202020204" pitchFamily="34" charset="0"/>
              <a:buChar char="•"/>
            </a:pPr>
            <a:r>
              <a:rPr lang="en-US" dirty="0" smtClean="0"/>
              <a:t>Continuing </a:t>
            </a:r>
            <a:r>
              <a:rPr lang="en-US" dirty="0"/>
              <a:t>(Unit 18) </a:t>
            </a:r>
          </a:p>
          <a:p>
            <a:pPr marL="742950" lvl="1" indent="-285750">
              <a:lnSpc>
                <a:spcPct val="107000"/>
              </a:lnSpc>
              <a:buFont typeface="Arial" panose="020B0604020202020204" pitchFamily="34" charset="0"/>
              <a:buChar char="•"/>
            </a:pPr>
            <a:r>
              <a:rPr lang="en-US" dirty="0" smtClean="0"/>
              <a:t>End </a:t>
            </a:r>
            <a:r>
              <a:rPr lang="en-US" dirty="0"/>
              <a:t>Date (Academic Term Appts) </a:t>
            </a:r>
          </a:p>
          <a:p>
            <a:pPr marL="742950" lvl="1" indent="-285750">
              <a:lnSpc>
                <a:spcPct val="107000"/>
              </a:lnSpc>
              <a:buFont typeface="Arial" panose="020B0604020202020204" pitchFamily="34" charset="0"/>
              <a:buChar char="•"/>
            </a:pPr>
            <a:r>
              <a:rPr lang="en-US" dirty="0" smtClean="0"/>
              <a:t>Indefinite </a:t>
            </a:r>
          </a:p>
          <a:p>
            <a:pPr marL="742950" lvl="1" indent="-285750">
              <a:lnSpc>
                <a:spcPct val="107000"/>
              </a:lnSpc>
              <a:buFont typeface="Arial" panose="020B0604020202020204" pitchFamily="34" charset="0"/>
              <a:buChar char="•"/>
            </a:pPr>
            <a:r>
              <a:rPr lang="en-US" dirty="0" smtClean="0"/>
              <a:t>Potential </a:t>
            </a:r>
            <a:r>
              <a:rPr lang="en-US" dirty="0"/>
              <a:t>Security </a:t>
            </a:r>
          </a:p>
          <a:p>
            <a:pPr marL="742950" lvl="1" indent="-285750">
              <a:lnSpc>
                <a:spcPct val="107000"/>
              </a:lnSpc>
              <a:buFont typeface="Arial" panose="020B0604020202020204" pitchFamily="34" charset="0"/>
              <a:buChar char="•"/>
            </a:pPr>
            <a:r>
              <a:rPr lang="en-US" dirty="0" smtClean="0"/>
              <a:t>Security </a:t>
            </a:r>
            <a:r>
              <a:rPr lang="en-US" dirty="0"/>
              <a:t>(LSOE) </a:t>
            </a:r>
          </a:p>
          <a:p>
            <a:pPr marL="742950" lvl="1" indent="-285750">
              <a:lnSpc>
                <a:spcPct val="107000"/>
              </a:lnSpc>
              <a:buFont typeface="Arial" panose="020B0604020202020204" pitchFamily="34" charset="0"/>
              <a:buChar char="•"/>
            </a:pPr>
            <a:r>
              <a:rPr lang="en-US" dirty="0" smtClean="0"/>
              <a:t>Tenure </a:t>
            </a:r>
            <a:r>
              <a:rPr lang="en-US" dirty="0"/>
              <a:t>Track (Ladder Rank) </a:t>
            </a:r>
          </a:p>
          <a:p>
            <a:pPr marL="742950" lvl="1" indent="-285750">
              <a:lnSpc>
                <a:spcPct val="107000"/>
              </a:lnSpc>
              <a:buFont typeface="Arial" panose="020B0604020202020204" pitchFamily="34" charset="0"/>
              <a:buChar char="•"/>
            </a:pPr>
            <a:r>
              <a:rPr lang="en-US" dirty="0" smtClean="0"/>
              <a:t>Tenured  </a:t>
            </a:r>
          </a:p>
        </p:txBody>
      </p:sp>
    </p:spTree>
    <p:extLst>
      <p:ext uri="{BB962C8B-B14F-4D97-AF65-F5344CB8AC3E}">
        <p14:creationId xmlns:p14="http://schemas.microsoft.com/office/powerpoint/2010/main" val="761469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753691"/>
            <a:ext cx="7145351" cy="6072047"/>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a:t>Select </a:t>
            </a:r>
            <a:r>
              <a:rPr lang="en-US" dirty="0" smtClean="0"/>
              <a:t>the </a:t>
            </a:r>
            <a:r>
              <a:rPr lang="en-US" b="1" dirty="0" smtClean="0"/>
              <a:t>Step</a:t>
            </a:r>
            <a:r>
              <a:rPr lang="en-US" dirty="0" smtClean="0"/>
              <a:t>.  </a:t>
            </a:r>
            <a:endParaRPr lang="en-US" dirty="0"/>
          </a:p>
          <a:p>
            <a:pPr marL="285750" indent="-285750">
              <a:lnSpc>
                <a:spcPct val="107000"/>
              </a:lnSpc>
              <a:spcAft>
                <a:spcPts val="800"/>
              </a:spcAft>
              <a:buFont typeface="Arial" panose="020B0604020202020204" pitchFamily="34" charset="0"/>
              <a:buChar char="•"/>
            </a:pPr>
            <a:r>
              <a:rPr lang="en-US" dirty="0"/>
              <a:t>The </a:t>
            </a:r>
            <a:r>
              <a:rPr lang="en-US" b="1" dirty="0"/>
              <a:t>Comp Rate Code</a:t>
            </a:r>
            <a:r>
              <a:rPr lang="en-US" dirty="0"/>
              <a:t>, </a:t>
            </a:r>
            <a:r>
              <a:rPr lang="en-US" b="1" dirty="0"/>
              <a:t>Compensation </a:t>
            </a:r>
            <a:r>
              <a:rPr lang="en-US" b="1" dirty="0" smtClean="0"/>
              <a:t>Rate, </a:t>
            </a:r>
            <a:r>
              <a:rPr lang="en-US" dirty="0"/>
              <a:t>and </a:t>
            </a:r>
            <a:r>
              <a:rPr lang="en-US" b="1" dirty="0"/>
              <a:t>Compensation Frequency </a:t>
            </a:r>
            <a:r>
              <a:rPr lang="en-US" dirty="0"/>
              <a:t>fields are automatically populated based on the </a:t>
            </a:r>
            <a:r>
              <a:rPr lang="en-US" b="1" dirty="0"/>
              <a:t>Step</a:t>
            </a:r>
            <a:r>
              <a:rPr lang="en-US" dirty="0"/>
              <a:t> that was entered. </a:t>
            </a:r>
          </a:p>
          <a:p>
            <a:pPr marL="285750" indent="-285750">
              <a:lnSpc>
                <a:spcPct val="107000"/>
              </a:lnSpc>
              <a:spcAft>
                <a:spcPts val="800"/>
              </a:spcAft>
              <a:buFont typeface="Arial" panose="020B0604020202020204" pitchFamily="34" charset="0"/>
              <a:buChar char="•"/>
            </a:pPr>
            <a:r>
              <a:rPr lang="en-US" dirty="0"/>
              <a:t>You can add additional compensation rows by clicking the add a row (+) button. For example, if you need to add an </a:t>
            </a:r>
            <a:r>
              <a:rPr lang="en-US" dirty="0" smtClean="0"/>
              <a:t>off scale </a:t>
            </a:r>
            <a:r>
              <a:rPr lang="en-US" dirty="0"/>
              <a:t>component.</a:t>
            </a:r>
          </a:p>
          <a:p>
            <a:pPr marL="285750" indent="-285750">
              <a:lnSpc>
                <a:spcPct val="107000"/>
              </a:lnSpc>
              <a:spcAft>
                <a:spcPts val="800"/>
              </a:spcAft>
              <a:buFont typeface="Arial" panose="020B0604020202020204" pitchFamily="34" charset="0"/>
              <a:buChar char="•"/>
            </a:pPr>
            <a:r>
              <a:rPr lang="en-US" dirty="0" smtClean="0"/>
              <a:t>Use </a:t>
            </a:r>
            <a:r>
              <a:rPr lang="en-US" dirty="0"/>
              <a:t>the </a:t>
            </a:r>
            <a:r>
              <a:rPr lang="en-US" b="1" dirty="0"/>
              <a:t>Supporting documents </a:t>
            </a:r>
            <a:r>
              <a:rPr lang="en-US" dirty="0"/>
              <a:t>link to attach supporting documents for the new hire</a:t>
            </a:r>
            <a:r>
              <a:rPr lang="en-US" dirty="0" smtClean="0"/>
              <a:t>.</a:t>
            </a:r>
          </a:p>
          <a:p>
            <a:pPr marL="285750" indent="-285750">
              <a:lnSpc>
                <a:spcPct val="107000"/>
              </a:lnSpc>
              <a:spcAft>
                <a:spcPts val="800"/>
              </a:spcAft>
              <a:buFont typeface="Arial" panose="020B0604020202020204" pitchFamily="34" charset="0"/>
              <a:buChar char="•"/>
            </a:pPr>
            <a:r>
              <a:rPr lang="en-US" sz="1700" dirty="0"/>
              <a:t>An </a:t>
            </a:r>
            <a:r>
              <a:rPr lang="en-US" sz="1700" b="1" dirty="0" smtClean="0"/>
              <a:t>Expected Job End Date </a:t>
            </a:r>
            <a:r>
              <a:rPr lang="en-US" sz="1700" dirty="0"/>
              <a:t>should be entered for all academic employee classes, except: </a:t>
            </a:r>
          </a:p>
          <a:p>
            <a:pPr marL="742950" lvl="1" indent="-285750">
              <a:lnSpc>
                <a:spcPct val="107000"/>
              </a:lnSpc>
              <a:buFont typeface="Arial" panose="020B0604020202020204" pitchFamily="34" charset="0"/>
              <a:buChar char="•"/>
            </a:pPr>
            <a:r>
              <a:rPr lang="en-US" sz="1700" dirty="0" smtClean="0"/>
              <a:t>  3 </a:t>
            </a:r>
            <a:r>
              <a:rPr lang="en-US" sz="1700" dirty="0"/>
              <a:t>- Academic Recall </a:t>
            </a:r>
          </a:p>
          <a:p>
            <a:pPr marL="742950" lvl="1" indent="-285750">
              <a:lnSpc>
                <a:spcPct val="107000"/>
              </a:lnSpc>
              <a:buFont typeface="Arial" panose="020B0604020202020204" pitchFamily="34" charset="0"/>
              <a:buChar char="•"/>
            </a:pPr>
            <a:r>
              <a:rPr lang="en-US" sz="1700" dirty="0" smtClean="0"/>
              <a:t>  9 </a:t>
            </a:r>
            <a:r>
              <a:rPr lang="en-US" sz="1700" dirty="0"/>
              <a:t>- Faculty </a:t>
            </a:r>
          </a:p>
          <a:p>
            <a:pPr marL="742950" lvl="1" indent="-285750">
              <a:lnSpc>
                <a:spcPct val="107000"/>
              </a:lnSpc>
              <a:buFont typeface="Arial" panose="020B0604020202020204" pitchFamily="34" charset="0"/>
              <a:buChar char="•"/>
            </a:pPr>
            <a:r>
              <a:rPr lang="en-US" sz="1700" dirty="0"/>
              <a:t>10 - Non-Faculty </a:t>
            </a:r>
          </a:p>
          <a:p>
            <a:pPr marL="742950" lvl="1" indent="-285750">
              <a:lnSpc>
                <a:spcPct val="107000"/>
              </a:lnSpc>
              <a:buFont typeface="Arial" panose="020B0604020202020204" pitchFamily="34" charset="0"/>
              <a:buChar char="•"/>
            </a:pPr>
            <a:r>
              <a:rPr lang="en-US" sz="1700" dirty="0"/>
              <a:t>11 - Academic Student </a:t>
            </a:r>
          </a:p>
          <a:p>
            <a:pPr marL="742950" lvl="1" indent="-285750">
              <a:lnSpc>
                <a:spcPct val="107000"/>
              </a:lnSpc>
              <a:buFont typeface="Arial" panose="020B0604020202020204" pitchFamily="34" charset="0"/>
              <a:buChar char="•"/>
            </a:pPr>
            <a:r>
              <a:rPr lang="en-US" sz="1700" dirty="0"/>
              <a:t>14 - Academic Contingent Worker </a:t>
            </a:r>
          </a:p>
          <a:p>
            <a:pPr marL="742950" lvl="1" indent="-285750">
              <a:lnSpc>
                <a:spcPct val="107000"/>
              </a:lnSpc>
              <a:buFont typeface="Arial" panose="020B0604020202020204" pitchFamily="34" charset="0"/>
              <a:buChar char="•"/>
            </a:pPr>
            <a:r>
              <a:rPr lang="en-US" sz="1700" dirty="0"/>
              <a:t>21 - Emeriti </a:t>
            </a:r>
          </a:p>
          <a:p>
            <a:pPr marL="742950" lvl="1" indent="-285750">
              <a:lnSpc>
                <a:spcPct val="107000"/>
              </a:lnSpc>
              <a:buFont typeface="Arial" panose="020B0604020202020204" pitchFamily="34" charset="0"/>
              <a:buChar char="•"/>
            </a:pPr>
            <a:r>
              <a:rPr lang="en-US" sz="1700" dirty="0"/>
              <a:t>22 - Deans/Faculty Administrators </a:t>
            </a:r>
          </a:p>
          <a:p>
            <a:pPr marL="742950" lvl="1" indent="-285750">
              <a:lnSpc>
                <a:spcPct val="107000"/>
              </a:lnSpc>
              <a:buFont typeface="Arial" panose="020B0604020202020204" pitchFamily="34" charset="0"/>
              <a:buChar char="•"/>
            </a:pPr>
            <a:r>
              <a:rPr lang="en-US" sz="1700" dirty="0"/>
              <a:t>23 - Post </a:t>
            </a:r>
            <a:r>
              <a:rPr lang="en-US" sz="1700" dirty="0" smtClean="0"/>
              <a:t>Docs</a:t>
            </a:r>
            <a:endParaRPr lang="en-US" sz="1700" dirty="0"/>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ACADEMIC FULL HIRE JOB DATA</a:t>
            </a:r>
            <a:endParaRPr lang="en-US" dirty="0">
              <a:solidFill>
                <a:schemeClr val="accent5"/>
              </a:solidFill>
            </a:endParaRPr>
          </a:p>
        </p:txBody>
      </p:sp>
      <p:pic>
        <p:nvPicPr>
          <p:cNvPr id="7" name="Picture 6"/>
          <p:cNvPicPr>
            <a:picLocks noChangeAspect="1"/>
          </p:cNvPicPr>
          <p:nvPr/>
        </p:nvPicPr>
        <p:blipFill>
          <a:blip r:embed="rId4"/>
          <a:stretch>
            <a:fillRect/>
          </a:stretch>
        </p:blipFill>
        <p:spPr>
          <a:xfrm>
            <a:off x="7696200" y="750435"/>
            <a:ext cx="4241992" cy="5979973"/>
          </a:xfrm>
          <a:prstGeom prst="rect">
            <a:avLst/>
          </a:prstGeom>
          <a:ln>
            <a:solidFill>
              <a:schemeClr val="tx1"/>
            </a:solidFill>
          </a:ln>
        </p:spPr>
      </p:pic>
    </p:spTree>
    <p:extLst>
      <p:ext uri="{BB962C8B-B14F-4D97-AF65-F5344CB8AC3E}">
        <p14:creationId xmlns:p14="http://schemas.microsoft.com/office/powerpoint/2010/main" val="4282599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810903"/>
            <a:ext cx="11606817" cy="3487045"/>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z="1700" dirty="0" smtClean="0"/>
              <a:t>Click the </a:t>
            </a:r>
            <a:r>
              <a:rPr lang="en-US" sz="1700" b="1" dirty="0" smtClean="0"/>
              <a:t>Earns Dist </a:t>
            </a:r>
            <a:r>
              <a:rPr lang="en-US" sz="1700" dirty="0" smtClean="0"/>
              <a:t>tab.</a:t>
            </a:r>
          </a:p>
          <a:p>
            <a:pPr marL="285750" indent="-285750">
              <a:lnSpc>
                <a:spcPct val="107000"/>
              </a:lnSpc>
              <a:spcAft>
                <a:spcPts val="800"/>
              </a:spcAft>
              <a:buFont typeface="Arial" panose="020B0604020202020204" pitchFamily="34" charset="0"/>
              <a:buChar char="•"/>
            </a:pPr>
            <a:r>
              <a:rPr lang="en-US" sz="1700" dirty="0"/>
              <a:t>In most cases, the </a:t>
            </a:r>
            <a:r>
              <a:rPr lang="en-US" sz="1700" b="1" dirty="0"/>
              <a:t>Job Earnings Distribution </a:t>
            </a:r>
            <a:r>
              <a:rPr lang="en-US" sz="1700" dirty="0"/>
              <a:t>section is automated. </a:t>
            </a:r>
          </a:p>
          <a:p>
            <a:pPr marL="285750" indent="-285750">
              <a:lnSpc>
                <a:spcPct val="107000"/>
              </a:lnSpc>
              <a:spcAft>
                <a:spcPts val="800"/>
              </a:spcAft>
              <a:buFont typeface="Arial" panose="020B0604020202020204" pitchFamily="34" charset="0"/>
              <a:buChar char="•"/>
            </a:pPr>
            <a:r>
              <a:rPr lang="en-US" sz="1700" dirty="0" smtClean="0"/>
              <a:t>The </a:t>
            </a:r>
            <a:r>
              <a:rPr lang="en-US" sz="1700" dirty="0"/>
              <a:t>Job Earnings Distribution section also can be used to manually enter distribution information. </a:t>
            </a:r>
            <a:endParaRPr lang="en-US" sz="1700" dirty="0" smtClean="0"/>
          </a:p>
          <a:p>
            <a:pPr marL="285750" indent="-285750">
              <a:lnSpc>
                <a:spcPct val="107000"/>
              </a:lnSpc>
              <a:spcAft>
                <a:spcPts val="800"/>
              </a:spcAft>
              <a:buFont typeface="Arial" panose="020B0604020202020204" pitchFamily="34" charset="0"/>
              <a:buChar char="•"/>
            </a:pPr>
            <a:r>
              <a:rPr lang="en-US" sz="1700" dirty="0" smtClean="0"/>
              <a:t>After </a:t>
            </a:r>
            <a:r>
              <a:rPr lang="en-US" sz="1700" dirty="0"/>
              <a:t>the Earnings Distribution Type is selected, the Aggregate Comp Rate field is populated with the monthly amount. </a:t>
            </a:r>
            <a:endParaRPr lang="en-US" sz="1700" dirty="0" smtClean="0"/>
          </a:p>
          <a:p>
            <a:pPr marL="742950" lvl="1" indent="-285750">
              <a:lnSpc>
                <a:spcPct val="107000"/>
              </a:lnSpc>
              <a:spcAft>
                <a:spcPts val="800"/>
              </a:spcAft>
              <a:buFont typeface="Arial" panose="020B0604020202020204" pitchFamily="34" charset="0"/>
              <a:buChar char="•"/>
            </a:pPr>
            <a:r>
              <a:rPr lang="en-US" sz="1700" dirty="0" smtClean="0"/>
              <a:t>If </a:t>
            </a:r>
            <a:r>
              <a:rPr lang="en-US" sz="1700" dirty="0"/>
              <a:t>By Amount is selected, the total of all compensation rates entered must add up to the monthly comp rate. </a:t>
            </a:r>
          </a:p>
          <a:p>
            <a:pPr marL="742950" lvl="1" indent="-285750">
              <a:lnSpc>
                <a:spcPct val="107000"/>
              </a:lnSpc>
              <a:spcAft>
                <a:spcPts val="800"/>
              </a:spcAft>
              <a:buFont typeface="Arial" panose="020B0604020202020204" pitchFamily="34" charset="0"/>
              <a:buChar char="•"/>
            </a:pPr>
            <a:r>
              <a:rPr lang="en-US" sz="1700" dirty="0" smtClean="0"/>
              <a:t>If </a:t>
            </a:r>
            <a:r>
              <a:rPr lang="en-US" sz="1700" dirty="0"/>
              <a:t>By Percent is selected, the total of all percentages entered must add up to 100%. </a:t>
            </a:r>
            <a:endParaRPr lang="en-US" sz="1700" dirty="0" smtClean="0"/>
          </a:p>
          <a:p>
            <a:pPr marL="285750" indent="-285750">
              <a:lnSpc>
                <a:spcPct val="107000"/>
              </a:lnSpc>
              <a:spcAft>
                <a:spcPts val="800"/>
              </a:spcAft>
              <a:buFont typeface="Arial" panose="020B0604020202020204" pitchFamily="34" charset="0"/>
              <a:buChar char="•"/>
            </a:pPr>
            <a:r>
              <a:rPr lang="en-US" sz="1700" dirty="0"/>
              <a:t>For certain academic comp rate codes, such as Health Science Comp Plan, earnings codes are defaulted based on the Comp Rate Code entered on the Job Data tab. Also in those cases, earning distribution type is By </a:t>
            </a:r>
            <a:r>
              <a:rPr lang="en-US" sz="1700" dirty="0" smtClean="0"/>
              <a:t>Amount, </a:t>
            </a:r>
            <a:r>
              <a:rPr lang="en-US" sz="1700" dirty="0"/>
              <a:t>and amounts are automatically calculated.</a:t>
            </a:r>
            <a:endParaRPr lang="en-US" sz="1700" dirty="0" smtClean="0"/>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ACADEMIC FULL HIRE EARNS DISTRIBUTION</a:t>
            </a:r>
            <a:endParaRPr lang="en-US" dirty="0">
              <a:solidFill>
                <a:schemeClr val="accent5"/>
              </a:solidFill>
            </a:endParaRPr>
          </a:p>
        </p:txBody>
      </p:sp>
      <p:pic>
        <p:nvPicPr>
          <p:cNvPr id="6" name="Picture 5"/>
          <p:cNvPicPr>
            <a:picLocks noChangeAspect="1"/>
          </p:cNvPicPr>
          <p:nvPr/>
        </p:nvPicPr>
        <p:blipFill rotWithShape="1">
          <a:blip r:embed="rId3"/>
          <a:srcRect t="4432" r="249" b="5598"/>
          <a:stretch/>
        </p:blipFill>
        <p:spPr>
          <a:xfrm>
            <a:off x="2591593" y="4331881"/>
            <a:ext cx="6424930" cy="2392325"/>
          </a:xfrm>
          <a:prstGeom prst="rect">
            <a:avLst/>
          </a:prstGeom>
          <a:ln>
            <a:solidFill>
              <a:schemeClr val="tx1"/>
            </a:solidFill>
          </a:ln>
        </p:spPr>
      </p:pic>
    </p:spTree>
    <p:extLst>
      <p:ext uri="{BB962C8B-B14F-4D97-AF65-F5344CB8AC3E}">
        <p14:creationId xmlns:p14="http://schemas.microsoft.com/office/powerpoint/2010/main" val="3996766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89075"/>
            <a:ext cx="11489859" cy="2577244"/>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Click the </a:t>
            </a:r>
            <a:r>
              <a:rPr lang="en-US" b="1" dirty="0" smtClean="0"/>
              <a:t>Addl Pay </a:t>
            </a:r>
            <a:r>
              <a:rPr lang="en-US" dirty="0" smtClean="0"/>
              <a:t>tab.</a:t>
            </a:r>
          </a:p>
          <a:p>
            <a:pPr marL="285750" indent="-285750">
              <a:lnSpc>
                <a:spcPct val="107000"/>
              </a:lnSpc>
              <a:spcAft>
                <a:spcPts val="800"/>
              </a:spcAft>
              <a:buFont typeface="Arial" panose="020B0604020202020204" pitchFamily="34" charset="0"/>
              <a:buChar char="•"/>
            </a:pPr>
            <a:r>
              <a:rPr lang="en-US" dirty="0"/>
              <a:t>T</a:t>
            </a:r>
            <a:r>
              <a:rPr lang="en-US" dirty="0" smtClean="0"/>
              <a:t>here </a:t>
            </a:r>
            <a:r>
              <a:rPr lang="en-US" dirty="0"/>
              <a:t>may be cases where an employee is paid a recurring flat amount. In these types of cases, the compensation section is not populated on the </a:t>
            </a:r>
            <a:r>
              <a:rPr lang="en-US" b="1" dirty="0"/>
              <a:t>Job Data </a:t>
            </a:r>
            <a:r>
              <a:rPr lang="en-US" dirty="0"/>
              <a:t>tab. Instead, the Additional Pay section is used. </a:t>
            </a:r>
            <a:endParaRPr lang="en-US" dirty="0" smtClean="0"/>
          </a:p>
          <a:p>
            <a:pPr marL="285750" indent="-285750">
              <a:lnSpc>
                <a:spcPct val="107000"/>
              </a:lnSpc>
              <a:spcAft>
                <a:spcPts val="800"/>
              </a:spcAft>
              <a:buFont typeface="Arial" panose="020B0604020202020204" pitchFamily="34" charset="0"/>
              <a:buChar char="•"/>
            </a:pPr>
            <a:r>
              <a:rPr lang="en-US" dirty="0" smtClean="0"/>
              <a:t>It </a:t>
            </a:r>
            <a:r>
              <a:rPr lang="en-US" dirty="0"/>
              <a:t>is recommended not to use this template for one time additional pay. Instead, use </a:t>
            </a:r>
            <a:r>
              <a:rPr lang="en-US" dirty="0" smtClean="0"/>
              <a:t>the one </a:t>
            </a:r>
            <a:r>
              <a:rPr lang="en-US" dirty="0"/>
              <a:t>time payments page.</a:t>
            </a:r>
            <a:endParaRPr lang="en-US" dirty="0">
              <a:solidFill>
                <a:prstClr val="black"/>
              </a:solidFill>
            </a:endParaRPr>
          </a:p>
          <a:p>
            <a:pPr marL="285750" lvl="0" indent="-285750">
              <a:lnSpc>
                <a:spcPct val="107000"/>
              </a:lnSpc>
              <a:spcAft>
                <a:spcPts val="800"/>
              </a:spcAft>
              <a:buFont typeface="Arial" panose="020B0604020202020204" pitchFamily="34" charset="0"/>
              <a:buChar char="•"/>
            </a:pPr>
            <a:r>
              <a:rPr lang="en-US" dirty="0">
                <a:solidFill>
                  <a:prstClr val="black"/>
                </a:solidFill>
              </a:rPr>
              <a:t>Use </a:t>
            </a:r>
            <a:r>
              <a:rPr lang="en-US" b="1" dirty="0">
                <a:solidFill>
                  <a:prstClr val="black"/>
                </a:solidFill>
              </a:rPr>
              <a:t>Supporting documents </a:t>
            </a:r>
            <a:r>
              <a:rPr lang="en-US" dirty="0">
                <a:solidFill>
                  <a:prstClr val="black"/>
                </a:solidFill>
              </a:rPr>
              <a:t>to attach supporting </a:t>
            </a:r>
            <a:r>
              <a:rPr lang="en-US" dirty="0" smtClean="0">
                <a:solidFill>
                  <a:prstClr val="black"/>
                </a:solidFill>
              </a:rPr>
              <a:t>documents.</a:t>
            </a:r>
            <a:endParaRPr lang="en-US" dirty="0">
              <a:solidFill>
                <a:prstClr val="black"/>
              </a:solidFill>
            </a:endParaRPr>
          </a:p>
          <a:p>
            <a:pPr marL="285750" lvl="0" indent="-285750">
              <a:lnSpc>
                <a:spcPct val="107000"/>
              </a:lnSpc>
              <a:spcAft>
                <a:spcPts val="800"/>
              </a:spcAft>
              <a:buFont typeface="Arial" panose="020B0604020202020204" pitchFamily="34" charset="0"/>
              <a:buChar char="•"/>
            </a:pPr>
            <a:r>
              <a:rPr lang="en-US" dirty="0">
                <a:solidFill>
                  <a:prstClr val="black"/>
                </a:solidFill>
              </a:rPr>
              <a:t>Click the </a:t>
            </a:r>
            <a:r>
              <a:rPr lang="en-US" b="1" dirty="0">
                <a:solidFill>
                  <a:prstClr val="black"/>
                </a:solidFill>
              </a:rPr>
              <a:t>Save </a:t>
            </a:r>
            <a:r>
              <a:rPr lang="en-US" b="1" dirty="0" smtClean="0">
                <a:solidFill>
                  <a:prstClr val="black"/>
                </a:solidFill>
              </a:rPr>
              <a:t>and </a:t>
            </a:r>
            <a:r>
              <a:rPr lang="en-US" b="1" dirty="0">
                <a:solidFill>
                  <a:prstClr val="black"/>
                </a:solidFill>
              </a:rPr>
              <a:t>Submit </a:t>
            </a:r>
            <a:r>
              <a:rPr lang="en-US" dirty="0">
                <a:solidFill>
                  <a:prstClr val="black"/>
                </a:solidFill>
              </a:rPr>
              <a:t>button</a:t>
            </a:r>
            <a:r>
              <a:rPr lang="en-US" dirty="0" smtClean="0">
                <a:solidFill>
                  <a:prstClr val="black"/>
                </a:solidFill>
              </a:rPr>
              <a:t>.</a:t>
            </a:r>
            <a:endParaRPr lang="en-US" dirty="0">
              <a:solidFill>
                <a:prstClr val="black"/>
              </a:solidFill>
            </a:endParaRPr>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ACADEMIC FULL HIRE ADDITIONAL PAY</a:t>
            </a: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1945462" y="4152713"/>
            <a:ext cx="5748891" cy="2171700"/>
          </a:xfrm>
          <a:prstGeom prst="rect">
            <a:avLst/>
          </a:prstGeom>
          <a:ln w="6350">
            <a:solidFill>
              <a:schemeClr val="tx1"/>
            </a:solidFill>
          </a:ln>
        </p:spPr>
      </p:pic>
      <p:pic>
        <p:nvPicPr>
          <p:cNvPr id="5" name="Picture 4"/>
          <p:cNvPicPr>
            <a:picLocks noChangeAspect="1"/>
          </p:cNvPicPr>
          <p:nvPr/>
        </p:nvPicPr>
        <p:blipFill>
          <a:blip r:embed="rId4"/>
          <a:stretch>
            <a:fillRect/>
          </a:stretch>
        </p:blipFill>
        <p:spPr>
          <a:xfrm>
            <a:off x="9346139" y="2777127"/>
            <a:ext cx="2665993" cy="4080873"/>
          </a:xfrm>
          <a:prstGeom prst="rect">
            <a:avLst/>
          </a:prstGeom>
          <a:ln w="6350">
            <a:solidFill>
              <a:schemeClr val="tx1"/>
            </a:solidFill>
          </a:ln>
        </p:spPr>
      </p:pic>
      <p:cxnSp>
        <p:nvCxnSpPr>
          <p:cNvPr id="7" name="Straight Arrow Connector 6"/>
          <p:cNvCxnSpPr/>
          <p:nvPr/>
        </p:nvCxnSpPr>
        <p:spPr>
          <a:xfrm flipV="1">
            <a:off x="3717758" y="4295775"/>
            <a:ext cx="5628381" cy="1094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470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44712"/>
            <a:ext cx="5988342" cy="5050742"/>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Click on </a:t>
            </a:r>
            <a:r>
              <a:rPr lang="en-US" b="1" dirty="0" smtClean="0"/>
              <a:t>Person Profile</a:t>
            </a:r>
            <a:r>
              <a:rPr lang="en-US" dirty="0" smtClean="0"/>
              <a:t>.</a:t>
            </a:r>
          </a:p>
          <a:p>
            <a:pPr marL="285750" indent="-285750">
              <a:lnSpc>
                <a:spcPct val="107000"/>
              </a:lnSpc>
              <a:spcAft>
                <a:spcPts val="800"/>
              </a:spcAft>
              <a:buFont typeface="Arial" panose="020B0604020202020204" pitchFamily="34" charset="0"/>
              <a:buChar char="•"/>
            </a:pPr>
            <a:r>
              <a:rPr lang="en-US" dirty="0"/>
              <a:t>Use the </a:t>
            </a:r>
            <a:r>
              <a:rPr lang="en-US" b="1" dirty="0"/>
              <a:t>Person Profile </a:t>
            </a:r>
            <a:r>
              <a:rPr lang="en-US" dirty="0"/>
              <a:t>page to enter the employee's Degrees, </a:t>
            </a:r>
            <a:r>
              <a:rPr lang="en-US" b="1" dirty="0"/>
              <a:t>Oath Signature </a:t>
            </a:r>
            <a:r>
              <a:rPr lang="en-US" b="1" dirty="0" smtClean="0"/>
              <a:t>Date</a:t>
            </a:r>
            <a:r>
              <a:rPr lang="en-US" dirty="0" smtClean="0"/>
              <a:t>,</a:t>
            </a:r>
            <a:r>
              <a:rPr lang="en-US" b="1" dirty="0" smtClean="0"/>
              <a:t> </a:t>
            </a:r>
            <a:r>
              <a:rPr lang="en-US" dirty="0"/>
              <a:t>and </a:t>
            </a:r>
            <a:r>
              <a:rPr lang="en-US" b="1" dirty="0"/>
              <a:t>Patent </a:t>
            </a:r>
            <a:r>
              <a:rPr lang="en-US" b="1" dirty="0" smtClean="0"/>
              <a:t>Acknowledgment </a:t>
            </a:r>
            <a:r>
              <a:rPr lang="en-US" b="1" dirty="0"/>
              <a:t>signature </a:t>
            </a:r>
            <a:r>
              <a:rPr lang="en-US" dirty="0"/>
              <a:t>date. </a:t>
            </a:r>
            <a:r>
              <a:rPr lang="en-US" dirty="0" smtClean="0"/>
              <a:t>Click in the </a:t>
            </a:r>
            <a:r>
              <a:rPr lang="en-US" b="1" dirty="0" smtClean="0"/>
              <a:t>Oath Signature Date </a:t>
            </a:r>
            <a:r>
              <a:rPr lang="en-US" dirty="0" smtClean="0"/>
              <a:t>field.</a:t>
            </a:r>
          </a:p>
          <a:p>
            <a:pPr marL="285750" indent="-285750">
              <a:lnSpc>
                <a:spcPct val="107000"/>
              </a:lnSpc>
              <a:spcAft>
                <a:spcPts val="800"/>
              </a:spcAft>
              <a:buFont typeface="Arial" panose="020B0604020202020204" pitchFamily="34" charset="0"/>
              <a:buChar char="•"/>
            </a:pPr>
            <a:r>
              <a:rPr lang="en-US" dirty="0"/>
              <a:t>Click in the </a:t>
            </a:r>
            <a:r>
              <a:rPr lang="en-US" b="1" dirty="0"/>
              <a:t>Patent Acknowledgment Sign Dt </a:t>
            </a:r>
            <a:r>
              <a:rPr lang="en-US" dirty="0"/>
              <a:t>field</a:t>
            </a:r>
            <a:r>
              <a:rPr lang="en-US" dirty="0" smtClean="0"/>
              <a:t>.</a:t>
            </a:r>
          </a:p>
          <a:p>
            <a:pPr marL="285750" indent="-285750">
              <a:lnSpc>
                <a:spcPct val="107000"/>
              </a:lnSpc>
              <a:spcAft>
                <a:spcPts val="800"/>
              </a:spcAft>
              <a:buFont typeface="Arial" panose="020B0604020202020204" pitchFamily="34" charset="0"/>
              <a:buChar char="•"/>
            </a:pPr>
            <a:r>
              <a:rPr lang="en-US" dirty="0"/>
              <a:t>Use the </a:t>
            </a:r>
            <a:r>
              <a:rPr lang="en-US" b="1" dirty="0"/>
              <a:t>Supporting documents </a:t>
            </a:r>
            <a:r>
              <a:rPr lang="en-US" dirty="0"/>
              <a:t>link to attach supporting documents for the new hire</a:t>
            </a:r>
            <a:r>
              <a:rPr lang="en-US" dirty="0" smtClean="0"/>
              <a:t>.</a:t>
            </a:r>
          </a:p>
          <a:p>
            <a:pPr marL="285750" indent="-285750">
              <a:lnSpc>
                <a:spcPct val="107000"/>
              </a:lnSpc>
              <a:spcAft>
                <a:spcPts val="800"/>
              </a:spcAft>
              <a:buFont typeface="Arial" panose="020B0604020202020204" pitchFamily="34" charset="0"/>
              <a:buChar char="•"/>
            </a:pPr>
            <a:r>
              <a:rPr lang="en-US" dirty="0"/>
              <a:t>Enter </a:t>
            </a:r>
            <a:r>
              <a:rPr lang="en-US" b="1" dirty="0"/>
              <a:t>comments</a:t>
            </a:r>
            <a:r>
              <a:rPr lang="en-US" dirty="0"/>
              <a:t> for the Approver in the Initiator Comments field. Comments you enter here appear only with the request; they do not appear on the employee’s record after the transaction is processed to completion. You can enter Initiator Comments on any of the tabs within this template</a:t>
            </a:r>
            <a:r>
              <a:rPr lang="en-US" dirty="0" smtClean="0"/>
              <a:t>.</a:t>
            </a:r>
          </a:p>
          <a:p>
            <a:pPr marL="285750" indent="-285750">
              <a:lnSpc>
                <a:spcPct val="107000"/>
              </a:lnSpc>
              <a:spcAft>
                <a:spcPts val="800"/>
              </a:spcAft>
              <a:buFont typeface="Arial" panose="020B0604020202020204" pitchFamily="34" charset="0"/>
              <a:buChar char="•"/>
            </a:pPr>
            <a:r>
              <a:rPr lang="en-US" dirty="0" smtClean="0"/>
              <a:t>Click </a:t>
            </a:r>
            <a:r>
              <a:rPr lang="en-US" b="1" dirty="0" smtClean="0"/>
              <a:t>Save and Submit </a:t>
            </a:r>
            <a:r>
              <a:rPr lang="en-US" dirty="0" smtClean="0"/>
              <a:t>button. </a:t>
            </a:r>
            <a:endParaRPr lang="en-US" dirty="0"/>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ACADEMIC FULL HIRE PERSON PROFILE</a:t>
            </a:r>
            <a:endParaRPr lang="en-US" dirty="0">
              <a:solidFill>
                <a:schemeClr val="accent5"/>
              </a:solidFill>
            </a:endParaRPr>
          </a:p>
        </p:txBody>
      </p:sp>
      <p:pic>
        <p:nvPicPr>
          <p:cNvPr id="5" name="Picture 4"/>
          <p:cNvPicPr>
            <a:picLocks noChangeAspect="1"/>
          </p:cNvPicPr>
          <p:nvPr/>
        </p:nvPicPr>
        <p:blipFill>
          <a:blip r:embed="rId4"/>
          <a:stretch>
            <a:fillRect/>
          </a:stretch>
        </p:blipFill>
        <p:spPr>
          <a:xfrm>
            <a:off x="6575404" y="944712"/>
            <a:ext cx="5542168" cy="5012179"/>
          </a:xfrm>
          <a:prstGeom prst="rect">
            <a:avLst/>
          </a:prstGeom>
          <a:ln>
            <a:solidFill>
              <a:schemeClr val="tx1"/>
            </a:solidFill>
          </a:ln>
        </p:spPr>
      </p:pic>
    </p:spTree>
    <p:extLst>
      <p:ext uri="{BB962C8B-B14F-4D97-AF65-F5344CB8AC3E}">
        <p14:creationId xmlns:p14="http://schemas.microsoft.com/office/powerpoint/2010/main" val="2054077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89075"/>
            <a:ext cx="10963618" cy="1881925"/>
          </a:xfrm>
          <a:prstGeom prst="rect">
            <a:avLst/>
          </a:prstGeom>
          <a:solidFill>
            <a:srgbClr val="FFFFFF"/>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Once </a:t>
            </a:r>
            <a:r>
              <a:rPr lang="en-US" dirty="0"/>
              <a:t>the transaction has been submitted, the </a:t>
            </a:r>
            <a:r>
              <a:rPr lang="en-US" dirty="0" smtClean="0"/>
              <a:t>Initiator </a:t>
            </a:r>
            <a:r>
              <a:rPr lang="en-US" dirty="0"/>
              <a:t>will receive a confirmation.</a:t>
            </a:r>
          </a:p>
          <a:p>
            <a:pPr marL="285750" indent="-285750">
              <a:lnSpc>
                <a:spcPct val="107000"/>
              </a:lnSpc>
              <a:spcAft>
                <a:spcPts val="800"/>
              </a:spcAft>
              <a:buFont typeface="Arial" panose="020B0604020202020204" pitchFamily="34" charset="0"/>
              <a:buChar char="•"/>
            </a:pPr>
            <a:r>
              <a:rPr lang="en-US" dirty="0"/>
              <a:t>Click the </a:t>
            </a:r>
            <a:r>
              <a:rPr lang="en-US" b="1" dirty="0"/>
              <a:t>OK</a:t>
            </a:r>
            <a:r>
              <a:rPr lang="en-US" dirty="0"/>
              <a:t> button to go to the </a:t>
            </a:r>
            <a:r>
              <a:rPr lang="en-US" b="1" dirty="0"/>
              <a:t>Transaction Status </a:t>
            </a:r>
            <a:r>
              <a:rPr lang="en-US" dirty="0"/>
              <a:t>page to review the status of this person.</a:t>
            </a:r>
          </a:p>
          <a:p>
            <a:pPr marL="285750" indent="-285750">
              <a:lnSpc>
                <a:spcPct val="107000"/>
              </a:lnSpc>
              <a:spcAft>
                <a:spcPts val="800"/>
              </a:spcAft>
              <a:buFont typeface="Arial" panose="020B0604020202020204" pitchFamily="34" charset="0"/>
              <a:buChar char="•"/>
            </a:pPr>
            <a:r>
              <a:rPr lang="en-US" dirty="0" smtClean="0"/>
              <a:t>The </a:t>
            </a:r>
            <a:r>
              <a:rPr lang="en-US" dirty="0"/>
              <a:t>template transaction is routed for </a:t>
            </a:r>
            <a:r>
              <a:rPr lang="en-US" dirty="0" smtClean="0"/>
              <a:t>approval, </a:t>
            </a:r>
            <a:r>
              <a:rPr lang="en-US" dirty="0"/>
              <a:t>and appears in the </a:t>
            </a:r>
            <a:r>
              <a:rPr lang="en-US" b="1" dirty="0"/>
              <a:t>Transactions in Progress </a:t>
            </a:r>
            <a:r>
              <a:rPr lang="en-US" dirty="0"/>
              <a:t>section until it is processed. </a:t>
            </a:r>
          </a:p>
          <a:p>
            <a:pPr marL="285750" indent="-285750">
              <a:lnSpc>
                <a:spcPct val="107000"/>
              </a:lnSpc>
              <a:spcAft>
                <a:spcPts val="800"/>
              </a:spcAft>
              <a:buFont typeface="Arial" panose="020B0604020202020204" pitchFamily="34" charset="0"/>
              <a:buChar char="•"/>
            </a:pPr>
            <a:r>
              <a:rPr lang="en-US" dirty="0"/>
              <a:t>You have initiated a </a:t>
            </a:r>
            <a:r>
              <a:rPr lang="en-US" dirty="0" smtClean="0"/>
              <a:t>Full Hire Academic </a:t>
            </a:r>
            <a:r>
              <a:rPr lang="en-US" dirty="0"/>
              <a:t>template transaction</a:t>
            </a:r>
            <a:r>
              <a:rPr lang="en-US" dirty="0" smtClean="0"/>
              <a:t>.</a:t>
            </a:r>
            <a:endParaRPr lang="en-US" dirty="0"/>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ACADEMIC FULL HIRE CONFIRMATION</a:t>
            </a:r>
            <a:endParaRPr lang="en-US" dirty="0">
              <a:solidFill>
                <a:schemeClr val="accent5"/>
              </a:solidFill>
            </a:endParaRPr>
          </a:p>
        </p:txBody>
      </p:sp>
      <p:pic>
        <p:nvPicPr>
          <p:cNvPr id="7" name="Picture 6"/>
          <p:cNvPicPr>
            <a:picLocks noChangeAspect="1"/>
          </p:cNvPicPr>
          <p:nvPr/>
        </p:nvPicPr>
        <p:blipFill rotWithShape="1">
          <a:blip r:embed="rId3"/>
          <a:srcRect r="12621" b="33313"/>
          <a:stretch/>
        </p:blipFill>
        <p:spPr>
          <a:xfrm>
            <a:off x="2838560" y="3282421"/>
            <a:ext cx="5934187" cy="1746779"/>
          </a:xfrm>
          <a:prstGeom prst="rect">
            <a:avLst/>
          </a:prstGeom>
          <a:ln>
            <a:solidFill>
              <a:schemeClr val="tx1"/>
            </a:solidFill>
          </a:ln>
        </p:spPr>
      </p:pic>
    </p:spTree>
    <p:extLst>
      <p:ext uri="{BB962C8B-B14F-4D97-AF65-F5344CB8AC3E}">
        <p14:creationId xmlns:p14="http://schemas.microsoft.com/office/powerpoint/2010/main" val="3929575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89075"/>
            <a:ext cx="10963618" cy="367216"/>
          </a:xfrm>
          <a:prstGeom prst="rect">
            <a:avLst/>
          </a:prstGeom>
          <a:solidFill>
            <a:schemeClr val="bg1"/>
          </a:solid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You will be able to view your submitted transaction in the </a:t>
            </a:r>
            <a:r>
              <a:rPr lang="en-US" b="1" dirty="0" smtClean="0"/>
              <a:t>Smart HR Transactions </a:t>
            </a:r>
            <a:r>
              <a:rPr lang="en-US" dirty="0" smtClean="0"/>
              <a:t>page. </a:t>
            </a:r>
            <a:endParaRPr lang="en-US" dirty="0" smtClean="0">
              <a:cs typeface="Arial"/>
            </a:endParaRPr>
          </a:p>
        </p:txBody>
      </p:sp>
      <p:sp>
        <p:nvSpPr>
          <p:cNvPr id="4" name="Title 1"/>
          <p:cNvSpPr>
            <a:spLocks noGrp="1"/>
          </p:cNvSpPr>
          <p:nvPr>
            <p:ph type="title"/>
          </p:nvPr>
        </p:nvSpPr>
        <p:spPr>
          <a:xfrm>
            <a:off x="407974" y="163219"/>
            <a:ext cx="11707826" cy="685800"/>
          </a:xfrm>
        </p:spPr>
        <p:txBody>
          <a:bodyPr/>
          <a:lstStyle/>
          <a:p>
            <a:r>
              <a:rPr lang="en-US" dirty="0" smtClean="0">
                <a:solidFill>
                  <a:schemeClr val="accent5"/>
                </a:solidFill>
              </a:rPr>
              <a:t>ACADEMIC FULL HIRE SMART HR TRANSACTIONS</a:t>
            </a:r>
            <a:endParaRPr lang="en-US" dirty="0">
              <a:solidFill>
                <a:schemeClr val="accent5"/>
              </a:solidFill>
            </a:endParaRPr>
          </a:p>
        </p:txBody>
      </p:sp>
      <p:pic>
        <p:nvPicPr>
          <p:cNvPr id="8" name="Picture 7"/>
          <p:cNvPicPr>
            <a:picLocks noChangeAspect="1"/>
          </p:cNvPicPr>
          <p:nvPr/>
        </p:nvPicPr>
        <p:blipFill>
          <a:blip r:embed="rId3"/>
          <a:stretch>
            <a:fillRect/>
          </a:stretch>
        </p:blipFill>
        <p:spPr>
          <a:xfrm>
            <a:off x="1337486" y="1675624"/>
            <a:ext cx="8763000" cy="3762375"/>
          </a:xfrm>
          <a:prstGeom prst="rect">
            <a:avLst/>
          </a:prstGeom>
          <a:ln>
            <a:solidFill>
              <a:schemeClr val="tx1"/>
            </a:solidFill>
          </a:ln>
        </p:spPr>
      </p:pic>
    </p:spTree>
    <p:extLst>
      <p:ext uri="{BB962C8B-B14F-4D97-AF65-F5344CB8AC3E}">
        <p14:creationId xmlns:p14="http://schemas.microsoft.com/office/powerpoint/2010/main" val="2501125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5" y="1456841"/>
            <a:ext cx="8748351" cy="3170479"/>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Voluntary Termination</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396664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br>
              <a:rPr lang="en-US" dirty="0" smtClean="0">
                <a:solidFill>
                  <a:schemeClr val="accent5"/>
                </a:solidFill>
              </a:rPr>
            </a:br>
            <a:r>
              <a:rPr lang="en-US" dirty="0" smtClean="0">
                <a:solidFill>
                  <a:schemeClr val="accent5"/>
                </a:solidFill>
              </a:rPr>
              <a:t>Lecture and Review</a:t>
            </a:r>
            <a:br>
              <a:rPr lang="en-US" dirty="0" smtClean="0">
                <a:solidFill>
                  <a:schemeClr val="accent5"/>
                </a:solidFill>
              </a:rPr>
            </a:br>
            <a:r>
              <a:rPr lang="en-US" dirty="0" smtClean="0">
                <a:solidFill>
                  <a:schemeClr val="accent5"/>
                </a:solidFill>
              </a:rPr>
              <a:t> </a:t>
            </a:r>
            <a:endParaRPr lang="en-US" dirty="0">
              <a:solidFill>
                <a:schemeClr val="accent5"/>
              </a:solidFill>
            </a:endParaRPr>
          </a:p>
        </p:txBody>
      </p:sp>
      <p:sp>
        <p:nvSpPr>
          <p:cNvPr id="4" name="TextBox 3"/>
          <p:cNvSpPr txBox="1"/>
          <p:nvPr/>
        </p:nvSpPr>
        <p:spPr>
          <a:xfrm>
            <a:off x="462116" y="1744511"/>
            <a:ext cx="10707329" cy="36317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Definition</a:t>
            </a:r>
            <a:endParaRPr kumimoji="0" lang="en-US" sz="1600" b="0" i="0" u="none" strike="noStrike" kern="1200" cap="none" spc="0" normalizeH="0" baseline="0" noProof="0" dirty="0" smtClean="0">
              <a:ln>
                <a:noFill/>
              </a:ln>
              <a:solidFill>
                <a:srgbClr val="4472C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Job Codes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Pilot Roles Descriptions  </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Learning Objectives Review </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Things to Remember</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Appendix</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Feedback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smtClean="0">
              <a:ln>
                <a:noFill/>
              </a:ln>
              <a:solidFill>
                <a:srgbClr val="4472C4"/>
              </a:solidFill>
              <a:effectLst/>
              <a:uLnTx/>
              <a:uFillTx/>
              <a:latin typeface="Arial"/>
              <a:ea typeface="+mn-ea"/>
              <a:cs typeface="+mn-cs"/>
            </a:endParaRPr>
          </a:p>
        </p:txBody>
      </p:sp>
    </p:spTree>
    <p:extLst>
      <p:ext uri="{BB962C8B-B14F-4D97-AF65-F5344CB8AC3E}">
        <p14:creationId xmlns:p14="http://schemas.microsoft.com/office/powerpoint/2010/main" val="321973841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407974" y="1878237"/>
            <a:ext cx="11325225" cy="38869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cs typeface="Arial"/>
              </a:rPr>
              <a:t>The </a:t>
            </a:r>
            <a:r>
              <a:rPr lang="en-US" b="1" spc="-5" dirty="0">
                <a:cs typeface="Arial"/>
              </a:rPr>
              <a:t>Smart </a:t>
            </a:r>
            <a:r>
              <a:rPr lang="en-US" b="1" spc="5" dirty="0">
                <a:cs typeface="Arial"/>
              </a:rPr>
              <a:t>HR </a:t>
            </a:r>
            <a:r>
              <a:rPr lang="en-US" b="1" spc="-10" dirty="0">
                <a:cs typeface="Arial"/>
              </a:rPr>
              <a:t>Transactions </a:t>
            </a:r>
            <a:r>
              <a:rPr lang="en-US" dirty="0">
                <a:cs typeface="Arial"/>
              </a:rPr>
              <a:t>page </a:t>
            </a:r>
            <a:r>
              <a:rPr lang="en-US" spc="-5" dirty="0">
                <a:cs typeface="Arial"/>
              </a:rPr>
              <a:t>is the starting </a:t>
            </a:r>
            <a:r>
              <a:rPr lang="en-US" dirty="0">
                <a:cs typeface="Arial"/>
              </a:rPr>
              <a:t>point </a:t>
            </a:r>
            <a:r>
              <a:rPr lang="en-US" spc="-5" dirty="0">
                <a:cs typeface="Arial"/>
              </a:rPr>
              <a:t>to initiate </a:t>
            </a:r>
            <a:r>
              <a:rPr lang="en-US" dirty="0">
                <a:cs typeface="Arial"/>
              </a:rPr>
              <a:t>a </a:t>
            </a:r>
            <a:r>
              <a:rPr lang="en-US" spc="-5" dirty="0" smtClean="0">
                <a:cs typeface="Arial"/>
              </a:rPr>
              <a:t>template</a:t>
            </a:r>
            <a:r>
              <a:rPr lang="en-US" spc="-35" dirty="0" smtClean="0">
                <a:cs typeface="Arial"/>
              </a:rPr>
              <a:t> </a:t>
            </a:r>
            <a:r>
              <a:rPr lang="en-US" dirty="0">
                <a:cs typeface="Arial"/>
              </a:rPr>
              <a:t>transaction</a:t>
            </a:r>
            <a:r>
              <a:rPr lang="en-US" dirty="0" smtClean="0">
                <a:cs typeface="Arial"/>
              </a:rPr>
              <a:t>.</a:t>
            </a:r>
            <a:endParaRPr lang="en-US" dirty="0">
              <a:cs typeface="Arial"/>
            </a:endParaRPr>
          </a:p>
        </p:txBody>
      </p:sp>
      <p:grpSp>
        <p:nvGrpSpPr>
          <p:cNvPr id="19" name="Group 18"/>
          <p:cNvGrpSpPr/>
          <p:nvPr/>
        </p:nvGrpSpPr>
        <p:grpSpPr>
          <a:xfrm>
            <a:off x="407974" y="2634916"/>
            <a:ext cx="11136430" cy="3817818"/>
            <a:chOff x="407974" y="2634916"/>
            <a:chExt cx="11136430" cy="3817818"/>
          </a:xfrm>
        </p:grpSpPr>
        <p:sp>
          <p:nvSpPr>
            <p:cNvPr id="16" name="object 2"/>
            <p:cNvSpPr/>
            <p:nvPr/>
          </p:nvSpPr>
          <p:spPr>
            <a:xfrm>
              <a:off x="407974" y="2634916"/>
              <a:ext cx="11136430" cy="3796216"/>
            </a:xfrm>
            <a:prstGeom prst="rect">
              <a:avLst/>
            </a:prstGeom>
            <a:blipFill>
              <a:blip r:embed="rId2" cstate="print"/>
              <a:stretch>
                <a:fillRect/>
              </a:stretch>
            </a:blipFill>
            <a:ln>
              <a:solidFill>
                <a:schemeClr val="tx1"/>
              </a:solidFill>
            </a:ln>
          </p:spPr>
          <p:txBody>
            <a:bodyPr wrap="square" lIns="0" tIns="0" rIns="0" bIns="0" rtlCol="0"/>
            <a:lstStyle/>
            <a:p>
              <a:endParaRPr dirty="0"/>
            </a:p>
          </p:txBody>
        </p:sp>
        <p:sp>
          <p:nvSpPr>
            <p:cNvPr id="30" name="object 5"/>
            <p:cNvSpPr/>
            <p:nvPr/>
          </p:nvSpPr>
          <p:spPr>
            <a:xfrm>
              <a:off x="3991805" y="2775683"/>
              <a:ext cx="1930530" cy="814654"/>
            </a:xfrm>
            <a:custGeom>
              <a:avLst/>
              <a:gdLst/>
              <a:ahLst/>
              <a:cxnLst/>
              <a:rect l="l" t="t" r="r" b="b"/>
              <a:pathLst>
                <a:path w="1638300" h="355600">
                  <a:moveTo>
                    <a:pt x="1637741" y="0"/>
                  </a:moveTo>
                  <a:lnTo>
                    <a:pt x="0" y="0"/>
                  </a:lnTo>
                  <a:lnTo>
                    <a:pt x="0" y="355206"/>
                  </a:lnTo>
                  <a:lnTo>
                    <a:pt x="1637741" y="355206"/>
                  </a:lnTo>
                  <a:lnTo>
                    <a:pt x="1637741" y="0"/>
                  </a:lnTo>
                  <a:close/>
                </a:path>
              </a:pathLst>
            </a:custGeom>
            <a:solidFill>
              <a:schemeClr val="accent1">
                <a:lumMod val="20000"/>
                <a:lumOff val="80000"/>
              </a:schemeClr>
            </a:solidFill>
            <a:ln>
              <a:solidFill>
                <a:schemeClr val="tx1"/>
              </a:solidFill>
            </a:ln>
          </p:spPr>
          <p:txBody>
            <a:bodyPr wrap="square" lIns="0" tIns="0" rIns="0" bIns="0" rtlCol="0"/>
            <a:lstStyle/>
            <a:p>
              <a:r>
                <a:rPr lang="en-US" spc="-5" dirty="0" smtClean="0">
                  <a:cs typeface="Arial"/>
                </a:rPr>
                <a:t>The </a:t>
              </a:r>
              <a:r>
                <a:rPr lang="en-US" b="1" spc="-5" dirty="0" smtClean="0">
                  <a:cs typeface="Arial"/>
                </a:rPr>
                <a:t>Transaction Type </a:t>
              </a:r>
              <a:r>
                <a:rPr lang="en-US" spc="-5" dirty="0" smtClean="0">
                  <a:cs typeface="Arial"/>
                </a:rPr>
                <a:t>field is not used by UC.</a:t>
              </a:r>
              <a:r>
                <a:rPr lang="en-US" sz="1200" spc="-5" dirty="0" smtClean="0">
                  <a:cs typeface="Arial"/>
                </a:rPr>
                <a:t> </a:t>
              </a:r>
              <a:endParaRPr sz="1200" dirty="0"/>
            </a:p>
          </p:txBody>
        </p:sp>
        <p:sp>
          <p:nvSpPr>
            <p:cNvPr id="14" name="object 10"/>
            <p:cNvSpPr txBox="1"/>
            <p:nvPr/>
          </p:nvSpPr>
          <p:spPr>
            <a:xfrm>
              <a:off x="7265580" y="2887000"/>
              <a:ext cx="3292550" cy="843180"/>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90170" marR="391795" indent="-635">
                <a:lnSpc>
                  <a:spcPct val="100000"/>
                </a:lnSpc>
                <a:spcBef>
                  <a:spcPts val="95"/>
                </a:spcBef>
              </a:pPr>
              <a:r>
                <a:rPr spc="-5" dirty="0">
                  <a:latin typeface="Arial"/>
                  <a:cs typeface="Arial"/>
                </a:rPr>
                <a:t>Use </a:t>
              </a:r>
              <a:r>
                <a:rPr spc="-10" dirty="0">
                  <a:latin typeface="Arial"/>
                  <a:cs typeface="Arial"/>
                </a:rPr>
                <a:t>the </a:t>
              </a:r>
              <a:r>
                <a:rPr b="1" spc="-10" dirty="0">
                  <a:latin typeface="Arial"/>
                  <a:cs typeface="Arial"/>
                </a:rPr>
                <a:t>Select </a:t>
              </a:r>
              <a:r>
                <a:rPr b="1" spc="-5" dirty="0">
                  <a:latin typeface="Arial"/>
                  <a:cs typeface="Arial"/>
                </a:rPr>
                <a:t>Template </a:t>
              </a:r>
              <a:r>
                <a:rPr spc="-5" dirty="0">
                  <a:latin typeface="Arial"/>
                  <a:cs typeface="Arial"/>
                </a:rPr>
                <a:t>field </a:t>
              </a:r>
              <a:r>
                <a:rPr spc="-5" dirty="0" smtClean="0">
                  <a:latin typeface="Arial"/>
                  <a:cs typeface="Arial"/>
                </a:rPr>
                <a:t>to</a:t>
              </a:r>
              <a:r>
                <a:rPr lang="en-US" spc="-5" dirty="0" smtClean="0">
                  <a:latin typeface="Arial"/>
                  <a:cs typeface="Arial"/>
                </a:rPr>
                <a:t> </a:t>
              </a:r>
              <a:r>
                <a:rPr spc="-5" dirty="0" smtClean="0">
                  <a:latin typeface="Arial"/>
                  <a:cs typeface="Arial"/>
                </a:rPr>
                <a:t>select </a:t>
              </a:r>
              <a:r>
                <a:rPr spc="-10" dirty="0">
                  <a:latin typeface="Arial"/>
                  <a:cs typeface="Arial"/>
                </a:rPr>
                <a:t>the appropriate</a:t>
              </a:r>
              <a:r>
                <a:rPr spc="-35" dirty="0">
                  <a:latin typeface="Arial"/>
                  <a:cs typeface="Arial"/>
                </a:rPr>
                <a:t> </a:t>
              </a:r>
              <a:r>
                <a:rPr spc="-5" dirty="0" smtClean="0">
                  <a:latin typeface="Arial"/>
                  <a:cs typeface="Arial"/>
                </a:rPr>
                <a:t>template</a:t>
              </a:r>
              <a:r>
                <a:rPr lang="en-US" spc="-5" dirty="0" smtClean="0">
                  <a:latin typeface="Arial"/>
                  <a:cs typeface="Arial"/>
                </a:rPr>
                <a:t>.</a:t>
              </a:r>
              <a:endParaRPr sz="1200" dirty="0">
                <a:latin typeface="Arial"/>
                <a:cs typeface="Arial"/>
              </a:endParaRPr>
            </a:p>
          </p:txBody>
        </p:sp>
        <p:sp>
          <p:nvSpPr>
            <p:cNvPr id="15" name="object 16"/>
            <p:cNvSpPr txBox="1"/>
            <p:nvPr/>
          </p:nvSpPr>
          <p:spPr>
            <a:xfrm>
              <a:off x="5350041" y="5332556"/>
              <a:ext cx="3272964" cy="1120178"/>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12700" marR="5080">
                <a:lnSpc>
                  <a:spcPct val="100000"/>
                </a:lnSpc>
                <a:spcBef>
                  <a:spcPts val="95"/>
                </a:spcBef>
              </a:pPr>
              <a:r>
                <a:rPr spc="-15" dirty="0">
                  <a:latin typeface="Arial"/>
                  <a:cs typeface="Arial"/>
                </a:rPr>
                <a:t>You </a:t>
              </a:r>
              <a:r>
                <a:rPr spc="-5" dirty="0">
                  <a:latin typeface="Arial"/>
                  <a:cs typeface="Arial"/>
                </a:rPr>
                <a:t>also can </a:t>
              </a:r>
              <a:r>
                <a:rPr spc="-10" dirty="0">
                  <a:latin typeface="Arial"/>
                  <a:cs typeface="Arial"/>
                </a:rPr>
                <a:t>delete  </a:t>
              </a:r>
              <a:r>
                <a:rPr spc="-5" dirty="0">
                  <a:latin typeface="Arial"/>
                  <a:cs typeface="Arial"/>
                </a:rPr>
                <a:t>transactions </a:t>
              </a:r>
              <a:r>
                <a:rPr spc="-15" dirty="0">
                  <a:latin typeface="Arial"/>
                  <a:cs typeface="Arial"/>
                </a:rPr>
                <a:t>you </a:t>
              </a:r>
              <a:r>
                <a:rPr spc="-10" dirty="0" smtClean="0">
                  <a:latin typeface="Arial"/>
                  <a:cs typeface="Arial"/>
                </a:rPr>
                <a:t>have</a:t>
              </a:r>
              <a:r>
                <a:rPr lang="en-US" spc="-10" dirty="0" smtClean="0">
                  <a:latin typeface="Arial"/>
                  <a:cs typeface="Arial"/>
                </a:rPr>
                <a:t> </a:t>
              </a:r>
              <a:r>
                <a:rPr spc="-10" dirty="0" smtClean="0">
                  <a:latin typeface="Arial"/>
                  <a:cs typeface="Arial"/>
                </a:rPr>
                <a:t>initiated</a:t>
              </a:r>
              <a:r>
                <a:rPr spc="-10" dirty="0">
                  <a:latin typeface="Arial"/>
                  <a:cs typeface="Arial"/>
                </a:rPr>
                <a:t>, </a:t>
              </a:r>
              <a:r>
                <a:rPr spc="-5" dirty="0">
                  <a:latin typeface="Arial"/>
                  <a:cs typeface="Arial"/>
                </a:rPr>
                <a:t>as </a:t>
              </a:r>
              <a:r>
                <a:rPr spc="-10" dirty="0">
                  <a:latin typeface="Arial"/>
                  <a:cs typeface="Arial"/>
                </a:rPr>
                <a:t>long </a:t>
              </a:r>
              <a:r>
                <a:rPr spc="-5" dirty="0">
                  <a:latin typeface="Arial"/>
                  <a:cs typeface="Arial"/>
                </a:rPr>
                <a:t>as </a:t>
              </a:r>
              <a:r>
                <a:rPr spc="-10" dirty="0">
                  <a:latin typeface="Arial"/>
                  <a:cs typeface="Arial"/>
                </a:rPr>
                <a:t>they </a:t>
              </a:r>
              <a:r>
                <a:rPr lang="en-US" spc="-10" dirty="0" smtClean="0">
                  <a:latin typeface="Arial"/>
                  <a:cs typeface="Arial"/>
                </a:rPr>
                <a:t>h</a:t>
              </a:r>
              <a:r>
                <a:rPr spc="-10" dirty="0" smtClean="0">
                  <a:latin typeface="Arial"/>
                  <a:cs typeface="Arial"/>
                </a:rPr>
                <a:t>ave </a:t>
              </a:r>
              <a:r>
                <a:rPr spc="-10" dirty="0">
                  <a:latin typeface="Arial"/>
                  <a:cs typeface="Arial"/>
                </a:rPr>
                <a:t>not been</a:t>
              </a:r>
              <a:r>
                <a:rPr spc="-45" dirty="0">
                  <a:latin typeface="Arial"/>
                  <a:cs typeface="Arial"/>
                </a:rPr>
                <a:t> </a:t>
              </a:r>
              <a:r>
                <a:rPr spc="-10" dirty="0" smtClean="0">
                  <a:latin typeface="Arial"/>
                  <a:cs typeface="Arial"/>
                </a:rPr>
                <a:t>approved</a:t>
              </a:r>
              <a:r>
                <a:rPr lang="en-US" spc="-10" dirty="0" smtClean="0">
                  <a:latin typeface="Arial"/>
                  <a:cs typeface="Arial"/>
                </a:rPr>
                <a:t>.</a:t>
              </a:r>
              <a:endParaRPr dirty="0">
                <a:latin typeface="Arial"/>
                <a:cs typeface="Arial"/>
              </a:endParaRPr>
            </a:p>
          </p:txBody>
        </p:sp>
        <p:cxnSp>
          <p:nvCxnSpPr>
            <p:cNvPr id="7" name="Straight Arrow Connector 6"/>
            <p:cNvCxnSpPr/>
            <p:nvPr/>
          </p:nvCxnSpPr>
          <p:spPr>
            <a:xfrm flipH="1">
              <a:off x="3741821" y="3590336"/>
              <a:ext cx="397042" cy="326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1"/>
            </p:cNvCxnSpPr>
            <p:nvPr/>
          </p:nvCxnSpPr>
          <p:spPr>
            <a:xfrm flipH="1">
              <a:off x="4518837" y="3308590"/>
              <a:ext cx="2746743" cy="883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1"/>
            </p:cNvCxnSpPr>
            <p:nvPr/>
          </p:nvCxnSpPr>
          <p:spPr>
            <a:xfrm flipH="1">
              <a:off x="3327991" y="5892645"/>
              <a:ext cx="2022050" cy="934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0748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grpSp>
        <p:nvGrpSpPr>
          <p:cNvPr id="8" name="Group 7"/>
          <p:cNvGrpSpPr/>
          <p:nvPr/>
        </p:nvGrpSpPr>
        <p:grpSpPr>
          <a:xfrm>
            <a:off x="358138" y="1773907"/>
            <a:ext cx="11325225" cy="4714099"/>
            <a:chOff x="358138" y="1221014"/>
            <a:chExt cx="11325225" cy="4714099"/>
          </a:xfrm>
        </p:grpSpPr>
        <p:pic>
          <p:nvPicPr>
            <p:cNvPr id="5" name="Picture 4"/>
            <p:cNvPicPr>
              <a:picLocks noChangeAspect="1"/>
            </p:cNvPicPr>
            <p:nvPr/>
          </p:nvPicPr>
          <p:blipFill>
            <a:blip r:embed="rId2"/>
            <a:stretch>
              <a:fillRect/>
            </a:stretch>
          </p:blipFill>
          <p:spPr>
            <a:xfrm>
              <a:off x="600559" y="1952561"/>
              <a:ext cx="9906000" cy="3762375"/>
            </a:xfrm>
            <a:prstGeom prst="rect">
              <a:avLst/>
            </a:prstGeom>
            <a:ln w="6350">
              <a:solidFill>
                <a:schemeClr val="tx1"/>
              </a:solidFill>
            </a:ln>
          </p:spPr>
        </p:pic>
        <p:sp>
          <p:nvSpPr>
            <p:cNvPr id="22" name="Rectangle 21"/>
            <p:cNvSpPr/>
            <p:nvPr/>
          </p:nvSpPr>
          <p:spPr>
            <a:xfrm>
              <a:off x="358138" y="1221014"/>
              <a:ext cx="11325225" cy="38869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Use </a:t>
              </a:r>
              <a:r>
                <a:rPr kumimoji="0" lang="en-US" sz="1800" b="0" i="0" u="none" strike="noStrike" kern="1200" cap="none" spc="-5" normalizeH="0" baseline="0" noProof="0" dirty="0">
                  <a:ln>
                    <a:noFill/>
                  </a:ln>
                  <a:solidFill>
                    <a:prstClr val="black"/>
                  </a:solidFill>
                  <a:effectLst/>
                  <a:uLnTx/>
                  <a:uFillTx/>
                  <a:latin typeface="Arial"/>
                  <a:ea typeface="+mn-ea"/>
                  <a:cs typeface="Arial"/>
                </a:rPr>
                <a:t>the </a:t>
              </a:r>
              <a:r>
                <a:rPr kumimoji="0" lang="en-US" sz="1800" b="1" i="0" u="none" strike="noStrike" kern="1200" cap="none" spc="0" normalizeH="0" baseline="0" noProof="0" dirty="0">
                  <a:ln>
                    <a:noFill/>
                  </a:ln>
                  <a:solidFill>
                    <a:prstClr val="black"/>
                  </a:solidFill>
                  <a:effectLst/>
                  <a:uLnTx/>
                  <a:uFillTx/>
                  <a:latin typeface="Arial"/>
                  <a:ea typeface="+mn-ea"/>
                  <a:cs typeface="Arial"/>
                </a:rPr>
                <a:t>Select </a:t>
              </a:r>
              <a:r>
                <a:rPr kumimoji="0" lang="en-US" sz="1800" b="1" i="0" u="none" strike="noStrike" kern="1200" cap="none" spc="-20" normalizeH="0" baseline="0" noProof="0" dirty="0">
                  <a:ln>
                    <a:noFill/>
                  </a:ln>
                  <a:solidFill>
                    <a:prstClr val="black"/>
                  </a:solidFill>
                  <a:effectLst/>
                  <a:uLnTx/>
                  <a:uFillTx/>
                  <a:latin typeface="Arial"/>
                  <a:ea typeface="+mn-ea"/>
                  <a:cs typeface="Arial"/>
                </a:rPr>
                <a:t>Template </a:t>
              </a:r>
              <a:r>
                <a:rPr kumimoji="0" lang="en-US" sz="1800" b="0" i="0" u="none" strike="noStrike" kern="1200" cap="none" spc="0" normalizeH="0" baseline="0" noProof="0" dirty="0">
                  <a:ln>
                    <a:noFill/>
                  </a:ln>
                  <a:solidFill>
                    <a:prstClr val="black"/>
                  </a:solidFill>
                  <a:effectLst/>
                  <a:uLnTx/>
                  <a:uFillTx/>
                  <a:latin typeface="Arial"/>
                  <a:ea typeface="+mn-ea"/>
                  <a:cs typeface="Arial"/>
                </a:rPr>
                <a:t>look up </a:t>
              </a:r>
              <a:r>
                <a:rPr kumimoji="0" lang="en-US" sz="1800" b="0" i="0" u="none" strike="noStrike" kern="1200" cap="none" spc="-5" normalizeH="0" baseline="0" noProof="0" dirty="0">
                  <a:ln>
                    <a:noFill/>
                  </a:ln>
                  <a:solidFill>
                    <a:prstClr val="black"/>
                  </a:solidFill>
                  <a:effectLst/>
                  <a:uLnTx/>
                  <a:uFillTx/>
                  <a:latin typeface="Arial"/>
                  <a:ea typeface="+mn-ea"/>
                  <a:cs typeface="Arial"/>
                </a:rPr>
                <a:t>to </a:t>
              </a:r>
              <a:r>
                <a:rPr kumimoji="0" lang="en-US" sz="1800" b="0" i="0" u="none" strike="noStrike" kern="1200" cap="none" spc="0" normalizeH="0" baseline="0" noProof="0" dirty="0">
                  <a:ln>
                    <a:noFill/>
                  </a:ln>
                  <a:solidFill>
                    <a:prstClr val="black"/>
                  </a:solidFill>
                  <a:effectLst/>
                  <a:uLnTx/>
                  <a:uFillTx/>
                  <a:latin typeface="Arial"/>
                  <a:ea typeface="+mn-ea"/>
                  <a:cs typeface="Arial"/>
                </a:rPr>
                <a:t>select the </a:t>
              </a:r>
              <a:r>
                <a:rPr kumimoji="0" lang="en-US" sz="1800" b="0" i="0" u="none" strike="noStrike" kern="1200" cap="none" spc="-5" normalizeH="0" baseline="0" noProof="0" dirty="0">
                  <a:ln>
                    <a:noFill/>
                  </a:ln>
                  <a:solidFill>
                    <a:prstClr val="black"/>
                  </a:solidFill>
                  <a:effectLst/>
                  <a:uLnTx/>
                  <a:uFillTx/>
                  <a:latin typeface="Arial"/>
                  <a:ea typeface="+mn-ea"/>
                  <a:cs typeface="Arial"/>
                </a:rPr>
                <a:t>template for</a:t>
              </a:r>
              <a:r>
                <a:rPr kumimoji="0" lang="en-US" sz="1800" b="0" i="0" u="none" strike="noStrike" kern="1200" cap="none" spc="-195" normalizeH="0" baseline="0" noProof="0" dirty="0">
                  <a:ln>
                    <a:noFill/>
                  </a:ln>
                  <a:solidFill>
                    <a:prstClr val="black"/>
                  </a:solidFill>
                  <a:effectLst/>
                  <a:uLnTx/>
                  <a:uFillTx/>
                  <a:latin typeface="Arial"/>
                  <a:ea typeface="+mn-ea"/>
                  <a:cs typeface="Arial"/>
                </a:rPr>
                <a:t> </a:t>
              </a:r>
              <a:r>
                <a:rPr kumimoji="0" lang="en-US" sz="1800" b="0" i="0" u="none" strike="noStrike" kern="1200" cap="none" spc="0" normalizeH="0" baseline="0" noProof="0" dirty="0">
                  <a:ln>
                    <a:noFill/>
                  </a:ln>
                  <a:solidFill>
                    <a:prstClr val="black"/>
                  </a:solidFill>
                  <a:effectLst/>
                  <a:uLnTx/>
                  <a:uFillTx/>
                  <a:latin typeface="Arial"/>
                  <a:ea typeface="+mn-ea"/>
                  <a:cs typeface="Arial"/>
                </a:rPr>
                <a:t>the </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transaction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you </a:t>
              </a:r>
              <a:r>
                <a:rPr kumimoji="0" lang="en-US" sz="1800" b="0" i="0" u="none" strike="noStrike" kern="1200" cap="none" spc="0" normalizeH="0" baseline="0" noProof="0" dirty="0">
                  <a:ln>
                    <a:noFill/>
                  </a:ln>
                  <a:solidFill>
                    <a:prstClr val="black"/>
                  </a:solidFill>
                  <a:effectLst/>
                  <a:uLnTx/>
                  <a:uFillTx/>
                  <a:latin typeface="Arial"/>
                  <a:ea typeface="+mn-ea"/>
                  <a:cs typeface="Arial"/>
                </a:rPr>
                <a:t>need </a:t>
              </a:r>
              <a:r>
                <a:rPr kumimoji="0" lang="en-US" sz="1800" b="0" i="0" u="none" strike="noStrike" kern="1200" cap="none" spc="-5" normalizeH="0" baseline="0" noProof="0" dirty="0">
                  <a:ln>
                    <a:noFill/>
                  </a:ln>
                  <a:solidFill>
                    <a:prstClr val="black"/>
                  </a:solidFill>
                  <a:effectLst/>
                  <a:uLnTx/>
                  <a:uFillTx/>
                  <a:latin typeface="Arial"/>
                  <a:ea typeface="+mn-ea"/>
                  <a:cs typeface="Arial"/>
                </a:rPr>
                <a:t>to</a:t>
              </a:r>
              <a:r>
                <a:rPr kumimoji="0" lang="en-US" sz="1800" b="0" i="0" u="none" strike="noStrike" kern="1200" cap="none" spc="-85" normalizeH="0" baseline="0" noProof="0" dirty="0">
                  <a:ln>
                    <a:noFill/>
                  </a:ln>
                  <a:solidFill>
                    <a:prstClr val="black"/>
                  </a:solidFill>
                  <a:effectLst/>
                  <a:uLnTx/>
                  <a:uFillTx/>
                  <a:latin typeface="Arial"/>
                  <a:ea typeface="+mn-ea"/>
                  <a:cs typeface="Arial"/>
                </a:rPr>
                <a:t> </a:t>
              </a:r>
              <a:r>
                <a:rPr kumimoji="0" lang="en-US" sz="1800" b="0" i="0" u="none" strike="noStrike" kern="1200" cap="none" spc="-5" normalizeH="0" baseline="0" noProof="0" dirty="0">
                  <a:ln>
                    <a:noFill/>
                  </a:ln>
                  <a:solidFill>
                    <a:prstClr val="black"/>
                  </a:solidFill>
                  <a:effectLst/>
                  <a:uLnTx/>
                  <a:uFillTx/>
                  <a:latin typeface="Arial"/>
                  <a:ea typeface="+mn-ea"/>
                  <a:cs typeface="Arial"/>
                </a:rPr>
                <a:t>initiate</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25" name="object 9"/>
            <p:cNvSpPr txBox="1"/>
            <p:nvPr/>
          </p:nvSpPr>
          <p:spPr>
            <a:xfrm>
              <a:off x="3609753" y="2733424"/>
              <a:ext cx="3009195" cy="566181"/>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102870" marR="102235" lvl="0" indent="0" algn="l" defTabSz="914400" rtl="0" eaLnBrk="1" fontAlgn="auto" latinLnBrk="0" hangingPunct="1">
                <a:lnSpc>
                  <a:spcPct val="100000"/>
                </a:lnSpc>
                <a:spcBef>
                  <a:spcPts val="95"/>
                </a:spcBef>
                <a:spcAft>
                  <a:spcPts val="0"/>
                </a:spcAft>
                <a:buClrTx/>
                <a:buSzTx/>
                <a:buFontTx/>
                <a:buNone/>
                <a:tabLst/>
                <a:defRPr/>
              </a:pPr>
              <a:r>
                <a:rPr kumimoji="0" b="0" i="0" u="none" strike="noStrike" kern="1200" cap="none" spc="-5" normalizeH="0" baseline="0" noProof="0" dirty="0">
                  <a:ln>
                    <a:noFill/>
                  </a:ln>
                  <a:solidFill>
                    <a:prstClr val="black"/>
                  </a:solidFill>
                  <a:effectLst/>
                  <a:uLnTx/>
                  <a:uFillTx/>
                  <a:latin typeface="Arial"/>
                  <a:ea typeface="+mn-ea"/>
                  <a:cs typeface="Arial"/>
                </a:rPr>
                <a:t>Click </a:t>
              </a:r>
              <a:r>
                <a:rPr kumimoji="0" b="0" i="0" u="none" strike="noStrike" kern="1200" cap="none" spc="-10" normalizeH="0" baseline="0" noProof="0" dirty="0">
                  <a:ln>
                    <a:noFill/>
                  </a:ln>
                  <a:solidFill>
                    <a:prstClr val="black"/>
                  </a:solidFill>
                  <a:effectLst/>
                  <a:uLnTx/>
                  <a:uFillTx/>
                  <a:latin typeface="Arial"/>
                  <a:ea typeface="+mn-ea"/>
                  <a:cs typeface="Arial"/>
                </a:rPr>
                <a:t>the </a:t>
              </a:r>
              <a:r>
                <a:rPr kumimoji="0" b="1" i="0" u="none" strike="noStrike" kern="1200" cap="none" spc="-10" normalizeH="0" baseline="0" noProof="0" dirty="0">
                  <a:ln>
                    <a:noFill/>
                  </a:ln>
                  <a:solidFill>
                    <a:prstClr val="black"/>
                  </a:solidFill>
                  <a:effectLst/>
                  <a:uLnTx/>
                  <a:uFillTx/>
                  <a:latin typeface="Arial"/>
                  <a:ea typeface="+mn-ea"/>
                  <a:cs typeface="Arial"/>
                </a:rPr>
                <a:t>Search </a:t>
              </a:r>
              <a:r>
                <a:rPr kumimoji="0" b="0" i="0" u="none" strike="noStrike" kern="1200" cap="none" spc="-10" normalizeH="0" baseline="0" noProof="0" dirty="0" smtClean="0">
                  <a:ln>
                    <a:noFill/>
                  </a:ln>
                  <a:solidFill>
                    <a:prstClr val="black"/>
                  </a:solidFill>
                  <a:effectLst/>
                  <a:uLnTx/>
                  <a:uFillTx/>
                  <a:latin typeface="Arial"/>
                  <a:ea typeface="+mn-ea"/>
                  <a:cs typeface="Arial"/>
                </a:rPr>
                <a:t>button</a:t>
              </a:r>
              <a:r>
                <a:rPr kumimoji="0" lang="en-US" b="0" i="0" u="none" strike="noStrike" kern="1200" cap="none" spc="-10" normalizeH="0" noProof="0" dirty="0" smtClean="0">
                  <a:ln>
                    <a:noFill/>
                  </a:ln>
                  <a:solidFill>
                    <a:prstClr val="black"/>
                  </a:solidFill>
                  <a:effectLst/>
                  <a:uLnTx/>
                  <a:uFillTx/>
                  <a:latin typeface="Arial"/>
                  <a:ea typeface="+mn-ea"/>
                  <a:cs typeface="Arial"/>
                </a:rPr>
                <a:t> </a:t>
              </a:r>
              <a:r>
                <a:rPr kumimoji="0" b="0" i="0" u="none" strike="noStrike" kern="1200" cap="none" spc="-5" normalizeH="0" baseline="0" noProof="0" dirty="0" smtClean="0">
                  <a:ln>
                    <a:noFill/>
                  </a:ln>
                  <a:solidFill>
                    <a:prstClr val="black"/>
                  </a:solidFill>
                  <a:effectLst/>
                  <a:uLnTx/>
                  <a:uFillTx/>
                  <a:latin typeface="Arial"/>
                  <a:ea typeface="+mn-ea"/>
                  <a:cs typeface="Arial"/>
                </a:rPr>
                <a:t>to </a:t>
              </a:r>
              <a:r>
                <a:rPr kumimoji="0" b="0" i="0" u="none" strike="noStrike" kern="1200" cap="none" spc="-5" normalizeH="0" baseline="0" noProof="0" dirty="0">
                  <a:ln>
                    <a:noFill/>
                  </a:ln>
                  <a:solidFill>
                    <a:prstClr val="black"/>
                  </a:solidFill>
                  <a:effectLst/>
                  <a:uLnTx/>
                  <a:uFillTx/>
                  <a:latin typeface="Arial"/>
                  <a:ea typeface="+mn-ea"/>
                  <a:cs typeface="Arial"/>
                </a:rPr>
                <a:t>select a</a:t>
              </a:r>
              <a:r>
                <a:rPr kumimoji="0" b="0" i="0" u="none" strike="noStrike" kern="1200" cap="none" spc="-45" normalizeH="0" baseline="0" noProof="0" dirty="0">
                  <a:ln>
                    <a:noFill/>
                  </a:ln>
                  <a:solidFill>
                    <a:prstClr val="black"/>
                  </a:solidFill>
                  <a:effectLst/>
                  <a:uLnTx/>
                  <a:uFillTx/>
                  <a:latin typeface="Arial"/>
                  <a:ea typeface="+mn-ea"/>
                  <a:cs typeface="Arial"/>
                </a:rPr>
                <a:t> </a:t>
              </a:r>
              <a:r>
                <a:rPr kumimoji="0" b="0" i="0" u="none" strike="noStrike" kern="1200" cap="none" spc="-5" normalizeH="0" baseline="0" noProof="0" dirty="0">
                  <a:ln>
                    <a:noFill/>
                  </a:ln>
                  <a:solidFill>
                    <a:prstClr val="black"/>
                  </a:solidFill>
                  <a:effectLst/>
                  <a:uLnTx/>
                  <a:uFillTx/>
                  <a:latin typeface="Arial"/>
                  <a:ea typeface="+mn-ea"/>
                  <a:cs typeface="Arial"/>
                </a:rPr>
                <a:t>template.</a:t>
              </a:r>
              <a:endParaRPr kumimoji="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2"/>
            <p:cNvPicPr>
              <a:picLocks noChangeAspect="1"/>
            </p:cNvPicPr>
            <p:nvPr/>
          </p:nvPicPr>
          <p:blipFill>
            <a:blip r:embed="rId3"/>
            <a:stretch>
              <a:fillRect/>
            </a:stretch>
          </p:blipFill>
          <p:spPr>
            <a:xfrm>
              <a:off x="8233277" y="1732382"/>
              <a:ext cx="3094389" cy="4202731"/>
            </a:xfrm>
            <a:prstGeom prst="rect">
              <a:avLst/>
            </a:prstGeom>
            <a:ln w="6350">
              <a:solidFill>
                <a:schemeClr val="tx1"/>
              </a:solidFill>
            </a:ln>
          </p:spPr>
        </p:pic>
        <p:cxnSp>
          <p:nvCxnSpPr>
            <p:cNvPr id="6" name="Straight Arrow Connector 5"/>
            <p:cNvCxnSpPr/>
            <p:nvPr/>
          </p:nvCxnSpPr>
          <p:spPr>
            <a:xfrm flipH="1">
              <a:off x="3476848" y="3299605"/>
              <a:ext cx="1031357" cy="836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06312" y="2615609"/>
              <a:ext cx="4170125" cy="18943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84915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2" name="Rectangle 21"/>
          <p:cNvSpPr/>
          <p:nvPr/>
        </p:nvSpPr>
        <p:spPr>
          <a:xfrm>
            <a:off x="407974" y="1818824"/>
            <a:ext cx="11325225" cy="36721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After you select the template, and select the </a:t>
            </a:r>
            <a:r>
              <a:rPr kumimoji="0" lang="en-US" sz="1800" b="1" i="0" u="none" strike="noStrike" kern="1200" cap="none" spc="5" normalizeH="0" baseline="0" noProof="0" dirty="0" smtClean="0">
                <a:ln>
                  <a:noFill/>
                </a:ln>
                <a:solidFill>
                  <a:prstClr val="black"/>
                </a:solidFill>
                <a:effectLst/>
                <a:uLnTx/>
                <a:uFillTx/>
                <a:latin typeface="Arial"/>
                <a:ea typeface="+mn-ea"/>
                <a:cs typeface="Arial"/>
              </a:rPr>
              <a:t>Effective Date</a:t>
            </a:r>
            <a:r>
              <a:rPr kumimoji="0" lang="en-US" sz="1800" i="0" u="none" strike="noStrike" kern="1200" cap="none" spc="5" normalizeH="0" baseline="0" noProof="0" dirty="0" smtClean="0">
                <a:ln>
                  <a:noFill/>
                </a:ln>
                <a:solidFill>
                  <a:prstClr val="black"/>
                </a:solidFill>
                <a:effectLst/>
                <a:uLnTx/>
                <a:uFillTx/>
                <a:latin typeface="Arial"/>
                <a:ea typeface="+mn-ea"/>
                <a:cs typeface="Arial"/>
              </a:rPr>
              <a:t>,</a:t>
            </a:r>
            <a:r>
              <a:rPr kumimoji="0" lang="en-US" sz="1800" b="1" i="0" u="none" strike="noStrike" kern="1200" cap="none" spc="5" normalizeH="0" baseline="0" noProof="0" dirty="0" smtClean="0">
                <a:ln>
                  <a:noFill/>
                </a:ln>
                <a:solidFill>
                  <a:prstClr val="black"/>
                </a:solidFill>
                <a:effectLst/>
                <a:uLnTx/>
                <a:uFillTx/>
                <a:latin typeface="Arial"/>
                <a:ea typeface="+mn-ea"/>
                <a:cs typeface="Arial"/>
              </a:rPr>
              <a:t>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click the </a:t>
            </a:r>
            <a:r>
              <a:rPr kumimoji="0" lang="en-US" sz="1800" b="1" i="0" u="none" strike="noStrike" kern="1200" cap="none" spc="5" normalizeH="0" baseline="0" noProof="0" dirty="0" smtClean="0">
                <a:ln>
                  <a:noFill/>
                </a:ln>
                <a:solidFill>
                  <a:prstClr val="black"/>
                </a:solidFill>
                <a:effectLst/>
                <a:uLnTx/>
                <a:uFillTx/>
                <a:latin typeface="Arial"/>
                <a:ea typeface="+mn-ea"/>
                <a:cs typeface="Arial"/>
              </a:rPr>
              <a:t>Create Transaction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button.</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8" name="Group 7"/>
          <p:cNvGrpSpPr/>
          <p:nvPr/>
        </p:nvGrpSpPr>
        <p:grpSpPr>
          <a:xfrm>
            <a:off x="656945" y="2475741"/>
            <a:ext cx="10315149" cy="3894806"/>
            <a:chOff x="656945" y="2475741"/>
            <a:chExt cx="10315149" cy="3894806"/>
          </a:xfrm>
        </p:grpSpPr>
        <p:pic>
          <p:nvPicPr>
            <p:cNvPr id="7" name="Picture 6"/>
            <p:cNvPicPr>
              <a:picLocks noChangeAspect="1"/>
            </p:cNvPicPr>
            <p:nvPr/>
          </p:nvPicPr>
          <p:blipFill>
            <a:blip r:embed="rId2"/>
            <a:stretch>
              <a:fillRect/>
            </a:stretch>
          </p:blipFill>
          <p:spPr>
            <a:xfrm>
              <a:off x="656945" y="2475741"/>
              <a:ext cx="10315149" cy="3894806"/>
            </a:xfrm>
            <a:prstGeom prst="rect">
              <a:avLst/>
            </a:prstGeom>
            <a:ln w="6350">
              <a:solidFill>
                <a:schemeClr val="tx1"/>
              </a:solidFill>
            </a:ln>
          </p:spPr>
        </p:pic>
        <p:sp>
          <p:nvSpPr>
            <p:cNvPr id="14" name="Rectangle 13"/>
            <p:cNvSpPr/>
            <p:nvPr/>
          </p:nvSpPr>
          <p:spPr>
            <a:xfrm>
              <a:off x="9019713" y="4136065"/>
              <a:ext cx="1775534" cy="20511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7903877" y="3846137"/>
              <a:ext cx="778484" cy="18432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7633991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2" name="Rectangle 21"/>
          <p:cNvSpPr/>
          <p:nvPr/>
        </p:nvSpPr>
        <p:spPr>
          <a:xfrm>
            <a:off x="433387" y="1765252"/>
            <a:ext cx="11325225" cy="118660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Select the</a:t>
            </a:r>
            <a:r>
              <a:rPr kumimoji="0" lang="en-US" sz="1800" b="0" i="0" u="none" strike="noStrike" kern="1200" cap="none" spc="0" normalizeH="0" baseline="0" noProof="0" dirty="0">
                <a:ln>
                  <a:noFill/>
                </a:ln>
                <a:solidFill>
                  <a:prstClr val="black"/>
                </a:solidFill>
                <a:effectLst/>
                <a:uLnTx/>
                <a:uFillTx/>
                <a:latin typeface="Arial"/>
                <a:ea typeface="+mn-ea"/>
                <a:cs typeface="Arial"/>
              </a:rPr>
              <a:t> </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appropriate </a:t>
            </a:r>
            <a:r>
              <a:rPr lang="en-US" b="1" dirty="0" smtClean="0">
                <a:solidFill>
                  <a:prstClr val="black"/>
                </a:solidFill>
                <a:latin typeface="Arial"/>
                <a:cs typeface="Arial"/>
              </a:rPr>
              <a:t>Employee ID</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 </a:t>
            </a:r>
            <a:endParaRPr lang="en-US" dirty="0">
              <a:solidFill>
                <a:prstClr val="black"/>
              </a:solidFill>
              <a:latin typeface="Arial"/>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solidFill>
                  <a:prstClr val="black"/>
                </a:solidFill>
                <a:latin typeface="Arial"/>
                <a:cs typeface="Arial"/>
              </a:rPr>
              <a:t>Select the appropriate</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 </a:t>
            </a:r>
            <a:r>
              <a:rPr kumimoji="0" lang="en-US" sz="1800" b="1" i="0" u="none" strike="noStrike" kern="1200" cap="none" spc="0" normalizeH="0" baseline="0" noProof="0" dirty="0">
                <a:ln>
                  <a:noFill/>
                </a:ln>
                <a:solidFill>
                  <a:prstClr val="black"/>
                </a:solidFill>
                <a:effectLst/>
                <a:uLnTx/>
                <a:uFillTx/>
                <a:latin typeface="Arial"/>
                <a:ea typeface="+mn-ea"/>
                <a:cs typeface="Arial"/>
              </a:rPr>
              <a:t>Reason</a:t>
            </a:r>
            <a:r>
              <a:rPr kumimoji="0" lang="en-US" sz="1800" b="1" i="0" u="none" strike="noStrike" kern="1200" cap="none" spc="-25" normalizeH="0" baseline="0" noProof="0" dirty="0">
                <a:ln>
                  <a:noFill/>
                </a:ln>
                <a:solidFill>
                  <a:prstClr val="black"/>
                </a:solidFill>
                <a:effectLst/>
                <a:uLnTx/>
                <a:uFillTx/>
                <a:latin typeface="Arial"/>
                <a:ea typeface="+mn-ea"/>
                <a:cs typeface="Arial"/>
              </a:rPr>
              <a:t> </a:t>
            </a:r>
            <a:r>
              <a:rPr kumimoji="0" lang="en-US" sz="1800" b="0" i="0" u="none" strike="noStrike" kern="1200" cap="none" spc="0" normalizeH="0" baseline="0" noProof="0" dirty="0">
                <a:ln>
                  <a:noFill/>
                </a:ln>
                <a:solidFill>
                  <a:prstClr val="black"/>
                </a:solidFill>
                <a:effectLst/>
                <a:uLnTx/>
                <a:uFillTx/>
                <a:latin typeface="Arial"/>
                <a:ea typeface="+mn-ea"/>
                <a:cs typeface="Arial"/>
              </a:rPr>
              <a:t>codes.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Arial"/>
              </a:rPr>
              <a:t>Click the </a:t>
            </a:r>
            <a:r>
              <a:rPr kumimoji="0" lang="en-US" sz="1800" b="1" i="0" u="none" strike="noStrike" kern="1200" cap="none" spc="0" normalizeH="0" baseline="0" noProof="0" dirty="0" smtClean="0">
                <a:ln>
                  <a:noFill/>
                </a:ln>
                <a:solidFill>
                  <a:prstClr val="black"/>
                </a:solidFill>
                <a:effectLst/>
                <a:uLnTx/>
                <a:uFillTx/>
                <a:latin typeface="Arial"/>
                <a:ea typeface="+mn-ea"/>
                <a:cs typeface="Arial"/>
              </a:rPr>
              <a:t>Continue</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 button. </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15" name="Group 14"/>
          <p:cNvGrpSpPr/>
          <p:nvPr/>
        </p:nvGrpSpPr>
        <p:grpSpPr>
          <a:xfrm>
            <a:off x="144779" y="2647512"/>
            <a:ext cx="12013680" cy="3997842"/>
            <a:chOff x="144779" y="2647512"/>
            <a:chExt cx="12013680" cy="3997842"/>
          </a:xfrm>
        </p:grpSpPr>
        <p:pic>
          <p:nvPicPr>
            <p:cNvPr id="10" name="Picture 9"/>
            <p:cNvPicPr>
              <a:picLocks noChangeAspect="1"/>
            </p:cNvPicPr>
            <p:nvPr/>
          </p:nvPicPr>
          <p:blipFill rotWithShape="1">
            <a:blip r:embed="rId2"/>
            <a:srcRect r="7522" b="-35"/>
            <a:stretch/>
          </p:blipFill>
          <p:spPr>
            <a:xfrm>
              <a:off x="7813286" y="3347404"/>
              <a:ext cx="4345173" cy="3157140"/>
            </a:xfrm>
            <a:prstGeom prst="rect">
              <a:avLst/>
            </a:prstGeom>
            <a:ln w="6350">
              <a:solidFill>
                <a:schemeClr val="tx1"/>
              </a:solidFill>
            </a:ln>
          </p:spPr>
        </p:pic>
        <p:pic>
          <p:nvPicPr>
            <p:cNvPr id="8" name="Picture 7"/>
            <p:cNvPicPr>
              <a:picLocks noChangeAspect="1"/>
            </p:cNvPicPr>
            <p:nvPr/>
          </p:nvPicPr>
          <p:blipFill rotWithShape="1">
            <a:blip r:embed="rId3"/>
            <a:srcRect l="-1" r="8991" b="10170"/>
            <a:stretch/>
          </p:blipFill>
          <p:spPr>
            <a:xfrm>
              <a:off x="144779" y="3135468"/>
              <a:ext cx="4511985" cy="3369076"/>
            </a:xfrm>
            <a:prstGeom prst="rect">
              <a:avLst/>
            </a:prstGeom>
            <a:ln w="6350">
              <a:solidFill>
                <a:schemeClr val="tx1"/>
              </a:solidFill>
            </a:ln>
          </p:spPr>
        </p:pic>
        <p:pic>
          <p:nvPicPr>
            <p:cNvPr id="5" name="Picture 4"/>
            <p:cNvPicPr>
              <a:picLocks noChangeAspect="1"/>
            </p:cNvPicPr>
            <p:nvPr/>
          </p:nvPicPr>
          <p:blipFill rotWithShape="1">
            <a:blip r:embed="rId4"/>
            <a:srcRect l="12111" t="47590" r="79170" b="31075"/>
            <a:stretch/>
          </p:blipFill>
          <p:spPr>
            <a:xfrm>
              <a:off x="4747919" y="2647512"/>
              <a:ext cx="3016744" cy="3997842"/>
            </a:xfrm>
            <a:prstGeom prst="rect">
              <a:avLst/>
            </a:prstGeom>
            <a:ln w="6350">
              <a:solidFill>
                <a:schemeClr val="tx1"/>
              </a:solidFill>
            </a:ln>
          </p:spPr>
        </p:pic>
        <p:cxnSp>
          <p:nvCxnSpPr>
            <p:cNvPr id="9" name="Straight Arrow Connector 8"/>
            <p:cNvCxnSpPr/>
            <p:nvPr/>
          </p:nvCxnSpPr>
          <p:spPr>
            <a:xfrm flipH="1" flipV="1">
              <a:off x="7549116" y="3636335"/>
              <a:ext cx="1584251" cy="23285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964837" y="6253796"/>
              <a:ext cx="1006459" cy="1869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254613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4058" y="163219"/>
            <a:ext cx="8076807" cy="685800"/>
          </a:xfrm>
        </p:spPr>
        <p:txBody>
          <a:bodyPr/>
          <a:lstStyle/>
          <a:p>
            <a:r>
              <a:rPr lang="en-US" dirty="0" smtClean="0">
                <a:solidFill>
                  <a:schemeClr val="accent5"/>
                </a:solidFill>
              </a:rPr>
              <a:t>VOLUNTARY TERMINATION</a:t>
            </a:r>
            <a:endParaRPr lang="en-US" dirty="0">
              <a:solidFill>
                <a:schemeClr val="accent5"/>
              </a:solidFill>
            </a:endParaRPr>
          </a:p>
        </p:txBody>
      </p:sp>
      <p:sp>
        <p:nvSpPr>
          <p:cNvPr id="6" name="object 10"/>
          <p:cNvSpPr txBox="1"/>
          <p:nvPr/>
        </p:nvSpPr>
        <p:spPr>
          <a:xfrm>
            <a:off x="8935452" y="3485202"/>
            <a:ext cx="1722038" cy="504625"/>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90170" marR="391795" lvl="0" indent="-635"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Click</a:t>
            </a:r>
            <a:r>
              <a:rPr kumimoji="0" lang="en-US" sz="1600" b="0" i="0" u="none" strike="noStrike" kern="1200" cap="none" spc="0" normalizeH="0" noProof="0" dirty="0" smtClean="0">
                <a:ln>
                  <a:noFill/>
                </a:ln>
                <a:solidFill>
                  <a:prstClr val="black"/>
                </a:solidFill>
                <a:effectLst/>
                <a:uLnTx/>
                <a:uFillTx/>
                <a:latin typeface="Arial"/>
                <a:ea typeface="+mn-ea"/>
                <a:cs typeface="Arial"/>
              </a:rPr>
              <a:t> </a:t>
            </a:r>
            <a:r>
              <a:rPr kumimoji="0" lang="en-US" sz="1600" b="1" i="0" u="none" strike="noStrike" kern="1200" cap="none" spc="0" normalizeH="0" noProof="0" dirty="0" smtClean="0">
                <a:ln>
                  <a:noFill/>
                </a:ln>
                <a:solidFill>
                  <a:prstClr val="black"/>
                </a:solidFill>
                <a:effectLst/>
                <a:uLnTx/>
                <a:uFillTx/>
                <a:latin typeface="Arial"/>
                <a:ea typeface="+mn-ea"/>
                <a:cs typeface="Arial"/>
              </a:rPr>
              <a:t>Save </a:t>
            </a:r>
            <a:r>
              <a:rPr kumimoji="0" lang="en-US" sz="1600" b="0" i="0" u="none" strike="noStrike" kern="1200" cap="none" spc="0" normalizeH="0" noProof="0" dirty="0" smtClean="0">
                <a:ln>
                  <a:noFill/>
                </a:ln>
                <a:solidFill>
                  <a:prstClr val="black"/>
                </a:solidFill>
                <a:effectLst/>
                <a:uLnTx/>
                <a:uFillTx/>
                <a:latin typeface="Arial"/>
                <a:ea typeface="+mn-ea"/>
                <a:cs typeface="Arial"/>
              </a:rPr>
              <a:t>and </a:t>
            </a:r>
            <a:r>
              <a:rPr kumimoji="0" lang="en-US" sz="1600" b="1" i="0" u="none" strike="noStrike" kern="1200" cap="none" spc="0" normalizeH="0" noProof="0" dirty="0" smtClean="0">
                <a:ln>
                  <a:noFill/>
                </a:ln>
                <a:solidFill>
                  <a:prstClr val="black"/>
                </a:solidFill>
                <a:effectLst/>
                <a:uLnTx/>
                <a:uFillTx/>
                <a:latin typeface="Arial"/>
                <a:ea typeface="+mn-ea"/>
                <a:cs typeface="Arial"/>
              </a:rPr>
              <a:t>Submit</a:t>
            </a:r>
            <a:r>
              <a:rPr kumimoji="0" lang="en-US" sz="1600" i="0" u="none" strike="noStrike" kern="1200" cap="none" spc="0" normalizeH="0" noProof="0" dirty="0" smtClean="0">
                <a:ln>
                  <a:noFill/>
                </a:ln>
                <a:solidFill>
                  <a:prstClr val="black"/>
                </a:solidFill>
                <a:effectLst/>
                <a:uLnTx/>
                <a:uFillTx/>
                <a:latin typeface="Arial"/>
                <a:ea typeface="+mn-ea"/>
                <a:cs typeface="Arial"/>
              </a:rPr>
              <a:t>.</a:t>
            </a:r>
            <a:endParaRPr kumimoji="0" sz="1600" i="0" u="none" strike="noStrike" kern="1200" cap="none" spc="0" normalizeH="0" baseline="0" noProof="0" dirty="0">
              <a:ln>
                <a:noFill/>
              </a:ln>
              <a:solidFill>
                <a:prstClr val="black"/>
              </a:solidFill>
              <a:effectLst/>
              <a:uLnTx/>
              <a:uFillTx/>
              <a:latin typeface="Arial"/>
              <a:ea typeface="+mn-ea"/>
              <a:cs typeface="Arial"/>
            </a:endParaRPr>
          </a:p>
        </p:txBody>
      </p:sp>
      <p:grpSp>
        <p:nvGrpSpPr>
          <p:cNvPr id="10" name="Group 9"/>
          <p:cNvGrpSpPr/>
          <p:nvPr/>
        </p:nvGrpSpPr>
        <p:grpSpPr>
          <a:xfrm>
            <a:off x="3127959" y="849019"/>
            <a:ext cx="5807493" cy="5838548"/>
            <a:chOff x="3127959" y="849019"/>
            <a:chExt cx="5807493" cy="5838548"/>
          </a:xfrm>
        </p:grpSpPr>
        <p:pic>
          <p:nvPicPr>
            <p:cNvPr id="5" name="Picture 4"/>
            <p:cNvPicPr>
              <a:picLocks noChangeAspect="1"/>
            </p:cNvPicPr>
            <p:nvPr/>
          </p:nvPicPr>
          <p:blipFill>
            <a:blip r:embed="rId3"/>
            <a:stretch>
              <a:fillRect/>
            </a:stretch>
          </p:blipFill>
          <p:spPr>
            <a:xfrm>
              <a:off x="3127959" y="849019"/>
              <a:ext cx="5422483" cy="5838548"/>
            </a:xfrm>
            <a:prstGeom prst="rect">
              <a:avLst/>
            </a:prstGeom>
            <a:ln w="6350">
              <a:solidFill>
                <a:schemeClr val="tx1"/>
              </a:solidFill>
            </a:ln>
          </p:spPr>
        </p:pic>
        <p:cxnSp>
          <p:nvCxnSpPr>
            <p:cNvPr id="7" name="Straight Arrow Connector 6"/>
            <p:cNvCxnSpPr/>
            <p:nvPr/>
          </p:nvCxnSpPr>
          <p:spPr>
            <a:xfrm flipH="1">
              <a:off x="4444409" y="3682051"/>
              <a:ext cx="4491043" cy="17405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61815" y="5377218"/>
              <a:ext cx="1121814" cy="14330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3390256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89075"/>
            <a:ext cx="10963618" cy="1881925"/>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Once </a:t>
            </a:r>
            <a:r>
              <a:rPr kumimoji="0" lang="en-US" sz="1800" b="0" i="0" u="none" strike="noStrike" kern="1200" cap="none" spc="0" normalizeH="0" baseline="0" noProof="0" dirty="0">
                <a:ln>
                  <a:noFill/>
                </a:ln>
                <a:solidFill>
                  <a:prstClr val="black"/>
                </a:solidFill>
                <a:effectLst/>
                <a:uLnTx/>
                <a:uFillTx/>
                <a:latin typeface="Arial"/>
                <a:ea typeface="+mn-ea"/>
                <a:cs typeface="+mn-cs"/>
              </a:rPr>
              <a:t>the transaction has been submitted,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Initiator </a:t>
            </a:r>
            <a:r>
              <a:rPr kumimoji="0" lang="en-US" sz="1800" b="0" i="0" u="none" strike="noStrike" kern="1200" cap="none" spc="0" normalizeH="0" baseline="0" noProof="0" dirty="0">
                <a:ln>
                  <a:noFill/>
                </a:ln>
                <a:solidFill>
                  <a:prstClr val="black"/>
                </a:solidFill>
                <a:effectLst/>
                <a:uLnTx/>
                <a:uFillTx/>
                <a:latin typeface="Arial"/>
                <a:ea typeface="+mn-ea"/>
                <a:cs typeface="+mn-cs"/>
              </a:rPr>
              <a:t>will receive a confirmation.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Click the </a:t>
            </a:r>
            <a:r>
              <a:rPr kumimoji="0" lang="en-US" sz="1800" b="1" i="0" u="none" strike="noStrike" kern="1200" cap="none" spc="0" normalizeH="0" baseline="0" noProof="0" dirty="0">
                <a:ln>
                  <a:noFill/>
                </a:ln>
                <a:solidFill>
                  <a:prstClr val="black"/>
                </a:solidFill>
                <a:effectLst/>
                <a:uLnTx/>
                <a:uFillTx/>
                <a:latin typeface="Arial"/>
                <a:ea typeface="+mn-ea"/>
                <a:cs typeface="+mn-cs"/>
              </a:rPr>
              <a:t>OK</a:t>
            </a:r>
            <a:r>
              <a:rPr kumimoji="0" lang="en-US" sz="1800" b="0" i="0" u="none" strike="noStrike" kern="1200" cap="none" spc="0" normalizeH="0" baseline="0" noProof="0" dirty="0">
                <a:ln>
                  <a:noFill/>
                </a:ln>
                <a:solidFill>
                  <a:prstClr val="black"/>
                </a:solidFill>
                <a:effectLst/>
                <a:uLnTx/>
                <a:uFillTx/>
                <a:latin typeface="Arial"/>
                <a:ea typeface="+mn-ea"/>
                <a:cs typeface="+mn-cs"/>
              </a:rPr>
              <a:t> button to go to the </a:t>
            </a:r>
            <a:r>
              <a:rPr kumimoji="0" lang="en-US" sz="1800" b="1" i="0" u="none" strike="noStrike" kern="1200" cap="none" spc="0" normalizeH="0" baseline="0" noProof="0" dirty="0">
                <a:ln>
                  <a:noFill/>
                </a:ln>
                <a:solidFill>
                  <a:prstClr val="black"/>
                </a:solidFill>
                <a:effectLst/>
                <a:uLnTx/>
                <a:uFillTx/>
                <a:latin typeface="Arial"/>
                <a:ea typeface="+mn-ea"/>
                <a:cs typeface="+mn-cs"/>
              </a:rPr>
              <a:t>Transaction Status </a:t>
            </a:r>
            <a:r>
              <a:rPr kumimoji="0" lang="en-US" sz="1800" b="0" i="0" u="none" strike="noStrike" kern="1200" cap="none" spc="0" normalizeH="0" baseline="0" noProof="0" dirty="0">
                <a:ln>
                  <a:noFill/>
                </a:ln>
                <a:solidFill>
                  <a:prstClr val="black"/>
                </a:solidFill>
                <a:effectLst/>
                <a:uLnTx/>
                <a:uFillTx/>
                <a:latin typeface="Arial"/>
                <a:ea typeface="+mn-ea"/>
                <a:cs typeface="+mn-cs"/>
              </a:rPr>
              <a:t>page to review the status of this person.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a:t>
            </a:r>
            <a:r>
              <a:rPr kumimoji="0" lang="en-US" sz="1800" b="0" i="0" u="none" strike="noStrike" kern="1200" cap="none" spc="0" normalizeH="0" baseline="0" noProof="0" dirty="0">
                <a:ln>
                  <a:noFill/>
                </a:ln>
                <a:solidFill>
                  <a:prstClr val="black"/>
                </a:solidFill>
                <a:effectLst/>
                <a:uLnTx/>
                <a:uFillTx/>
                <a:latin typeface="Arial"/>
                <a:ea typeface="+mn-ea"/>
                <a:cs typeface="+mn-cs"/>
              </a:rPr>
              <a:t>template transaction is routed for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approval, </a:t>
            </a:r>
            <a:r>
              <a:rPr kumimoji="0" lang="en-US" sz="1800" b="0" i="0" u="none" strike="noStrike" kern="1200" cap="none" spc="0" normalizeH="0" baseline="0" noProof="0" dirty="0">
                <a:ln>
                  <a:noFill/>
                </a:ln>
                <a:solidFill>
                  <a:prstClr val="black"/>
                </a:solidFill>
                <a:effectLst/>
                <a:uLnTx/>
                <a:uFillTx/>
                <a:latin typeface="Arial"/>
                <a:ea typeface="+mn-ea"/>
                <a:cs typeface="+mn-cs"/>
              </a:rPr>
              <a:t>and appears in the </a:t>
            </a:r>
            <a:r>
              <a:rPr kumimoji="0" lang="en-US" sz="1800" b="1" i="0" u="none" strike="noStrike" kern="1200" cap="none" spc="0" normalizeH="0" baseline="0" noProof="0" dirty="0">
                <a:ln>
                  <a:noFill/>
                </a:ln>
                <a:solidFill>
                  <a:prstClr val="black"/>
                </a:solidFill>
                <a:effectLst/>
                <a:uLnTx/>
                <a:uFillTx/>
                <a:latin typeface="Arial"/>
                <a:ea typeface="+mn-ea"/>
                <a:cs typeface="+mn-cs"/>
              </a:rPr>
              <a:t>Transactions in Progress </a:t>
            </a:r>
            <a:r>
              <a:rPr kumimoji="0" lang="en-US" sz="1800" b="0" i="0" u="none" strike="noStrike" kern="1200" cap="none" spc="0" normalizeH="0" baseline="0" noProof="0" dirty="0">
                <a:ln>
                  <a:noFill/>
                </a:ln>
                <a:solidFill>
                  <a:prstClr val="black"/>
                </a:solidFill>
                <a:effectLst/>
                <a:uLnTx/>
                <a:uFillTx/>
                <a:latin typeface="Arial"/>
                <a:ea typeface="+mn-ea"/>
                <a:cs typeface="+mn-cs"/>
              </a:rPr>
              <a:t>section until it is processed.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You have initiated a </a:t>
            </a:r>
            <a:r>
              <a:rPr lang="en-US" dirty="0" smtClean="0">
                <a:solidFill>
                  <a:prstClr val="black"/>
                </a:solidFill>
                <a:latin typeface="Arial"/>
              </a:rPr>
              <a:t>Voluntary Termination</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template transaction</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VOLUNTARY TERMINATION CONFIRMATION</a:t>
            </a:r>
            <a:endParaRPr lang="en-US" dirty="0">
              <a:solidFill>
                <a:schemeClr val="accent5"/>
              </a:solidFill>
            </a:endParaRPr>
          </a:p>
        </p:txBody>
      </p:sp>
      <p:grpSp>
        <p:nvGrpSpPr>
          <p:cNvPr id="2" name="Group 1"/>
          <p:cNvGrpSpPr/>
          <p:nvPr/>
        </p:nvGrpSpPr>
        <p:grpSpPr>
          <a:xfrm>
            <a:off x="1688145" y="3266379"/>
            <a:ext cx="8141376" cy="2396484"/>
            <a:chOff x="1688145" y="3266379"/>
            <a:chExt cx="8141376" cy="2396484"/>
          </a:xfrm>
        </p:grpSpPr>
        <p:pic>
          <p:nvPicPr>
            <p:cNvPr id="7" name="Picture 6"/>
            <p:cNvPicPr>
              <a:picLocks noChangeAspect="1"/>
            </p:cNvPicPr>
            <p:nvPr/>
          </p:nvPicPr>
          <p:blipFill rotWithShape="1">
            <a:blip r:embed="rId3"/>
            <a:srcRect r="12621" b="33313"/>
            <a:stretch/>
          </p:blipFill>
          <p:spPr>
            <a:xfrm>
              <a:off x="1688145" y="3266379"/>
              <a:ext cx="8141376" cy="2396484"/>
            </a:xfrm>
            <a:prstGeom prst="rect">
              <a:avLst/>
            </a:prstGeom>
            <a:ln w="6350">
              <a:solidFill>
                <a:schemeClr val="tx1"/>
              </a:solidFill>
            </a:ln>
          </p:spPr>
        </p:pic>
        <p:sp>
          <p:nvSpPr>
            <p:cNvPr id="5" name="Rectangle 4"/>
            <p:cNvSpPr/>
            <p:nvPr/>
          </p:nvSpPr>
          <p:spPr>
            <a:xfrm>
              <a:off x="1879582" y="5260259"/>
              <a:ext cx="374520" cy="21550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50296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89075"/>
            <a:ext cx="10963618" cy="36721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You will be able to view your submitted transaction in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Smart HR Transactions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page. </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VOLUNTARY TERMINATION</a:t>
            </a: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1241258" y="1674896"/>
            <a:ext cx="9677400" cy="3829050"/>
          </a:xfrm>
          <a:prstGeom prst="rect">
            <a:avLst/>
          </a:prstGeom>
          <a:ln w="6350">
            <a:solidFill>
              <a:schemeClr val="tx1"/>
            </a:solidFill>
          </a:ln>
        </p:spPr>
      </p:pic>
    </p:spTree>
    <p:extLst>
      <p:ext uri="{BB962C8B-B14F-4D97-AF65-F5344CB8AC3E}">
        <p14:creationId xmlns:p14="http://schemas.microsoft.com/office/powerpoint/2010/main" val="13543283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660107" y="1011154"/>
            <a:ext cx="8748351" cy="428344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Academic Concurrent Hire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807661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CONCURRENT HIRE</a:t>
            </a:r>
            <a:endParaRPr lang="en-US" dirty="0">
              <a:solidFill>
                <a:schemeClr val="accent5"/>
              </a:solidFill>
            </a:endParaRPr>
          </a:p>
        </p:txBody>
      </p:sp>
      <p:sp>
        <p:nvSpPr>
          <p:cNvPr id="22" name="Rectangle 21"/>
          <p:cNvSpPr/>
          <p:nvPr/>
        </p:nvSpPr>
        <p:spPr>
          <a:xfrm>
            <a:off x="407974" y="1084602"/>
            <a:ext cx="5423304" cy="3067378"/>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cs typeface="Arial"/>
              </a:rPr>
              <a:t>A </a:t>
            </a:r>
            <a:r>
              <a:rPr lang="en-US" spc="-10" dirty="0">
                <a:cs typeface="Arial"/>
              </a:rPr>
              <a:t>staff </a:t>
            </a:r>
            <a:r>
              <a:rPr lang="en-US" dirty="0">
                <a:cs typeface="Arial"/>
              </a:rPr>
              <a:t>or academic </a:t>
            </a:r>
            <a:r>
              <a:rPr lang="en-US" spc="-5" dirty="0">
                <a:cs typeface="Arial"/>
              </a:rPr>
              <a:t>employee </a:t>
            </a:r>
            <a:r>
              <a:rPr lang="en-US" dirty="0" smtClean="0">
                <a:cs typeface="Arial"/>
              </a:rPr>
              <a:t>adds </a:t>
            </a:r>
            <a:r>
              <a:rPr lang="en-US" dirty="0">
                <a:cs typeface="Arial"/>
              </a:rPr>
              <a:t>an </a:t>
            </a:r>
            <a:r>
              <a:rPr lang="en-US" spc="-5" dirty="0">
                <a:cs typeface="Arial"/>
              </a:rPr>
              <a:t>additional </a:t>
            </a:r>
            <a:r>
              <a:rPr lang="en-US" dirty="0">
                <a:cs typeface="Arial"/>
              </a:rPr>
              <a:t>job, which </a:t>
            </a:r>
            <a:r>
              <a:rPr lang="en-US" spc="-5" dirty="0" smtClean="0">
                <a:cs typeface="Arial"/>
              </a:rPr>
              <a:t>is </a:t>
            </a:r>
            <a:r>
              <a:rPr lang="en-US" dirty="0" smtClean="0">
                <a:cs typeface="Arial"/>
              </a:rPr>
              <a:t>concurrent </a:t>
            </a:r>
            <a:r>
              <a:rPr lang="en-US" spc="-5" dirty="0">
                <a:cs typeface="Arial"/>
              </a:rPr>
              <a:t>to his </a:t>
            </a:r>
            <a:r>
              <a:rPr lang="en-US" dirty="0">
                <a:cs typeface="Arial"/>
              </a:rPr>
              <a:t>or her</a:t>
            </a:r>
            <a:r>
              <a:rPr lang="en-US" spc="-130" dirty="0">
                <a:cs typeface="Arial"/>
              </a:rPr>
              <a:t> </a:t>
            </a:r>
            <a:r>
              <a:rPr lang="en-US" spc="-5" dirty="0">
                <a:cs typeface="Arial"/>
              </a:rPr>
              <a:t>existing </a:t>
            </a:r>
            <a:r>
              <a:rPr lang="en-US" spc="-5" dirty="0" smtClean="0">
                <a:cs typeface="Arial"/>
              </a:rPr>
              <a:t>job </a:t>
            </a:r>
            <a:r>
              <a:rPr lang="en-US" spc="-5" dirty="0">
                <a:cs typeface="Arial"/>
              </a:rPr>
              <a:t>with</a:t>
            </a:r>
            <a:r>
              <a:rPr lang="en-US" spc="-20" dirty="0">
                <a:cs typeface="Arial"/>
              </a:rPr>
              <a:t> </a:t>
            </a:r>
            <a:r>
              <a:rPr lang="en-US" dirty="0" smtClean="0">
                <a:cs typeface="Arial"/>
              </a:rPr>
              <a:t>UC.</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cs typeface="Arial"/>
              </a:rPr>
              <a:t>Non-Dual</a:t>
            </a:r>
            <a:r>
              <a:rPr lang="en-US" dirty="0">
                <a:cs typeface="Arial"/>
              </a:rPr>
              <a:t>: </a:t>
            </a:r>
            <a:r>
              <a:rPr lang="en-US" spc="-35" dirty="0">
                <a:cs typeface="Arial"/>
              </a:rPr>
              <a:t>Two </a:t>
            </a:r>
            <a:r>
              <a:rPr lang="en-US" dirty="0">
                <a:cs typeface="Arial"/>
              </a:rPr>
              <a:t>or more</a:t>
            </a:r>
            <a:r>
              <a:rPr lang="en-US" spc="-155" dirty="0">
                <a:cs typeface="Arial"/>
              </a:rPr>
              <a:t> </a:t>
            </a:r>
            <a:r>
              <a:rPr lang="en-US" dirty="0">
                <a:cs typeface="Arial"/>
              </a:rPr>
              <a:t>jobs </a:t>
            </a:r>
            <a:r>
              <a:rPr lang="en-US" spc="-5" dirty="0" smtClean="0">
                <a:cs typeface="Arial"/>
              </a:rPr>
              <a:t>that </a:t>
            </a:r>
            <a:r>
              <a:rPr lang="en-US" dirty="0">
                <a:cs typeface="Arial"/>
              </a:rPr>
              <a:t>do not exceed a </a:t>
            </a:r>
            <a:r>
              <a:rPr lang="en-US" spc="-5" dirty="0" smtClean="0">
                <a:cs typeface="Arial"/>
              </a:rPr>
              <a:t>total </a:t>
            </a:r>
            <a:r>
              <a:rPr lang="en-US" dirty="0" smtClean="0">
                <a:cs typeface="Arial"/>
              </a:rPr>
              <a:t>percent </a:t>
            </a:r>
            <a:r>
              <a:rPr lang="en-US" spc="-5" dirty="0">
                <a:cs typeface="Arial"/>
              </a:rPr>
              <a:t>time </a:t>
            </a:r>
            <a:r>
              <a:rPr lang="en-US" dirty="0">
                <a:cs typeface="Arial"/>
              </a:rPr>
              <a:t>of</a:t>
            </a:r>
            <a:r>
              <a:rPr lang="en-US" spc="-80" dirty="0">
                <a:cs typeface="Arial"/>
              </a:rPr>
              <a:t> </a:t>
            </a:r>
            <a:r>
              <a:rPr lang="en-US" spc="-5" dirty="0">
                <a:cs typeface="Arial"/>
              </a:rPr>
              <a:t>100</a:t>
            </a:r>
            <a:r>
              <a:rPr lang="en-US" spc="-5" dirty="0" smtClean="0">
                <a:cs typeface="Arial"/>
              </a:rPr>
              <a: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cs typeface="Arial"/>
              </a:rPr>
              <a:t>Dual</a:t>
            </a:r>
            <a:r>
              <a:rPr lang="en-US" dirty="0">
                <a:cs typeface="Arial"/>
              </a:rPr>
              <a:t>: </a:t>
            </a:r>
            <a:r>
              <a:rPr lang="en-US" spc="-35" dirty="0">
                <a:cs typeface="Arial"/>
              </a:rPr>
              <a:t>Two </a:t>
            </a:r>
            <a:r>
              <a:rPr lang="en-US" dirty="0">
                <a:cs typeface="Arial"/>
              </a:rPr>
              <a:t>or more jobs</a:t>
            </a:r>
            <a:r>
              <a:rPr lang="en-US" spc="-145" dirty="0">
                <a:cs typeface="Arial"/>
              </a:rPr>
              <a:t> </a:t>
            </a:r>
            <a:r>
              <a:rPr lang="en-US" spc="-5" dirty="0">
                <a:cs typeface="Arial"/>
              </a:rPr>
              <a:t>that </a:t>
            </a:r>
            <a:r>
              <a:rPr lang="en-US" dirty="0" smtClean="0">
                <a:cs typeface="Arial"/>
              </a:rPr>
              <a:t>exceed </a:t>
            </a:r>
            <a:r>
              <a:rPr lang="en-US" dirty="0">
                <a:cs typeface="Arial"/>
              </a:rPr>
              <a:t>a </a:t>
            </a:r>
            <a:r>
              <a:rPr lang="en-US" spc="-5" dirty="0">
                <a:cs typeface="Arial"/>
              </a:rPr>
              <a:t>total </a:t>
            </a:r>
            <a:r>
              <a:rPr lang="en-US" dirty="0">
                <a:cs typeface="Arial"/>
              </a:rPr>
              <a:t>percent </a:t>
            </a:r>
            <a:r>
              <a:rPr lang="en-US" spc="-5" dirty="0">
                <a:cs typeface="Arial"/>
              </a:rPr>
              <a:t>time </a:t>
            </a:r>
            <a:r>
              <a:rPr lang="en-US" dirty="0" smtClean="0">
                <a:cs typeface="Arial"/>
              </a:rPr>
              <a:t>of</a:t>
            </a:r>
            <a:r>
              <a:rPr lang="en-US" spc="-30" dirty="0" smtClean="0">
                <a:cs typeface="Arial"/>
              </a:rPr>
              <a:t> </a:t>
            </a:r>
            <a:r>
              <a:rPr lang="en-US" spc="-5" dirty="0">
                <a:cs typeface="Arial"/>
              </a:rPr>
              <a:t>100</a:t>
            </a:r>
            <a:r>
              <a:rPr lang="en-US" spc="-5" dirty="0" smtClean="0">
                <a:cs typeface="Arial"/>
              </a:rPr>
              <a:t>%.</a:t>
            </a:r>
            <a:endParaRPr lang="en-US" dirty="0" smtClean="0">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cs typeface="Arial"/>
              </a:rPr>
              <a:t>A </a:t>
            </a:r>
            <a:r>
              <a:rPr lang="en-US" dirty="0">
                <a:cs typeface="Arial"/>
              </a:rPr>
              <a:t>separate </a:t>
            </a:r>
            <a:r>
              <a:rPr lang="en-US" dirty="0" smtClean="0">
                <a:cs typeface="Arial"/>
              </a:rPr>
              <a:t>concurrent hire </a:t>
            </a:r>
            <a:r>
              <a:rPr lang="en-US" spc="-5" dirty="0" smtClean="0">
                <a:cs typeface="Arial"/>
              </a:rPr>
              <a:t>template </a:t>
            </a:r>
            <a:r>
              <a:rPr lang="en-US" spc="-5" dirty="0">
                <a:cs typeface="Arial"/>
              </a:rPr>
              <a:t>is available for </a:t>
            </a:r>
            <a:r>
              <a:rPr lang="en-US" dirty="0" smtClean="0">
                <a:cs typeface="Arial"/>
              </a:rPr>
              <a:t>academic </a:t>
            </a:r>
            <a:r>
              <a:rPr lang="en-US" dirty="0">
                <a:cs typeface="Arial"/>
              </a:rPr>
              <a:t>and </a:t>
            </a:r>
            <a:r>
              <a:rPr lang="en-US" spc="-5" dirty="0">
                <a:cs typeface="Arial"/>
              </a:rPr>
              <a:t>for</a:t>
            </a:r>
            <a:r>
              <a:rPr lang="en-US" spc="-85" dirty="0">
                <a:cs typeface="Arial"/>
              </a:rPr>
              <a:t> </a:t>
            </a:r>
            <a:r>
              <a:rPr lang="en-US" spc="-10" dirty="0">
                <a:cs typeface="Arial"/>
              </a:rPr>
              <a:t>staff</a:t>
            </a:r>
            <a:r>
              <a:rPr lang="en-US" spc="-10" dirty="0" smtClean="0">
                <a:cs typeface="Arial"/>
              </a:rPr>
              <a:t>.</a:t>
            </a:r>
            <a:endParaRPr lang="en-US" dirty="0">
              <a:cs typeface="Arial"/>
            </a:endParaRPr>
          </a:p>
        </p:txBody>
      </p:sp>
      <p:sp>
        <p:nvSpPr>
          <p:cNvPr id="24" name="object 7"/>
          <p:cNvSpPr/>
          <p:nvPr/>
        </p:nvSpPr>
        <p:spPr>
          <a:xfrm>
            <a:off x="6034412" y="987073"/>
            <a:ext cx="0" cy="4210050"/>
          </a:xfrm>
          <a:custGeom>
            <a:avLst/>
            <a:gdLst/>
            <a:ahLst/>
            <a:cxnLst/>
            <a:rect l="l" t="t" r="r" b="b"/>
            <a:pathLst>
              <a:path h="4210050">
                <a:moveTo>
                  <a:pt x="0" y="0"/>
                </a:moveTo>
                <a:lnTo>
                  <a:pt x="0" y="4209516"/>
                </a:lnTo>
              </a:path>
            </a:pathLst>
          </a:custGeom>
          <a:ln w="12700">
            <a:solidFill>
              <a:srgbClr val="FFFFFF"/>
            </a:solidFill>
          </a:ln>
        </p:spPr>
        <p:txBody>
          <a:bodyPr wrap="square" lIns="0" tIns="0" rIns="0" bIns="0" rtlCol="0"/>
          <a:lstStyle/>
          <a:p>
            <a:endParaRPr dirty="0"/>
          </a:p>
        </p:txBody>
      </p:sp>
      <p:sp>
        <p:nvSpPr>
          <p:cNvPr id="25" name="object 8"/>
          <p:cNvSpPr/>
          <p:nvPr/>
        </p:nvSpPr>
        <p:spPr>
          <a:xfrm>
            <a:off x="10240653" y="987073"/>
            <a:ext cx="0" cy="4210050"/>
          </a:xfrm>
          <a:custGeom>
            <a:avLst/>
            <a:gdLst/>
            <a:ahLst/>
            <a:cxnLst/>
            <a:rect l="l" t="t" r="r" b="b"/>
            <a:pathLst>
              <a:path h="4210050">
                <a:moveTo>
                  <a:pt x="0" y="0"/>
                </a:moveTo>
                <a:lnTo>
                  <a:pt x="0" y="4209516"/>
                </a:lnTo>
              </a:path>
            </a:pathLst>
          </a:custGeom>
          <a:ln w="12700">
            <a:solidFill>
              <a:srgbClr val="FFFFFF"/>
            </a:solidFill>
          </a:ln>
        </p:spPr>
        <p:txBody>
          <a:bodyPr wrap="square" lIns="0" tIns="0" rIns="0" bIns="0" rtlCol="0"/>
          <a:lstStyle/>
          <a:p>
            <a:endParaRPr dirty="0"/>
          </a:p>
        </p:txBody>
      </p:sp>
      <p:sp>
        <p:nvSpPr>
          <p:cNvPr id="26" name="object 9"/>
          <p:cNvSpPr/>
          <p:nvPr/>
        </p:nvSpPr>
        <p:spPr>
          <a:xfrm>
            <a:off x="6028064" y="993423"/>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endParaRPr dirty="0"/>
          </a:p>
        </p:txBody>
      </p:sp>
      <p:sp>
        <p:nvSpPr>
          <p:cNvPr id="27" name="object 10"/>
          <p:cNvSpPr/>
          <p:nvPr/>
        </p:nvSpPr>
        <p:spPr>
          <a:xfrm>
            <a:off x="6028064" y="5190246"/>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endParaRPr dirty="0"/>
          </a:p>
        </p:txBody>
      </p:sp>
      <p:sp>
        <p:nvSpPr>
          <p:cNvPr id="28" name="object 11"/>
          <p:cNvSpPr txBox="1"/>
          <p:nvPr/>
        </p:nvSpPr>
        <p:spPr>
          <a:xfrm>
            <a:off x="6214070" y="765915"/>
            <a:ext cx="5148909" cy="462947"/>
          </a:xfrm>
          <a:prstGeom prst="rect">
            <a:avLst/>
          </a:prstGeom>
          <a:solidFill>
            <a:schemeClr val="accent5"/>
          </a:solidFill>
        </p:spPr>
        <p:txBody>
          <a:bodyPr vert="horz" wrap="square" lIns="0" tIns="31750" rIns="0" bIns="0" rtlCol="0">
            <a:spAutoFit/>
          </a:bodyPr>
          <a:lstStyle/>
          <a:p>
            <a:pPr marL="648970">
              <a:lnSpc>
                <a:spcPct val="100000"/>
              </a:lnSpc>
              <a:spcBef>
                <a:spcPts val="250"/>
              </a:spcBef>
            </a:pPr>
            <a:r>
              <a:rPr lang="en-US" sz="2800" b="1" spc="-15" dirty="0" smtClean="0">
                <a:solidFill>
                  <a:srgbClr val="FFFFFF"/>
                </a:solidFill>
                <a:latin typeface="Arial"/>
                <a:cs typeface="Arial"/>
              </a:rPr>
              <a:t>   </a:t>
            </a:r>
            <a:r>
              <a:rPr sz="2800" b="1" spc="-15" dirty="0" smtClean="0">
                <a:solidFill>
                  <a:srgbClr val="FFFFFF"/>
                </a:solidFill>
                <a:latin typeface="Arial"/>
                <a:cs typeface="Arial"/>
              </a:rPr>
              <a:t>Available</a:t>
            </a:r>
            <a:r>
              <a:rPr sz="2800" b="1" spc="-20" dirty="0" smtClean="0">
                <a:solidFill>
                  <a:srgbClr val="FFFFFF"/>
                </a:solidFill>
                <a:latin typeface="Arial"/>
                <a:cs typeface="Arial"/>
              </a:rPr>
              <a:t> </a:t>
            </a:r>
            <a:r>
              <a:rPr sz="2800" b="1" spc="-25" dirty="0">
                <a:solidFill>
                  <a:srgbClr val="FFFFFF"/>
                </a:solidFill>
                <a:latin typeface="Arial"/>
                <a:cs typeface="Arial"/>
              </a:rPr>
              <a:t>Templates</a:t>
            </a:r>
            <a:endParaRPr sz="2800" dirty="0">
              <a:latin typeface="Arial"/>
              <a:cs typeface="Arial"/>
            </a:endParaRPr>
          </a:p>
        </p:txBody>
      </p:sp>
      <p:sp>
        <p:nvSpPr>
          <p:cNvPr id="29" name="object 12"/>
          <p:cNvSpPr/>
          <p:nvPr/>
        </p:nvSpPr>
        <p:spPr>
          <a:xfrm>
            <a:off x="6214071" y="1291803"/>
            <a:ext cx="5148909" cy="4738736"/>
          </a:xfrm>
          <a:prstGeom prst="rect">
            <a:avLst/>
          </a:prstGeom>
          <a:blipFill>
            <a:blip r:embed="rId3" cstate="print"/>
            <a:stretch>
              <a:fillRect/>
            </a:stretch>
          </a:blipFill>
        </p:spPr>
        <p:txBody>
          <a:bodyPr wrap="square" lIns="0" tIns="0" rIns="0" bIns="0" rtlCol="0"/>
          <a:lstStyle/>
          <a:p>
            <a:endParaRPr dirty="0"/>
          </a:p>
        </p:txBody>
      </p:sp>
      <p:sp>
        <p:nvSpPr>
          <p:cNvPr id="31" name="object 13"/>
          <p:cNvSpPr/>
          <p:nvPr/>
        </p:nvSpPr>
        <p:spPr>
          <a:xfrm>
            <a:off x="6214831" y="2286036"/>
            <a:ext cx="5058757" cy="409038"/>
          </a:xfrm>
          <a:custGeom>
            <a:avLst/>
            <a:gdLst/>
            <a:ahLst/>
            <a:cxnLst/>
            <a:rect l="l" t="t" r="r" b="b"/>
            <a:pathLst>
              <a:path w="3830320" h="342900">
                <a:moveTo>
                  <a:pt x="0" y="0"/>
                </a:moveTo>
                <a:lnTo>
                  <a:pt x="3829812" y="0"/>
                </a:lnTo>
                <a:lnTo>
                  <a:pt x="3829812" y="342900"/>
                </a:lnTo>
                <a:lnTo>
                  <a:pt x="0" y="342900"/>
                </a:lnTo>
                <a:lnTo>
                  <a:pt x="0" y="0"/>
                </a:lnTo>
                <a:close/>
              </a:path>
            </a:pathLst>
          </a:custGeom>
          <a:ln w="19812">
            <a:solidFill>
              <a:srgbClr val="FF0000"/>
            </a:solidFill>
          </a:ln>
        </p:spPr>
        <p:txBody>
          <a:bodyPr wrap="square" lIns="0" tIns="0" rIns="0" bIns="0" rtlCol="0"/>
          <a:lstStyle/>
          <a:p>
            <a:endParaRPr dirty="0"/>
          </a:p>
        </p:txBody>
      </p:sp>
    </p:spTree>
    <p:extLst>
      <p:ext uri="{BB962C8B-B14F-4D97-AF65-F5344CB8AC3E}">
        <p14:creationId xmlns:p14="http://schemas.microsoft.com/office/powerpoint/2010/main" val="16919351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Smart HR Template &gt; </a:t>
            </a:r>
            <a:r>
              <a:rPr lang="en-US" b="1" dirty="0" smtClean="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407974" y="1878237"/>
            <a:ext cx="11325225" cy="38869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cs typeface="Arial"/>
              </a:rPr>
              <a:t>The </a:t>
            </a:r>
            <a:r>
              <a:rPr lang="en-US" b="1" spc="-5" dirty="0">
                <a:cs typeface="Arial"/>
              </a:rPr>
              <a:t>Smart </a:t>
            </a:r>
            <a:r>
              <a:rPr lang="en-US" b="1" spc="5" dirty="0">
                <a:cs typeface="Arial"/>
              </a:rPr>
              <a:t>HR </a:t>
            </a:r>
            <a:r>
              <a:rPr lang="en-US" b="1" spc="-10" dirty="0">
                <a:cs typeface="Arial"/>
              </a:rPr>
              <a:t>Transactions </a:t>
            </a:r>
            <a:r>
              <a:rPr lang="en-US" dirty="0">
                <a:cs typeface="Arial"/>
              </a:rPr>
              <a:t>page </a:t>
            </a:r>
            <a:r>
              <a:rPr lang="en-US" spc="-5" dirty="0">
                <a:cs typeface="Arial"/>
              </a:rPr>
              <a:t>is the starting </a:t>
            </a:r>
            <a:r>
              <a:rPr lang="en-US" dirty="0">
                <a:cs typeface="Arial"/>
              </a:rPr>
              <a:t>point </a:t>
            </a:r>
            <a:r>
              <a:rPr lang="en-US" spc="-5" dirty="0">
                <a:cs typeface="Arial"/>
              </a:rPr>
              <a:t>to initiate </a:t>
            </a:r>
            <a:r>
              <a:rPr lang="en-US" dirty="0">
                <a:cs typeface="Arial"/>
              </a:rPr>
              <a:t>a </a:t>
            </a:r>
            <a:r>
              <a:rPr lang="en-US" spc="-5" dirty="0" smtClean="0">
                <a:cs typeface="Arial"/>
              </a:rPr>
              <a:t>template</a:t>
            </a:r>
            <a:r>
              <a:rPr lang="en-US" spc="-35" dirty="0" smtClean="0">
                <a:cs typeface="Arial"/>
              </a:rPr>
              <a:t> </a:t>
            </a:r>
            <a:r>
              <a:rPr lang="en-US" dirty="0">
                <a:cs typeface="Arial"/>
              </a:rPr>
              <a:t>transaction</a:t>
            </a:r>
            <a:r>
              <a:rPr lang="en-US" dirty="0" smtClean="0">
                <a:cs typeface="Arial"/>
              </a:rPr>
              <a:t>.</a:t>
            </a:r>
            <a:endParaRPr lang="en-US" dirty="0">
              <a:cs typeface="Arial"/>
            </a:endParaRPr>
          </a:p>
        </p:txBody>
      </p:sp>
      <p:grpSp>
        <p:nvGrpSpPr>
          <p:cNvPr id="19" name="Group 18"/>
          <p:cNvGrpSpPr/>
          <p:nvPr/>
        </p:nvGrpSpPr>
        <p:grpSpPr>
          <a:xfrm>
            <a:off x="407974" y="2634916"/>
            <a:ext cx="11136430" cy="3817818"/>
            <a:chOff x="407974" y="2634916"/>
            <a:chExt cx="11136430" cy="3817818"/>
          </a:xfrm>
        </p:grpSpPr>
        <p:sp>
          <p:nvSpPr>
            <p:cNvPr id="16" name="object 2"/>
            <p:cNvSpPr/>
            <p:nvPr/>
          </p:nvSpPr>
          <p:spPr>
            <a:xfrm>
              <a:off x="407974" y="2634916"/>
              <a:ext cx="11136430" cy="3796216"/>
            </a:xfrm>
            <a:prstGeom prst="rect">
              <a:avLst/>
            </a:prstGeom>
            <a:blipFill>
              <a:blip r:embed="rId2" cstate="print"/>
              <a:stretch>
                <a:fillRect/>
              </a:stretch>
            </a:blipFill>
            <a:ln>
              <a:solidFill>
                <a:schemeClr val="tx1"/>
              </a:solidFill>
            </a:ln>
          </p:spPr>
          <p:txBody>
            <a:bodyPr wrap="square" lIns="0" tIns="0" rIns="0" bIns="0" rtlCol="0"/>
            <a:lstStyle/>
            <a:p>
              <a:endParaRPr dirty="0"/>
            </a:p>
          </p:txBody>
        </p:sp>
        <p:sp>
          <p:nvSpPr>
            <p:cNvPr id="30" name="object 5"/>
            <p:cNvSpPr/>
            <p:nvPr/>
          </p:nvSpPr>
          <p:spPr>
            <a:xfrm>
              <a:off x="3991805" y="2775683"/>
              <a:ext cx="1930530" cy="814654"/>
            </a:xfrm>
            <a:custGeom>
              <a:avLst/>
              <a:gdLst/>
              <a:ahLst/>
              <a:cxnLst/>
              <a:rect l="l" t="t" r="r" b="b"/>
              <a:pathLst>
                <a:path w="1638300" h="355600">
                  <a:moveTo>
                    <a:pt x="1637741" y="0"/>
                  </a:moveTo>
                  <a:lnTo>
                    <a:pt x="0" y="0"/>
                  </a:lnTo>
                  <a:lnTo>
                    <a:pt x="0" y="355206"/>
                  </a:lnTo>
                  <a:lnTo>
                    <a:pt x="1637741" y="355206"/>
                  </a:lnTo>
                  <a:lnTo>
                    <a:pt x="1637741" y="0"/>
                  </a:lnTo>
                  <a:close/>
                </a:path>
              </a:pathLst>
            </a:custGeom>
            <a:solidFill>
              <a:schemeClr val="accent1">
                <a:lumMod val="20000"/>
                <a:lumOff val="80000"/>
              </a:schemeClr>
            </a:solidFill>
            <a:ln>
              <a:solidFill>
                <a:schemeClr val="tx1"/>
              </a:solidFill>
            </a:ln>
          </p:spPr>
          <p:txBody>
            <a:bodyPr wrap="square" lIns="0" tIns="0" rIns="0" bIns="0" rtlCol="0"/>
            <a:lstStyle/>
            <a:p>
              <a:r>
                <a:rPr lang="en-US" spc="-5" dirty="0" smtClean="0">
                  <a:cs typeface="Arial"/>
                </a:rPr>
                <a:t>The </a:t>
              </a:r>
              <a:r>
                <a:rPr lang="en-US" b="1" spc="-5" dirty="0" smtClean="0">
                  <a:cs typeface="Arial"/>
                </a:rPr>
                <a:t>Transaction Type </a:t>
              </a:r>
              <a:r>
                <a:rPr lang="en-US" spc="-5" dirty="0" smtClean="0">
                  <a:cs typeface="Arial"/>
                </a:rPr>
                <a:t>field is not used by UC.</a:t>
              </a:r>
              <a:r>
                <a:rPr lang="en-US" sz="1200" spc="-5" dirty="0" smtClean="0">
                  <a:cs typeface="Arial"/>
                </a:rPr>
                <a:t> </a:t>
              </a:r>
              <a:endParaRPr sz="1200" dirty="0"/>
            </a:p>
          </p:txBody>
        </p:sp>
        <p:sp>
          <p:nvSpPr>
            <p:cNvPr id="14" name="object 10"/>
            <p:cNvSpPr txBox="1"/>
            <p:nvPr/>
          </p:nvSpPr>
          <p:spPr>
            <a:xfrm>
              <a:off x="7265580" y="2887000"/>
              <a:ext cx="3292550" cy="843180"/>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90170" marR="391795" indent="-635">
                <a:lnSpc>
                  <a:spcPct val="100000"/>
                </a:lnSpc>
                <a:spcBef>
                  <a:spcPts val="95"/>
                </a:spcBef>
              </a:pPr>
              <a:r>
                <a:rPr spc="-5" dirty="0">
                  <a:latin typeface="Arial"/>
                  <a:cs typeface="Arial"/>
                </a:rPr>
                <a:t>Use </a:t>
              </a:r>
              <a:r>
                <a:rPr spc="-10" dirty="0">
                  <a:latin typeface="Arial"/>
                  <a:cs typeface="Arial"/>
                </a:rPr>
                <a:t>the </a:t>
              </a:r>
              <a:r>
                <a:rPr b="1" spc="-10" dirty="0">
                  <a:latin typeface="Arial"/>
                  <a:cs typeface="Arial"/>
                </a:rPr>
                <a:t>Select </a:t>
              </a:r>
              <a:r>
                <a:rPr b="1" spc="-5" dirty="0">
                  <a:latin typeface="Arial"/>
                  <a:cs typeface="Arial"/>
                </a:rPr>
                <a:t>Template </a:t>
              </a:r>
              <a:r>
                <a:rPr spc="-5" dirty="0">
                  <a:latin typeface="Arial"/>
                  <a:cs typeface="Arial"/>
                </a:rPr>
                <a:t>field </a:t>
              </a:r>
              <a:r>
                <a:rPr spc="-5" dirty="0" smtClean="0">
                  <a:latin typeface="Arial"/>
                  <a:cs typeface="Arial"/>
                </a:rPr>
                <a:t>to</a:t>
              </a:r>
              <a:r>
                <a:rPr lang="en-US" spc="-5" dirty="0" smtClean="0">
                  <a:latin typeface="Arial"/>
                  <a:cs typeface="Arial"/>
                </a:rPr>
                <a:t> </a:t>
              </a:r>
              <a:r>
                <a:rPr spc="-5" dirty="0" smtClean="0">
                  <a:latin typeface="Arial"/>
                  <a:cs typeface="Arial"/>
                </a:rPr>
                <a:t>select </a:t>
              </a:r>
              <a:r>
                <a:rPr spc="-10" dirty="0">
                  <a:latin typeface="Arial"/>
                  <a:cs typeface="Arial"/>
                </a:rPr>
                <a:t>the appropriate</a:t>
              </a:r>
              <a:r>
                <a:rPr spc="-35" dirty="0">
                  <a:latin typeface="Arial"/>
                  <a:cs typeface="Arial"/>
                </a:rPr>
                <a:t> </a:t>
              </a:r>
              <a:r>
                <a:rPr spc="-5" dirty="0" smtClean="0">
                  <a:latin typeface="Arial"/>
                  <a:cs typeface="Arial"/>
                </a:rPr>
                <a:t>template</a:t>
              </a:r>
              <a:r>
                <a:rPr lang="en-US" spc="-5" dirty="0" smtClean="0">
                  <a:latin typeface="Arial"/>
                  <a:cs typeface="Arial"/>
                </a:rPr>
                <a:t>.</a:t>
              </a:r>
              <a:endParaRPr sz="1200" dirty="0">
                <a:latin typeface="Arial"/>
                <a:cs typeface="Arial"/>
              </a:endParaRPr>
            </a:p>
          </p:txBody>
        </p:sp>
        <p:sp>
          <p:nvSpPr>
            <p:cNvPr id="15" name="object 16"/>
            <p:cNvSpPr txBox="1"/>
            <p:nvPr/>
          </p:nvSpPr>
          <p:spPr>
            <a:xfrm>
              <a:off x="5350041" y="5332556"/>
              <a:ext cx="3272964" cy="1120178"/>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12700" marR="5080">
                <a:lnSpc>
                  <a:spcPct val="100000"/>
                </a:lnSpc>
                <a:spcBef>
                  <a:spcPts val="95"/>
                </a:spcBef>
              </a:pPr>
              <a:r>
                <a:rPr spc="-15" dirty="0">
                  <a:latin typeface="Arial"/>
                  <a:cs typeface="Arial"/>
                </a:rPr>
                <a:t>You </a:t>
              </a:r>
              <a:r>
                <a:rPr spc="-5" dirty="0">
                  <a:latin typeface="Arial"/>
                  <a:cs typeface="Arial"/>
                </a:rPr>
                <a:t>also can </a:t>
              </a:r>
              <a:r>
                <a:rPr spc="-10" dirty="0">
                  <a:latin typeface="Arial"/>
                  <a:cs typeface="Arial"/>
                </a:rPr>
                <a:t>delete  </a:t>
              </a:r>
              <a:r>
                <a:rPr spc="-5" dirty="0">
                  <a:latin typeface="Arial"/>
                  <a:cs typeface="Arial"/>
                </a:rPr>
                <a:t>transactions </a:t>
              </a:r>
              <a:r>
                <a:rPr spc="-15" dirty="0">
                  <a:latin typeface="Arial"/>
                  <a:cs typeface="Arial"/>
                </a:rPr>
                <a:t>you </a:t>
              </a:r>
              <a:r>
                <a:rPr spc="-10" dirty="0" smtClean="0">
                  <a:latin typeface="Arial"/>
                  <a:cs typeface="Arial"/>
                </a:rPr>
                <a:t>have</a:t>
              </a:r>
              <a:r>
                <a:rPr lang="en-US" spc="-10" dirty="0" smtClean="0">
                  <a:latin typeface="Arial"/>
                  <a:cs typeface="Arial"/>
                </a:rPr>
                <a:t> </a:t>
              </a:r>
              <a:r>
                <a:rPr spc="-10" dirty="0" smtClean="0">
                  <a:latin typeface="Arial"/>
                  <a:cs typeface="Arial"/>
                </a:rPr>
                <a:t>initiated</a:t>
              </a:r>
              <a:r>
                <a:rPr spc="-10" dirty="0">
                  <a:latin typeface="Arial"/>
                  <a:cs typeface="Arial"/>
                </a:rPr>
                <a:t>, </a:t>
              </a:r>
              <a:r>
                <a:rPr spc="-5" dirty="0">
                  <a:latin typeface="Arial"/>
                  <a:cs typeface="Arial"/>
                </a:rPr>
                <a:t>as </a:t>
              </a:r>
              <a:r>
                <a:rPr spc="-10" dirty="0">
                  <a:latin typeface="Arial"/>
                  <a:cs typeface="Arial"/>
                </a:rPr>
                <a:t>long </a:t>
              </a:r>
              <a:r>
                <a:rPr spc="-5" dirty="0">
                  <a:latin typeface="Arial"/>
                  <a:cs typeface="Arial"/>
                </a:rPr>
                <a:t>as </a:t>
              </a:r>
              <a:r>
                <a:rPr spc="-10" dirty="0" smtClean="0">
                  <a:latin typeface="Arial"/>
                  <a:cs typeface="Arial"/>
                </a:rPr>
                <a:t>they </a:t>
              </a:r>
              <a:r>
                <a:rPr spc="-10" dirty="0">
                  <a:latin typeface="Arial"/>
                  <a:cs typeface="Arial"/>
                </a:rPr>
                <a:t>have not been</a:t>
              </a:r>
              <a:r>
                <a:rPr spc="-45" dirty="0">
                  <a:latin typeface="Arial"/>
                  <a:cs typeface="Arial"/>
                </a:rPr>
                <a:t> </a:t>
              </a:r>
              <a:r>
                <a:rPr spc="-10" dirty="0" smtClean="0">
                  <a:latin typeface="Arial"/>
                  <a:cs typeface="Arial"/>
                </a:rPr>
                <a:t>approved</a:t>
              </a:r>
              <a:r>
                <a:rPr lang="en-US" spc="-10" dirty="0" smtClean="0">
                  <a:latin typeface="Arial"/>
                  <a:cs typeface="Arial"/>
                </a:rPr>
                <a:t>.</a:t>
              </a:r>
              <a:endParaRPr dirty="0">
                <a:latin typeface="Arial"/>
                <a:cs typeface="Arial"/>
              </a:endParaRPr>
            </a:p>
          </p:txBody>
        </p:sp>
        <p:cxnSp>
          <p:nvCxnSpPr>
            <p:cNvPr id="7" name="Straight Arrow Connector 6"/>
            <p:cNvCxnSpPr/>
            <p:nvPr/>
          </p:nvCxnSpPr>
          <p:spPr>
            <a:xfrm flipH="1">
              <a:off x="3741821" y="3590336"/>
              <a:ext cx="397042" cy="326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1"/>
            </p:cNvCxnSpPr>
            <p:nvPr/>
          </p:nvCxnSpPr>
          <p:spPr>
            <a:xfrm flipH="1">
              <a:off x="4518837" y="3308590"/>
              <a:ext cx="2746743" cy="883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1"/>
            </p:cNvCxnSpPr>
            <p:nvPr/>
          </p:nvCxnSpPr>
          <p:spPr>
            <a:xfrm flipH="1">
              <a:off x="3327991" y="5892645"/>
              <a:ext cx="2022050" cy="934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14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0645140" cy="685800"/>
          </a:xfrm>
        </p:spPr>
        <p:txBody>
          <a:bodyPr/>
          <a:lstStyle/>
          <a:p>
            <a:r>
              <a:rPr lang="en-US" dirty="0" smtClean="0">
                <a:solidFill>
                  <a:schemeClr val="accent5"/>
                </a:solidFill>
              </a:rPr>
              <a:t>LEARNING TOPICS </a:t>
            </a:r>
            <a:br>
              <a:rPr lang="en-US" dirty="0" smtClean="0">
                <a:solidFill>
                  <a:schemeClr val="accent5"/>
                </a:solidFill>
              </a:rPr>
            </a:br>
            <a:r>
              <a:rPr lang="en-US" dirty="0" smtClean="0">
                <a:solidFill>
                  <a:schemeClr val="accent5"/>
                </a:solidFill>
              </a:rPr>
              <a:t>Hands On Training </a:t>
            </a:r>
            <a:endParaRPr lang="en-US" dirty="0">
              <a:solidFill>
                <a:schemeClr val="accent5"/>
              </a:solidFill>
            </a:endParaRPr>
          </a:p>
        </p:txBody>
      </p:sp>
      <p:sp>
        <p:nvSpPr>
          <p:cNvPr id="5" name="TextBox 4"/>
          <p:cNvSpPr txBox="1"/>
          <p:nvPr/>
        </p:nvSpPr>
        <p:spPr>
          <a:xfrm>
            <a:off x="462117" y="1482131"/>
            <a:ext cx="9210204" cy="424731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2000" noProof="0" dirty="0" smtClean="0">
                <a:solidFill>
                  <a:srgbClr val="4472C4"/>
                </a:solidFill>
                <a:latin typeface="Arial"/>
              </a:rPr>
              <a:t>Academic Full Hire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dirty="0" smtClean="0">
                <a:ln>
                  <a:noFill/>
                </a:ln>
                <a:solidFill>
                  <a:srgbClr val="4472C4"/>
                </a:solidFill>
                <a:effectLst/>
                <a:uLnTx/>
                <a:uFillTx/>
                <a:latin typeface="Arial"/>
                <a:ea typeface="+mn-ea"/>
                <a:cs typeface="+mn-cs"/>
              </a:rPr>
              <a:t>Voluntary Termination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dirty="0" smtClean="0">
                <a:ln>
                  <a:noFill/>
                </a:ln>
                <a:solidFill>
                  <a:srgbClr val="4472C4"/>
                </a:solidFill>
                <a:effectLst/>
                <a:uLnTx/>
                <a:uFillTx/>
                <a:latin typeface="Arial"/>
                <a:ea typeface="+mn-ea"/>
                <a:cs typeface="+mn-cs"/>
              </a:rPr>
              <a:t>Concurrent</a:t>
            </a:r>
            <a:r>
              <a:rPr kumimoji="0" lang="en-US" sz="2000" b="0" i="0" u="none" strike="noStrike" kern="1200" cap="none" spc="0" normalizeH="0" dirty="0" smtClean="0">
                <a:ln>
                  <a:noFill/>
                </a:ln>
                <a:solidFill>
                  <a:srgbClr val="4472C4"/>
                </a:solidFill>
                <a:effectLst/>
                <a:uLnTx/>
                <a:uFillTx/>
                <a:latin typeface="Arial"/>
                <a:ea typeface="+mn-ea"/>
                <a:cs typeface="+mn-cs"/>
              </a:rPr>
              <a:t> Hire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2000" baseline="0" noProof="0" dirty="0" smtClean="0">
                <a:solidFill>
                  <a:srgbClr val="4472C4"/>
                </a:solidFill>
                <a:latin typeface="Arial"/>
              </a:rPr>
              <a:t>PayPath Transactions</a:t>
            </a:r>
          </a:p>
          <a:p>
            <a:pPr marL="742950" lvl="1" indent="-285750">
              <a:lnSpc>
                <a:spcPct val="150000"/>
              </a:lnSpc>
              <a:buFont typeface="Wingdings" panose="05000000000000000000" pitchFamily="2" charset="2"/>
              <a:buChar char="Ø"/>
              <a:defRPr/>
            </a:pPr>
            <a:r>
              <a:rPr kumimoji="0" lang="en-US" sz="2000" b="0" i="0" u="none" strike="noStrike" kern="1200" cap="none" spc="0" normalizeH="0" dirty="0" smtClean="0">
                <a:ln>
                  <a:noFill/>
                </a:ln>
                <a:solidFill>
                  <a:srgbClr val="4472C4"/>
                </a:solidFill>
                <a:effectLst/>
                <a:uLnTx/>
                <a:uFillTx/>
                <a:latin typeface="Arial"/>
                <a:ea typeface="+mn-ea"/>
                <a:cs typeface="+mn-cs"/>
              </a:rPr>
              <a:t>Position Data Changes</a:t>
            </a:r>
          </a:p>
          <a:p>
            <a:pPr marL="742950" lvl="1" indent="-285750">
              <a:lnSpc>
                <a:spcPct val="150000"/>
              </a:lnSpc>
              <a:buFont typeface="Wingdings" panose="05000000000000000000" pitchFamily="2" charset="2"/>
              <a:buChar char="Ø"/>
              <a:defRPr/>
            </a:pPr>
            <a:r>
              <a:rPr lang="en-US" sz="2000" baseline="0" noProof="0" dirty="0" smtClean="0">
                <a:solidFill>
                  <a:srgbClr val="4472C4"/>
                </a:solidFill>
                <a:latin typeface="Arial"/>
              </a:rPr>
              <a:t>Job</a:t>
            </a:r>
            <a:r>
              <a:rPr lang="en-US" sz="2000" noProof="0" dirty="0" smtClean="0">
                <a:solidFill>
                  <a:srgbClr val="4472C4"/>
                </a:solidFill>
                <a:latin typeface="Arial"/>
              </a:rPr>
              <a:t> Data Changes</a:t>
            </a:r>
          </a:p>
          <a:p>
            <a:pPr marL="742950" lvl="1" indent="-285750">
              <a:lnSpc>
                <a:spcPct val="150000"/>
              </a:lnSpc>
              <a:buFont typeface="Wingdings" panose="05000000000000000000" pitchFamily="2" charset="2"/>
              <a:buChar char="Ø"/>
              <a:defRPr/>
            </a:pPr>
            <a:r>
              <a:rPr kumimoji="0" lang="en-US" sz="2000" b="0" i="0" u="none" strike="noStrike" kern="1200" cap="none" spc="0" normalizeH="0" baseline="0" dirty="0" smtClean="0">
                <a:ln>
                  <a:noFill/>
                </a:ln>
                <a:solidFill>
                  <a:srgbClr val="4472C4"/>
                </a:solidFill>
                <a:effectLst/>
                <a:uLnTx/>
                <a:uFillTx/>
                <a:latin typeface="Arial"/>
                <a:ea typeface="+mn-ea"/>
                <a:cs typeface="+mn-cs"/>
              </a:rPr>
              <a:t>Additional</a:t>
            </a:r>
            <a:r>
              <a:rPr kumimoji="0" lang="en-US" sz="2000" b="0" i="0" u="none" strike="noStrike" kern="1200" cap="none" spc="0" normalizeH="0" dirty="0" smtClean="0">
                <a:ln>
                  <a:noFill/>
                </a:ln>
                <a:solidFill>
                  <a:srgbClr val="4472C4"/>
                </a:solidFill>
                <a:effectLst/>
                <a:uLnTx/>
                <a:uFillTx/>
                <a:latin typeface="Arial"/>
                <a:ea typeface="+mn-ea"/>
                <a:cs typeface="+mn-cs"/>
              </a:rPr>
              <a:t> Pay</a:t>
            </a:r>
          </a:p>
          <a:p>
            <a:pPr marL="285750" indent="-285750">
              <a:lnSpc>
                <a:spcPct val="150000"/>
              </a:lnSpc>
              <a:buFont typeface="Wingdings" panose="05000000000000000000" pitchFamily="2" charset="2"/>
              <a:buChar char="Ø"/>
              <a:defRPr/>
            </a:pPr>
            <a:r>
              <a:rPr lang="en-US" sz="2000" baseline="0" noProof="0" dirty="0" smtClean="0">
                <a:solidFill>
                  <a:srgbClr val="4472C4"/>
                </a:solidFill>
                <a:latin typeface="Arial"/>
              </a:rPr>
              <a:t>Cloning Transactions</a:t>
            </a:r>
          </a:p>
          <a:p>
            <a:pPr marL="285750" indent="-285750">
              <a:lnSpc>
                <a:spcPct val="150000"/>
              </a:lnSpc>
              <a:buFont typeface="Wingdings" panose="05000000000000000000" pitchFamily="2" charset="2"/>
              <a:buChar char="Ø"/>
              <a:defRPr/>
            </a:pPr>
            <a:r>
              <a:rPr kumimoji="0" lang="en-US" sz="2000" b="0" i="0" u="none" strike="noStrike" kern="1200" cap="none" spc="0" normalizeH="0" dirty="0" smtClean="0">
                <a:ln>
                  <a:noFill/>
                </a:ln>
                <a:solidFill>
                  <a:srgbClr val="4472C4"/>
                </a:solidFill>
                <a:effectLst/>
                <a:uLnTx/>
                <a:uFillTx/>
                <a:latin typeface="Arial"/>
                <a:ea typeface="+mn-ea"/>
                <a:cs typeface="+mn-cs"/>
              </a:rPr>
              <a:t>Approving Transactions</a:t>
            </a:r>
            <a:endParaRPr kumimoji="0" lang="en-US" sz="2000" b="0" i="0" u="none" strike="noStrike" kern="1200" cap="none" spc="0" normalizeH="0" baseline="0" noProof="0" dirty="0" smtClean="0">
              <a:ln>
                <a:noFill/>
              </a:ln>
              <a:solidFill>
                <a:srgbClr val="4472C4"/>
              </a:solidFill>
              <a:effectLst/>
              <a:uLnTx/>
              <a:uFillTx/>
              <a:latin typeface="Arial"/>
              <a:ea typeface="+mn-ea"/>
              <a:cs typeface="+mn-cs"/>
            </a:endParaRPr>
          </a:p>
        </p:txBody>
      </p:sp>
    </p:spTree>
    <p:extLst>
      <p:ext uri="{BB962C8B-B14F-4D97-AF65-F5344CB8AC3E}">
        <p14:creationId xmlns:p14="http://schemas.microsoft.com/office/powerpoint/2010/main" val="232150861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2" name="Rectangle 21"/>
          <p:cNvSpPr/>
          <p:nvPr/>
        </p:nvSpPr>
        <p:spPr>
          <a:xfrm>
            <a:off x="508942" y="1768451"/>
            <a:ext cx="11325225" cy="38869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Use </a:t>
            </a:r>
            <a:r>
              <a:rPr kumimoji="0" lang="en-US" sz="1800" b="0" i="0" u="none" strike="noStrike" kern="1200" cap="none" spc="-5" normalizeH="0" baseline="0" noProof="0" dirty="0">
                <a:ln>
                  <a:noFill/>
                </a:ln>
                <a:solidFill>
                  <a:prstClr val="black"/>
                </a:solidFill>
                <a:effectLst/>
                <a:uLnTx/>
                <a:uFillTx/>
                <a:latin typeface="Arial"/>
                <a:ea typeface="+mn-ea"/>
                <a:cs typeface="Arial"/>
              </a:rPr>
              <a:t>the </a:t>
            </a:r>
            <a:r>
              <a:rPr kumimoji="0" lang="en-US" sz="1800" b="1" i="0" u="none" strike="noStrike" kern="1200" cap="none" spc="0" normalizeH="0" baseline="0" noProof="0" dirty="0">
                <a:ln>
                  <a:noFill/>
                </a:ln>
                <a:solidFill>
                  <a:prstClr val="black"/>
                </a:solidFill>
                <a:effectLst/>
                <a:uLnTx/>
                <a:uFillTx/>
                <a:latin typeface="Arial"/>
                <a:ea typeface="+mn-ea"/>
                <a:cs typeface="Arial"/>
              </a:rPr>
              <a:t>Select </a:t>
            </a:r>
            <a:r>
              <a:rPr kumimoji="0" lang="en-US" sz="1800" b="1" i="0" u="none" strike="noStrike" kern="1200" cap="none" spc="-20" normalizeH="0" baseline="0" noProof="0" dirty="0">
                <a:ln>
                  <a:noFill/>
                </a:ln>
                <a:solidFill>
                  <a:prstClr val="black"/>
                </a:solidFill>
                <a:effectLst/>
                <a:uLnTx/>
                <a:uFillTx/>
                <a:latin typeface="Arial"/>
                <a:ea typeface="+mn-ea"/>
                <a:cs typeface="Arial"/>
              </a:rPr>
              <a:t>Template </a:t>
            </a:r>
            <a:r>
              <a:rPr kumimoji="0" lang="en-US" sz="1800" b="0" i="0" u="none" strike="noStrike" kern="1200" cap="none" spc="0" normalizeH="0" baseline="0" noProof="0" dirty="0">
                <a:ln>
                  <a:noFill/>
                </a:ln>
                <a:solidFill>
                  <a:prstClr val="black"/>
                </a:solidFill>
                <a:effectLst/>
                <a:uLnTx/>
                <a:uFillTx/>
                <a:latin typeface="Arial"/>
                <a:ea typeface="+mn-ea"/>
                <a:cs typeface="Arial"/>
              </a:rPr>
              <a:t>look up </a:t>
            </a:r>
            <a:r>
              <a:rPr kumimoji="0" lang="en-US" sz="1800" b="0" i="0" u="none" strike="noStrike" kern="1200" cap="none" spc="-5" normalizeH="0" baseline="0" noProof="0" dirty="0">
                <a:ln>
                  <a:noFill/>
                </a:ln>
                <a:solidFill>
                  <a:prstClr val="black"/>
                </a:solidFill>
                <a:effectLst/>
                <a:uLnTx/>
                <a:uFillTx/>
                <a:latin typeface="Arial"/>
                <a:ea typeface="+mn-ea"/>
                <a:cs typeface="Arial"/>
              </a:rPr>
              <a:t>to </a:t>
            </a:r>
            <a:r>
              <a:rPr kumimoji="0" lang="en-US" sz="1800" b="0" i="0" u="none" strike="noStrike" kern="1200" cap="none" spc="0" normalizeH="0" baseline="0" noProof="0" dirty="0">
                <a:ln>
                  <a:noFill/>
                </a:ln>
                <a:solidFill>
                  <a:prstClr val="black"/>
                </a:solidFill>
                <a:effectLst/>
                <a:uLnTx/>
                <a:uFillTx/>
                <a:latin typeface="Arial"/>
                <a:ea typeface="+mn-ea"/>
                <a:cs typeface="Arial"/>
              </a:rPr>
              <a:t>select the </a:t>
            </a:r>
            <a:r>
              <a:rPr kumimoji="0" lang="en-US" sz="1800" b="0" i="0" u="none" strike="noStrike" kern="1200" cap="none" spc="-5" normalizeH="0" baseline="0" noProof="0" dirty="0">
                <a:ln>
                  <a:noFill/>
                </a:ln>
                <a:solidFill>
                  <a:prstClr val="black"/>
                </a:solidFill>
                <a:effectLst/>
                <a:uLnTx/>
                <a:uFillTx/>
                <a:latin typeface="Arial"/>
                <a:ea typeface="+mn-ea"/>
                <a:cs typeface="Arial"/>
              </a:rPr>
              <a:t>template for</a:t>
            </a:r>
            <a:r>
              <a:rPr kumimoji="0" lang="en-US" sz="1800" b="0" i="0" u="none" strike="noStrike" kern="1200" cap="none" spc="-195" normalizeH="0" baseline="0" noProof="0" dirty="0">
                <a:ln>
                  <a:noFill/>
                </a:ln>
                <a:solidFill>
                  <a:prstClr val="black"/>
                </a:solidFill>
                <a:effectLst/>
                <a:uLnTx/>
                <a:uFillTx/>
                <a:latin typeface="Arial"/>
                <a:ea typeface="+mn-ea"/>
                <a:cs typeface="Arial"/>
              </a:rPr>
              <a:t> </a:t>
            </a:r>
            <a:r>
              <a:rPr kumimoji="0" lang="en-US" sz="1800" b="0" i="0" u="none" strike="noStrike" kern="1200" cap="none" spc="0" normalizeH="0" baseline="0" noProof="0" dirty="0">
                <a:ln>
                  <a:noFill/>
                </a:ln>
                <a:solidFill>
                  <a:prstClr val="black"/>
                </a:solidFill>
                <a:effectLst/>
                <a:uLnTx/>
                <a:uFillTx/>
                <a:latin typeface="Arial"/>
                <a:ea typeface="+mn-ea"/>
                <a:cs typeface="Arial"/>
              </a:rPr>
              <a:t>the </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transaction </a:t>
            </a:r>
            <a:r>
              <a:rPr kumimoji="0" lang="en-US" sz="1800" b="0" i="0" u="none" strike="noStrike" kern="1200" cap="none" spc="-5" normalizeH="0" baseline="0" noProof="0" dirty="0">
                <a:ln>
                  <a:noFill/>
                </a:ln>
                <a:solidFill>
                  <a:prstClr val="black"/>
                </a:solidFill>
                <a:effectLst/>
                <a:uLnTx/>
                <a:uFillTx/>
                <a:latin typeface="Arial"/>
                <a:ea typeface="+mn-ea"/>
                <a:cs typeface="Arial"/>
              </a:rPr>
              <a:t>you </a:t>
            </a:r>
            <a:r>
              <a:rPr kumimoji="0" lang="en-US" sz="1800" b="0" i="0" u="none" strike="noStrike" kern="1200" cap="none" spc="0" normalizeH="0" baseline="0" noProof="0" dirty="0">
                <a:ln>
                  <a:noFill/>
                </a:ln>
                <a:solidFill>
                  <a:prstClr val="black"/>
                </a:solidFill>
                <a:effectLst/>
                <a:uLnTx/>
                <a:uFillTx/>
                <a:latin typeface="Arial"/>
                <a:ea typeface="+mn-ea"/>
                <a:cs typeface="Arial"/>
              </a:rPr>
              <a:t>need </a:t>
            </a:r>
            <a:r>
              <a:rPr kumimoji="0" lang="en-US" sz="1800" b="0" i="0" u="none" strike="noStrike" kern="1200" cap="none" spc="-5" normalizeH="0" baseline="0" noProof="0" dirty="0">
                <a:ln>
                  <a:noFill/>
                </a:ln>
                <a:solidFill>
                  <a:prstClr val="black"/>
                </a:solidFill>
                <a:effectLst/>
                <a:uLnTx/>
                <a:uFillTx/>
                <a:latin typeface="Arial"/>
                <a:ea typeface="+mn-ea"/>
                <a:cs typeface="Arial"/>
              </a:rPr>
              <a:t>to</a:t>
            </a:r>
            <a:r>
              <a:rPr kumimoji="0" lang="en-US" sz="1800" b="0" i="0" u="none" strike="noStrike" kern="1200" cap="none" spc="-85" normalizeH="0" baseline="0" noProof="0" dirty="0">
                <a:ln>
                  <a:noFill/>
                </a:ln>
                <a:solidFill>
                  <a:prstClr val="black"/>
                </a:solidFill>
                <a:effectLst/>
                <a:uLnTx/>
                <a:uFillTx/>
                <a:latin typeface="Arial"/>
                <a:ea typeface="+mn-ea"/>
                <a:cs typeface="Arial"/>
              </a:rPr>
              <a:t> </a:t>
            </a:r>
            <a:r>
              <a:rPr kumimoji="0" lang="en-US" sz="1800" b="0" i="0" u="none" strike="noStrike" kern="1200" cap="none" spc="-5" normalizeH="0" baseline="0" noProof="0" dirty="0">
                <a:ln>
                  <a:noFill/>
                </a:ln>
                <a:solidFill>
                  <a:prstClr val="black"/>
                </a:solidFill>
                <a:effectLst/>
                <a:uLnTx/>
                <a:uFillTx/>
                <a:latin typeface="Arial"/>
                <a:ea typeface="+mn-ea"/>
                <a:cs typeface="Arial"/>
              </a:rPr>
              <a:t>initiate</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7" name="Group 6"/>
          <p:cNvGrpSpPr/>
          <p:nvPr/>
        </p:nvGrpSpPr>
        <p:grpSpPr>
          <a:xfrm>
            <a:off x="677402" y="2207718"/>
            <a:ext cx="10988306" cy="4202731"/>
            <a:chOff x="677402" y="2207718"/>
            <a:chExt cx="10988306" cy="4202731"/>
          </a:xfrm>
        </p:grpSpPr>
        <p:grpSp>
          <p:nvGrpSpPr>
            <p:cNvPr id="35" name="Group 34"/>
            <p:cNvGrpSpPr/>
            <p:nvPr/>
          </p:nvGrpSpPr>
          <p:grpSpPr>
            <a:xfrm>
              <a:off x="677402" y="2207718"/>
              <a:ext cx="10988306" cy="4202731"/>
              <a:chOff x="677402" y="2207718"/>
              <a:chExt cx="10988306" cy="4202731"/>
            </a:xfrm>
          </p:grpSpPr>
          <p:pic>
            <p:nvPicPr>
              <p:cNvPr id="13" name="Picture 12"/>
              <p:cNvPicPr>
                <a:picLocks noChangeAspect="1"/>
              </p:cNvPicPr>
              <p:nvPr/>
            </p:nvPicPr>
            <p:blipFill rotWithShape="1">
              <a:blip r:embed="rId2"/>
              <a:srcRect r="206" b="24952"/>
              <a:stretch/>
            </p:blipFill>
            <p:spPr>
              <a:xfrm>
                <a:off x="677402" y="2398840"/>
                <a:ext cx="10988306" cy="3488365"/>
              </a:xfrm>
              <a:prstGeom prst="rect">
                <a:avLst/>
              </a:prstGeom>
              <a:ln w="6350">
                <a:solidFill>
                  <a:schemeClr val="tx1"/>
                </a:solidFill>
              </a:ln>
            </p:spPr>
          </p:pic>
          <p:sp>
            <p:nvSpPr>
              <p:cNvPr id="25" name="object 9"/>
              <p:cNvSpPr txBox="1"/>
              <p:nvPr/>
            </p:nvSpPr>
            <p:spPr>
              <a:xfrm>
                <a:off x="3609753" y="2790118"/>
                <a:ext cx="2668772" cy="566181"/>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102870" marR="102235" lvl="0" indent="0" algn="l" defTabSz="914400" rtl="0" eaLnBrk="1" fontAlgn="auto" latinLnBrk="0" hangingPunct="1">
                  <a:lnSpc>
                    <a:spcPct val="100000"/>
                  </a:lnSpc>
                  <a:spcBef>
                    <a:spcPts val="95"/>
                  </a:spcBef>
                  <a:spcAft>
                    <a:spcPts val="0"/>
                  </a:spcAft>
                  <a:buClrTx/>
                  <a:buSzTx/>
                  <a:buFontTx/>
                  <a:buNone/>
                  <a:tabLst/>
                  <a:defRPr/>
                </a:pPr>
                <a:r>
                  <a:rPr kumimoji="0" b="0" i="0" u="none" strike="noStrike" kern="1200" cap="none" spc="-5" normalizeH="0" baseline="0" noProof="0" dirty="0">
                    <a:ln>
                      <a:noFill/>
                    </a:ln>
                    <a:solidFill>
                      <a:prstClr val="black"/>
                    </a:solidFill>
                    <a:effectLst/>
                    <a:uLnTx/>
                    <a:uFillTx/>
                    <a:latin typeface="Arial"/>
                    <a:ea typeface="+mn-ea"/>
                    <a:cs typeface="Arial"/>
                  </a:rPr>
                  <a:t>Click </a:t>
                </a:r>
                <a:r>
                  <a:rPr kumimoji="0" b="0" i="0" u="none" strike="noStrike" kern="1200" cap="none" spc="-10" normalizeH="0" baseline="0" noProof="0" dirty="0">
                    <a:ln>
                      <a:noFill/>
                    </a:ln>
                    <a:solidFill>
                      <a:prstClr val="black"/>
                    </a:solidFill>
                    <a:effectLst/>
                    <a:uLnTx/>
                    <a:uFillTx/>
                    <a:latin typeface="Arial"/>
                    <a:ea typeface="+mn-ea"/>
                    <a:cs typeface="Arial"/>
                  </a:rPr>
                  <a:t>the </a:t>
                </a:r>
                <a:r>
                  <a:rPr kumimoji="0" b="1" i="0" u="none" strike="noStrike" kern="1200" cap="none" spc="-10" normalizeH="0" baseline="0" noProof="0" dirty="0">
                    <a:ln>
                      <a:noFill/>
                    </a:ln>
                    <a:solidFill>
                      <a:prstClr val="black"/>
                    </a:solidFill>
                    <a:effectLst/>
                    <a:uLnTx/>
                    <a:uFillTx/>
                    <a:latin typeface="Arial"/>
                    <a:ea typeface="+mn-ea"/>
                    <a:cs typeface="Arial"/>
                  </a:rPr>
                  <a:t>Search </a:t>
                </a:r>
                <a:r>
                  <a:rPr kumimoji="0" b="0" i="0" u="none" strike="noStrike" kern="1200" cap="none" spc="-10" normalizeH="0" baseline="0" noProof="0" dirty="0">
                    <a:ln>
                      <a:noFill/>
                    </a:ln>
                    <a:solidFill>
                      <a:prstClr val="black"/>
                    </a:solidFill>
                    <a:effectLst/>
                    <a:uLnTx/>
                    <a:uFillTx/>
                    <a:latin typeface="Arial"/>
                    <a:ea typeface="+mn-ea"/>
                    <a:cs typeface="Arial"/>
                  </a:rPr>
                  <a:t>button  </a:t>
                </a:r>
                <a:r>
                  <a:rPr kumimoji="0" b="0" i="0" u="none" strike="noStrike" kern="1200" cap="none" spc="-5" normalizeH="0" baseline="0" noProof="0" dirty="0">
                    <a:ln>
                      <a:noFill/>
                    </a:ln>
                    <a:solidFill>
                      <a:prstClr val="black"/>
                    </a:solidFill>
                    <a:effectLst/>
                    <a:uLnTx/>
                    <a:uFillTx/>
                    <a:latin typeface="Arial"/>
                    <a:ea typeface="+mn-ea"/>
                    <a:cs typeface="Arial"/>
                  </a:rPr>
                  <a:t>to select a</a:t>
                </a:r>
                <a:r>
                  <a:rPr kumimoji="0" b="0" i="0" u="none" strike="noStrike" kern="1200" cap="none" spc="-45" normalizeH="0" baseline="0" noProof="0" dirty="0">
                    <a:ln>
                      <a:noFill/>
                    </a:ln>
                    <a:solidFill>
                      <a:prstClr val="black"/>
                    </a:solidFill>
                    <a:effectLst/>
                    <a:uLnTx/>
                    <a:uFillTx/>
                    <a:latin typeface="Arial"/>
                    <a:ea typeface="+mn-ea"/>
                    <a:cs typeface="Arial"/>
                  </a:rPr>
                  <a:t> </a:t>
                </a:r>
                <a:r>
                  <a:rPr kumimoji="0" b="0" i="0" u="none" strike="noStrike" kern="1200" cap="none" spc="-5" normalizeH="0" baseline="0" noProof="0" dirty="0">
                    <a:ln>
                      <a:noFill/>
                    </a:ln>
                    <a:solidFill>
                      <a:prstClr val="black"/>
                    </a:solidFill>
                    <a:effectLst/>
                    <a:uLnTx/>
                    <a:uFillTx/>
                    <a:latin typeface="Arial"/>
                    <a:ea typeface="+mn-ea"/>
                    <a:cs typeface="Arial"/>
                  </a:rPr>
                  <a:t>template.</a:t>
                </a:r>
                <a:endParaRPr kumimoji="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2"/>
              <p:cNvPicPr>
                <a:picLocks noChangeAspect="1"/>
              </p:cNvPicPr>
              <p:nvPr/>
            </p:nvPicPr>
            <p:blipFill>
              <a:blip r:embed="rId3"/>
              <a:stretch>
                <a:fillRect/>
              </a:stretch>
            </p:blipFill>
            <p:spPr>
              <a:xfrm>
                <a:off x="8234544" y="2207718"/>
                <a:ext cx="3094389" cy="4202731"/>
              </a:xfrm>
              <a:prstGeom prst="rect">
                <a:avLst/>
              </a:prstGeom>
              <a:ln w="6350">
                <a:solidFill>
                  <a:schemeClr val="tx1"/>
                </a:solidFill>
              </a:ln>
            </p:spPr>
          </p:pic>
          <p:cxnSp>
            <p:nvCxnSpPr>
              <p:cNvPr id="6" name="Straight Arrow Connector 5"/>
              <p:cNvCxnSpPr/>
              <p:nvPr/>
            </p:nvCxnSpPr>
            <p:spPr>
              <a:xfrm flipH="1">
                <a:off x="3476848" y="3356299"/>
                <a:ext cx="785697" cy="7797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688958" y="2615609"/>
                <a:ext cx="3487479" cy="1669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4"/>
            <a:stretch>
              <a:fillRect/>
            </a:stretch>
          </p:blipFill>
          <p:spPr>
            <a:xfrm>
              <a:off x="2719495" y="4194989"/>
              <a:ext cx="1543050" cy="190500"/>
            </a:xfrm>
            <a:prstGeom prst="rect">
              <a:avLst/>
            </a:prstGeom>
          </p:spPr>
        </p:pic>
      </p:grpSp>
    </p:spTree>
    <p:extLst>
      <p:ext uri="{BB962C8B-B14F-4D97-AF65-F5344CB8AC3E}">
        <p14:creationId xmlns:p14="http://schemas.microsoft.com/office/powerpoint/2010/main" val="4283703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2" name="Rectangle 21"/>
          <p:cNvSpPr/>
          <p:nvPr/>
        </p:nvSpPr>
        <p:spPr>
          <a:xfrm>
            <a:off x="427146" y="1766991"/>
            <a:ext cx="11325225" cy="36721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After you select the template, and select the </a:t>
            </a:r>
            <a:r>
              <a:rPr kumimoji="0" lang="en-US" sz="1800" b="1" i="0" u="none" strike="noStrike" kern="1200" cap="none" spc="5" normalizeH="0" baseline="0" noProof="0" dirty="0" smtClean="0">
                <a:ln>
                  <a:noFill/>
                </a:ln>
                <a:solidFill>
                  <a:prstClr val="black"/>
                </a:solidFill>
                <a:effectLst/>
                <a:uLnTx/>
                <a:uFillTx/>
                <a:latin typeface="Arial"/>
                <a:ea typeface="+mn-ea"/>
                <a:cs typeface="Arial"/>
              </a:rPr>
              <a:t>Effective Date</a:t>
            </a:r>
            <a:r>
              <a:rPr kumimoji="0" lang="en-US" sz="1800" i="0" u="none" strike="noStrike" kern="1200" cap="none" spc="5" normalizeH="0" baseline="0" noProof="0" dirty="0" smtClean="0">
                <a:ln>
                  <a:noFill/>
                </a:ln>
                <a:solidFill>
                  <a:prstClr val="black"/>
                </a:solidFill>
                <a:effectLst/>
                <a:uLnTx/>
                <a:uFillTx/>
                <a:latin typeface="Arial"/>
                <a:ea typeface="+mn-ea"/>
                <a:cs typeface="Arial"/>
              </a:rPr>
              <a:t>,</a:t>
            </a:r>
            <a:r>
              <a:rPr kumimoji="0" lang="en-US" sz="1800" b="1" i="0" u="none" strike="noStrike" kern="1200" cap="none" spc="5" normalizeH="0" baseline="0" noProof="0" dirty="0" smtClean="0">
                <a:ln>
                  <a:noFill/>
                </a:ln>
                <a:solidFill>
                  <a:prstClr val="black"/>
                </a:solidFill>
                <a:effectLst/>
                <a:uLnTx/>
                <a:uFillTx/>
                <a:latin typeface="Arial"/>
                <a:ea typeface="+mn-ea"/>
                <a:cs typeface="Arial"/>
              </a:rPr>
              <a:t>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click the </a:t>
            </a:r>
            <a:r>
              <a:rPr kumimoji="0" lang="en-US" sz="1800" b="1" i="0" u="none" strike="noStrike" kern="1200" cap="none" spc="5" normalizeH="0" baseline="0" noProof="0" dirty="0" smtClean="0">
                <a:ln>
                  <a:noFill/>
                </a:ln>
                <a:solidFill>
                  <a:prstClr val="black"/>
                </a:solidFill>
                <a:effectLst/>
                <a:uLnTx/>
                <a:uFillTx/>
                <a:latin typeface="Arial"/>
                <a:ea typeface="+mn-ea"/>
                <a:cs typeface="Arial"/>
              </a:rPr>
              <a:t>Create Transaction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button.</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9" name="Group 8"/>
          <p:cNvGrpSpPr/>
          <p:nvPr/>
        </p:nvGrpSpPr>
        <p:grpSpPr>
          <a:xfrm>
            <a:off x="532361" y="2307778"/>
            <a:ext cx="11364363" cy="2634723"/>
            <a:chOff x="532361" y="2861232"/>
            <a:chExt cx="11364363" cy="2634723"/>
          </a:xfrm>
        </p:grpSpPr>
        <p:pic>
          <p:nvPicPr>
            <p:cNvPr id="3" name="Picture 2"/>
            <p:cNvPicPr>
              <a:picLocks noChangeAspect="1"/>
            </p:cNvPicPr>
            <p:nvPr/>
          </p:nvPicPr>
          <p:blipFill>
            <a:blip r:embed="rId4"/>
            <a:stretch>
              <a:fillRect/>
            </a:stretch>
          </p:blipFill>
          <p:spPr>
            <a:xfrm>
              <a:off x="532361" y="2861232"/>
              <a:ext cx="11364363" cy="2634723"/>
            </a:xfrm>
            <a:prstGeom prst="rect">
              <a:avLst/>
            </a:prstGeom>
            <a:ln w="6350">
              <a:solidFill>
                <a:schemeClr val="tx1"/>
              </a:solidFill>
            </a:ln>
          </p:spPr>
        </p:pic>
        <p:sp>
          <p:nvSpPr>
            <p:cNvPr id="14" name="Rectangle 13"/>
            <p:cNvSpPr/>
            <p:nvPr/>
          </p:nvSpPr>
          <p:spPr>
            <a:xfrm>
              <a:off x="9824486" y="4688964"/>
              <a:ext cx="1955392" cy="25517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8592618" y="4407904"/>
              <a:ext cx="838975" cy="18622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2522659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SMART HR TRANSACTIONS</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48" name="Oval 47"/>
          <p:cNvSpPr/>
          <p:nvPr/>
        </p:nvSpPr>
        <p:spPr>
          <a:xfrm>
            <a:off x="8528824" y="1840502"/>
            <a:ext cx="250143" cy="267535"/>
          </a:xfrm>
          <a:prstGeom prst="ellipse">
            <a:avLst/>
          </a:prstGeom>
          <a:solidFill>
            <a:srgbClr val="F1AB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a:ea typeface="+mn-ea"/>
                <a:cs typeface="+mn-cs"/>
              </a:rPr>
              <a:t>1</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Rectangle 21"/>
          <p:cNvSpPr/>
          <p:nvPr/>
        </p:nvSpPr>
        <p:spPr>
          <a:xfrm>
            <a:off x="433387" y="1693060"/>
            <a:ext cx="11325225" cy="1084015"/>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Select the</a:t>
            </a:r>
            <a:r>
              <a:rPr kumimoji="0" lang="en-US" sz="1800" b="0" i="0" u="none" strike="noStrike" kern="1200" cap="none" spc="0" normalizeH="0" baseline="0" noProof="0" dirty="0">
                <a:ln>
                  <a:noFill/>
                </a:ln>
                <a:solidFill>
                  <a:prstClr val="black"/>
                </a:solidFill>
                <a:effectLst/>
                <a:uLnTx/>
                <a:uFillTx/>
                <a:latin typeface="Arial"/>
                <a:ea typeface="+mn-ea"/>
                <a:cs typeface="Arial"/>
              </a:rPr>
              <a:t> </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appropriate </a:t>
            </a:r>
            <a:r>
              <a:rPr kumimoji="0" lang="en-US" sz="1800" b="1" i="0" u="none" strike="noStrike" kern="1200" cap="none" spc="0" normalizeH="0" baseline="0" noProof="0" dirty="0" smtClean="0">
                <a:ln>
                  <a:noFill/>
                </a:ln>
                <a:solidFill>
                  <a:prstClr val="black"/>
                </a:solidFill>
                <a:effectLst/>
                <a:uLnTx/>
                <a:uFillTx/>
                <a:latin typeface="Arial"/>
                <a:ea typeface="+mn-ea"/>
                <a:cs typeface="Arial"/>
              </a:rPr>
              <a:t>Reason </a:t>
            </a:r>
            <a:r>
              <a:rPr kumimoji="0" lang="en-US" sz="1800" b="1" i="0" u="none" strike="noStrike" kern="1200" cap="none" spc="0" normalizeH="0" baseline="0" noProof="0" dirty="0">
                <a:ln>
                  <a:noFill/>
                </a:ln>
                <a:solidFill>
                  <a:prstClr val="black"/>
                </a:solidFill>
                <a:effectLst/>
                <a:uLnTx/>
                <a:uFillTx/>
                <a:latin typeface="Arial"/>
                <a:ea typeface="+mn-ea"/>
                <a:cs typeface="Arial"/>
              </a:rPr>
              <a:t>Code</a:t>
            </a:r>
            <a:r>
              <a:rPr kumimoji="0" lang="en-US" sz="1800" b="0" i="0" u="none" strike="noStrike" kern="1200" cap="none" spc="0" normalizeH="0" baseline="0" noProof="0" dirty="0">
                <a:ln>
                  <a:noFill/>
                </a:ln>
                <a:solidFill>
                  <a:prstClr val="black"/>
                </a:solidFill>
                <a:effectLst/>
                <a:uLnTx/>
                <a:uFillTx/>
                <a:latin typeface="Arial"/>
                <a:ea typeface="+mn-ea"/>
                <a:cs typeface="Arial"/>
              </a:rPr>
              <a:t>. Each </a:t>
            </a:r>
            <a:r>
              <a:rPr kumimoji="0" lang="en-US" sz="1800" b="0" i="0" u="none" strike="noStrike" kern="1200" cap="none" spc="-5" normalizeH="0" baseline="0" noProof="0" dirty="0">
                <a:ln>
                  <a:noFill/>
                </a:ln>
                <a:solidFill>
                  <a:prstClr val="black"/>
                </a:solidFill>
                <a:effectLst/>
                <a:uLnTx/>
                <a:uFillTx/>
                <a:latin typeface="Arial"/>
                <a:ea typeface="+mn-ea"/>
                <a:cs typeface="Arial"/>
              </a:rPr>
              <a:t>template </a:t>
            </a:r>
            <a:r>
              <a:rPr kumimoji="0" lang="en-US" sz="1800" b="0" i="0" u="none" strike="noStrike" kern="1200" cap="none" spc="0" normalizeH="0" baseline="0" noProof="0" dirty="0">
                <a:ln>
                  <a:noFill/>
                </a:ln>
                <a:solidFill>
                  <a:prstClr val="black"/>
                </a:solidFill>
                <a:effectLst/>
                <a:uLnTx/>
                <a:uFillTx/>
                <a:latin typeface="Arial"/>
                <a:ea typeface="+mn-ea"/>
                <a:cs typeface="Arial"/>
              </a:rPr>
              <a:t>has a unique </a:t>
            </a:r>
            <a:r>
              <a:rPr kumimoji="0" lang="en-US" sz="1800" b="0" i="0" u="none" strike="noStrike" kern="1200" cap="none" spc="-5" normalizeH="0" baseline="0" noProof="0" dirty="0">
                <a:ln>
                  <a:noFill/>
                </a:ln>
                <a:solidFill>
                  <a:prstClr val="black"/>
                </a:solidFill>
                <a:effectLst/>
                <a:uLnTx/>
                <a:uFillTx/>
                <a:latin typeface="Arial"/>
                <a:ea typeface="+mn-ea"/>
                <a:cs typeface="Arial"/>
              </a:rPr>
              <a:t>list</a:t>
            </a:r>
            <a:r>
              <a:rPr kumimoji="0" lang="en-US" sz="1800" b="0" i="0" u="none" strike="noStrike" kern="1200" cap="none" spc="-160" normalizeH="0" baseline="0" noProof="0" dirty="0">
                <a:ln>
                  <a:noFill/>
                </a:ln>
                <a:solidFill>
                  <a:prstClr val="black"/>
                </a:solidFill>
                <a:effectLst/>
                <a:uLnTx/>
                <a:uFillTx/>
                <a:latin typeface="Arial"/>
                <a:ea typeface="+mn-ea"/>
                <a:cs typeface="Arial"/>
              </a:rPr>
              <a:t> </a:t>
            </a:r>
            <a:r>
              <a:rPr kumimoji="0" lang="en-US" sz="1800" b="0" i="0" u="none" strike="noStrike" kern="1200" cap="none" spc="0" normalizeH="0" baseline="0" noProof="0" dirty="0">
                <a:ln>
                  <a:noFill/>
                </a:ln>
                <a:solidFill>
                  <a:prstClr val="black"/>
                </a:solidFill>
                <a:effectLst/>
                <a:uLnTx/>
                <a:uFillTx/>
                <a:latin typeface="Arial"/>
                <a:ea typeface="+mn-ea"/>
                <a:cs typeface="Arial"/>
              </a:rPr>
              <a:t>of </a:t>
            </a:r>
            <a:r>
              <a:rPr kumimoji="0" lang="en-US" sz="1800" b="1" i="0" u="none" strike="noStrike" kern="1200" cap="none" spc="0" normalizeH="0" baseline="0" noProof="0" dirty="0" smtClean="0">
                <a:ln>
                  <a:noFill/>
                </a:ln>
                <a:solidFill>
                  <a:prstClr val="black"/>
                </a:solidFill>
                <a:effectLst/>
                <a:uLnTx/>
                <a:uFillTx/>
                <a:latin typeface="Arial"/>
                <a:ea typeface="+mn-ea"/>
                <a:cs typeface="Arial"/>
              </a:rPr>
              <a:t>Reason</a:t>
            </a:r>
            <a:r>
              <a:rPr kumimoji="0" lang="en-US" sz="1800" b="1" i="0" u="none" strike="noStrike" kern="1200" cap="none" spc="-25" normalizeH="0" baseline="0" noProof="0" dirty="0" smtClean="0">
                <a:ln>
                  <a:noFill/>
                </a:ln>
                <a:solidFill>
                  <a:prstClr val="black"/>
                </a:solidFill>
                <a:effectLst/>
                <a:uLnTx/>
                <a:uFillTx/>
                <a:latin typeface="Arial"/>
                <a:ea typeface="+mn-ea"/>
                <a:cs typeface="Arial"/>
              </a:rPr>
              <a:t> </a:t>
            </a:r>
            <a:r>
              <a:rPr kumimoji="0" lang="en-US" sz="1800" b="0" i="0" u="none" strike="noStrike" kern="1200" cap="none" spc="0" normalizeH="0" baseline="0" noProof="0" dirty="0">
                <a:ln>
                  <a:noFill/>
                </a:ln>
                <a:solidFill>
                  <a:prstClr val="black"/>
                </a:solidFill>
                <a:effectLst/>
                <a:uLnTx/>
                <a:uFillTx/>
                <a:latin typeface="Arial"/>
                <a:ea typeface="+mn-ea"/>
                <a:cs typeface="Arial"/>
              </a:rPr>
              <a:t>codes.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Arial"/>
              </a:rPr>
              <a:t>Click the </a:t>
            </a:r>
            <a:r>
              <a:rPr kumimoji="0" lang="en-US" sz="1800" b="1" i="0" u="none" strike="noStrike" kern="1200" cap="none" spc="0" normalizeH="0" baseline="0" noProof="0" dirty="0" smtClean="0">
                <a:ln>
                  <a:noFill/>
                </a:ln>
                <a:solidFill>
                  <a:prstClr val="black"/>
                </a:solidFill>
                <a:effectLst/>
                <a:uLnTx/>
                <a:uFillTx/>
                <a:latin typeface="Arial"/>
                <a:ea typeface="+mn-ea"/>
                <a:cs typeface="Arial"/>
              </a:rPr>
              <a:t>Continue</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 button. Click the </a:t>
            </a:r>
            <a:r>
              <a:rPr kumimoji="0" lang="en-US" sz="1800" b="1" i="0" u="none" strike="noStrike" kern="1200" cap="none" spc="0" normalizeH="0" baseline="0" noProof="0" dirty="0" smtClean="0">
                <a:ln>
                  <a:noFill/>
                </a:ln>
                <a:solidFill>
                  <a:prstClr val="black"/>
                </a:solidFill>
                <a:effectLst/>
                <a:uLnTx/>
                <a:uFillTx/>
                <a:latin typeface="Arial"/>
                <a:ea typeface="+mn-ea"/>
                <a:cs typeface="Arial"/>
              </a:rPr>
              <a:t>OK</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 button when the UCPath message indicating the individual is in the system appears. </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6" name="Straight Arrow Connector 5"/>
          <p:cNvCxnSpPr/>
          <p:nvPr/>
        </p:nvCxnSpPr>
        <p:spPr>
          <a:xfrm flipH="1">
            <a:off x="4871519" y="4889418"/>
            <a:ext cx="265813" cy="302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75091" y="2763580"/>
            <a:ext cx="4762241" cy="3566938"/>
          </a:xfrm>
          <a:prstGeom prst="rect">
            <a:avLst/>
          </a:prstGeom>
          <a:ln w="6350">
            <a:solidFill>
              <a:schemeClr val="tx1"/>
            </a:solidFill>
          </a:ln>
        </p:spPr>
      </p:pic>
      <p:pic>
        <p:nvPicPr>
          <p:cNvPr id="10" name="Picture 9"/>
          <p:cNvPicPr>
            <a:picLocks noChangeAspect="1"/>
          </p:cNvPicPr>
          <p:nvPr/>
        </p:nvPicPr>
        <p:blipFill>
          <a:blip r:embed="rId4"/>
          <a:stretch>
            <a:fillRect/>
          </a:stretch>
        </p:blipFill>
        <p:spPr>
          <a:xfrm>
            <a:off x="6650057" y="2701493"/>
            <a:ext cx="5038725" cy="3629025"/>
          </a:xfrm>
          <a:prstGeom prst="rect">
            <a:avLst/>
          </a:prstGeom>
          <a:ln w="6350">
            <a:solidFill>
              <a:schemeClr val="tx1"/>
            </a:solidFill>
          </a:ln>
        </p:spPr>
      </p:pic>
      <p:sp>
        <p:nvSpPr>
          <p:cNvPr id="23" name="Rectangle 22"/>
          <p:cNvSpPr/>
          <p:nvPr/>
        </p:nvSpPr>
        <p:spPr>
          <a:xfrm>
            <a:off x="6788232" y="5935123"/>
            <a:ext cx="1092452" cy="20098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Picture 4"/>
          <p:cNvPicPr>
            <a:picLocks noChangeAspect="1"/>
          </p:cNvPicPr>
          <p:nvPr/>
        </p:nvPicPr>
        <p:blipFill rotWithShape="1">
          <a:blip r:embed="rId5"/>
          <a:srcRect l="12075" t="44533" r="79669" b="52996"/>
          <a:stretch/>
        </p:blipFill>
        <p:spPr>
          <a:xfrm>
            <a:off x="3942315" y="4534007"/>
            <a:ext cx="2474631" cy="401231"/>
          </a:xfrm>
          <a:prstGeom prst="rect">
            <a:avLst/>
          </a:prstGeom>
          <a:ln w="6350">
            <a:solidFill>
              <a:schemeClr val="tx1"/>
            </a:solidFill>
          </a:ln>
        </p:spPr>
      </p:pic>
      <p:cxnSp>
        <p:nvCxnSpPr>
          <p:cNvPr id="9" name="Straight Arrow Connector 8"/>
          <p:cNvCxnSpPr/>
          <p:nvPr/>
        </p:nvCxnSpPr>
        <p:spPr>
          <a:xfrm flipV="1">
            <a:off x="3050972" y="4889418"/>
            <a:ext cx="891343" cy="406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77335" y="5806248"/>
            <a:ext cx="3188368" cy="923330"/>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Use </a:t>
            </a:r>
            <a:r>
              <a:rPr kumimoji="0" lang="en-US" b="1" i="0" u="none" strike="noStrike" kern="1200" cap="none" spc="0" normalizeH="0" baseline="0" noProof="0" dirty="0" smtClean="0">
                <a:ln>
                  <a:noFill/>
                </a:ln>
                <a:solidFill>
                  <a:prstClr val="black"/>
                </a:solidFill>
                <a:effectLst/>
                <a:uLnTx/>
                <a:uFillTx/>
                <a:latin typeface="Arial"/>
                <a:ea typeface="+mn-ea"/>
                <a:cs typeface="+mn-cs"/>
              </a:rPr>
              <a:t>Academic Concurrent Hire </a:t>
            </a:r>
            <a:r>
              <a:rPr kumimoji="0" lang="en-US" b="0" i="0" u="none" strike="noStrike" kern="1200" cap="none" spc="0" normalizeH="0" baseline="0" noProof="0" dirty="0" smtClean="0">
                <a:ln>
                  <a:noFill/>
                </a:ln>
                <a:solidFill>
                  <a:prstClr val="black"/>
                </a:solidFill>
                <a:effectLst/>
                <a:uLnTx/>
                <a:uFillTx/>
                <a:latin typeface="Arial"/>
                <a:ea typeface="+mn-ea"/>
                <a:cs typeface="+mn-cs"/>
              </a:rPr>
              <a:t>to add either a Dual or Non-Dual employment.</a:t>
            </a:r>
            <a:endParaRPr kumimoji="0" lang="en-US"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818714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98005" y="957231"/>
            <a:ext cx="4677677" cy="3454920"/>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concurrent hire template appears. Four tabs are available on this template: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Personal Data</a:t>
            </a:r>
            <a:r>
              <a:rPr kumimoji="0" lang="en-US" sz="180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Job Data</a:t>
            </a:r>
            <a:r>
              <a:rPr kumimoji="0" lang="en-US" sz="180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Earns Dist</a:t>
            </a:r>
            <a:r>
              <a:rPr kumimoji="0" lang="en-US" sz="180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and</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Addl Pay. </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The employee's personal data automatically populates from the employee's existing personal data information. If a change is required for personal data, it should be submitted using </a:t>
            </a:r>
            <a:r>
              <a:rPr kumimoji="0" lang="en-US" sz="1800" b="1" i="0" u="none" strike="noStrike" kern="1200" cap="none" spc="0" normalizeH="0" baseline="0" noProof="0" dirty="0">
                <a:ln>
                  <a:noFill/>
                </a:ln>
                <a:solidFill>
                  <a:prstClr val="black"/>
                </a:solidFill>
                <a:effectLst/>
                <a:uLnTx/>
                <a:uFillTx/>
                <a:latin typeface="Arial"/>
                <a:ea typeface="+mn-ea"/>
                <a:cs typeface="+mn-cs"/>
              </a:rPr>
              <a:t>Employee Self Service </a:t>
            </a:r>
            <a:r>
              <a:rPr kumimoji="0" lang="en-US" sz="1800" b="0" i="0" u="none" strike="noStrike" kern="1200" cap="none" spc="0" normalizeH="0" baseline="0" noProof="0" dirty="0">
                <a:ln>
                  <a:noFill/>
                </a:ln>
                <a:solidFill>
                  <a:prstClr val="black"/>
                </a:solidFill>
                <a:effectLst/>
                <a:uLnTx/>
                <a:uFillTx/>
                <a:latin typeface="Arial"/>
                <a:ea typeface="+mn-ea"/>
                <a:cs typeface="+mn-cs"/>
              </a:rPr>
              <a:t>or the </a:t>
            </a:r>
            <a:r>
              <a:rPr kumimoji="0" lang="en-US" sz="1800" b="1" i="0" u="none" strike="noStrike" kern="1200" cap="none" spc="0" normalizeH="0" baseline="0" noProof="0" dirty="0">
                <a:ln>
                  <a:noFill/>
                </a:ln>
                <a:solidFill>
                  <a:prstClr val="black"/>
                </a:solidFill>
                <a:effectLst/>
                <a:uLnTx/>
                <a:uFillTx/>
                <a:latin typeface="Arial"/>
                <a:ea typeface="+mn-ea"/>
                <a:cs typeface="+mn-cs"/>
              </a:rPr>
              <a:t>Personal Data Change Template</a:t>
            </a:r>
            <a:r>
              <a:rPr kumimoji="0" lang="en-US" sz="1800" b="0" i="0" u="none" strike="noStrike" kern="1200" cap="none" spc="0" normalizeH="0" baseline="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4" name="Title 1"/>
          <p:cNvSpPr>
            <a:spLocks noGrp="1"/>
          </p:cNvSpPr>
          <p:nvPr>
            <p:ph type="title"/>
          </p:nvPr>
        </p:nvSpPr>
        <p:spPr>
          <a:xfrm>
            <a:off x="174058" y="163219"/>
            <a:ext cx="8741342" cy="685800"/>
          </a:xfrm>
        </p:spPr>
        <p:txBody>
          <a:bodyPr/>
          <a:lstStyle/>
          <a:p>
            <a:r>
              <a:rPr lang="en-US" dirty="0" smtClean="0">
                <a:solidFill>
                  <a:schemeClr val="accent5"/>
                </a:solidFill>
              </a:rPr>
              <a:t>CONCURRENT HIRE PERSONAL DATA</a:t>
            </a:r>
            <a:endParaRPr lang="en-US" dirty="0">
              <a:solidFill>
                <a:schemeClr val="accent5"/>
              </a:solidFill>
            </a:endParaRPr>
          </a:p>
        </p:txBody>
      </p:sp>
      <p:pic>
        <p:nvPicPr>
          <p:cNvPr id="5" name="Picture 4"/>
          <p:cNvPicPr>
            <a:picLocks noChangeAspect="1"/>
          </p:cNvPicPr>
          <p:nvPr/>
        </p:nvPicPr>
        <p:blipFill>
          <a:blip r:embed="rId3"/>
          <a:stretch>
            <a:fillRect/>
          </a:stretch>
        </p:blipFill>
        <p:spPr>
          <a:xfrm>
            <a:off x="7374835" y="810344"/>
            <a:ext cx="4685010" cy="5874421"/>
          </a:xfrm>
          <a:prstGeom prst="rect">
            <a:avLst/>
          </a:prstGeom>
          <a:ln w="6350">
            <a:solidFill>
              <a:schemeClr val="tx1"/>
            </a:solidFill>
          </a:ln>
        </p:spPr>
      </p:pic>
    </p:spTree>
    <p:extLst>
      <p:ext uri="{BB962C8B-B14F-4D97-AF65-F5344CB8AC3E}">
        <p14:creationId xmlns:p14="http://schemas.microsoft.com/office/powerpoint/2010/main" val="2054901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69852" y="1094459"/>
            <a:ext cx="6237844" cy="5233099"/>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Position</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Number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of the concurrent job, or search for it using the look up. You </a:t>
            </a:r>
            <a:r>
              <a:rPr kumimoji="0" lang="en-US" sz="1800" b="0" i="0" u="none" strike="noStrike" kern="1200" cap="none" spc="0" normalizeH="0" baseline="0" noProof="0" dirty="0">
                <a:ln>
                  <a:noFill/>
                </a:ln>
                <a:solidFill>
                  <a:prstClr val="black"/>
                </a:solidFill>
                <a:effectLst/>
                <a:uLnTx/>
                <a:uFillTx/>
                <a:latin typeface="Arial"/>
                <a:ea typeface="+mn-ea"/>
                <a:cs typeface="+mn-cs"/>
              </a:rPr>
              <a:t>only have access to position numbers within your business unit.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a:t>
            </a:r>
            <a:r>
              <a:rPr kumimoji="0" lang="en-US" sz="1800" b="0" i="0" u="none" strike="noStrike" kern="1200" cap="none" spc="0" normalizeH="0" baseline="0" noProof="0" dirty="0">
                <a:ln>
                  <a:noFill/>
                </a:ln>
                <a:solidFill>
                  <a:prstClr val="black"/>
                </a:solidFill>
                <a:effectLst/>
                <a:uLnTx/>
                <a:uFillTx/>
                <a:latin typeface="Arial"/>
                <a:ea typeface="+mn-ea"/>
                <a:cs typeface="+mn-cs"/>
              </a:rPr>
              <a:t>following fields will automatically populate based on </a:t>
            </a:r>
            <a:r>
              <a:rPr kumimoji="0" lang="en-US" sz="1800" b="1" i="0" u="none" strike="noStrike" kern="1200" cap="none" spc="0" normalizeH="0" baseline="0" noProof="0" dirty="0">
                <a:ln>
                  <a:noFill/>
                </a:ln>
                <a:solidFill>
                  <a:prstClr val="black"/>
                </a:solidFill>
                <a:effectLst/>
                <a:uLnTx/>
                <a:uFillTx/>
                <a:latin typeface="Arial"/>
                <a:ea typeface="+mn-ea"/>
                <a:cs typeface="+mn-cs"/>
              </a:rPr>
              <a:t>Position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number: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Business Unit</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Location Code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Department</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Establishment ID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Job Code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FLSA Status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Union Code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Reports to Position number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Employee Classification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Classified/Unclassified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Standard Hours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Arial"/>
              </a:rPr>
              <a:t>FTE</a:t>
            </a:r>
          </a:p>
        </p:txBody>
      </p:sp>
      <p:sp>
        <p:nvSpPr>
          <p:cNvPr id="6" name="Title 1"/>
          <p:cNvSpPr>
            <a:spLocks noGrp="1"/>
          </p:cNvSpPr>
          <p:nvPr>
            <p:ph type="title"/>
          </p:nvPr>
        </p:nvSpPr>
        <p:spPr>
          <a:xfrm>
            <a:off x="174058" y="163219"/>
            <a:ext cx="8076807" cy="685800"/>
          </a:xfrm>
        </p:spPr>
        <p:txBody>
          <a:bodyPr/>
          <a:lstStyle/>
          <a:p>
            <a:r>
              <a:rPr lang="en-US" dirty="0" smtClean="0">
                <a:solidFill>
                  <a:schemeClr val="accent5"/>
                </a:solidFill>
              </a:rPr>
              <a:t>CONCURRENT HIRE JOB DATA</a:t>
            </a:r>
            <a:endParaRPr lang="en-US" dirty="0">
              <a:solidFill>
                <a:schemeClr val="accent5"/>
              </a:solidFill>
            </a:endParaRPr>
          </a:p>
        </p:txBody>
      </p:sp>
      <p:pic>
        <p:nvPicPr>
          <p:cNvPr id="4" name="Picture 3"/>
          <p:cNvPicPr>
            <a:picLocks noChangeAspect="1"/>
          </p:cNvPicPr>
          <p:nvPr/>
        </p:nvPicPr>
        <p:blipFill>
          <a:blip r:embed="rId3"/>
          <a:stretch>
            <a:fillRect/>
          </a:stretch>
        </p:blipFill>
        <p:spPr>
          <a:xfrm>
            <a:off x="7215852" y="206402"/>
            <a:ext cx="4905375" cy="6515100"/>
          </a:xfrm>
          <a:prstGeom prst="rect">
            <a:avLst/>
          </a:prstGeom>
          <a:ln>
            <a:solidFill>
              <a:schemeClr val="tx1"/>
            </a:solidFill>
          </a:ln>
        </p:spPr>
      </p:pic>
    </p:spTree>
    <p:extLst>
      <p:ext uri="{BB962C8B-B14F-4D97-AF65-F5344CB8AC3E}">
        <p14:creationId xmlns:p14="http://schemas.microsoft.com/office/powerpoint/2010/main" val="4166432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18583" y="911679"/>
            <a:ext cx="11031266" cy="1482970"/>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Some </a:t>
            </a:r>
            <a:r>
              <a:rPr kumimoji="0" lang="en-US" sz="1800" b="0" i="0" u="none" strike="noStrike" kern="1200" cap="none" spc="0" normalizeH="0" baseline="0" noProof="0" dirty="0">
                <a:ln>
                  <a:noFill/>
                </a:ln>
                <a:solidFill>
                  <a:prstClr val="black"/>
                </a:solidFill>
                <a:effectLst/>
                <a:uLnTx/>
                <a:uFillTx/>
                <a:latin typeface="Arial"/>
                <a:ea typeface="+mn-ea"/>
                <a:cs typeface="+mn-cs"/>
              </a:rPr>
              <a:t>job codes have steps associated with them.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this example, the job code is not associated with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step</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Comp Rate Code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Once selected,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Compensation Frequency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is automatically populated. </a:t>
            </a:r>
          </a:p>
        </p:txBody>
      </p:sp>
      <p:sp>
        <p:nvSpPr>
          <p:cNvPr id="6" name="Title 1"/>
          <p:cNvSpPr>
            <a:spLocks noGrp="1"/>
          </p:cNvSpPr>
          <p:nvPr>
            <p:ph type="title"/>
          </p:nvPr>
        </p:nvSpPr>
        <p:spPr>
          <a:xfrm>
            <a:off x="174058" y="163219"/>
            <a:ext cx="8076807" cy="685800"/>
          </a:xfrm>
        </p:spPr>
        <p:txBody>
          <a:bodyPr/>
          <a:lstStyle/>
          <a:p>
            <a:r>
              <a:rPr lang="en-US" dirty="0" smtClean="0">
                <a:solidFill>
                  <a:schemeClr val="accent5"/>
                </a:solidFill>
              </a:rPr>
              <a:t>CONCURRENT HIRE JOB DATA</a:t>
            </a:r>
            <a:endParaRPr lang="en-US" dirty="0">
              <a:solidFill>
                <a:schemeClr val="accent5"/>
              </a:solidFill>
            </a:endParaRPr>
          </a:p>
        </p:txBody>
      </p:sp>
      <p:pic>
        <p:nvPicPr>
          <p:cNvPr id="4" name="Picture 3"/>
          <p:cNvPicPr>
            <a:picLocks noChangeAspect="1"/>
          </p:cNvPicPr>
          <p:nvPr/>
        </p:nvPicPr>
        <p:blipFill rotWithShape="1">
          <a:blip r:embed="rId4"/>
          <a:srcRect l="1" t="68370" r="-1202"/>
          <a:stretch/>
        </p:blipFill>
        <p:spPr>
          <a:xfrm>
            <a:off x="415555" y="2581146"/>
            <a:ext cx="8639667" cy="3586395"/>
          </a:xfrm>
          <a:prstGeom prst="rect">
            <a:avLst/>
          </a:prstGeom>
          <a:ln>
            <a:solidFill>
              <a:schemeClr val="tx1"/>
            </a:solidFill>
          </a:ln>
        </p:spPr>
      </p:pic>
      <p:sp>
        <p:nvSpPr>
          <p:cNvPr id="5" name="TextBox 4"/>
          <p:cNvSpPr txBox="1"/>
          <p:nvPr/>
        </p:nvSpPr>
        <p:spPr>
          <a:xfrm>
            <a:off x="9293411" y="2578197"/>
            <a:ext cx="2639509"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smtClean="0"/>
              <a:t>Comp Rate Codes </a:t>
            </a:r>
            <a:r>
              <a:rPr lang="en-US" dirty="0" smtClean="0"/>
              <a:t>are used to define each component of the employee’s base salary.</a:t>
            </a:r>
            <a:endParaRPr lang="en-US" dirty="0"/>
          </a:p>
        </p:txBody>
      </p:sp>
      <p:sp>
        <p:nvSpPr>
          <p:cNvPr id="7" name="TextBox 6"/>
          <p:cNvSpPr txBox="1"/>
          <p:nvPr/>
        </p:nvSpPr>
        <p:spPr>
          <a:xfrm>
            <a:off x="9293411" y="4446432"/>
            <a:ext cx="2517648"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smtClean="0"/>
              <a:t>Compensation Rate </a:t>
            </a:r>
            <a:r>
              <a:rPr lang="en-US" dirty="0" smtClean="0"/>
              <a:t>is the amount paid at the compensation frequency.</a:t>
            </a:r>
            <a:endParaRPr lang="en-US" dirty="0"/>
          </a:p>
        </p:txBody>
      </p:sp>
    </p:spTree>
    <p:extLst>
      <p:ext uri="{BB962C8B-B14F-4D97-AF65-F5344CB8AC3E}">
        <p14:creationId xmlns:p14="http://schemas.microsoft.com/office/powerpoint/2010/main" val="1924961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83580" y="1167269"/>
            <a:ext cx="10993892" cy="4173065"/>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If </a:t>
            </a:r>
            <a:r>
              <a:rPr kumimoji="0" lang="en-US" sz="1800" b="0" i="0" u="none" strike="noStrike" kern="1200" cap="none" spc="0" normalizeH="0" baseline="0" noProof="0" dirty="0">
                <a:ln>
                  <a:noFill/>
                </a:ln>
                <a:solidFill>
                  <a:prstClr val="black"/>
                </a:solidFill>
                <a:effectLst/>
                <a:uLnTx/>
                <a:uFillTx/>
                <a:latin typeface="Arial"/>
                <a:ea typeface="+mn-ea"/>
                <a:cs typeface="+mn-cs"/>
              </a:rPr>
              <a:t>the employment is a short term assignment or temporary hire, enter the date the position ends in the </a:t>
            </a:r>
            <a:r>
              <a:rPr kumimoji="0" lang="en-US" sz="1800" b="1" i="0" u="none" strike="noStrike" kern="1200" cap="none" spc="0" normalizeH="0" baseline="0" noProof="0" dirty="0">
                <a:ln>
                  <a:noFill/>
                </a:ln>
                <a:solidFill>
                  <a:prstClr val="black"/>
                </a:solidFill>
                <a:effectLst/>
                <a:uLnTx/>
                <a:uFillTx/>
                <a:latin typeface="Arial"/>
                <a:ea typeface="+mn-ea"/>
                <a:cs typeface="+mn-cs"/>
              </a:rPr>
              <a:t>Expected Job End Date </a:t>
            </a:r>
            <a:r>
              <a:rPr kumimoji="0" lang="en-US" sz="1800" b="0" i="0" u="none" strike="noStrike" kern="1200" cap="none" spc="0" normalizeH="0" baseline="0" noProof="0" dirty="0">
                <a:ln>
                  <a:noFill/>
                </a:ln>
                <a:solidFill>
                  <a:prstClr val="black"/>
                </a:solidFill>
                <a:effectLst/>
                <a:uLnTx/>
                <a:uFillTx/>
                <a:latin typeface="Arial"/>
                <a:ea typeface="+mn-ea"/>
                <a:cs typeface="+mn-cs"/>
              </a:rPr>
              <a:t>field. An expected end date should be entered for all academic employee classes, except: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3 - </a:t>
            </a:r>
            <a:r>
              <a:rPr kumimoji="0" lang="en-US" sz="1800" b="0" i="0" u="none" strike="noStrike" kern="1200" cap="none" spc="0" normalizeH="0" baseline="0" noProof="0" dirty="0">
                <a:ln>
                  <a:noFill/>
                </a:ln>
                <a:solidFill>
                  <a:prstClr val="black"/>
                </a:solidFill>
                <a:effectLst/>
                <a:uLnTx/>
                <a:uFillTx/>
                <a:latin typeface="Arial"/>
                <a:ea typeface="+mn-ea"/>
                <a:cs typeface="+mn-cs"/>
              </a:rPr>
              <a:t>Academic Recall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9 - </a:t>
            </a:r>
            <a:r>
              <a:rPr kumimoji="0" lang="en-US" sz="1800" b="0" i="0" u="none" strike="noStrike" kern="1200" cap="none" spc="0" normalizeH="0" baseline="0" noProof="0" dirty="0">
                <a:ln>
                  <a:noFill/>
                </a:ln>
                <a:solidFill>
                  <a:prstClr val="black"/>
                </a:solidFill>
                <a:effectLst/>
                <a:uLnTx/>
                <a:uFillTx/>
                <a:latin typeface="Arial"/>
                <a:ea typeface="+mn-ea"/>
                <a:cs typeface="+mn-cs"/>
              </a:rPr>
              <a:t>Faculty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10 </a:t>
            </a:r>
            <a:r>
              <a:rPr kumimoji="0" lang="en-US" sz="1800" b="0" i="0" u="none" strike="noStrike" kern="1200" cap="none" spc="0" normalizeH="0" baseline="0" noProof="0" dirty="0">
                <a:ln>
                  <a:noFill/>
                </a:ln>
                <a:solidFill>
                  <a:prstClr val="black"/>
                </a:solidFill>
                <a:effectLst/>
                <a:uLnTx/>
                <a:uFillTx/>
                <a:latin typeface="Arial"/>
                <a:ea typeface="+mn-ea"/>
                <a:cs typeface="+mn-cs"/>
              </a:rPr>
              <a:t>- Non-Faculty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11 </a:t>
            </a:r>
            <a:r>
              <a:rPr kumimoji="0" lang="en-US" sz="1800" b="0" i="0" u="none" strike="noStrike" kern="1200" cap="none" spc="0" normalizeH="0" baseline="0" noProof="0" dirty="0">
                <a:ln>
                  <a:noFill/>
                </a:ln>
                <a:solidFill>
                  <a:prstClr val="black"/>
                </a:solidFill>
                <a:effectLst/>
                <a:uLnTx/>
                <a:uFillTx/>
                <a:latin typeface="Arial"/>
                <a:ea typeface="+mn-ea"/>
                <a:cs typeface="+mn-cs"/>
              </a:rPr>
              <a:t>- Academic Student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14 </a:t>
            </a:r>
            <a:r>
              <a:rPr kumimoji="0" lang="en-US" sz="1800" b="0" i="0" u="none" strike="noStrike" kern="1200" cap="none" spc="0" normalizeH="0" baseline="0" noProof="0" dirty="0">
                <a:ln>
                  <a:noFill/>
                </a:ln>
                <a:solidFill>
                  <a:prstClr val="black"/>
                </a:solidFill>
                <a:effectLst/>
                <a:uLnTx/>
                <a:uFillTx/>
                <a:latin typeface="Arial"/>
                <a:ea typeface="+mn-ea"/>
                <a:cs typeface="+mn-cs"/>
              </a:rPr>
              <a:t>- Academic Contingent Worker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21 </a:t>
            </a:r>
            <a:r>
              <a:rPr kumimoji="0" lang="en-US" sz="1800" b="0" i="0" u="none" strike="noStrike" kern="1200" cap="none" spc="0" normalizeH="0" baseline="0" noProof="0" dirty="0">
                <a:ln>
                  <a:noFill/>
                </a:ln>
                <a:solidFill>
                  <a:prstClr val="black"/>
                </a:solidFill>
                <a:effectLst/>
                <a:uLnTx/>
                <a:uFillTx/>
                <a:latin typeface="Arial"/>
                <a:ea typeface="+mn-ea"/>
                <a:cs typeface="+mn-cs"/>
              </a:rPr>
              <a:t>- Emeriti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22 </a:t>
            </a:r>
            <a:r>
              <a:rPr kumimoji="0" lang="en-US" sz="1800" b="0" i="0" u="none" strike="noStrike" kern="1200" cap="none" spc="0" normalizeH="0" baseline="0" noProof="0" dirty="0">
                <a:ln>
                  <a:noFill/>
                </a:ln>
                <a:solidFill>
                  <a:prstClr val="black"/>
                </a:solidFill>
                <a:effectLst/>
                <a:uLnTx/>
                <a:uFillTx/>
                <a:latin typeface="Arial"/>
                <a:ea typeface="+mn-ea"/>
                <a:cs typeface="+mn-cs"/>
              </a:rPr>
              <a:t>- Deans/Faculty Administrators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23 </a:t>
            </a:r>
            <a:r>
              <a:rPr kumimoji="0" lang="en-US" sz="1800" b="0" i="0" u="none" strike="noStrike" kern="1200" cap="none" spc="0" normalizeH="0" baseline="0" noProof="0" dirty="0">
                <a:ln>
                  <a:noFill/>
                </a:ln>
                <a:solidFill>
                  <a:prstClr val="black"/>
                </a:solidFill>
                <a:effectLst/>
                <a:uLnTx/>
                <a:uFillTx/>
                <a:latin typeface="Arial"/>
                <a:ea typeface="+mn-ea"/>
                <a:cs typeface="+mn-cs"/>
              </a:rPr>
              <a:t>- Post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Docs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itle 1"/>
          <p:cNvSpPr>
            <a:spLocks noGrp="1"/>
          </p:cNvSpPr>
          <p:nvPr>
            <p:ph type="title"/>
          </p:nvPr>
        </p:nvSpPr>
        <p:spPr>
          <a:xfrm>
            <a:off x="174058" y="163219"/>
            <a:ext cx="10152699" cy="685800"/>
          </a:xfrm>
        </p:spPr>
        <p:txBody>
          <a:bodyPr/>
          <a:lstStyle/>
          <a:p>
            <a:r>
              <a:rPr lang="en-US" dirty="0" smtClean="0">
                <a:solidFill>
                  <a:schemeClr val="accent5"/>
                </a:solidFill>
              </a:rPr>
              <a:t>CONCURRENT HIRE JOB DATA </a:t>
            </a:r>
            <a:endParaRPr lang="en-US" dirty="0">
              <a:solidFill>
                <a:schemeClr val="accent5"/>
              </a:solidFill>
            </a:endParaRPr>
          </a:p>
        </p:txBody>
      </p:sp>
      <p:pic>
        <p:nvPicPr>
          <p:cNvPr id="4" name="Picture 3"/>
          <p:cNvPicPr>
            <a:picLocks noChangeAspect="1"/>
          </p:cNvPicPr>
          <p:nvPr/>
        </p:nvPicPr>
        <p:blipFill rotWithShape="1">
          <a:blip r:embed="rId3"/>
          <a:srcRect t="92951" r="2583" b="84"/>
          <a:stretch/>
        </p:blipFill>
        <p:spPr>
          <a:xfrm>
            <a:off x="4184983" y="2503992"/>
            <a:ext cx="7895300" cy="749809"/>
          </a:xfrm>
          <a:prstGeom prst="rect">
            <a:avLst/>
          </a:prstGeom>
          <a:ln>
            <a:solidFill>
              <a:schemeClr val="tx1"/>
            </a:solidFill>
          </a:ln>
        </p:spPr>
      </p:pic>
    </p:spTree>
    <p:extLst>
      <p:ext uri="{BB962C8B-B14F-4D97-AF65-F5344CB8AC3E}">
        <p14:creationId xmlns:p14="http://schemas.microsoft.com/office/powerpoint/2010/main" val="26486593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9079" y="849019"/>
            <a:ext cx="6458918" cy="5724580"/>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dirty="0"/>
              <a:t>Click the </a:t>
            </a:r>
            <a:r>
              <a:rPr lang="en-US" b="1" dirty="0"/>
              <a:t>Earns Dist </a:t>
            </a:r>
            <a:r>
              <a:rPr lang="en-US" dirty="0"/>
              <a:t>tab.</a:t>
            </a:r>
          </a:p>
          <a:p>
            <a:pPr marL="285750" indent="-285750">
              <a:lnSpc>
                <a:spcPct val="107000"/>
              </a:lnSpc>
              <a:spcAft>
                <a:spcPts val="800"/>
              </a:spcAft>
              <a:buFont typeface="Arial" panose="020B0604020202020204" pitchFamily="34" charset="0"/>
              <a:buChar char="•"/>
            </a:pPr>
            <a:r>
              <a:rPr lang="en-US" dirty="0"/>
              <a:t>In most cases, the </a:t>
            </a:r>
            <a:r>
              <a:rPr lang="en-US" b="1" dirty="0"/>
              <a:t>Job Earnings Distribution </a:t>
            </a:r>
            <a:r>
              <a:rPr lang="en-US" dirty="0"/>
              <a:t>section is automated. </a:t>
            </a:r>
          </a:p>
          <a:p>
            <a:pPr marL="285750" indent="-285750">
              <a:lnSpc>
                <a:spcPct val="107000"/>
              </a:lnSpc>
              <a:spcAft>
                <a:spcPts val="800"/>
              </a:spcAft>
              <a:buFont typeface="Arial" panose="020B0604020202020204" pitchFamily="34" charset="0"/>
              <a:buChar char="•"/>
            </a:pPr>
            <a:r>
              <a:rPr lang="en-US" dirty="0"/>
              <a:t>The Job Earnings Distribution section also can be used to manually enter distribution information. </a:t>
            </a:r>
          </a:p>
          <a:p>
            <a:pPr marL="285750" indent="-285750">
              <a:lnSpc>
                <a:spcPct val="107000"/>
              </a:lnSpc>
              <a:spcAft>
                <a:spcPts val="800"/>
              </a:spcAft>
              <a:buFont typeface="Arial" panose="020B0604020202020204" pitchFamily="34" charset="0"/>
              <a:buChar char="•"/>
            </a:pPr>
            <a:r>
              <a:rPr lang="en-US" dirty="0"/>
              <a:t>After the Earnings Distribution Type is selected, the Aggregate Comp Rate field is populated with the monthly amount. </a:t>
            </a:r>
          </a:p>
          <a:p>
            <a:pPr marL="742950" lvl="1" indent="-285750">
              <a:lnSpc>
                <a:spcPct val="107000"/>
              </a:lnSpc>
              <a:spcAft>
                <a:spcPts val="800"/>
              </a:spcAft>
              <a:buFont typeface="Arial" panose="020B0604020202020204" pitchFamily="34" charset="0"/>
              <a:buChar char="•"/>
            </a:pPr>
            <a:r>
              <a:rPr lang="en-US" dirty="0"/>
              <a:t>If By Amount is selected, the total of all compensation rates entered must add up to the monthly comp rate. </a:t>
            </a:r>
          </a:p>
          <a:p>
            <a:pPr marL="742950" lvl="1" indent="-285750">
              <a:lnSpc>
                <a:spcPct val="107000"/>
              </a:lnSpc>
              <a:spcAft>
                <a:spcPts val="800"/>
              </a:spcAft>
              <a:buFont typeface="Arial" panose="020B0604020202020204" pitchFamily="34" charset="0"/>
              <a:buChar char="•"/>
            </a:pPr>
            <a:r>
              <a:rPr lang="en-US" dirty="0"/>
              <a:t>If By Percent is selected, the total of all percentages entered must add up to 100%. </a:t>
            </a:r>
          </a:p>
          <a:p>
            <a:pPr marL="285750" indent="-285750">
              <a:lnSpc>
                <a:spcPct val="107000"/>
              </a:lnSpc>
              <a:spcAft>
                <a:spcPts val="800"/>
              </a:spcAft>
              <a:buFont typeface="Arial" panose="020B0604020202020204" pitchFamily="34" charset="0"/>
              <a:buChar char="•"/>
            </a:pPr>
            <a:r>
              <a:rPr lang="en-US" dirty="0"/>
              <a:t>For certain academic comp rate codes, such as Health Science Comp Plan, earnings codes are defaulted based on the Comp Rate Code entered on the Job Data tab. Also in those cases, earning distribution type is By </a:t>
            </a:r>
            <a:r>
              <a:rPr lang="en-US" dirty="0" smtClean="0"/>
              <a:t>Amount, </a:t>
            </a:r>
            <a:r>
              <a:rPr lang="en-US" dirty="0"/>
              <a:t>and amounts are automatically calculated.</a:t>
            </a:r>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CONCURRENT HIRE EARNS DISTRIBUTION</a:t>
            </a:r>
            <a:endParaRPr lang="en-US" dirty="0">
              <a:solidFill>
                <a:schemeClr val="accent5"/>
              </a:solidFill>
            </a:endParaRPr>
          </a:p>
        </p:txBody>
      </p:sp>
      <p:pic>
        <p:nvPicPr>
          <p:cNvPr id="2" name="Picture 1"/>
          <p:cNvPicPr>
            <a:picLocks noChangeAspect="1"/>
          </p:cNvPicPr>
          <p:nvPr/>
        </p:nvPicPr>
        <p:blipFill rotWithShape="1">
          <a:blip r:embed="rId4"/>
          <a:srcRect r="9926" b="-527"/>
          <a:stretch/>
        </p:blipFill>
        <p:spPr>
          <a:xfrm>
            <a:off x="6990347" y="1798219"/>
            <a:ext cx="5113421" cy="3351296"/>
          </a:xfrm>
          <a:prstGeom prst="rect">
            <a:avLst/>
          </a:prstGeom>
          <a:ln w="6350">
            <a:solidFill>
              <a:schemeClr val="tx1"/>
            </a:solidFill>
          </a:ln>
        </p:spPr>
      </p:pic>
    </p:spTree>
    <p:extLst>
      <p:ext uri="{BB962C8B-B14F-4D97-AF65-F5344CB8AC3E}">
        <p14:creationId xmlns:p14="http://schemas.microsoft.com/office/powerpoint/2010/main" val="30118661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817051"/>
            <a:ext cx="11489859" cy="2577244"/>
          </a:xfrm>
          <a:prstGeom prst="rect">
            <a:avLst/>
          </a:prstGeom>
          <a:solidFill>
            <a:schemeClr val="bg1"/>
          </a:solidFill>
          <a:ln>
            <a:solidFill>
              <a:schemeClr val="bg1"/>
            </a:solidFill>
          </a:ln>
        </p:spPr>
        <p:txBody>
          <a:bodyPr wrap="square">
            <a:spAutoFit/>
          </a:bodyPr>
          <a:lstStyle/>
          <a:p>
            <a:pPr marL="285750" lvl="0" indent="-285750">
              <a:lnSpc>
                <a:spcPct val="107000"/>
              </a:lnSpc>
              <a:spcAft>
                <a:spcPts val="800"/>
              </a:spcAft>
              <a:buFont typeface="Arial" panose="020B0604020202020204" pitchFamily="34" charset="0"/>
              <a:buChar char="•"/>
            </a:pPr>
            <a:r>
              <a:rPr lang="en-US" dirty="0">
                <a:solidFill>
                  <a:prstClr val="black"/>
                </a:solidFill>
              </a:rPr>
              <a:t>Click the </a:t>
            </a:r>
            <a:r>
              <a:rPr lang="en-US" b="1" dirty="0">
                <a:solidFill>
                  <a:prstClr val="black"/>
                </a:solidFill>
              </a:rPr>
              <a:t>Addl Pay </a:t>
            </a:r>
            <a:r>
              <a:rPr lang="en-US" dirty="0">
                <a:solidFill>
                  <a:prstClr val="black"/>
                </a:solidFill>
              </a:rPr>
              <a:t>tab.</a:t>
            </a:r>
          </a:p>
          <a:p>
            <a:pPr marL="285750" lvl="0" indent="-285750">
              <a:lnSpc>
                <a:spcPct val="107000"/>
              </a:lnSpc>
              <a:spcAft>
                <a:spcPts val="800"/>
              </a:spcAft>
              <a:buFont typeface="Arial" panose="020B0604020202020204" pitchFamily="34" charset="0"/>
              <a:buChar char="•"/>
            </a:pPr>
            <a:r>
              <a:rPr lang="en-US" dirty="0">
                <a:solidFill>
                  <a:prstClr val="black"/>
                </a:solidFill>
              </a:rPr>
              <a:t>There may be cases where an employee is paid a recurring flat amount. In these types of cases, the compensation section is not populated on the </a:t>
            </a:r>
            <a:r>
              <a:rPr lang="en-US" b="1" dirty="0">
                <a:solidFill>
                  <a:prstClr val="black"/>
                </a:solidFill>
              </a:rPr>
              <a:t>Job Data </a:t>
            </a:r>
            <a:r>
              <a:rPr lang="en-US" dirty="0">
                <a:solidFill>
                  <a:prstClr val="black"/>
                </a:solidFill>
              </a:rPr>
              <a:t>tab. Instead, the Additional Pay section is used. </a:t>
            </a:r>
          </a:p>
          <a:p>
            <a:pPr marL="285750" lvl="0" indent="-285750">
              <a:lnSpc>
                <a:spcPct val="107000"/>
              </a:lnSpc>
              <a:spcAft>
                <a:spcPts val="800"/>
              </a:spcAft>
              <a:buFont typeface="Arial" panose="020B0604020202020204" pitchFamily="34" charset="0"/>
              <a:buChar char="•"/>
            </a:pPr>
            <a:r>
              <a:rPr lang="en-US" dirty="0">
                <a:solidFill>
                  <a:prstClr val="black"/>
                </a:solidFill>
              </a:rPr>
              <a:t>It is recommended not to use this template for one time additional pay. Instead, </a:t>
            </a:r>
            <a:r>
              <a:rPr lang="en-US" dirty="0" smtClean="0">
                <a:solidFill>
                  <a:prstClr val="black"/>
                </a:solidFill>
              </a:rPr>
              <a:t>use the One Time Payments </a:t>
            </a:r>
            <a:r>
              <a:rPr lang="en-US" dirty="0">
                <a:solidFill>
                  <a:prstClr val="black"/>
                </a:solidFill>
              </a:rPr>
              <a:t>page.</a:t>
            </a:r>
          </a:p>
          <a:p>
            <a:pPr marL="285750" lvl="0" indent="-285750">
              <a:lnSpc>
                <a:spcPct val="107000"/>
              </a:lnSpc>
              <a:spcAft>
                <a:spcPts val="800"/>
              </a:spcAft>
              <a:buFont typeface="Arial" panose="020B0604020202020204" pitchFamily="34" charset="0"/>
              <a:buChar char="•"/>
            </a:pPr>
            <a:r>
              <a:rPr lang="en-US" dirty="0">
                <a:solidFill>
                  <a:prstClr val="black"/>
                </a:solidFill>
              </a:rPr>
              <a:t>Use </a:t>
            </a:r>
            <a:r>
              <a:rPr lang="en-US" b="1" dirty="0">
                <a:solidFill>
                  <a:prstClr val="black"/>
                </a:solidFill>
              </a:rPr>
              <a:t>Supporting documents </a:t>
            </a:r>
            <a:r>
              <a:rPr lang="en-US" dirty="0">
                <a:solidFill>
                  <a:prstClr val="black"/>
                </a:solidFill>
              </a:rPr>
              <a:t>to attach supporting documents for concurrent hire.</a:t>
            </a:r>
          </a:p>
          <a:p>
            <a:pPr marL="285750" lvl="0" indent="-285750">
              <a:lnSpc>
                <a:spcPct val="107000"/>
              </a:lnSpc>
              <a:spcAft>
                <a:spcPts val="800"/>
              </a:spcAft>
              <a:buFont typeface="Arial" panose="020B0604020202020204" pitchFamily="34" charset="0"/>
              <a:buChar char="•"/>
            </a:pPr>
            <a:r>
              <a:rPr lang="en-US" dirty="0">
                <a:solidFill>
                  <a:prstClr val="black"/>
                </a:solidFill>
              </a:rPr>
              <a:t>Click the </a:t>
            </a:r>
            <a:r>
              <a:rPr lang="en-US" b="1" dirty="0">
                <a:solidFill>
                  <a:prstClr val="black"/>
                </a:solidFill>
              </a:rPr>
              <a:t>Save </a:t>
            </a:r>
            <a:r>
              <a:rPr lang="en-US" b="1" dirty="0" smtClean="0">
                <a:solidFill>
                  <a:prstClr val="black"/>
                </a:solidFill>
              </a:rPr>
              <a:t>and </a:t>
            </a:r>
            <a:r>
              <a:rPr lang="en-US" b="1" dirty="0">
                <a:solidFill>
                  <a:prstClr val="black"/>
                </a:solidFill>
              </a:rPr>
              <a:t>Submit </a:t>
            </a:r>
            <a:r>
              <a:rPr lang="en-US" dirty="0">
                <a:solidFill>
                  <a:prstClr val="black"/>
                </a:solidFill>
              </a:rPr>
              <a:t>button.</a:t>
            </a:r>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CONCURRENT HIRE ADDITIONAL PAY</a:t>
            </a:r>
            <a:endParaRPr lang="en-US" dirty="0">
              <a:solidFill>
                <a:schemeClr val="accent5"/>
              </a:solidFill>
            </a:endParaRPr>
          </a:p>
        </p:txBody>
      </p:sp>
      <p:pic>
        <p:nvPicPr>
          <p:cNvPr id="5" name="Picture 4"/>
          <p:cNvPicPr>
            <a:picLocks noChangeAspect="1"/>
          </p:cNvPicPr>
          <p:nvPr/>
        </p:nvPicPr>
        <p:blipFill>
          <a:blip r:embed="rId3"/>
          <a:stretch>
            <a:fillRect/>
          </a:stretch>
        </p:blipFill>
        <p:spPr>
          <a:xfrm>
            <a:off x="9202492" y="2777127"/>
            <a:ext cx="2521614" cy="4080873"/>
          </a:xfrm>
          <a:prstGeom prst="rect">
            <a:avLst/>
          </a:prstGeom>
          <a:ln w="6350">
            <a:solidFill>
              <a:schemeClr val="tx1"/>
            </a:solidFill>
          </a:ln>
        </p:spPr>
      </p:pic>
      <p:pic>
        <p:nvPicPr>
          <p:cNvPr id="6" name="Picture 5"/>
          <p:cNvPicPr>
            <a:picLocks noChangeAspect="1"/>
          </p:cNvPicPr>
          <p:nvPr/>
        </p:nvPicPr>
        <p:blipFill rotWithShape="1">
          <a:blip r:embed="rId4"/>
          <a:srcRect r="1526" b="7817"/>
          <a:stretch/>
        </p:blipFill>
        <p:spPr>
          <a:xfrm>
            <a:off x="684699" y="3862682"/>
            <a:ext cx="5655943" cy="2862426"/>
          </a:xfrm>
          <a:prstGeom prst="rect">
            <a:avLst/>
          </a:prstGeom>
          <a:ln w="6350">
            <a:solidFill>
              <a:schemeClr val="tx1"/>
            </a:solidFill>
          </a:ln>
        </p:spPr>
      </p:pic>
      <p:cxnSp>
        <p:nvCxnSpPr>
          <p:cNvPr id="8" name="Straight Arrow Connector 7"/>
          <p:cNvCxnSpPr/>
          <p:nvPr/>
        </p:nvCxnSpPr>
        <p:spPr>
          <a:xfrm flipV="1">
            <a:off x="2370221" y="4066674"/>
            <a:ext cx="6629400" cy="7508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0952" y="5354055"/>
            <a:ext cx="1168163" cy="18047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8927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89075"/>
            <a:ext cx="10963618" cy="1881925"/>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Once </a:t>
            </a:r>
            <a:r>
              <a:rPr kumimoji="0" lang="en-US" sz="1800" b="0" i="0" u="none" strike="noStrike" kern="1200" cap="none" spc="0" normalizeH="0" baseline="0" noProof="0" dirty="0">
                <a:ln>
                  <a:noFill/>
                </a:ln>
                <a:solidFill>
                  <a:prstClr val="black"/>
                </a:solidFill>
                <a:effectLst/>
                <a:uLnTx/>
                <a:uFillTx/>
                <a:latin typeface="Arial"/>
                <a:ea typeface="+mn-ea"/>
                <a:cs typeface="+mn-cs"/>
              </a:rPr>
              <a:t>the transaction has been submitted,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Initiator </a:t>
            </a:r>
            <a:r>
              <a:rPr kumimoji="0" lang="en-US" sz="1800" b="0" i="0" u="none" strike="noStrike" kern="1200" cap="none" spc="0" normalizeH="0" baseline="0" noProof="0" dirty="0">
                <a:ln>
                  <a:noFill/>
                </a:ln>
                <a:solidFill>
                  <a:prstClr val="black"/>
                </a:solidFill>
                <a:effectLst/>
                <a:uLnTx/>
                <a:uFillTx/>
                <a:latin typeface="Arial"/>
                <a:ea typeface="+mn-ea"/>
                <a:cs typeface="+mn-cs"/>
              </a:rPr>
              <a:t>will receive a confirmation.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Click the </a:t>
            </a:r>
            <a:r>
              <a:rPr kumimoji="0" lang="en-US" sz="1800" b="1" i="0" u="none" strike="noStrike" kern="1200" cap="none" spc="0" normalizeH="0" baseline="0" noProof="0" dirty="0">
                <a:ln>
                  <a:noFill/>
                </a:ln>
                <a:solidFill>
                  <a:prstClr val="black"/>
                </a:solidFill>
                <a:effectLst/>
                <a:uLnTx/>
                <a:uFillTx/>
                <a:latin typeface="Arial"/>
                <a:ea typeface="+mn-ea"/>
                <a:cs typeface="+mn-cs"/>
              </a:rPr>
              <a:t>OK</a:t>
            </a:r>
            <a:r>
              <a:rPr kumimoji="0" lang="en-US" sz="1800" b="0" i="0" u="none" strike="noStrike" kern="1200" cap="none" spc="0" normalizeH="0" baseline="0" noProof="0" dirty="0">
                <a:ln>
                  <a:noFill/>
                </a:ln>
                <a:solidFill>
                  <a:prstClr val="black"/>
                </a:solidFill>
                <a:effectLst/>
                <a:uLnTx/>
                <a:uFillTx/>
                <a:latin typeface="Arial"/>
                <a:ea typeface="+mn-ea"/>
                <a:cs typeface="+mn-cs"/>
              </a:rPr>
              <a:t> button to go to the </a:t>
            </a:r>
            <a:r>
              <a:rPr kumimoji="0" lang="en-US" sz="1800" b="1" i="0" u="none" strike="noStrike" kern="1200" cap="none" spc="0" normalizeH="0" baseline="0" noProof="0" dirty="0">
                <a:ln>
                  <a:noFill/>
                </a:ln>
                <a:solidFill>
                  <a:prstClr val="black"/>
                </a:solidFill>
                <a:effectLst/>
                <a:uLnTx/>
                <a:uFillTx/>
                <a:latin typeface="Arial"/>
                <a:ea typeface="+mn-ea"/>
                <a:cs typeface="+mn-cs"/>
              </a:rPr>
              <a:t>Transaction Status </a:t>
            </a:r>
            <a:r>
              <a:rPr kumimoji="0" lang="en-US" sz="1800" b="0" i="0" u="none" strike="noStrike" kern="1200" cap="none" spc="0" normalizeH="0" baseline="0" noProof="0" dirty="0">
                <a:ln>
                  <a:noFill/>
                </a:ln>
                <a:solidFill>
                  <a:prstClr val="black"/>
                </a:solidFill>
                <a:effectLst/>
                <a:uLnTx/>
                <a:uFillTx/>
                <a:latin typeface="Arial"/>
                <a:ea typeface="+mn-ea"/>
                <a:cs typeface="+mn-cs"/>
              </a:rPr>
              <a:t>page to review the status of this person.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a:t>
            </a:r>
            <a:r>
              <a:rPr kumimoji="0" lang="en-US" sz="1800" b="0" i="0" u="none" strike="noStrike" kern="1200" cap="none" spc="0" normalizeH="0" baseline="0" noProof="0" dirty="0">
                <a:ln>
                  <a:noFill/>
                </a:ln>
                <a:solidFill>
                  <a:prstClr val="black"/>
                </a:solidFill>
                <a:effectLst/>
                <a:uLnTx/>
                <a:uFillTx/>
                <a:latin typeface="Arial"/>
                <a:ea typeface="+mn-ea"/>
                <a:cs typeface="+mn-cs"/>
              </a:rPr>
              <a:t>template transaction is routed for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approval, </a:t>
            </a:r>
            <a:r>
              <a:rPr kumimoji="0" lang="en-US" sz="1800" b="0" i="0" u="none" strike="noStrike" kern="1200" cap="none" spc="0" normalizeH="0" baseline="0" noProof="0" dirty="0">
                <a:ln>
                  <a:noFill/>
                </a:ln>
                <a:solidFill>
                  <a:prstClr val="black"/>
                </a:solidFill>
                <a:effectLst/>
                <a:uLnTx/>
                <a:uFillTx/>
                <a:latin typeface="Arial"/>
                <a:ea typeface="+mn-ea"/>
                <a:cs typeface="+mn-cs"/>
              </a:rPr>
              <a:t>and appears in the </a:t>
            </a:r>
            <a:r>
              <a:rPr kumimoji="0" lang="en-US" sz="1800" b="1" i="0" u="none" strike="noStrike" kern="1200" cap="none" spc="0" normalizeH="0" baseline="0" noProof="0" dirty="0">
                <a:ln>
                  <a:noFill/>
                </a:ln>
                <a:solidFill>
                  <a:prstClr val="black"/>
                </a:solidFill>
                <a:effectLst/>
                <a:uLnTx/>
                <a:uFillTx/>
                <a:latin typeface="Arial"/>
                <a:ea typeface="+mn-ea"/>
                <a:cs typeface="+mn-cs"/>
              </a:rPr>
              <a:t>Transactions in Progress </a:t>
            </a:r>
            <a:r>
              <a:rPr kumimoji="0" lang="en-US" sz="1800" b="0" i="0" u="none" strike="noStrike" kern="1200" cap="none" spc="0" normalizeH="0" baseline="0" noProof="0" dirty="0">
                <a:ln>
                  <a:noFill/>
                </a:ln>
                <a:solidFill>
                  <a:prstClr val="black"/>
                </a:solidFill>
                <a:effectLst/>
                <a:uLnTx/>
                <a:uFillTx/>
                <a:latin typeface="Arial"/>
                <a:ea typeface="+mn-ea"/>
                <a:cs typeface="+mn-cs"/>
              </a:rPr>
              <a:t>section until it is processed.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You have initiated a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Full Hire Academic </a:t>
            </a:r>
            <a:r>
              <a:rPr kumimoji="0" lang="en-US" sz="1800" b="0" i="0" u="none" strike="noStrike" kern="1200" cap="none" spc="0" normalizeH="0" baseline="0" noProof="0" dirty="0">
                <a:ln>
                  <a:noFill/>
                </a:ln>
                <a:solidFill>
                  <a:prstClr val="black"/>
                </a:solidFill>
                <a:effectLst/>
                <a:uLnTx/>
                <a:uFillTx/>
                <a:latin typeface="Arial"/>
                <a:ea typeface="+mn-ea"/>
                <a:cs typeface="+mn-cs"/>
              </a:rPr>
              <a:t>template transaction</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ACADEMIC FULL HIRE CONFIRMATION</a:t>
            </a:r>
            <a:endParaRPr lang="en-US" dirty="0">
              <a:solidFill>
                <a:schemeClr val="accent5"/>
              </a:solidFill>
            </a:endParaRPr>
          </a:p>
        </p:txBody>
      </p:sp>
      <p:pic>
        <p:nvPicPr>
          <p:cNvPr id="7" name="Picture 6"/>
          <p:cNvPicPr>
            <a:picLocks noChangeAspect="1"/>
          </p:cNvPicPr>
          <p:nvPr/>
        </p:nvPicPr>
        <p:blipFill rotWithShape="1">
          <a:blip r:embed="rId3"/>
          <a:srcRect r="12621" b="33313"/>
          <a:stretch/>
        </p:blipFill>
        <p:spPr>
          <a:xfrm>
            <a:off x="3029060" y="3282421"/>
            <a:ext cx="5934187" cy="1746779"/>
          </a:xfrm>
          <a:prstGeom prst="rect">
            <a:avLst/>
          </a:prstGeom>
          <a:ln w="6350">
            <a:solidFill>
              <a:schemeClr val="tx1"/>
            </a:solidFill>
          </a:ln>
        </p:spPr>
      </p:pic>
    </p:spTree>
    <p:extLst>
      <p:ext uri="{BB962C8B-B14F-4D97-AF65-F5344CB8AC3E}">
        <p14:creationId xmlns:p14="http://schemas.microsoft.com/office/powerpoint/2010/main" val="2563588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51264" y="1396093"/>
            <a:ext cx="8357250" cy="3231227"/>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Definition  </a:t>
            </a:r>
            <a:endParaRPr lang="en-US" sz="7200" b="1" dirty="0">
              <a:solidFill>
                <a:srgbClr val="F1AB00"/>
              </a:solidFill>
            </a:endParaRPr>
          </a:p>
        </p:txBody>
      </p:sp>
    </p:spTree>
    <p:extLst>
      <p:ext uri="{BB962C8B-B14F-4D97-AF65-F5344CB8AC3E}">
        <p14:creationId xmlns:p14="http://schemas.microsoft.com/office/powerpoint/2010/main" val="22310207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89075"/>
            <a:ext cx="10963618" cy="36721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You will be able to view your submitted transaction in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Smart HR Transactions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page. </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4" name="Title 1"/>
          <p:cNvSpPr>
            <a:spLocks noGrp="1"/>
          </p:cNvSpPr>
          <p:nvPr>
            <p:ph type="title"/>
          </p:nvPr>
        </p:nvSpPr>
        <p:spPr>
          <a:xfrm>
            <a:off x="407973" y="163219"/>
            <a:ext cx="11668069" cy="685800"/>
          </a:xfrm>
        </p:spPr>
        <p:txBody>
          <a:bodyPr/>
          <a:lstStyle/>
          <a:p>
            <a:r>
              <a:rPr lang="en-US" dirty="0" smtClean="0">
                <a:solidFill>
                  <a:schemeClr val="accent5"/>
                </a:solidFill>
              </a:rPr>
              <a:t>ACADEMIC FULL HIRE SMART HR TRANSACTIONS</a:t>
            </a:r>
            <a:endParaRPr lang="en-US" dirty="0">
              <a:solidFill>
                <a:schemeClr val="accent5"/>
              </a:solidFill>
            </a:endParaRPr>
          </a:p>
        </p:txBody>
      </p:sp>
      <p:pic>
        <p:nvPicPr>
          <p:cNvPr id="8" name="Picture 7"/>
          <p:cNvPicPr>
            <a:picLocks noChangeAspect="1"/>
          </p:cNvPicPr>
          <p:nvPr/>
        </p:nvPicPr>
        <p:blipFill>
          <a:blip r:embed="rId3"/>
          <a:stretch>
            <a:fillRect/>
          </a:stretch>
        </p:blipFill>
        <p:spPr>
          <a:xfrm>
            <a:off x="1563601" y="1763006"/>
            <a:ext cx="8763000" cy="3762375"/>
          </a:xfrm>
          <a:prstGeom prst="rect">
            <a:avLst/>
          </a:prstGeom>
          <a:ln>
            <a:solidFill>
              <a:schemeClr val="tx1"/>
            </a:solidFill>
          </a:ln>
        </p:spPr>
      </p:pic>
    </p:spTree>
    <p:extLst>
      <p:ext uri="{BB962C8B-B14F-4D97-AF65-F5344CB8AC3E}">
        <p14:creationId xmlns:p14="http://schemas.microsoft.com/office/powerpoint/2010/main" val="21981094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PayPath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Transactions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41981220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89075"/>
            <a:ext cx="10963618" cy="2976199"/>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dirty="0" smtClean="0">
                <a:ln>
                  <a:noFill/>
                </a:ln>
                <a:solidFill>
                  <a:prstClr val="black"/>
                </a:solidFill>
                <a:effectLst/>
                <a:uLnTx/>
                <a:uFillTx/>
                <a:latin typeface="Arial"/>
                <a:ea typeface="+mn-ea"/>
                <a:cs typeface="+mn-cs"/>
              </a:rPr>
              <a:t>The</a:t>
            </a:r>
            <a:r>
              <a:rPr kumimoji="0" lang="en-US" sz="1800" b="0" i="0" u="none" strike="noStrike" kern="1200" cap="none" spc="0" normalizeH="0" dirty="0" smtClean="0">
                <a:ln>
                  <a:noFill/>
                </a:ln>
                <a:solidFill>
                  <a:prstClr val="black"/>
                </a:solidFill>
                <a:effectLst/>
                <a:uLnTx/>
                <a:uFillTx/>
                <a:latin typeface="Arial"/>
                <a:ea typeface="+mn-ea"/>
                <a:cs typeface="+mn-cs"/>
              </a:rPr>
              <a:t> PayPath Actions component offers a one-stop shop for processing various types of transactions, and the flexibility to submit multiple actions in a single transaction.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aseline="0" noProof="0" dirty="0" smtClean="0">
                <a:solidFill>
                  <a:prstClr val="black"/>
                </a:solidFill>
                <a:latin typeface="Arial"/>
              </a:rPr>
              <a:t>There</a:t>
            </a:r>
            <a:r>
              <a:rPr lang="en-US" noProof="0" dirty="0" smtClean="0">
                <a:solidFill>
                  <a:prstClr val="black"/>
                </a:solidFill>
                <a:latin typeface="Arial"/>
              </a:rPr>
              <a:t> are two PayPath Actions components; one for academic, and one for staff. The appropriate component displays based on the type of employee selected.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noProof="0" dirty="0" smtClean="0">
              <a:solidFill>
                <a:prstClr val="black"/>
              </a:solidFill>
              <a:latin typeface="Arial"/>
            </a:endParaRPr>
          </a:p>
          <a:p>
            <a:pPr marL="285750" indent="-285750">
              <a:lnSpc>
                <a:spcPct val="107000"/>
              </a:lnSpc>
              <a:spcAft>
                <a:spcPts val="800"/>
              </a:spcAft>
              <a:buFont typeface="Arial" panose="020B0604020202020204" pitchFamily="34" charset="0"/>
              <a:buChar char="•"/>
              <a:defRPr/>
            </a:pPr>
            <a:r>
              <a:rPr lang="en-US" spc="-35" dirty="0">
                <a:cs typeface="Arial"/>
              </a:rPr>
              <a:t>The following types of transactions are processed for staff and academic employees using PayPath </a:t>
            </a:r>
            <a:r>
              <a:rPr lang="en-US" spc="-35" dirty="0" smtClean="0">
                <a:cs typeface="Arial"/>
              </a:rPr>
              <a:t>Actions:  </a:t>
            </a:r>
            <a:endParaRPr lang="en-US" dirty="0" smtClean="0">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OVERVIEW</a:t>
            </a:r>
            <a:endParaRPr lang="en-US" dirty="0">
              <a:solidFill>
                <a:schemeClr val="accent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91059384"/>
              </p:ext>
            </p:extLst>
          </p:nvPr>
        </p:nvGraphicFramePr>
        <p:xfrm>
          <a:off x="4021836" y="4245694"/>
          <a:ext cx="4606544" cy="1483360"/>
        </p:xfrm>
        <a:graphic>
          <a:graphicData uri="http://schemas.openxmlformats.org/drawingml/2006/table">
            <a:tbl>
              <a:tblPr firstRow="1" bandRow="1">
                <a:tableStyleId>{5C22544A-7EE6-4342-B048-85BDC9FD1C3A}</a:tableStyleId>
              </a:tblPr>
              <a:tblGrid>
                <a:gridCol w="4606544">
                  <a:extLst>
                    <a:ext uri="{9D8B030D-6E8A-4147-A177-3AD203B41FA5}">
                      <a16:colId xmlns:a16="http://schemas.microsoft.com/office/drawing/2014/main" val="3408811985"/>
                    </a:ext>
                  </a:extLst>
                </a:gridCol>
              </a:tblGrid>
              <a:tr h="370840">
                <a:tc>
                  <a:txBody>
                    <a:bodyPr/>
                    <a:lstStyle/>
                    <a:p>
                      <a:pPr algn="ctr"/>
                      <a:r>
                        <a:rPr lang="en-US" dirty="0" smtClean="0"/>
                        <a:t>PayPath</a:t>
                      </a:r>
                      <a:r>
                        <a:rPr lang="en-US" baseline="0" dirty="0" smtClean="0"/>
                        <a:t> Actions Transactions</a:t>
                      </a:r>
                      <a:endParaRPr lang="en-US" dirty="0"/>
                    </a:p>
                  </a:txBody>
                  <a:tcPr>
                    <a:solidFill>
                      <a:srgbClr val="002060"/>
                    </a:solidFill>
                  </a:tcPr>
                </a:tc>
                <a:extLst>
                  <a:ext uri="{0D108BD9-81ED-4DB2-BD59-A6C34878D82A}">
                    <a16:rowId xmlns:a16="http://schemas.microsoft.com/office/drawing/2014/main" val="2398580373"/>
                  </a:ext>
                </a:extLst>
              </a:tr>
              <a:tr h="370840">
                <a:tc>
                  <a:txBody>
                    <a:bodyPr/>
                    <a:lstStyle/>
                    <a:p>
                      <a:pPr algn="ctr"/>
                      <a:r>
                        <a:rPr lang="en-US" dirty="0" smtClean="0">
                          <a:solidFill>
                            <a:schemeClr val="tx1"/>
                          </a:solidFill>
                        </a:rPr>
                        <a:t>Position</a:t>
                      </a:r>
                      <a:r>
                        <a:rPr lang="en-US" baseline="0" dirty="0" smtClean="0">
                          <a:solidFill>
                            <a:schemeClr val="tx1"/>
                          </a:solidFill>
                        </a:rPr>
                        <a:t> Data Changes</a:t>
                      </a:r>
                      <a:endParaRPr lang="en-US" dirty="0">
                        <a:solidFill>
                          <a:schemeClr val="tx1"/>
                        </a:solidFill>
                      </a:endParaRPr>
                    </a:p>
                  </a:txBody>
                  <a:tcPr/>
                </a:tc>
                <a:extLst>
                  <a:ext uri="{0D108BD9-81ED-4DB2-BD59-A6C34878D82A}">
                    <a16:rowId xmlns:a16="http://schemas.microsoft.com/office/drawing/2014/main" val="4000676498"/>
                  </a:ext>
                </a:extLst>
              </a:tr>
              <a:tr h="370840">
                <a:tc>
                  <a:txBody>
                    <a:bodyPr/>
                    <a:lstStyle/>
                    <a:p>
                      <a:pPr algn="ctr"/>
                      <a:r>
                        <a:rPr lang="en-US" dirty="0" smtClean="0"/>
                        <a:t>Job Data Changes</a:t>
                      </a:r>
                      <a:endParaRPr lang="en-US" dirty="0"/>
                    </a:p>
                  </a:txBody>
                  <a:tcPr/>
                </a:tc>
                <a:extLst>
                  <a:ext uri="{0D108BD9-81ED-4DB2-BD59-A6C34878D82A}">
                    <a16:rowId xmlns:a16="http://schemas.microsoft.com/office/drawing/2014/main" val="3488741604"/>
                  </a:ext>
                </a:extLst>
              </a:tr>
              <a:tr h="370840">
                <a:tc>
                  <a:txBody>
                    <a:bodyPr/>
                    <a:lstStyle/>
                    <a:p>
                      <a:pPr algn="ctr"/>
                      <a:r>
                        <a:rPr lang="en-US" dirty="0" smtClean="0"/>
                        <a:t>Additional Pay</a:t>
                      </a:r>
                      <a:endParaRPr lang="en-US" dirty="0"/>
                    </a:p>
                  </a:txBody>
                  <a:tcPr/>
                </a:tc>
                <a:extLst>
                  <a:ext uri="{0D108BD9-81ED-4DB2-BD59-A6C34878D82A}">
                    <a16:rowId xmlns:a16="http://schemas.microsoft.com/office/drawing/2014/main" val="891292190"/>
                  </a:ext>
                </a:extLst>
              </a:tr>
            </a:tbl>
          </a:graphicData>
        </a:graphic>
      </p:graphicFrame>
    </p:spTree>
    <p:extLst>
      <p:ext uri="{BB962C8B-B14F-4D97-AF65-F5344CB8AC3E}">
        <p14:creationId xmlns:p14="http://schemas.microsoft.com/office/powerpoint/2010/main" val="2951205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7974" y="989075"/>
            <a:ext cx="8951926" cy="5176161"/>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noProof="0" dirty="0" smtClean="0">
                <a:solidFill>
                  <a:prstClr val="black"/>
                </a:solidFill>
                <a:latin typeface="Arial"/>
              </a:rPr>
              <a:t>Examples of changes requested through PayPath Actions:</a:t>
            </a:r>
          </a:p>
          <a:p>
            <a:pPr marL="742950" lvl="1" indent="-285750">
              <a:lnSpc>
                <a:spcPct val="107000"/>
              </a:lnSpc>
              <a:spcAft>
                <a:spcPts val="800"/>
              </a:spcAft>
              <a:buFont typeface="Wingdings" panose="05000000000000000000" pitchFamily="2" charset="2"/>
              <a:buChar char="Ø"/>
              <a:defRPr/>
            </a:pPr>
            <a:r>
              <a:rPr lang="en-US" dirty="0" smtClean="0"/>
              <a:t>Academic </a:t>
            </a:r>
            <a:r>
              <a:rPr lang="en-US" dirty="0"/>
              <a:t>Merit, Promotion or Change in </a:t>
            </a:r>
            <a:r>
              <a:rPr lang="en-US" dirty="0" smtClean="0"/>
              <a:t>Series</a:t>
            </a:r>
          </a:p>
          <a:p>
            <a:pPr marL="742950" lvl="1" indent="-285750">
              <a:lnSpc>
                <a:spcPct val="107000"/>
              </a:lnSpc>
              <a:spcAft>
                <a:spcPts val="800"/>
              </a:spcAft>
              <a:buFont typeface="Wingdings" panose="05000000000000000000" pitchFamily="2" charset="2"/>
              <a:buChar char="Ø"/>
              <a:defRPr/>
            </a:pPr>
            <a:r>
              <a:rPr lang="en-US" dirty="0" smtClean="0"/>
              <a:t>Position </a:t>
            </a:r>
            <a:r>
              <a:rPr lang="en-US" dirty="0"/>
              <a:t>and/or Job Data FTE </a:t>
            </a:r>
            <a:r>
              <a:rPr lang="en-US" dirty="0" smtClean="0"/>
              <a:t>Changes</a:t>
            </a:r>
          </a:p>
          <a:p>
            <a:pPr marL="742950" lvl="1" indent="-285750">
              <a:lnSpc>
                <a:spcPct val="107000"/>
              </a:lnSpc>
              <a:spcAft>
                <a:spcPts val="800"/>
              </a:spcAft>
              <a:buFont typeface="Wingdings" panose="05000000000000000000" pitchFamily="2" charset="2"/>
              <a:buChar char="Ø"/>
              <a:defRPr/>
            </a:pPr>
            <a:r>
              <a:rPr lang="en-US" dirty="0" smtClean="0"/>
              <a:t>Salary </a:t>
            </a:r>
            <a:r>
              <a:rPr lang="en-US" dirty="0"/>
              <a:t>Only Changes / Pay Rate </a:t>
            </a:r>
            <a:r>
              <a:rPr lang="en-US" dirty="0" smtClean="0"/>
              <a:t>Changes</a:t>
            </a:r>
          </a:p>
          <a:p>
            <a:pPr marL="742950" lvl="1" indent="-285750">
              <a:lnSpc>
                <a:spcPct val="107000"/>
              </a:lnSpc>
              <a:spcAft>
                <a:spcPts val="800"/>
              </a:spcAft>
              <a:buFont typeface="Wingdings" panose="05000000000000000000" pitchFamily="2" charset="2"/>
              <a:buChar char="Ø"/>
              <a:defRPr/>
            </a:pPr>
            <a:r>
              <a:rPr lang="en-US" dirty="0" smtClean="0"/>
              <a:t>Summer Compensation</a:t>
            </a:r>
          </a:p>
          <a:p>
            <a:pPr marL="742950" lvl="1" indent="-285750">
              <a:lnSpc>
                <a:spcPct val="107000"/>
              </a:lnSpc>
              <a:spcAft>
                <a:spcPts val="800"/>
              </a:spcAft>
              <a:buFont typeface="Wingdings" panose="05000000000000000000" pitchFamily="2" charset="2"/>
              <a:buChar char="Ø"/>
              <a:defRPr/>
            </a:pPr>
            <a:r>
              <a:rPr lang="en-US" dirty="0" smtClean="0"/>
              <a:t>Change </a:t>
            </a:r>
            <a:r>
              <a:rPr lang="en-US" dirty="0"/>
              <a:t>in Status from Without Salary (WOS) to Paid or Paid to </a:t>
            </a:r>
            <a:r>
              <a:rPr lang="en-US" dirty="0" smtClean="0"/>
              <a:t>WOS</a:t>
            </a:r>
          </a:p>
          <a:p>
            <a:pPr marL="742950" lvl="1" indent="-285750">
              <a:lnSpc>
                <a:spcPct val="107000"/>
              </a:lnSpc>
              <a:spcAft>
                <a:spcPts val="800"/>
              </a:spcAft>
              <a:buFont typeface="Wingdings" panose="05000000000000000000" pitchFamily="2" charset="2"/>
              <a:buChar char="Ø"/>
              <a:defRPr/>
            </a:pPr>
            <a:r>
              <a:rPr lang="en-US" dirty="0" smtClean="0"/>
              <a:t>Short </a:t>
            </a:r>
            <a:r>
              <a:rPr lang="en-US" dirty="0"/>
              <a:t>Work Break / Return from Short Work </a:t>
            </a:r>
            <a:r>
              <a:rPr lang="en-US" dirty="0" smtClean="0"/>
              <a:t>Break</a:t>
            </a:r>
          </a:p>
          <a:p>
            <a:pPr marL="742950" lvl="1" indent="-285750">
              <a:lnSpc>
                <a:spcPct val="107000"/>
              </a:lnSpc>
              <a:spcAft>
                <a:spcPts val="800"/>
              </a:spcAft>
              <a:buFont typeface="Wingdings" panose="05000000000000000000" pitchFamily="2" charset="2"/>
              <a:buChar char="Ø"/>
              <a:defRPr/>
            </a:pPr>
            <a:r>
              <a:rPr lang="en-US" dirty="0" smtClean="0"/>
              <a:t>Abeyance </a:t>
            </a:r>
            <a:r>
              <a:rPr lang="en-US" dirty="0"/>
              <a:t>/ Return from </a:t>
            </a:r>
            <a:r>
              <a:rPr lang="en-US" dirty="0" smtClean="0"/>
              <a:t>Abeyance</a:t>
            </a:r>
          </a:p>
          <a:p>
            <a:pPr marL="742950" lvl="1" indent="-285750">
              <a:lnSpc>
                <a:spcPct val="107000"/>
              </a:lnSpc>
              <a:spcAft>
                <a:spcPts val="800"/>
              </a:spcAft>
              <a:buFont typeface="Wingdings" panose="05000000000000000000" pitchFamily="2" charset="2"/>
              <a:buChar char="Ø"/>
              <a:defRPr/>
            </a:pPr>
            <a:r>
              <a:rPr lang="en-US" dirty="0" smtClean="0"/>
              <a:t>Changes </a:t>
            </a:r>
            <a:r>
              <a:rPr lang="en-US" dirty="0"/>
              <a:t>to existing concurrent appointments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Recurring </a:t>
            </a:r>
            <a:r>
              <a:rPr lang="en-US" dirty="0"/>
              <a:t>Additional Pay </a:t>
            </a:r>
            <a:r>
              <a:rPr lang="en-US" dirty="0" smtClean="0"/>
              <a:t>Payments</a:t>
            </a:r>
          </a:p>
          <a:p>
            <a:pPr marL="742950" lvl="1" indent="-285750">
              <a:lnSpc>
                <a:spcPct val="107000"/>
              </a:lnSpc>
              <a:spcAft>
                <a:spcPts val="800"/>
              </a:spcAft>
              <a:buFont typeface="Wingdings" panose="05000000000000000000" pitchFamily="2" charset="2"/>
              <a:buChar char="Ø"/>
              <a:defRPr/>
            </a:pPr>
            <a:r>
              <a:rPr lang="en-US" dirty="0" smtClean="0"/>
              <a:t>Retro </a:t>
            </a:r>
            <a:r>
              <a:rPr lang="en-US" dirty="0"/>
              <a:t>Academic Merits, Promotions, Series </a:t>
            </a:r>
            <a:r>
              <a:rPr lang="en-US" dirty="0" smtClean="0"/>
              <a:t>Changes</a:t>
            </a:r>
          </a:p>
          <a:p>
            <a:pPr marL="742950" lvl="1" indent="-285750">
              <a:lnSpc>
                <a:spcPct val="107000"/>
              </a:lnSpc>
              <a:spcAft>
                <a:spcPts val="800"/>
              </a:spcAft>
              <a:buFont typeface="Wingdings" panose="05000000000000000000" pitchFamily="2" charset="2"/>
              <a:buChar char="Ø"/>
              <a:defRPr/>
            </a:pPr>
            <a:r>
              <a:rPr lang="en-US" dirty="0" smtClean="0"/>
              <a:t>Phased </a:t>
            </a:r>
            <a:r>
              <a:rPr lang="en-US" dirty="0"/>
              <a:t>Retirement or Employee Reduction In Time (</a:t>
            </a:r>
            <a:r>
              <a:rPr lang="en-US" dirty="0" smtClean="0"/>
              <a:t>ERIT)</a:t>
            </a:r>
          </a:p>
          <a:p>
            <a:pPr marL="742950" lvl="1" indent="-285750">
              <a:lnSpc>
                <a:spcPct val="107000"/>
              </a:lnSpc>
              <a:spcAft>
                <a:spcPts val="800"/>
              </a:spcAft>
              <a:buFont typeface="Wingdings" panose="05000000000000000000" pitchFamily="2" charset="2"/>
              <a:buChar char="Ø"/>
              <a:defRPr/>
            </a:pPr>
            <a:r>
              <a:rPr lang="en-US" dirty="0" smtClean="0"/>
              <a:t>Probationary </a:t>
            </a:r>
            <a:r>
              <a:rPr lang="en-US" dirty="0"/>
              <a:t>Status and Trial Employment </a:t>
            </a:r>
            <a:r>
              <a:rPr lang="en-US" dirty="0" smtClean="0"/>
              <a:t>Changes</a:t>
            </a:r>
            <a:endParaRPr lang="en-US" dirty="0"/>
          </a:p>
        </p:txBody>
      </p:sp>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EXAMPLES</a:t>
            </a:r>
            <a:endParaRPr lang="en-US" dirty="0">
              <a:solidFill>
                <a:schemeClr val="accent5"/>
              </a:solidFill>
            </a:endParaRPr>
          </a:p>
        </p:txBody>
      </p:sp>
    </p:spTree>
    <p:extLst>
      <p:ext uri="{BB962C8B-B14F-4D97-AF65-F5344CB8AC3E}">
        <p14:creationId xmlns:p14="http://schemas.microsoft.com/office/powerpoint/2010/main" val="10378638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PAYPATH TRANSACTION – SYSTEM PROCESS</a:t>
            </a:r>
            <a:endParaRPr lang="en-US" dirty="0">
              <a:solidFill>
                <a:schemeClr val="accent5"/>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620068780"/>
              </p:ext>
            </p:extLst>
          </p:nvPr>
        </p:nvGraphicFramePr>
        <p:xfrm>
          <a:off x="1651000" y="1466850"/>
          <a:ext cx="80581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9" descr="C:\Users\dallen\Documents\UCPath\Templates and Standards\ILT WBT Icons\approver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1992" y="2268039"/>
            <a:ext cx="769600" cy="731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65854" y="2982899"/>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PayPath Initiator</a:t>
            </a:r>
          </a:p>
        </p:txBody>
      </p:sp>
      <p:sp>
        <p:nvSpPr>
          <p:cNvPr id="10" name="TextBox 9"/>
          <p:cNvSpPr txBox="1"/>
          <p:nvPr/>
        </p:nvSpPr>
        <p:spPr>
          <a:xfrm>
            <a:off x="3999107" y="2988185"/>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PayPath Initiator</a:t>
            </a:r>
          </a:p>
        </p:txBody>
      </p:sp>
      <p:sp>
        <p:nvSpPr>
          <p:cNvPr id="11" name="TextBox 10"/>
          <p:cNvSpPr txBox="1"/>
          <p:nvPr/>
        </p:nvSpPr>
        <p:spPr>
          <a:xfrm>
            <a:off x="6052550" y="2992593"/>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PayPath Approver</a:t>
            </a:r>
          </a:p>
        </p:txBody>
      </p:sp>
      <p:pic>
        <p:nvPicPr>
          <p:cNvPr id="12" name="Picture 6" descr="C:\Users\dallen\Documents\UCPath\Templates and Standards\ILT WBT Icons\21070-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9658" y="229235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dallen\Documents\UCPath\Templates and Standards\ILT WBT Icons\21070-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1594" y="229235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429740" y="234820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070052" y="2995901"/>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All</a:t>
            </a:r>
          </a:p>
        </p:txBody>
      </p:sp>
    </p:spTree>
    <p:extLst>
      <p:ext uri="{BB962C8B-B14F-4D97-AF65-F5344CB8AC3E}">
        <p14:creationId xmlns:p14="http://schemas.microsoft.com/office/powerpoint/2010/main" val="17404298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TRANSACTION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5" name="Picture 4"/>
          <p:cNvPicPr>
            <a:picLocks noChangeAspect="1"/>
          </p:cNvPicPr>
          <p:nvPr/>
        </p:nvPicPr>
        <p:blipFill>
          <a:blip r:embed="rId4"/>
          <a:stretch>
            <a:fillRect/>
          </a:stretch>
        </p:blipFill>
        <p:spPr>
          <a:xfrm>
            <a:off x="566431" y="2087275"/>
            <a:ext cx="8503141" cy="4234302"/>
          </a:xfrm>
          <a:prstGeom prst="rect">
            <a:avLst/>
          </a:prstGeom>
          <a:ln w="6350">
            <a:solidFill>
              <a:schemeClr val="tx1"/>
            </a:solidFill>
          </a:ln>
        </p:spPr>
      </p:pic>
      <p:sp>
        <p:nvSpPr>
          <p:cNvPr id="11" name="TextBox 10"/>
          <p:cNvSpPr txBox="1"/>
          <p:nvPr/>
        </p:nvSpPr>
        <p:spPr>
          <a:xfrm>
            <a:off x="5587313" y="3004097"/>
            <a:ext cx="3209304" cy="1477328"/>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a:t>
            </a:r>
            <a:r>
              <a:rPr kumimoji="0" lang="en-US" sz="1800" b="0" i="0" u="none" strike="noStrike" kern="1200" cap="none" spc="0" normalizeH="0" noProof="0" dirty="0" smtClean="0">
                <a:ln>
                  <a:noFill/>
                </a:ln>
                <a:solidFill>
                  <a:prstClr val="black"/>
                </a:solidFill>
                <a:effectLst/>
                <a:uLnTx/>
                <a:uFillTx/>
                <a:latin typeface="Arial"/>
                <a:ea typeface="+mn-ea"/>
                <a:cs typeface="+mn-cs"/>
              </a:rPr>
              <a:t> search criteria to locate an employee</a:t>
            </a:r>
            <a:r>
              <a:rPr lang="en-US" dirty="0" smtClean="0">
                <a:solidFill>
                  <a:prstClr val="black"/>
                </a:solidFill>
                <a:latin typeface="Arial"/>
              </a:rPr>
              <a:t>. In this example, a search was performed on Employee </a:t>
            </a:r>
            <a:r>
              <a:rPr lang="en-US" b="1" dirty="0" smtClean="0">
                <a:solidFill>
                  <a:prstClr val="black"/>
                </a:solidFill>
                <a:latin typeface="Arial"/>
              </a:rPr>
              <a:t>67662158</a:t>
            </a:r>
            <a:r>
              <a:rPr lang="en-US" dirty="0" smtClean="0">
                <a:solidFill>
                  <a:prstClr val="black"/>
                </a:solidFill>
                <a:latin typeface="Arial"/>
              </a:rPr>
              <a:t>.</a:t>
            </a:r>
            <a:endParaRPr kumimoji="0" lang="en-US" sz="180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5854310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TRANSACTION   </a:t>
            </a:r>
            <a:endParaRPr lang="en-US" dirty="0">
              <a:solidFill>
                <a:schemeClr val="accent5"/>
              </a:solidFill>
            </a:endParaRPr>
          </a:p>
        </p:txBody>
      </p:sp>
      <p:sp>
        <p:nvSpPr>
          <p:cNvPr id="22" name="Rectangle 21"/>
          <p:cNvSpPr/>
          <p:nvPr/>
        </p:nvSpPr>
        <p:spPr>
          <a:xfrm>
            <a:off x="496390" y="1690354"/>
            <a:ext cx="11225348" cy="68505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a:t>
            </a:r>
            <a:r>
              <a:rPr kumimoji="0" lang="en-US" sz="1800" b="0" i="0" u="none" strike="noStrike" kern="1200" cap="none" spc="0" normalizeH="0" noProof="0" dirty="0" smtClean="0">
                <a:ln>
                  <a:noFill/>
                </a:ln>
                <a:solidFill>
                  <a:prstClr val="black"/>
                </a:solidFill>
                <a:effectLst/>
                <a:uLnTx/>
                <a:uFillTx/>
                <a:latin typeface="Arial"/>
                <a:ea typeface="+mn-ea"/>
                <a:cs typeface="+mn-cs"/>
              </a:rPr>
              <a:t> PayPath Actions component is comprised of three pages: </a:t>
            </a:r>
            <a:r>
              <a:rPr kumimoji="0" lang="en-US" sz="1800" b="1" i="0" u="none" strike="noStrike" kern="1200" cap="none" spc="0" normalizeH="0" noProof="0" dirty="0" smtClean="0">
                <a:ln>
                  <a:noFill/>
                </a:ln>
                <a:solidFill>
                  <a:prstClr val="black"/>
                </a:solidFill>
                <a:effectLst/>
                <a:uLnTx/>
                <a:uFillTx/>
                <a:latin typeface="Arial"/>
                <a:ea typeface="+mn-ea"/>
                <a:cs typeface="+mn-cs"/>
              </a:rPr>
              <a:t>Position Data, Job Data</a:t>
            </a:r>
            <a:r>
              <a:rPr kumimoji="0" lang="en-US" sz="1800" i="0" u="none" strike="noStrike" kern="1200" cap="none" spc="0" normalizeH="0" noProof="0" dirty="0" smtClean="0">
                <a:ln>
                  <a:noFill/>
                </a:ln>
                <a:solidFill>
                  <a:prstClr val="black"/>
                </a:solidFill>
                <a:effectLst/>
                <a:uLnTx/>
                <a:uFillTx/>
                <a:latin typeface="Arial"/>
                <a:ea typeface="+mn-ea"/>
                <a:cs typeface="+mn-cs"/>
              </a:rPr>
              <a:t>,</a:t>
            </a:r>
            <a:r>
              <a:rPr kumimoji="0" lang="en-US" sz="1800" b="1" i="0" u="none" strike="noStrike" kern="1200" cap="none" spc="0" normalizeH="0" noProof="0" dirty="0" smtClean="0">
                <a:ln>
                  <a:noFill/>
                </a:ln>
                <a:solidFill>
                  <a:prstClr val="black"/>
                </a:solidFill>
                <a:effectLst/>
                <a:uLnTx/>
                <a:uFillTx/>
                <a:latin typeface="Arial"/>
                <a:ea typeface="+mn-ea"/>
                <a:cs typeface="+mn-cs"/>
              </a:rPr>
              <a:t> </a:t>
            </a:r>
            <a:r>
              <a:rPr kumimoji="0" lang="en-US" sz="1800" b="0" i="0" u="none" strike="noStrike" kern="1200" cap="none" spc="0" normalizeH="0" noProof="0" dirty="0" smtClean="0">
                <a:ln>
                  <a:noFill/>
                </a:ln>
                <a:solidFill>
                  <a:prstClr val="black"/>
                </a:solidFill>
                <a:effectLst/>
                <a:uLnTx/>
                <a:uFillTx/>
                <a:latin typeface="Arial"/>
                <a:ea typeface="+mn-ea"/>
                <a:cs typeface="+mn-cs"/>
              </a:rPr>
              <a:t>and </a:t>
            </a:r>
            <a:r>
              <a:rPr kumimoji="0" lang="en-US" sz="1800" b="1" i="0" u="none" strike="noStrike" kern="1200" cap="none" spc="0" normalizeH="0" noProof="0" dirty="0" smtClean="0">
                <a:ln>
                  <a:noFill/>
                </a:ln>
                <a:solidFill>
                  <a:prstClr val="black"/>
                </a:solidFill>
                <a:effectLst/>
                <a:uLnTx/>
                <a:uFillTx/>
                <a:latin typeface="Arial"/>
                <a:ea typeface="+mn-ea"/>
                <a:cs typeface="+mn-cs"/>
              </a:rPr>
              <a:t>Additional Pay Data</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0" i="0" u="none" strike="noStrike" kern="1200" cap="none" spc="0" normalizeH="0" noProof="0" dirty="0" smtClean="0">
                <a:ln>
                  <a:noFill/>
                </a:ln>
                <a:solidFill>
                  <a:prstClr val="black"/>
                </a:solidFill>
                <a:effectLst/>
                <a:uLnTx/>
                <a:uFillTx/>
                <a:latin typeface="Arial"/>
                <a:ea typeface="+mn-ea"/>
                <a:cs typeface="+mn-cs"/>
              </a:rPr>
              <a:t> </a:t>
            </a:r>
            <a:r>
              <a:rPr lang="en-US" dirty="0" smtClean="0">
                <a:solidFill>
                  <a:prstClr val="black"/>
                </a:solidFill>
                <a:latin typeface="Arial"/>
              </a:rPr>
              <a:t>Navigate to the appropriate page to enter the related update.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4" name="Picture 3"/>
          <p:cNvPicPr>
            <a:picLocks noChangeAspect="1"/>
          </p:cNvPicPr>
          <p:nvPr/>
        </p:nvPicPr>
        <p:blipFill>
          <a:blip r:embed="rId4"/>
          <a:stretch>
            <a:fillRect/>
          </a:stretch>
        </p:blipFill>
        <p:spPr>
          <a:xfrm>
            <a:off x="2213472" y="2427467"/>
            <a:ext cx="6017563" cy="4273584"/>
          </a:xfrm>
          <a:prstGeom prst="rect">
            <a:avLst/>
          </a:prstGeom>
          <a:ln w="6350">
            <a:solidFill>
              <a:schemeClr val="tx1"/>
            </a:solidFill>
          </a:ln>
        </p:spPr>
      </p:pic>
      <p:sp>
        <p:nvSpPr>
          <p:cNvPr id="13" name="Rectangle 12"/>
          <p:cNvSpPr/>
          <p:nvPr/>
        </p:nvSpPr>
        <p:spPr>
          <a:xfrm>
            <a:off x="2216010" y="2430634"/>
            <a:ext cx="1782784" cy="20338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694496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ACTIONS – POSITION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1" name="TextBox 10"/>
          <p:cNvSpPr txBox="1"/>
          <p:nvPr/>
        </p:nvSpPr>
        <p:spPr>
          <a:xfrm>
            <a:off x="7848600" y="1980763"/>
            <a:ext cx="3975940" cy="3416320"/>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black"/>
                </a:solidFill>
                <a:latin typeface="Arial"/>
              </a:rPr>
              <a:t>Use the </a:t>
            </a:r>
            <a:r>
              <a:rPr lang="en-US" b="1" noProof="0" dirty="0" smtClean="0">
                <a:solidFill>
                  <a:prstClr val="black"/>
                </a:solidFill>
                <a:latin typeface="Arial"/>
              </a:rPr>
              <a:t>Position Data </a:t>
            </a:r>
            <a:r>
              <a:rPr lang="en-US" noProof="0" dirty="0" smtClean="0">
                <a:solidFill>
                  <a:prstClr val="black"/>
                </a:solidFill>
                <a:latin typeface="Arial"/>
              </a:rPr>
              <a:t>page to enter changes to the position data. The </a:t>
            </a:r>
            <a:r>
              <a:rPr lang="en-US" b="1" noProof="0" dirty="0" smtClean="0">
                <a:solidFill>
                  <a:prstClr val="black"/>
                </a:solidFill>
                <a:latin typeface="Arial"/>
              </a:rPr>
              <a:t>Position Data </a:t>
            </a:r>
            <a:r>
              <a:rPr lang="en-US" noProof="0" dirty="0" smtClean="0">
                <a:solidFill>
                  <a:prstClr val="black"/>
                </a:solidFill>
                <a:latin typeface="Arial"/>
              </a:rPr>
              <a:t>provides two areas: </a:t>
            </a:r>
            <a:r>
              <a:rPr lang="en-US" b="1" noProof="0" dirty="0" smtClean="0">
                <a:solidFill>
                  <a:prstClr val="black"/>
                </a:solidFill>
                <a:latin typeface="Arial"/>
              </a:rPr>
              <a:t>Existing Values </a:t>
            </a:r>
            <a:r>
              <a:rPr lang="en-US" noProof="0" dirty="0" smtClean="0">
                <a:solidFill>
                  <a:prstClr val="black"/>
                </a:solidFill>
                <a:latin typeface="Arial"/>
              </a:rPr>
              <a:t>and </a:t>
            </a:r>
            <a:r>
              <a:rPr lang="en-US" b="1" noProof="0" dirty="0" smtClean="0">
                <a:solidFill>
                  <a:prstClr val="black"/>
                </a:solidFill>
                <a:latin typeface="Arial"/>
              </a:rPr>
              <a:t>New Values to update</a:t>
            </a:r>
            <a:r>
              <a:rPr lang="en-US" noProof="0" dirty="0" smtClean="0">
                <a:solidFill>
                  <a:prstClr val="black"/>
                </a:solidFill>
                <a:latin typeface="Arial"/>
              </a:rPr>
              <a:t>. This allows you to compare the existing position information while you enter the updated information. If the employee is in a multi-headcount position, the fields of the </a:t>
            </a:r>
            <a:r>
              <a:rPr lang="en-US" b="1" noProof="0" dirty="0" smtClean="0">
                <a:solidFill>
                  <a:prstClr val="black"/>
                </a:solidFill>
                <a:latin typeface="Arial"/>
              </a:rPr>
              <a:t>Position Data </a:t>
            </a:r>
            <a:r>
              <a:rPr lang="en-US" noProof="0" dirty="0" smtClean="0">
                <a:solidFill>
                  <a:prstClr val="black"/>
                </a:solidFill>
                <a:latin typeface="Arial"/>
              </a:rPr>
              <a:t>page are view-only, and you cannot enter changes. However, you can still enter Job Data changes.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 name="Group 2"/>
          <p:cNvGrpSpPr/>
          <p:nvPr/>
        </p:nvGrpSpPr>
        <p:grpSpPr>
          <a:xfrm>
            <a:off x="529621" y="1787803"/>
            <a:ext cx="7051635" cy="4998710"/>
            <a:chOff x="529621" y="1787803"/>
            <a:chExt cx="7051635" cy="4998710"/>
          </a:xfrm>
        </p:grpSpPr>
        <p:pic>
          <p:nvPicPr>
            <p:cNvPr id="12" name="Picture 11"/>
            <p:cNvPicPr>
              <a:picLocks noChangeAspect="1"/>
            </p:cNvPicPr>
            <p:nvPr/>
          </p:nvPicPr>
          <p:blipFill>
            <a:blip r:embed="rId4"/>
            <a:stretch>
              <a:fillRect/>
            </a:stretch>
          </p:blipFill>
          <p:spPr>
            <a:xfrm>
              <a:off x="542655" y="1787803"/>
              <a:ext cx="7038601" cy="4998710"/>
            </a:xfrm>
            <a:prstGeom prst="rect">
              <a:avLst/>
            </a:prstGeom>
            <a:ln w="6350">
              <a:solidFill>
                <a:schemeClr val="tx1"/>
              </a:solidFill>
            </a:ln>
          </p:spPr>
        </p:pic>
        <p:sp>
          <p:nvSpPr>
            <p:cNvPr id="14" name="Rectangle 13"/>
            <p:cNvSpPr>
              <a:spLocks noChangeArrowheads="1"/>
            </p:cNvSpPr>
            <p:nvPr/>
          </p:nvSpPr>
          <p:spPr bwMode="auto">
            <a:xfrm>
              <a:off x="648823" y="3080220"/>
              <a:ext cx="1000197" cy="170786"/>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5" name="Rectangle 14"/>
            <p:cNvSpPr>
              <a:spLocks noChangeArrowheads="1"/>
            </p:cNvSpPr>
            <p:nvPr/>
          </p:nvSpPr>
          <p:spPr bwMode="auto">
            <a:xfrm>
              <a:off x="4035196" y="3080220"/>
              <a:ext cx="844544" cy="162497"/>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6" name="Rectangle 15"/>
            <p:cNvSpPr>
              <a:spLocks noChangeArrowheads="1"/>
            </p:cNvSpPr>
            <p:nvPr/>
          </p:nvSpPr>
          <p:spPr bwMode="auto">
            <a:xfrm>
              <a:off x="529621" y="1797657"/>
              <a:ext cx="670064" cy="183106"/>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grpSp>
    </p:spTree>
    <p:extLst>
      <p:ext uri="{BB962C8B-B14F-4D97-AF65-F5344CB8AC3E}">
        <p14:creationId xmlns:p14="http://schemas.microsoft.com/office/powerpoint/2010/main" val="10720334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ACTIONS – JOB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3" name="Picture 2"/>
          <p:cNvPicPr>
            <a:picLocks noChangeAspect="1"/>
          </p:cNvPicPr>
          <p:nvPr/>
        </p:nvPicPr>
        <p:blipFill>
          <a:blip r:embed="rId4"/>
          <a:stretch>
            <a:fillRect/>
          </a:stretch>
        </p:blipFill>
        <p:spPr>
          <a:xfrm>
            <a:off x="306264" y="1783765"/>
            <a:ext cx="4735773" cy="4663379"/>
          </a:xfrm>
          <a:prstGeom prst="rect">
            <a:avLst/>
          </a:prstGeom>
          <a:ln w="6350">
            <a:solidFill>
              <a:schemeClr val="tx1"/>
            </a:solidFill>
          </a:ln>
        </p:spPr>
      </p:pic>
      <p:sp>
        <p:nvSpPr>
          <p:cNvPr id="11" name="TextBox 10"/>
          <p:cNvSpPr txBox="1"/>
          <p:nvPr/>
        </p:nvSpPr>
        <p:spPr>
          <a:xfrm>
            <a:off x="4108030" y="3239011"/>
            <a:ext cx="3975940" cy="646331"/>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black"/>
                </a:solidFill>
                <a:latin typeface="Arial"/>
              </a:rPr>
              <a:t>Use the </a:t>
            </a:r>
            <a:r>
              <a:rPr lang="en-US" b="1" noProof="0" dirty="0" smtClean="0">
                <a:solidFill>
                  <a:prstClr val="black"/>
                </a:solidFill>
                <a:latin typeface="Arial"/>
              </a:rPr>
              <a:t>Job Data </a:t>
            </a:r>
            <a:r>
              <a:rPr lang="en-US" noProof="0" dirty="0" smtClean="0">
                <a:solidFill>
                  <a:prstClr val="black"/>
                </a:solidFill>
                <a:latin typeface="Arial"/>
              </a:rPr>
              <a:t>page to enter various job data changes.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p:cNvSpPr/>
          <p:nvPr/>
        </p:nvSpPr>
        <p:spPr>
          <a:xfrm>
            <a:off x="742052" y="1783765"/>
            <a:ext cx="322473" cy="1678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068512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4913" y="1577753"/>
            <a:ext cx="3928849" cy="4946778"/>
          </a:xfrm>
          <a:prstGeom prst="rect">
            <a:avLst/>
          </a:prstGeom>
          <a:ln w="6350">
            <a:solidFill>
              <a:schemeClr val="tx1"/>
            </a:solidFill>
          </a:ln>
        </p:spPr>
      </p:pic>
      <p:sp>
        <p:nvSpPr>
          <p:cNvPr id="2" name="Title 1"/>
          <p:cNvSpPr>
            <a:spLocks noGrp="1"/>
          </p:cNvSpPr>
          <p:nvPr>
            <p:ph type="title"/>
          </p:nvPr>
        </p:nvSpPr>
        <p:spPr>
          <a:xfrm>
            <a:off x="378458" y="293370"/>
            <a:ext cx="11518265" cy="685800"/>
          </a:xfrm>
        </p:spPr>
        <p:txBody>
          <a:bodyPr/>
          <a:lstStyle/>
          <a:p>
            <a:r>
              <a:rPr lang="en-US" dirty="0" smtClean="0">
                <a:solidFill>
                  <a:schemeClr val="accent5"/>
                </a:solidFill>
              </a:rPr>
              <a:t>PAYPATH ACTIONS – ADDITIONAL PAY DATA PAGE  </a:t>
            </a:r>
            <a:endParaRPr lang="en-US" dirty="0">
              <a:solidFill>
                <a:schemeClr val="accent5"/>
              </a:solidFill>
            </a:endParaRPr>
          </a:p>
        </p:txBody>
      </p:sp>
      <p:sp>
        <p:nvSpPr>
          <p:cNvPr id="20" name="Rectangle 19"/>
          <p:cNvSpPr/>
          <p:nvPr/>
        </p:nvSpPr>
        <p:spPr>
          <a:xfrm>
            <a:off x="0" y="852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997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0" name="Rectangle 9"/>
          <p:cNvSpPr>
            <a:spLocks noChangeArrowheads="1"/>
          </p:cNvSpPr>
          <p:nvPr/>
        </p:nvSpPr>
        <p:spPr bwMode="auto">
          <a:xfrm>
            <a:off x="1705971" y="1701369"/>
            <a:ext cx="900752" cy="16837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3" name="Rectangle 2"/>
          <p:cNvSpPr/>
          <p:nvPr/>
        </p:nvSpPr>
        <p:spPr>
          <a:xfrm>
            <a:off x="5800723" y="1653675"/>
            <a:ext cx="6096000" cy="4278094"/>
          </a:xfrm>
          <a:prstGeom prst="rect">
            <a:avLst/>
          </a:prstGeom>
          <a:solidFill>
            <a:schemeClr val="bg1"/>
          </a:solidFill>
          <a:ln>
            <a:solidFill>
              <a:schemeClr val="bg1"/>
            </a:solidFill>
          </a:ln>
        </p:spPr>
        <p:txBody>
          <a:bodyPr>
            <a:spAutoFit/>
          </a:bodyPr>
          <a:lstStyle/>
          <a:p>
            <a:pPr lvl="0">
              <a:spcAft>
                <a:spcPts val="400"/>
              </a:spcAft>
            </a:pPr>
            <a:r>
              <a:rPr lang="en-US" dirty="0">
                <a:latin typeface="Arial" panose="020B0604020202020204" pitchFamily="34" charset="0"/>
                <a:ea typeface="Times New Roman"/>
                <a:cs typeface="Arial" panose="020B0604020202020204" pitchFamily="34" charset="0"/>
              </a:rPr>
              <a:t>Use the top portion of the </a:t>
            </a:r>
            <a:r>
              <a:rPr lang="en-US" b="1" dirty="0">
                <a:latin typeface="Arial" panose="020B0604020202020204" pitchFamily="34" charset="0"/>
                <a:ea typeface="Times New Roman"/>
                <a:cs typeface="Arial" panose="020B0604020202020204" pitchFamily="34" charset="0"/>
              </a:rPr>
              <a:t>Additional Pay Data </a:t>
            </a:r>
            <a:r>
              <a:rPr lang="en-US" dirty="0">
                <a:latin typeface="Arial" panose="020B0604020202020204" pitchFamily="34" charset="0"/>
                <a:ea typeface="Times New Roman"/>
                <a:cs typeface="Arial" panose="020B0604020202020204" pitchFamily="34" charset="0"/>
              </a:rPr>
              <a:t>page to enter new additional pay information for an employee. If the employee has current additional pay information, it appears on the right side of the page.</a:t>
            </a:r>
          </a:p>
          <a:p>
            <a:pPr lvl="0">
              <a:spcAft>
                <a:spcPts val="400"/>
              </a:spcAft>
            </a:pPr>
            <a:r>
              <a:rPr lang="en-US" dirty="0">
                <a:latin typeface="Arial" panose="020B0604020202020204" pitchFamily="34" charset="0"/>
                <a:ea typeface="Times New Roman"/>
                <a:cs typeface="Arial" panose="020B0604020202020204" pitchFamily="34" charset="0"/>
              </a:rPr>
              <a:t>The middle section provides details about the employee’s current </a:t>
            </a:r>
            <a:r>
              <a:rPr lang="en-US" b="1" dirty="0">
                <a:latin typeface="Arial" panose="020B0604020202020204" pitchFamily="34" charset="0"/>
                <a:ea typeface="Times New Roman"/>
                <a:cs typeface="Arial" panose="020B0604020202020204" pitchFamily="34" charset="0"/>
              </a:rPr>
              <a:t>Job Information</a:t>
            </a:r>
            <a:r>
              <a:rPr lang="en-US" dirty="0">
                <a:latin typeface="Arial" panose="020B0604020202020204" pitchFamily="34" charset="0"/>
                <a:ea typeface="Times New Roman"/>
                <a:cs typeface="Arial" panose="020B0604020202020204" pitchFamily="34" charset="0"/>
              </a:rPr>
              <a:t>.</a:t>
            </a:r>
          </a:p>
          <a:p>
            <a:pPr lvl="0">
              <a:spcAft>
                <a:spcPts val="400"/>
              </a:spcAft>
            </a:pPr>
            <a:r>
              <a:rPr lang="en-US" dirty="0">
                <a:latin typeface="Arial" panose="020B0604020202020204" pitchFamily="34" charset="0"/>
                <a:ea typeface="Times New Roman"/>
                <a:cs typeface="Arial" panose="020B0604020202020204" pitchFamily="34" charset="0"/>
              </a:rPr>
              <a:t>Use the bottom portion of this page to:</a:t>
            </a:r>
          </a:p>
          <a:p>
            <a:pPr marL="171450" lvl="0" indent="-171450">
              <a:spcAft>
                <a:spcPts val="400"/>
              </a:spcAft>
              <a:buFont typeface="Arial" panose="020B0604020202020204" pitchFamily="34" charset="0"/>
              <a:buChar char="•"/>
            </a:pPr>
            <a:r>
              <a:rPr lang="en-US" dirty="0">
                <a:latin typeface="Arial" panose="020B0604020202020204" pitchFamily="34" charset="0"/>
                <a:ea typeface="Times New Roman"/>
                <a:cs typeface="Arial" panose="020B0604020202020204" pitchFamily="34" charset="0"/>
              </a:rPr>
              <a:t>Upload or view supporting documents.</a:t>
            </a:r>
          </a:p>
          <a:p>
            <a:pPr marL="171450" lvl="0" indent="-171450">
              <a:spcAft>
                <a:spcPts val="400"/>
              </a:spcAft>
              <a:buFont typeface="Arial" panose="020B0604020202020204" pitchFamily="34" charset="0"/>
              <a:buChar char="•"/>
            </a:pPr>
            <a:r>
              <a:rPr lang="en-US" dirty="0">
                <a:latin typeface="Arial" panose="020B0604020202020204" pitchFamily="34" charset="0"/>
                <a:ea typeface="Times New Roman"/>
                <a:cs typeface="Arial" panose="020B0604020202020204" pitchFamily="34" charset="0"/>
              </a:rPr>
              <a:t>Enter comments to the Approver.</a:t>
            </a:r>
          </a:p>
          <a:p>
            <a:pPr marL="171450" lvl="0" indent="-171450">
              <a:spcAft>
                <a:spcPts val="400"/>
              </a:spcAft>
              <a:buFont typeface="Arial" panose="020B0604020202020204" pitchFamily="34" charset="0"/>
              <a:buChar char="•"/>
            </a:pPr>
            <a:r>
              <a:rPr lang="en-US" dirty="0">
                <a:latin typeface="Arial" panose="020B0604020202020204" pitchFamily="34" charset="0"/>
                <a:ea typeface="Times New Roman"/>
                <a:cs typeface="Arial" panose="020B0604020202020204" pitchFamily="34" charset="0"/>
              </a:rPr>
              <a:t>View the </a:t>
            </a:r>
            <a:r>
              <a:rPr lang="en-US" b="1" dirty="0">
                <a:latin typeface="Arial" panose="020B0604020202020204" pitchFamily="34" charset="0"/>
                <a:ea typeface="Times New Roman"/>
                <a:cs typeface="Arial" panose="020B0604020202020204" pitchFamily="34" charset="0"/>
              </a:rPr>
              <a:t>Transaction ID</a:t>
            </a:r>
            <a:r>
              <a:rPr lang="en-US" dirty="0">
                <a:latin typeface="Arial" panose="020B0604020202020204" pitchFamily="34" charset="0"/>
                <a:ea typeface="Times New Roman"/>
                <a:cs typeface="Arial" panose="020B0604020202020204" pitchFamily="34" charset="0"/>
              </a:rPr>
              <a:t>, </a:t>
            </a:r>
            <a:r>
              <a:rPr lang="en-US" b="1" dirty="0">
                <a:latin typeface="Arial" panose="020B0604020202020204" pitchFamily="34" charset="0"/>
                <a:ea typeface="Times New Roman"/>
                <a:cs typeface="Arial" panose="020B0604020202020204" pitchFamily="34" charset="0"/>
              </a:rPr>
              <a:t>Workflow </a:t>
            </a:r>
            <a:r>
              <a:rPr lang="en-US" b="1" dirty="0" smtClean="0">
                <a:latin typeface="Arial" panose="020B0604020202020204" pitchFamily="34" charset="0"/>
                <a:ea typeface="Times New Roman"/>
                <a:cs typeface="Arial" panose="020B0604020202020204" pitchFamily="34" charset="0"/>
              </a:rPr>
              <a:t>Status</a:t>
            </a:r>
            <a:r>
              <a:rPr lang="en-US" dirty="0" smtClean="0">
                <a:latin typeface="Arial" panose="020B0604020202020204" pitchFamily="34" charset="0"/>
                <a:ea typeface="Times New Roman"/>
                <a:cs typeface="Arial" panose="020B0604020202020204" pitchFamily="34" charset="0"/>
              </a:rPr>
              <a:t>,</a:t>
            </a:r>
            <a:r>
              <a:rPr lang="en-US" b="1" dirty="0" smtClean="0">
                <a:latin typeface="Arial" panose="020B0604020202020204" pitchFamily="34" charset="0"/>
                <a:ea typeface="Times New Roman"/>
                <a:cs typeface="Arial" panose="020B0604020202020204" pitchFamily="34" charset="0"/>
              </a:rPr>
              <a:t> </a:t>
            </a:r>
            <a:r>
              <a:rPr lang="en-US" dirty="0">
                <a:latin typeface="Arial" panose="020B0604020202020204" pitchFamily="34" charset="0"/>
                <a:ea typeface="Times New Roman"/>
                <a:cs typeface="Arial" panose="020B0604020202020204" pitchFamily="34" charset="0"/>
              </a:rPr>
              <a:t>and </a:t>
            </a:r>
            <a:r>
              <a:rPr lang="en-US" b="1" dirty="0">
                <a:latin typeface="Arial" panose="020B0604020202020204" pitchFamily="34" charset="0"/>
                <a:ea typeface="Times New Roman"/>
                <a:cs typeface="Arial" panose="020B0604020202020204" pitchFamily="34" charset="0"/>
              </a:rPr>
              <a:t>Request Status</a:t>
            </a:r>
            <a:r>
              <a:rPr lang="en-US" dirty="0">
                <a:latin typeface="Arial" panose="020B0604020202020204" pitchFamily="34" charset="0"/>
                <a:ea typeface="Times New Roman"/>
                <a:cs typeface="Arial" panose="020B0604020202020204" pitchFamily="34" charset="0"/>
              </a:rPr>
              <a:t>.</a:t>
            </a:r>
          </a:p>
          <a:p>
            <a:pPr lvl="0">
              <a:spcAft>
                <a:spcPts val="400"/>
              </a:spcAft>
            </a:pPr>
            <a:r>
              <a:rPr lang="en-US" dirty="0">
                <a:latin typeface="Arial" panose="020B0604020202020204" pitchFamily="34" charset="0"/>
                <a:ea typeface="Times New Roman"/>
                <a:cs typeface="Arial" panose="020B0604020202020204" pitchFamily="34" charset="0"/>
              </a:rPr>
              <a:t>The buttons allow you to save the transaction for later processing, submit the transaction for </a:t>
            </a:r>
            <a:r>
              <a:rPr lang="en-US" dirty="0" smtClean="0">
                <a:latin typeface="Arial" panose="020B0604020202020204" pitchFamily="34" charset="0"/>
                <a:ea typeface="Times New Roman"/>
                <a:cs typeface="Arial" panose="020B0604020202020204" pitchFamily="34" charset="0"/>
              </a:rPr>
              <a:t>approval, </a:t>
            </a:r>
            <a:r>
              <a:rPr lang="en-US" dirty="0">
                <a:latin typeface="Arial" panose="020B0604020202020204" pitchFamily="34" charset="0"/>
                <a:ea typeface="Times New Roman"/>
                <a:cs typeface="Arial" panose="020B0604020202020204" pitchFamily="34" charset="0"/>
              </a:rPr>
              <a:t>or cancel the transaction.</a:t>
            </a:r>
          </a:p>
        </p:txBody>
      </p:sp>
    </p:spTree>
    <p:extLst>
      <p:ext uri="{BB962C8B-B14F-4D97-AF65-F5344CB8AC3E}">
        <p14:creationId xmlns:p14="http://schemas.microsoft.com/office/powerpoint/2010/main" val="204147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ONBOARDING OFFBOARDING</a:t>
            </a:r>
            <a:endParaRPr lang="en-US" dirty="0">
              <a:solidFill>
                <a:schemeClr val="accent5"/>
              </a:solidFill>
            </a:endParaRPr>
          </a:p>
        </p:txBody>
      </p:sp>
      <p:sp>
        <p:nvSpPr>
          <p:cNvPr id="5" name="TextBox 4"/>
          <p:cNvSpPr txBox="1"/>
          <p:nvPr/>
        </p:nvSpPr>
        <p:spPr>
          <a:xfrm>
            <a:off x="1592580" y="1059180"/>
            <a:ext cx="9875520" cy="1477328"/>
          </a:xfrm>
          <a:prstGeom prst="rect">
            <a:avLst/>
          </a:prstGeom>
          <a:solidFill>
            <a:schemeClr val="accent5">
              <a:lumMod val="20000"/>
              <a:lumOff val="80000"/>
            </a:schemeClr>
          </a:solidFill>
        </p:spPr>
        <p:txBody>
          <a:bodyPr wrap="square" rtlCol="0">
            <a:spAutoFit/>
          </a:bodyPr>
          <a:lstStyle/>
          <a:p>
            <a:pPr>
              <a:defRPr/>
            </a:pPr>
            <a:r>
              <a:rPr lang="en-US" dirty="0"/>
              <a:t>The process begins when a Transactional Unit decides to hire a UC employee. The new hire process applies to both academics and non-academics. An employee is distinguished from a contingent worker in that while both types are tied to a department or job, an employee receives pay through </a:t>
            </a:r>
            <a:r>
              <a:rPr lang="en-US" dirty="0" smtClean="0"/>
              <a:t>UCPath, </a:t>
            </a:r>
            <a:r>
              <a:rPr lang="en-US" dirty="0"/>
              <a:t>or has their benefits managed via UCPath, while a contingent worker does not.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66490"/>
            <a:ext cx="1143000" cy="1143000"/>
          </a:xfrm>
          <a:prstGeom prst="rect">
            <a:avLst/>
          </a:prstGeom>
        </p:spPr>
      </p:pic>
      <p:sp>
        <p:nvSpPr>
          <p:cNvPr id="4" name="Rectangle 3"/>
          <p:cNvSpPr/>
          <p:nvPr/>
        </p:nvSpPr>
        <p:spPr>
          <a:xfrm>
            <a:off x="1592580" y="2686280"/>
            <a:ext cx="9875520" cy="3416320"/>
          </a:xfrm>
          <a:prstGeom prst="rect">
            <a:avLst/>
          </a:prstGeom>
          <a:noFill/>
          <a:ln>
            <a:solidFill>
              <a:schemeClr val="accent1">
                <a:lumMod val="20000"/>
                <a:lumOff val="80000"/>
              </a:schemeClr>
            </a:solidFill>
          </a:ln>
        </p:spPr>
        <p:txBody>
          <a:bodyPr wrap="square">
            <a:spAutoFit/>
          </a:bodyPr>
          <a:lstStyle/>
          <a:p>
            <a:pPr marL="285750" indent="-285750">
              <a:buFont typeface="Arial" panose="020B0604020202020204" pitchFamily="34" charset="0"/>
              <a:buChar char="•"/>
            </a:pPr>
            <a:r>
              <a:rPr lang="en-US" dirty="0"/>
              <a:t>The Voluntary termination process begins with the employee’s decision to resign or retire. Voluntary terminations are processed for both staff and academic employees. </a:t>
            </a:r>
          </a:p>
          <a:p>
            <a:pPr marL="285750" indent="-285750">
              <a:buFont typeface="Arial" panose="020B0604020202020204" pitchFamily="34" charset="0"/>
              <a:buChar char="•"/>
            </a:pPr>
            <a:r>
              <a:rPr lang="en-US" dirty="0"/>
              <a:t>When an employee resigns their employment at one location to accept employment at another location without a break in service, this is considered an </a:t>
            </a:r>
            <a:r>
              <a:rPr lang="en-US" dirty="0" smtClean="0"/>
              <a:t>Interlocation Transfer</a:t>
            </a:r>
            <a:r>
              <a:rPr lang="en-US" dirty="0"/>
              <a:t>, rather than a </a:t>
            </a:r>
            <a:r>
              <a:rPr lang="en-US" dirty="0" smtClean="0"/>
              <a:t>Voluntary Termination</a:t>
            </a:r>
            <a:r>
              <a:rPr lang="en-US" dirty="0"/>
              <a:t>. Refer to WFA.14 Transfer (Interlocation).</a:t>
            </a:r>
          </a:p>
          <a:p>
            <a:pPr marL="285750" indent="-285750">
              <a:buFont typeface="Arial" panose="020B0604020202020204" pitchFamily="34" charset="0"/>
              <a:buChar char="•"/>
            </a:pPr>
            <a:r>
              <a:rPr lang="en-US" dirty="0" smtClean="0"/>
              <a:t>A </a:t>
            </a:r>
            <a:r>
              <a:rPr lang="en-US" dirty="0"/>
              <a:t>UCPath Termination Template will be used to request both voluntary terminations and retirements. </a:t>
            </a:r>
          </a:p>
          <a:p>
            <a:pPr marL="285750" indent="-285750">
              <a:buFont typeface="Arial" panose="020B0604020202020204" pitchFamily="34" charset="0"/>
              <a:buChar char="•"/>
            </a:pPr>
            <a:r>
              <a:rPr lang="en-US" dirty="0" smtClean="0"/>
              <a:t>Approval </a:t>
            </a:r>
            <a:r>
              <a:rPr lang="en-US" dirty="0"/>
              <a:t>Workflow Engine (AWE) will allow Transactional </a:t>
            </a:r>
            <a:r>
              <a:rPr lang="en-US" dirty="0" smtClean="0"/>
              <a:t>Units </a:t>
            </a:r>
            <a:r>
              <a:rPr lang="en-US" dirty="0"/>
              <a:t>to capture and route the request for approval prior to submission to the UCPath Center for processing.  </a:t>
            </a:r>
          </a:p>
          <a:p>
            <a:pPr marL="285750" indent="-285750">
              <a:buFont typeface="Arial" panose="020B0604020202020204" pitchFamily="34" charset="0"/>
              <a:buChar char="•"/>
            </a:pPr>
            <a:r>
              <a:rPr lang="en-US" dirty="0"/>
              <a:t>There are benefits and payroll implications for voluntary terminations. These are dealt with in separate processes.</a:t>
            </a:r>
          </a:p>
          <a:p>
            <a:pPr>
              <a:defRPr/>
            </a:pPr>
            <a:endParaRPr lang="en-US" dirty="0"/>
          </a:p>
        </p:txBody>
      </p:sp>
    </p:spTree>
    <p:extLst>
      <p:ext uri="{BB962C8B-B14F-4D97-AF65-F5344CB8AC3E}">
        <p14:creationId xmlns:p14="http://schemas.microsoft.com/office/powerpoint/2010/main" val="20219418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ACTIONS – EFFECTIVE DATES   </a:t>
            </a:r>
            <a:endParaRPr lang="en-US" dirty="0">
              <a:solidFill>
                <a:schemeClr val="accent5"/>
              </a:solidFill>
            </a:endParaRPr>
          </a:p>
        </p:txBody>
      </p:sp>
      <p:sp>
        <p:nvSpPr>
          <p:cNvPr id="22" name="Rectangle 21"/>
          <p:cNvSpPr/>
          <p:nvPr/>
        </p:nvSpPr>
        <p:spPr>
          <a:xfrm>
            <a:off x="378459" y="1088775"/>
            <a:ext cx="11225348" cy="327256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Each</a:t>
            </a:r>
            <a:r>
              <a:rPr lang="en-US" b="1" dirty="0" smtClean="0"/>
              <a:t> </a:t>
            </a:r>
            <a:r>
              <a:rPr lang="en-US" b="1" dirty="0"/>
              <a:t>Position Data </a:t>
            </a:r>
            <a:r>
              <a:rPr lang="en-US" dirty="0"/>
              <a:t>and/or </a:t>
            </a:r>
            <a:r>
              <a:rPr lang="en-US" b="1" dirty="0"/>
              <a:t>Job Data </a:t>
            </a:r>
            <a:r>
              <a:rPr lang="en-US" dirty="0"/>
              <a:t>transaction must have the same </a:t>
            </a:r>
            <a:r>
              <a:rPr lang="en-US" b="1" dirty="0"/>
              <a:t>Effective </a:t>
            </a:r>
            <a:r>
              <a:rPr lang="en-US" b="1" dirty="0" smtClean="0"/>
              <a:t>Date</a:t>
            </a:r>
            <a:r>
              <a:rPr lang="en-US" dirty="0" smtClean="0"/>
              <a:t>. </a:t>
            </a:r>
          </a:p>
          <a:p>
            <a:pPr marL="742950" lvl="1" indent="-285750">
              <a:lnSpc>
                <a:spcPct val="107000"/>
              </a:lnSpc>
              <a:spcAft>
                <a:spcPts val="800"/>
              </a:spcAft>
              <a:buFont typeface="Wingdings" panose="05000000000000000000" pitchFamily="2" charset="2"/>
              <a:buChar char="Ø"/>
              <a:defRPr/>
            </a:pPr>
            <a:r>
              <a:rPr lang="en-US" dirty="0" smtClean="0"/>
              <a:t>UCPath </a:t>
            </a:r>
            <a:r>
              <a:rPr lang="en-US" dirty="0"/>
              <a:t>prevents the entry of multiple effective </a:t>
            </a:r>
            <a:r>
              <a:rPr lang="en-US" dirty="0" smtClean="0"/>
              <a:t>dates.</a:t>
            </a:r>
          </a:p>
          <a:p>
            <a:pPr marL="1200150" lvl="2" indent="-285750">
              <a:lnSpc>
                <a:spcPct val="107000"/>
              </a:lnSpc>
              <a:spcAft>
                <a:spcPts val="800"/>
              </a:spcAft>
              <a:buFont typeface="Wingdings" panose="05000000000000000000" pitchFamily="2" charset="2"/>
              <a:buChar char="ü"/>
              <a:defRPr/>
            </a:pPr>
            <a:r>
              <a:rPr lang="en-US" dirty="0" smtClean="0"/>
              <a:t>After </a:t>
            </a:r>
            <a:r>
              <a:rPr lang="en-US" dirty="0"/>
              <a:t>you enter the </a:t>
            </a:r>
            <a:r>
              <a:rPr lang="en-US" b="1" dirty="0"/>
              <a:t>Effective Date</a:t>
            </a:r>
            <a:r>
              <a:rPr lang="en-US" dirty="0"/>
              <a:t> on one of the tabs, the </a:t>
            </a:r>
            <a:r>
              <a:rPr lang="en-US" b="1" dirty="0"/>
              <a:t>Effective Date </a:t>
            </a:r>
            <a:r>
              <a:rPr lang="en-US" dirty="0"/>
              <a:t>field becomes view-only on the other tabs and for new </a:t>
            </a:r>
            <a:r>
              <a:rPr lang="en-US" dirty="0" smtClean="0"/>
              <a:t>rows.</a:t>
            </a:r>
          </a:p>
          <a:p>
            <a:pPr marL="742950" lvl="1" indent="-285750">
              <a:lnSpc>
                <a:spcPct val="107000"/>
              </a:lnSpc>
              <a:spcAft>
                <a:spcPts val="800"/>
              </a:spcAft>
              <a:buFont typeface="Wingdings" panose="05000000000000000000" pitchFamily="2" charset="2"/>
              <a:buChar char="Ø"/>
              <a:defRPr/>
            </a:pPr>
            <a:r>
              <a:rPr lang="en-US" dirty="0" smtClean="0"/>
              <a:t>If </a:t>
            </a:r>
            <a:r>
              <a:rPr lang="en-US" dirty="0"/>
              <a:t>you have changes that fall on different effective dates, you must enter a separate PayPath transaction for each effective date. Also, you must wait until the first PayPath transaction has completed the approval process before entering the next </a:t>
            </a:r>
            <a:r>
              <a:rPr lang="en-US" dirty="0" smtClean="0"/>
              <a:t>transaction.</a:t>
            </a:r>
          </a:p>
          <a:p>
            <a:pPr marL="285750" indent="-285750">
              <a:lnSpc>
                <a:spcPct val="107000"/>
              </a:lnSpc>
              <a:spcAft>
                <a:spcPts val="800"/>
              </a:spcAft>
              <a:buFont typeface="Arial" panose="020B0604020202020204" pitchFamily="34" charset="0"/>
              <a:buChar char="•"/>
              <a:defRPr/>
            </a:pPr>
            <a:r>
              <a:rPr lang="en-US" dirty="0" smtClean="0"/>
              <a:t>Exception </a:t>
            </a:r>
            <a:r>
              <a:rPr lang="en-US" dirty="0"/>
              <a:t>for </a:t>
            </a:r>
            <a:r>
              <a:rPr lang="en-US" b="1" dirty="0"/>
              <a:t>Additional Pay </a:t>
            </a:r>
            <a:r>
              <a:rPr lang="en-US" b="1" dirty="0" smtClean="0"/>
              <a:t>Data</a:t>
            </a:r>
            <a:r>
              <a:rPr lang="en-US" dirty="0" smtClean="0"/>
              <a:t>:</a:t>
            </a:r>
          </a:p>
          <a:p>
            <a:pPr marL="747713" indent="-290513">
              <a:lnSpc>
                <a:spcPct val="107000"/>
              </a:lnSpc>
              <a:spcAft>
                <a:spcPts val="800"/>
              </a:spcAft>
              <a:buFont typeface="Wingdings" panose="05000000000000000000" pitchFamily="2" charset="2"/>
              <a:buChar char="Ø"/>
              <a:defRPr/>
            </a:pPr>
            <a:r>
              <a:rPr lang="en-US" dirty="0" smtClean="0"/>
              <a:t>You </a:t>
            </a:r>
            <a:r>
              <a:rPr lang="en-US" dirty="0"/>
              <a:t>can enter multiple </a:t>
            </a:r>
            <a:r>
              <a:rPr lang="en-US" b="1" dirty="0"/>
              <a:t>Effective Dates</a:t>
            </a:r>
            <a:r>
              <a:rPr lang="en-US" dirty="0"/>
              <a:t> for </a:t>
            </a:r>
            <a:r>
              <a:rPr lang="en-US" b="1" dirty="0"/>
              <a:t>Additional Pay Data </a:t>
            </a:r>
            <a:r>
              <a:rPr lang="en-US" dirty="0"/>
              <a:t>transactions</a:t>
            </a:r>
            <a:r>
              <a:rPr lang="en-US" dirty="0" smtClean="0"/>
              <a:t>.</a:t>
            </a:r>
            <a:endParaRPr lang="en-US" dirty="0"/>
          </a:p>
        </p:txBody>
      </p:sp>
    </p:spTree>
    <p:extLst>
      <p:ext uri="{BB962C8B-B14F-4D97-AF65-F5344CB8AC3E}">
        <p14:creationId xmlns:p14="http://schemas.microsoft.com/office/powerpoint/2010/main" val="15798053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RETROACTIVE CHANGES   </a:t>
            </a:r>
            <a:endParaRPr lang="en-US" dirty="0">
              <a:solidFill>
                <a:schemeClr val="accent5"/>
              </a:solidFill>
            </a:endParaRPr>
          </a:p>
        </p:txBody>
      </p:sp>
      <p:sp>
        <p:nvSpPr>
          <p:cNvPr id="22" name="Rectangle 21"/>
          <p:cNvSpPr/>
          <p:nvPr/>
        </p:nvSpPr>
        <p:spPr>
          <a:xfrm>
            <a:off x="378459" y="1088775"/>
            <a:ext cx="11225348" cy="396788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Changes </a:t>
            </a:r>
            <a:r>
              <a:rPr lang="en-US" dirty="0"/>
              <a:t>can be entered retroactively for </a:t>
            </a:r>
            <a:r>
              <a:rPr lang="en-US" b="1" dirty="0"/>
              <a:t>Position Data</a:t>
            </a:r>
            <a:r>
              <a:rPr lang="en-US" dirty="0"/>
              <a:t> and </a:t>
            </a:r>
            <a:r>
              <a:rPr lang="en-US" b="1" dirty="0"/>
              <a:t>Job </a:t>
            </a:r>
            <a:r>
              <a:rPr lang="en-US" b="1" dirty="0" smtClean="0"/>
              <a:t>Data</a:t>
            </a:r>
            <a:r>
              <a:rPr lang="en-US" dirty="0" smtClean="0"/>
              <a:t>.</a:t>
            </a:r>
          </a:p>
          <a:p>
            <a:pPr marL="742950" lvl="1" indent="-285750">
              <a:lnSpc>
                <a:spcPct val="107000"/>
              </a:lnSpc>
              <a:spcAft>
                <a:spcPts val="800"/>
              </a:spcAft>
              <a:buFont typeface="Wingdings" panose="05000000000000000000" pitchFamily="2" charset="2"/>
              <a:buChar char="ü"/>
              <a:defRPr/>
            </a:pPr>
            <a:r>
              <a:rPr lang="en-US" dirty="0" smtClean="0"/>
              <a:t>If </a:t>
            </a:r>
            <a:r>
              <a:rPr lang="en-US" dirty="0"/>
              <a:t>a retro date is prior to your Locations UCPath conversion date, it must be submitted to UCPath Center via a </a:t>
            </a:r>
            <a:r>
              <a:rPr lang="en-US" dirty="0" smtClean="0"/>
              <a:t>case.</a:t>
            </a:r>
          </a:p>
          <a:p>
            <a:pPr marL="285750" indent="-285750">
              <a:lnSpc>
                <a:spcPct val="107000"/>
              </a:lnSpc>
              <a:spcAft>
                <a:spcPts val="800"/>
              </a:spcAft>
              <a:buFont typeface="Arial" panose="020B0604020202020204" pitchFamily="34" charset="0"/>
              <a:buChar char="•"/>
              <a:defRPr/>
            </a:pPr>
            <a:r>
              <a:rPr lang="en-US" dirty="0" smtClean="0"/>
              <a:t>After </a:t>
            </a:r>
            <a:r>
              <a:rPr lang="en-US" dirty="0"/>
              <a:t>the change is approved, it is saved to </a:t>
            </a:r>
            <a:r>
              <a:rPr lang="en-US" dirty="0" smtClean="0"/>
              <a:t>UCPath, </a:t>
            </a:r>
            <a:r>
              <a:rPr lang="en-US" dirty="0"/>
              <a:t>and the update is applied to the appropriate component in the appropriate </a:t>
            </a:r>
            <a:r>
              <a:rPr lang="en-US" dirty="0" smtClean="0"/>
              <a:t>row, </a:t>
            </a:r>
            <a:r>
              <a:rPr lang="en-US" dirty="0"/>
              <a:t>according to the </a:t>
            </a:r>
            <a:r>
              <a:rPr lang="en-US" b="1" dirty="0"/>
              <a:t>Effective </a:t>
            </a:r>
            <a:r>
              <a:rPr lang="en-US" b="1" dirty="0" smtClean="0"/>
              <a:t>Date</a:t>
            </a:r>
            <a:r>
              <a:rPr lang="en-US" dirty="0" smtClean="0"/>
              <a:t>.</a:t>
            </a:r>
          </a:p>
          <a:p>
            <a:pPr marL="285750" indent="-285750">
              <a:lnSpc>
                <a:spcPct val="107000"/>
              </a:lnSpc>
              <a:spcAft>
                <a:spcPts val="800"/>
              </a:spcAft>
              <a:buFont typeface="Arial" panose="020B0604020202020204" pitchFamily="34" charset="0"/>
              <a:buChar char="•"/>
              <a:defRPr/>
            </a:pPr>
            <a:r>
              <a:rPr lang="en-US" dirty="0" smtClean="0"/>
              <a:t>For </a:t>
            </a:r>
            <a:r>
              <a:rPr lang="en-US" dirty="0"/>
              <a:t>position and job updates, all rows of data after the retro change are also </a:t>
            </a:r>
            <a:r>
              <a:rPr lang="en-US" dirty="0" smtClean="0"/>
              <a:t>updated.</a:t>
            </a:r>
          </a:p>
          <a:p>
            <a:pPr marL="285750" indent="-285750">
              <a:lnSpc>
                <a:spcPct val="107000"/>
              </a:lnSpc>
              <a:spcAft>
                <a:spcPts val="800"/>
              </a:spcAft>
              <a:buFont typeface="Arial" panose="020B0604020202020204" pitchFamily="34" charset="0"/>
              <a:buChar char="•"/>
              <a:defRPr/>
            </a:pPr>
            <a:r>
              <a:rPr lang="en-US" dirty="0" smtClean="0"/>
              <a:t>The </a:t>
            </a:r>
            <a:r>
              <a:rPr lang="en-US" b="1" dirty="0"/>
              <a:t>PayPath Actions </a:t>
            </a:r>
            <a:r>
              <a:rPr lang="en-US" dirty="0"/>
              <a:t>pages display the latest effective dated row. Keep in mind that this could be a future dated </a:t>
            </a:r>
            <a:r>
              <a:rPr lang="en-US" dirty="0" smtClean="0"/>
              <a:t>row.</a:t>
            </a:r>
          </a:p>
          <a:p>
            <a:pPr marL="742950" lvl="1" indent="-285750">
              <a:lnSpc>
                <a:spcPct val="107000"/>
              </a:lnSpc>
              <a:spcAft>
                <a:spcPts val="800"/>
              </a:spcAft>
              <a:buFont typeface="Wingdings" panose="05000000000000000000" pitchFamily="2" charset="2"/>
              <a:buChar char="ü"/>
              <a:defRPr/>
            </a:pPr>
            <a:r>
              <a:rPr lang="en-US" dirty="0" smtClean="0"/>
              <a:t>To </a:t>
            </a:r>
            <a:r>
              <a:rPr lang="en-US" dirty="0"/>
              <a:t>view all rows of employee data, access the </a:t>
            </a:r>
            <a:r>
              <a:rPr lang="en-US" b="1" dirty="0"/>
              <a:t>Workforce Job Summary </a:t>
            </a:r>
            <a:r>
              <a:rPr lang="en-US" dirty="0"/>
              <a:t>page directly from the PayPath Actions </a:t>
            </a:r>
            <a:r>
              <a:rPr lang="en-US" b="1" dirty="0"/>
              <a:t>Job Data </a:t>
            </a:r>
            <a:r>
              <a:rPr lang="en-US" dirty="0"/>
              <a:t>page.</a:t>
            </a:r>
          </a:p>
          <a:p>
            <a:pPr marL="285750" indent="-285750">
              <a:lnSpc>
                <a:spcPct val="107000"/>
              </a:lnSpc>
              <a:spcAft>
                <a:spcPts val="80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40601599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78211" y="1795850"/>
            <a:ext cx="3184513" cy="3228910"/>
          </a:xfrm>
          <a:prstGeom prst="rect">
            <a:avLst/>
          </a:prstGeom>
        </p:spPr>
      </p:pic>
    </p:spTree>
    <p:extLst>
      <p:ext uri="{BB962C8B-B14F-4D97-AF65-F5344CB8AC3E}">
        <p14:creationId xmlns:p14="http://schemas.microsoft.com/office/powerpoint/2010/main" val="625852162"/>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077218"/>
          </a:xfrm>
          <a:prstGeom prst="rect">
            <a:avLst/>
          </a:prstGeom>
          <a:noFill/>
        </p:spPr>
        <p:txBody>
          <a:bodyPr wrap="square">
            <a:spAutoFit/>
          </a:bodyPr>
          <a:lstStyle/>
          <a:p>
            <a:pPr marL="342900" lvl="0" indent="-342900">
              <a:spcAft>
                <a:spcPts val="600"/>
              </a:spcAft>
              <a:buFont typeface="+mj-lt"/>
              <a:buAutoNum type="arabicPeriod"/>
              <a:defRPr/>
            </a:pPr>
            <a:r>
              <a:rPr lang="en-US" dirty="0" smtClean="0">
                <a:solidFill>
                  <a:prstClr val="black"/>
                </a:solidFill>
              </a:rPr>
              <a:t>The </a:t>
            </a:r>
            <a:r>
              <a:rPr lang="en-US" dirty="0">
                <a:solidFill>
                  <a:prstClr val="black"/>
                </a:solidFill>
              </a:rPr>
              <a:t>PayPath Actions component is comprised of </a:t>
            </a:r>
            <a:r>
              <a:rPr lang="en-US" dirty="0" smtClean="0">
                <a:solidFill>
                  <a:prstClr val="black"/>
                </a:solidFill>
              </a:rPr>
              <a:t>how many pages?</a:t>
            </a:r>
          </a:p>
          <a:p>
            <a:pPr marL="342900" lvl="0" indent="-342900">
              <a:spcAft>
                <a:spcPts val="600"/>
              </a:spcAft>
              <a:buFont typeface="+mj-lt"/>
              <a:buAutoNum type="arabicPeriod"/>
              <a:defRPr/>
            </a:pPr>
            <a:r>
              <a:rPr lang="en-US" dirty="0" smtClean="0">
                <a:solidFill>
                  <a:prstClr val="black"/>
                </a:solidFill>
              </a:rPr>
              <a:t>What are the name of the 3 pages in the PayPath Actions component?</a:t>
            </a:r>
          </a:p>
          <a:p>
            <a:pPr marL="342900" lvl="0" indent="-342900">
              <a:spcAft>
                <a:spcPts val="600"/>
              </a:spcAft>
              <a:buFont typeface="+mj-lt"/>
              <a:buAutoNum type="arabicPeriod"/>
              <a:defRPr/>
            </a:pPr>
            <a:r>
              <a:rPr lang="en-US" dirty="0" smtClean="0"/>
              <a:t>Each</a:t>
            </a:r>
            <a:r>
              <a:rPr lang="en-US" b="1" dirty="0" smtClean="0"/>
              <a:t> </a:t>
            </a:r>
            <a:r>
              <a:rPr lang="en-US" dirty="0"/>
              <a:t>Position Data and/or Job Data transaction must have the </a:t>
            </a:r>
            <a:r>
              <a:rPr lang="en-US" dirty="0" smtClean="0"/>
              <a:t>same _________? </a:t>
            </a:r>
            <a:endParaRPr kumimoji="0" lang="en-US" sz="1800" b="0" i="0" u="none" strike="noStrike" kern="1200" cap="none" spc="-5" normalizeH="0" baseline="0" noProof="0" dirty="0" smtClean="0">
              <a:ln>
                <a:noFill/>
              </a:ln>
              <a:solidFill>
                <a:prstClr val="black"/>
              </a:solidFill>
              <a:effectLst/>
              <a:uLnTx/>
              <a:uFillTx/>
              <a:latin typeface="Arial"/>
              <a:ea typeface="+mn-ea"/>
              <a:cs typeface="Arial"/>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270161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Position Data Changes</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774391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POSITION DATA OVERVIEW   </a:t>
            </a:r>
            <a:endParaRPr lang="en-US" dirty="0">
              <a:solidFill>
                <a:schemeClr val="accent5"/>
              </a:solidFill>
            </a:endParaRPr>
          </a:p>
        </p:txBody>
      </p:sp>
      <p:sp>
        <p:nvSpPr>
          <p:cNvPr id="22" name="Rectangle 21"/>
          <p:cNvSpPr/>
          <p:nvPr/>
        </p:nvSpPr>
        <p:spPr>
          <a:xfrm>
            <a:off x="570964" y="1209091"/>
            <a:ext cx="11225348" cy="396788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Position Data </a:t>
            </a:r>
            <a:r>
              <a:rPr lang="en-US" dirty="0"/>
              <a:t>changes can be initiated for filled positions where only one employee is assigned to the </a:t>
            </a:r>
            <a:r>
              <a:rPr lang="en-US" dirty="0" smtClean="0"/>
              <a:t>position.</a:t>
            </a:r>
          </a:p>
          <a:p>
            <a:pPr marL="742950" lvl="1" indent="-285750">
              <a:lnSpc>
                <a:spcPct val="107000"/>
              </a:lnSpc>
              <a:spcAft>
                <a:spcPts val="800"/>
              </a:spcAft>
              <a:buFont typeface="Wingdings" panose="05000000000000000000" pitchFamily="2" charset="2"/>
              <a:buChar char="Ø"/>
              <a:defRPr/>
            </a:pPr>
            <a:r>
              <a:rPr lang="en-US" dirty="0" smtClean="0"/>
              <a:t>The</a:t>
            </a:r>
            <a:r>
              <a:rPr lang="en-US" b="1" dirty="0" smtClean="0"/>
              <a:t> </a:t>
            </a:r>
            <a:r>
              <a:rPr lang="en-US" b="1" dirty="0"/>
              <a:t>PayPath Actions </a:t>
            </a:r>
            <a:r>
              <a:rPr lang="en-US" dirty="0"/>
              <a:t>search page restricts you from accessing a position that is vacant. The system displays a message: “</a:t>
            </a:r>
            <a:r>
              <a:rPr lang="en-US" i="1" dirty="0"/>
              <a:t>No matching </a:t>
            </a:r>
            <a:r>
              <a:rPr lang="en-US" i="1" dirty="0" smtClean="0"/>
              <a:t>values. You </a:t>
            </a:r>
            <a:r>
              <a:rPr lang="en-US" i="1" dirty="0"/>
              <a:t>have entered a position number that is vacant</a:t>
            </a:r>
            <a:r>
              <a:rPr lang="en-US" dirty="0" smtClean="0"/>
              <a:t>.”</a:t>
            </a:r>
          </a:p>
          <a:p>
            <a:pPr marL="742950" lvl="1" indent="-285750">
              <a:lnSpc>
                <a:spcPct val="107000"/>
              </a:lnSpc>
              <a:spcAft>
                <a:spcPts val="800"/>
              </a:spcAft>
              <a:buFont typeface="Wingdings" panose="05000000000000000000" pitchFamily="2" charset="2"/>
              <a:buChar char="Ø"/>
              <a:defRPr/>
            </a:pPr>
            <a:r>
              <a:rPr lang="en-US" dirty="0" smtClean="0"/>
              <a:t>The </a:t>
            </a:r>
            <a:r>
              <a:rPr lang="en-US" b="1" dirty="0"/>
              <a:t>Position Data </a:t>
            </a:r>
            <a:r>
              <a:rPr lang="en-US" dirty="0"/>
              <a:t>page appears in display-only mode if the employee selected is in a multi-headcount position, therefore restricting any position data </a:t>
            </a:r>
            <a:r>
              <a:rPr lang="en-US" dirty="0" smtClean="0"/>
              <a:t>updates.</a:t>
            </a:r>
          </a:p>
          <a:p>
            <a:pPr marL="1200150" lvl="2" indent="-285750">
              <a:lnSpc>
                <a:spcPct val="107000"/>
              </a:lnSpc>
              <a:spcAft>
                <a:spcPts val="800"/>
              </a:spcAft>
              <a:buFont typeface="Wingdings" panose="05000000000000000000" pitchFamily="2" charset="2"/>
              <a:buChar char="ü"/>
              <a:defRPr/>
            </a:pPr>
            <a:r>
              <a:rPr lang="en-US" dirty="0" smtClean="0"/>
              <a:t>You </a:t>
            </a:r>
            <a:r>
              <a:rPr lang="en-US" dirty="0"/>
              <a:t>can still enter </a:t>
            </a:r>
            <a:r>
              <a:rPr lang="en-US" b="1" dirty="0"/>
              <a:t>Job Data </a:t>
            </a:r>
            <a:r>
              <a:rPr lang="en-US" dirty="0"/>
              <a:t>updates for employees in a multi-headcount position</a:t>
            </a:r>
            <a:r>
              <a:rPr lang="en-US" dirty="0" smtClean="0"/>
              <a:t>.</a:t>
            </a:r>
          </a:p>
          <a:p>
            <a:pPr marL="1200150" lvl="2" indent="-285750">
              <a:lnSpc>
                <a:spcPct val="107000"/>
              </a:lnSpc>
              <a:spcAft>
                <a:spcPts val="800"/>
              </a:spcAft>
              <a:buFont typeface="Wingdings" panose="05000000000000000000" pitchFamily="2" charset="2"/>
              <a:buChar char="ü"/>
              <a:defRPr/>
            </a:pPr>
            <a:r>
              <a:rPr lang="en-US" dirty="0"/>
              <a:t>If the employee should be broken off from an existing multi-headcount position, their job data must first be updated with the new position.</a:t>
            </a:r>
          </a:p>
          <a:p>
            <a:pPr marL="1200150" lvl="2" indent="-285750">
              <a:lnSpc>
                <a:spcPct val="107000"/>
              </a:lnSpc>
              <a:spcAft>
                <a:spcPts val="800"/>
              </a:spcAft>
              <a:buFont typeface="Wingdings" panose="05000000000000000000" pitchFamily="2" charset="2"/>
              <a:buChar char="ü"/>
              <a:defRPr/>
            </a:pP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1481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POSITION DATA CHANGES   </a:t>
            </a:r>
            <a:endParaRPr lang="en-US" dirty="0">
              <a:solidFill>
                <a:schemeClr val="accent5"/>
              </a:solidFill>
            </a:endParaRPr>
          </a:p>
        </p:txBody>
      </p:sp>
      <p:sp>
        <p:nvSpPr>
          <p:cNvPr id="22" name="Rectangle 21"/>
          <p:cNvSpPr/>
          <p:nvPr/>
        </p:nvSpPr>
        <p:spPr>
          <a:xfrm>
            <a:off x="570964" y="1209091"/>
            <a:ext cx="11225348" cy="271292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When </a:t>
            </a:r>
            <a:r>
              <a:rPr lang="en-US" dirty="0"/>
              <a:t>a </a:t>
            </a:r>
            <a:r>
              <a:rPr lang="en-US" dirty="0" smtClean="0"/>
              <a:t>Position Data </a:t>
            </a:r>
            <a:r>
              <a:rPr lang="en-US" dirty="0"/>
              <a:t>change is entered, a new row with the same </a:t>
            </a:r>
            <a:r>
              <a:rPr lang="en-US" dirty="0" smtClean="0"/>
              <a:t>Effective Date </a:t>
            </a:r>
            <a:r>
              <a:rPr lang="en-US" dirty="0"/>
              <a:t>is automatically inserted in the </a:t>
            </a:r>
            <a:r>
              <a:rPr lang="en-US" b="1" dirty="0"/>
              <a:t>Job Data </a:t>
            </a:r>
            <a:r>
              <a:rPr lang="en-US" dirty="0"/>
              <a:t>page and displays the updated position information.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All </a:t>
            </a:r>
            <a:r>
              <a:rPr lang="en-US" b="1" dirty="0"/>
              <a:t>Job Data </a:t>
            </a:r>
            <a:r>
              <a:rPr lang="en-US" dirty="0"/>
              <a:t>fields that are controlled by </a:t>
            </a:r>
            <a:r>
              <a:rPr lang="en-US" b="1" dirty="0"/>
              <a:t>Position Data </a:t>
            </a:r>
            <a:r>
              <a:rPr lang="en-US" dirty="0"/>
              <a:t>appear as </a:t>
            </a:r>
            <a:r>
              <a:rPr lang="en-US" dirty="0" smtClean="0"/>
              <a:t>display-only.</a:t>
            </a:r>
          </a:p>
          <a:p>
            <a:pPr marL="742950" lvl="1" indent="-285750">
              <a:lnSpc>
                <a:spcPct val="107000"/>
              </a:lnSpc>
              <a:spcAft>
                <a:spcPts val="800"/>
              </a:spcAft>
              <a:buFont typeface="Wingdings" panose="05000000000000000000" pitchFamily="2" charset="2"/>
              <a:buChar char="Ø"/>
              <a:defRPr/>
            </a:pPr>
            <a:r>
              <a:rPr lang="en-US" dirty="0" smtClean="0"/>
              <a:t>If </a:t>
            </a:r>
            <a:r>
              <a:rPr lang="en-US" dirty="0"/>
              <a:t>needed, you can add additional </a:t>
            </a:r>
            <a:r>
              <a:rPr lang="en-US" b="1" dirty="0"/>
              <a:t>Job Data </a:t>
            </a:r>
            <a:r>
              <a:rPr lang="en-US" dirty="0"/>
              <a:t>rows (with the same effective date) to add job-related updates.</a:t>
            </a:r>
          </a:p>
          <a:p>
            <a:r>
              <a:rPr lang="en-US" dirty="0"/>
              <a:t>For </a:t>
            </a:r>
            <a:r>
              <a:rPr lang="en-US" dirty="0" smtClean="0"/>
              <a:t>example:</a:t>
            </a:r>
          </a:p>
          <a:p>
            <a:pPr marL="285750" indent="-285750">
              <a:buFont typeface="Arial" panose="020B0604020202020204" pitchFamily="34" charset="0"/>
              <a:buChar char="•"/>
            </a:pPr>
            <a:r>
              <a:rPr lang="en-US" b="1" dirty="0" smtClean="0"/>
              <a:t>Position </a:t>
            </a:r>
            <a:r>
              <a:rPr lang="en-US" b="1" dirty="0"/>
              <a:t>Data </a:t>
            </a:r>
            <a:r>
              <a:rPr lang="en-US" dirty="0"/>
              <a:t>change: Employee promoted to a new job </a:t>
            </a:r>
            <a:r>
              <a:rPr lang="en-US" dirty="0" smtClean="0"/>
              <a:t>code.</a:t>
            </a:r>
          </a:p>
          <a:p>
            <a:pPr marL="285750" indent="-285750">
              <a:buFont typeface="Arial" panose="020B0604020202020204" pitchFamily="34" charset="0"/>
              <a:buChar char="•"/>
            </a:pPr>
            <a:r>
              <a:rPr lang="en-US" b="1" dirty="0" smtClean="0"/>
              <a:t>Job </a:t>
            </a:r>
            <a:r>
              <a:rPr lang="en-US" b="1" dirty="0"/>
              <a:t>Data </a:t>
            </a:r>
            <a:r>
              <a:rPr lang="en-US" dirty="0"/>
              <a:t>change: Employee receives a pay rate increase</a:t>
            </a:r>
            <a:r>
              <a:rPr lang="en-US" dirty="0" smtClean="0"/>
              <a:t>.</a:t>
            </a:r>
            <a:endParaRPr lang="en-US" dirty="0"/>
          </a:p>
        </p:txBody>
      </p:sp>
    </p:spTree>
    <p:extLst>
      <p:ext uri="{BB962C8B-B14F-4D97-AF65-F5344CB8AC3E}">
        <p14:creationId xmlns:p14="http://schemas.microsoft.com/office/powerpoint/2010/main" val="12616957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813542" cy="685800"/>
          </a:xfrm>
        </p:spPr>
        <p:txBody>
          <a:bodyPr/>
          <a:lstStyle/>
          <a:p>
            <a:r>
              <a:rPr lang="en-US" dirty="0" smtClean="0">
                <a:solidFill>
                  <a:schemeClr val="accent5"/>
                </a:solidFill>
              </a:rPr>
              <a:t>POSITION DATA CHANGE – ACTION REASON CODE </a:t>
            </a:r>
            <a:endParaRPr lang="en-US" dirty="0">
              <a:solidFill>
                <a:schemeClr val="accent5"/>
              </a:solidFill>
            </a:endParaRPr>
          </a:p>
        </p:txBody>
      </p:sp>
      <p:sp>
        <p:nvSpPr>
          <p:cNvPr id="22" name="Rectangle 21"/>
          <p:cNvSpPr/>
          <p:nvPr/>
        </p:nvSpPr>
        <p:spPr>
          <a:xfrm>
            <a:off x="570964" y="1209091"/>
            <a:ext cx="11225348" cy="1084015"/>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1" dirty="0" smtClean="0"/>
              <a:t>Action</a:t>
            </a:r>
            <a:r>
              <a:rPr lang="en-US" dirty="0" smtClean="0"/>
              <a:t> </a:t>
            </a:r>
            <a:r>
              <a:rPr lang="en-US" dirty="0"/>
              <a:t>and </a:t>
            </a:r>
            <a:r>
              <a:rPr lang="en-US" b="1" dirty="0"/>
              <a:t>Action Reason</a:t>
            </a:r>
            <a:r>
              <a:rPr lang="en-US" dirty="0"/>
              <a:t> codes further define the purpose of </a:t>
            </a:r>
            <a:r>
              <a:rPr lang="en-US" dirty="0" smtClean="0"/>
              <a:t>Position Data Change transactions.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For Position Data Changes, </a:t>
            </a:r>
            <a:r>
              <a:rPr lang="en-US" dirty="0"/>
              <a:t>the </a:t>
            </a:r>
            <a:r>
              <a:rPr lang="en-US" b="1" dirty="0"/>
              <a:t>Action</a:t>
            </a:r>
            <a:r>
              <a:rPr lang="en-US" dirty="0"/>
              <a:t> is always the </a:t>
            </a:r>
            <a:r>
              <a:rPr lang="en-US" dirty="0" smtClean="0"/>
              <a:t>same: </a:t>
            </a:r>
            <a:r>
              <a:rPr lang="en-US" b="1" dirty="0"/>
              <a:t>POS</a:t>
            </a:r>
            <a:r>
              <a:rPr lang="en-US" dirty="0"/>
              <a:t>. You need to complete only the </a:t>
            </a:r>
            <a:r>
              <a:rPr lang="en-US" b="1" dirty="0"/>
              <a:t>Position Change Reason</a:t>
            </a:r>
            <a:r>
              <a:rPr lang="en-US" dirty="0" smtClean="0"/>
              <a:t>.</a:t>
            </a:r>
            <a:endParaRPr lang="en-US" dirty="0"/>
          </a:p>
        </p:txBody>
      </p:sp>
    </p:spTree>
    <p:extLst>
      <p:ext uri="{BB962C8B-B14F-4D97-AF65-F5344CB8AC3E}">
        <p14:creationId xmlns:p14="http://schemas.microsoft.com/office/powerpoint/2010/main" val="24384361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2244" y="1733836"/>
            <a:ext cx="7288740" cy="5089955"/>
          </a:xfrm>
          <a:prstGeom prst="rect">
            <a:avLst/>
          </a:prstGeom>
          <a:ln w="6350">
            <a:solidFill>
              <a:schemeClr val="tx1"/>
            </a:solidFill>
          </a:ln>
        </p:spPr>
      </p:pic>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POSITION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0" name="Rectangle 9"/>
          <p:cNvSpPr/>
          <p:nvPr/>
        </p:nvSpPr>
        <p:spPr>
          <a:xfrm>
            <a:off x="416697" y="1735637"/>
            <a:ext cx="714271" cy="18941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2890390" y="5126353"/>
            <a:ext cx="3975940" cy="646331"/>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Arial"/>
              </a:rPr>
              <a:t>Enter the updates in the editable field(s).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p:cNvSpPr txBox="1"/>
          <p:nvPr/>
        </p:nvSpPr>
        <p:spPr>
          <a:xfrm>
            <a:off x="2207349" y="1922129"/>
            <a:ext cx="2141621"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Enter the </a:t>
            </a:r>
            <a:r>
              <a:rPr lang="en-US" b="1" dirty="0" smtClean="0"/>
              <a:t>Effective Date </a:t>
            </a:r>
            <a:r>
              <a:rPr lang="en-US" dirty="0" smtClean="0"/>
              <a:t>for the position update.</a:t>
            </a:r>
            <a:endParaRPr lang="en-US" dirty="0"/>
          </a:p>
        </p:txBody>
      </p:sp>
      <p:sp>
        <p:nvSpPr>
          <p:cNvPr id="4" name="TextBox 3"/>
          <p:cNvSpPr txBox="1"/>
          <p:nvPr/>
        </p:nvSpPr>
        <p:spPr>
          <a:xfrm>
            <a:off x="7035714" y="1944526"/>
            <a:ext cx="3056021"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Enter the </a:t>
            </a:r>
            <a:r>
              <a:rPr lang="en-US" b="1" dirty="0" smtClean="0"/>
              <a:t>Position Change Reason </a:t>
            </a:r>
            <a:r>
              <a:rPr lang="en-US" dirty="0" smtClean="0"/>
              <a:t>for the position update.</a:t>
            </a:r>
            <a:endParaRPr lang="en-US" dirty="0"/>
          </a:p>
        </p:txBody>
      </p:sp>
      <p:cxnSp>
        <p:nvCxnSpPr>
          <p:cNvPr id="6" name="Straight Arrow Connector 5"/>
          <p:cNvCxnSpPr/>
          <p:nvPr/>
        </p:nvCxnSpPr>
        <p:spPr>
          <a:xfrm flipH="1">
            <a:off x="5546558" y="2695074"/>
            <a:ext cx="1489156" cy="150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00989" y="2695074"/>
            <a:ext cx="271209" cy="150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1"/>
          </p:cNvCxnSpPr>
          <p:nvPr/>
        </p:nvCxnSpPr>
        <p:spPr>
          <a:xfrm flipH="1" flipV="1">
            <a:off x="2036593" y="4898586"/>
            <a:ext cx="853797" cy="55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348" descr="5%"/>
          <p:cNvSpPr txBox="1">
            <a:spLocks noChangeArrowheads="1"/>
          </p:cNvSpPr>
          <p:nvPr/>
        </p:nvSpPr>
        <p:spPr bwMode="auto">
          <a:xfrm>
            <a:off x="7623856" y="2970332"/>
            <a:ext cx="3718221" cy="2985299"/>
          </a:xfrm>
          <a:prstGeom prst="rect">
            <a:avLst/>
          </a:prstGeom>
          <a:solidFill>
            <a:schemeClr val="accent1">
              <a:lumMod val="20000"/>
              <a:lumOff val="80000"/>
            </a:schemeClr>
          </a:solidFill>
          <a:ln>
            <a:solidFill>
              <a:schemeClr val="tx1"/>
            </a:solidFill>
          </a:ln>
          <a:extLst/>
        </p:spPr>
        <p:txBody>
          <a:bodyPr rot="0" vert="horz" wrap="square" lIns="137160" tIns="137160" rIns="137160" bIns="137160" anchor="t" anchorCtr="0" upright="1">
            <a:noAutofit/>
          </a:bodyPr>
          <a:lstStyle/>
          <a:p>
            <a:pPr>
              <a:spcAft>
                <a:spcPts val="400"/>
              </a:spcAft>
            </a:pPr>
            <a:r>
              <a:rPr lang="en-US" sz="1200" dirty="0">
                <a:latin typeface="Arial" panose="020B0604020202020204" pitchFamily="34" charset="0"/>
                <a:ea typeface="Times New Roman"/>
                <a:cs typeface="Arial" panose="020B0604020202020204" pitchFamily="34" charset="0"/>
              </a:rPr>
              <a:t>Use the </a:t>
            </a:r>
            <a:r>
              <a:rPr lang="en-US" sz="1200" b="1" dirty="0">
                <a:latin typeface="Arial" panose="020B0604020202020204" pitchFamily="34" charset="0"/>
                <a:ea typeface="Times New Roman"/>
                <a:cs typeface="Arial" panose="020B0604020202020204" pitchFamily="34" charset="0"/>
              </a:rPr>
              <a:t>Position Data </a:t>
            </a:r>
            <a:r>
              <a:rPr lang="en-US" sz="1200" dirty="0">
                <a:latin typeface="Arial" panose="020B0604020202020204" pitchFamily="34" charset="0"/>
                <a:ea typeface="Times New Roman"/>
                <a:cs typeface="Arial" panose="020B0604020202020204" pitchFamily="34" charset="0"/>
              </a:rPr>
              <a:t>page to enter </a:t>
            </a:r>
            <a:r>
              <a:rPr lang="en-US" sz="1200" dirty="0" smtClean="0">
                <a:latin typeface="Arial" panose="020B0604020202020204" pitchFamily="34" charset="0"/>
                <a:ea typeface="Times New Roman"/>
                <a:cs typeface="Arial" panose="020B0604020202020204" pitchFamily="34" charset="0"/>
              </a:rPr>
              <a:t>changes to position data.</a:t>
            </a:r>
            <a:endParaRPr lang="en-US" sz="1200" dirty="0">
              <a:latin typeface="Arial" panose="020B0604020202020204" pitchFamily="34" charset="0"/>
              <a:ea typeface="Times New Roman"/>
              <a:cs typeface="Arial" panose="020B0604020202020204" pitchFamily="34" charset="0"/>
            </a:endParaRPr>
          </a:p>
          <a:p>
            <a:pPr>
              <a:spcAft>
                <a:spcPts val="400"/>
              </a:spcAft>
            </a:pPr>
            <a:r>
              <a:rPr lang="en-US" sz="1200" dirty="0">
                <a:latin typeface="Arial" panose="020B0604020202020204" pitchFamily="34" charset="0"/>
                <a:ea typeface="Times New Roman"/>
                <a:cs typeface="Arial" panose="020B0604020202020204" pitchFamily="34" charset="0"/>
              </a:rPr>
              <a:t>You must enter the </a:t>
            </a:r>
            <a:r>
              <a:rPr lang="en-US" sz="1200" b="1" dirty="0">
                <a:latin typeface="Arial" panose="020B0604020202020204" pitchFamily="34" charset="0"/>
                <a:ea typeface="Times New Roman"/>
                <a:cs typeface="Arial" panose="020B0604020202020204" pitchFamily="34" charset="0"/>
              </a:rPr>
              <a:t>Effective Date </a:t>
            </a:r>
            <a:r>
              <a:rPr lang="en-US" sz="1200" dirty="0">
                <a:latin typeface="Arial" panose="020B0604020202020204" pitchFamily="34" charset="0"/>
                <a:ea typeface="Times New Roman"/>
                <a:cs typeface="Arial" panose="020B0604020202020204" pitchFamily="34" charset="0"/>
              </a:rPr>
              <a:t>and the </a:t>
            </a:r>
            <a:r>
              <a:rPr lang="en-US" sz="1200" b="1" dirty="0">
                <a:latin typeface="Arial" panose="020B0604020202020204" pitchFamily="34" charset="0"/>
                <a:ea typeface="Times New Roman"/>
                <a:cs typeface="Arial" panose="020B0604020202020204" pitchFamily="34" charset="0"/>
              </a:rPr>
              <a:t>Position Change Reason </a:t>
            </a:r>
            <a:r>
              <a:rPr lang="en-US" sz="1200" dirty="0">
                <a:latin typeface="Arial" panose="020B0604020202020204" pitchFamily="34" charset="0"/>
                <a:ea typeface="Times New Roman"/>
                <a:cs typeface="Arial" panose="020B0604020202020204" pitchFamily="34" charset="0"/>
              </a:rPr>
              <a:t>fields before entering the update.</a:t>
            </a:r>
          </a:p>
          <a:p>
            <a:pPr marL="171450" indent="-171450">
              <a:spcAft>
                <a:spcPts val="400"/>
              </a:spcAft>
              <a:buFont typeface="Arial" panose="020B0604020202020204" pitchFamily="34" charset="0"/>
              <a:buChar char="•"/>
            </a:pPr>
            <a:r>
              <a:rPr lang="en-US" sz="1200" dirty="0">
                <a:latin typeface="Arial" panose="020B0604020202020204" pitchFamily="34" charset="0"/>
                <a:ea typeface="Times New Roman"/>
                <a:cs typeface="Arial" panose="020B0604020202020204" pitchFamily="34" charset="0"/>
              </a:rPr>
              <a:t>The </a:t>
            </a:r>
            <a:r>
              <a:rPr lang="en-US" sz="1200" b="1" dirty="0">
                <a:latin typeface="Arial" panose="020B0604020202020204" pitchFamily="34" charset="0"/>
                <a:ea typeface="Times New Roman"/>
                <a:cs typeface="Arial" panose="020B0604020202020204" pitchFamily="34" charset="0"/>
              </a:rPr>
              <a:t>Effective Date </a:t>
            </a:r>
            <a:r>
              <a:rPr lang="en-US" sz="1200" dirty="0" smtClean="0">
                <a:latin typeface="Arial" panose="020B0604020202020204" pitchFamily="34" charset="0"/>
                <a:ea typeface="Times New Roman"/>
                <a:cs typeface="Arial" panose="020B0604020202020204" pitchFamily="34" charset="0"/>
              </a:rPr>
              <a:t>cannot </a:t>
            </a:r>
            <a:r>
              <a:rPr lang="en-US" sz="1200" dirty="0">
                <a:latin typeface="Arial" panose="020B0604020202020204" pitchFamily="34" charset="0"/>
                <a:ea typeface="Times New Roman"/>
                <a:cs typeface="Arial" panose="020B0604020202020204" pitchFamily="34" charset="0"/>
              </a:rPr>
              <a:t>be the same date as any </a:t>
            </a:r>
            <a:r>
              <a:rPr lang="en-US" sz="1200" u="sng" dirty="0">
                <a:latin typeface="Arial" panose="020B0604020202020204" pitchFamily="34" charset="0"/>
                <a:ea typeface="Times New Roman"/>
                <a:cs typeface="Arial" panose="020B0604020202020204" pitchFamily="34" charset="0"/>
              </a:rPr>
              <a:t>existing effective date</a:t>
            </a:r>
            <a:r>
              <a:rPr lang="en-US" sz="1200" dirty="0">
                <a:latin typeface="Arial" panose="020B0604020202020204" pitchFamily="34" charset="0"/>
                <a:ea typeface="Times New Roman"/>
                <a:cs typeface="Arial" panose="020B0604020202020204" pitchFamily="34" charset="0"/>
              </a:rPr>
              <a:t> for the employee </a:t>
            </a:r>
            <a:r>
              <a:rPr lang="en-US" sz="1200" dirty="0" smtClean="0">
                <a:latin typeface="Arial" panose="020B0604020202020204" pitchFamily="34" charset="0"/>
                <a:ea typeface="Times New Roman"/>
                <a:cs typeface="Arial" panose="020B0604020202020204" pitchFamily="34" charset="0"/>
              </a:rPr>
              <a:t>in the </a:t>
            </a:r>
            <a:r>
              <a:rPr lang="en-US" sz="1200" b="1" dirty="0">
                <a:latin typeface="Arial" panose="020B0604020202020204" pitchFamily="34" charset="0"/>
                <a:ea typeface="Times New Roman"/>
                <a:cs typeface="Arial" panose="020B0604020202020204" pitchFamily="34" charset="0"/>
              </a:rPr>
              <a:t>Position </a:t>
            </a:r>
            <a:r>
              <a:rPr lang="en-US" sz="1200" b="1" dirty="0" smtClean="0">
                <a:latin typeface="Arial" panose="020B0604020202020204" pitchFamily="34" charset="0"/>
                <a:ea typeface="Times New Roman"/>
                <a:cs typeface="Arial" panose="020B0604020202020204" pitchFamily="34" charset="0"/>
              </a:rPr>
              <a:t>Information </a:t>
            </a:r>
            <a:r>
              <a:rPr lang="en-US" sz="1200" dirty="0" smtClean="0">
                <a:latin typeface="Arial" panose="020B0604020202020204" pitchFamily="34" charset="0"/>
                <a:ea typeface="Times New Roman"/>
                <a:cs typeface="Arial" panose="020B0604020202020204" pitchFamily="34" charset="0"/>
              </a:rPr>
              <a:t>component. </a:t>
            </a:r>
            <a:r>
              <a:rPr lang="en-US" sz="1200" dirty="0">
                <a:latin typeface="Arial" panose="020B0604020202020204" pitchFamily="34" charset="0"/>
                <a:ea typeface="Times New Roman"/>
                <a:cs typeface="Arial" panose="020B0604020202020204" pitchFamily="34" charset="0"/>
              </a:rPr>
              <a:t>This is because there is no </a:t>
            </a:r>
            <a:r>
              <a:rPr lang="en-US" sz="1200" dirty="0" smtClean="0">
                <a:latin typeface="Arial" panose="020B0604020202020204" pitchFamily="34" charset="0"/>
                <a:ea typeface="Times New Roman"/>
                <a:cs typeface="Arial" panose="020B0604020202020204" pitchFamily="34" charset="0"/>
              </a:rPr>
              <a:t>effective </a:t>
            </a:r>
            <a:r>
              <a:rPr lang="en-US" sz="1200" dirty="0">
                <a:latin typeface="Arial" panose="020B0604020202020204" pitchFamily="34" charset="0"/>
                <a:ea typeface="Times New Roman"/>
                <a:cs typeface="Arial" panose="020B0604020202020204" pitchFamily="34" charset="0"/>
              </a:rPr>
              <a:t>d</a:t>
            </a:r>
            <a:r>
              <a:rPr lang="en-US" sz="1200" dirty="0" smtClean="0">
                <a:latin typeface="Arial" panose="020B0604020202020204" pitchFamily="34" charset="0"/>
                <a:ea typeface="Times New Roman"/>
                <a:cs typeface="Arial" panose="020B0604020202020204" pitchFamily="34" charset="0"/>
              </a:rPr>
              <a:t>ate sequencing </a:t>
            </a:r>
            <a:r>
              <a:rPr lang="en-US" sz="1200" dirty="0">
                <a:latin typeface="Arial" panose="020B0604020202020204" pitchFamily="34" charset="0"/>
                <a:ea typeface="Times New Roman"/>
                <a:cs typeface="Arial" panose="020B0604020202020204" pitchFamily="34" charset="0"/>
              </a:rPr>
              <a:t>for </a:t>
            </a:r>
            <a:r>
              <a:rPr lang="en-US" sz="1200" dirty="0" smtClean="0">
                <a:latin typeface="Arial" panose="020B0604020202020204" pitchFamily="34" charset="0"/>
                <a:ea typeface="Times New Roman"/>
                <a:cs typeface="Arial" panose="020B0604020202020204" pitchFamily="34" charset="0"/>
              </a:rPr>
              <a:t>position information. Use the </a:t>
            </a:r>
            <a:r>
              <a:rPr lang="en-US" sz="1200" b="1" dirty="0">
                <a:latin typeface="Arial" panose="020B0604020202020204" pitchFamily="34" charset="0"/>
                <a:ea typeface="Times New Roman"/>
                <a:cs typeface="Arial" panose="020B0604020202020204" pitchFamily="34" charset="0"/>
              </a:rPr>
              <a:t>Position Data</a:t>
            </a:r>
            <a:r>
              <a:rPr lang="en-US" sz="1200" dirty="0">
                <a:latin typeface="Arial" panose="020B0604020202020204" pitchFamily="34" charset="0"/>
                <a:ea typeface="Times New Roman"/>
                <a:cs typeface="Arial" panose="020B0604020202020204" pitchFamily="34" charset="0"/>
              </a:rPr>
              <a:t> link to review employee position </a:t>
            </a:r>
            <a:r>
              <a:rPr lang="en-US" sz="1200" dirty="0" smtClean="0">
                <a:latin typeface="Arial" panose="020B0604020202020204" pitchFamily="34" charset="0"/>
                <a:ea typeface="Times New Roman"/>
                <a:cs typeface="Arial" panose="020B0604020202020204" pitchFamily="34" charset="0"/>
              </a:rPr>
              <a:t>information including existing effective dates.</a:t>
            </a:r>
            <a:endParaRPr lang="en-US" sz="1200" dirty="0">
              <a:latin typeface="Arial" panose="020B0604020202020204" pitchFamily="34" charset="0"/>
              <a:ea typeface="Times New Roman"/>
              <a:cs typeface="Arial" panose="020B0604020202020204" pitchFamily="34" charset="0"/>
            </a:endParaRPr>
          </a:p>
          <a:p>
            <a:pPr>
              <a:spcAft>
                <a:spcPts val="400"/>
              </a:spcAft>
            </a:pPr>
            <a:r>
              <a:rPr lang="en-US" sz="1200" dirty="0">
                <a:latin typeface="Arial" panose="020B0604020202020204" pitchFamily="34" charset="0"/>
                <a:ea typeface="Times New Roman"/>
                <a:cs typeface="Arial" panose="020B0604020202020204" pitchFamily="34" charset="0"/>
              </a:rPr>
              <a:t>Position information updated on this page also updates the </a:t>
            </a:r>
            <a:r>
              <a:rPr lang="en-US" sz="1200" b="1" dirty="0">
                <a:latin typeface="Arial" panose="020B0604020202020204" pitchFamily="34" charset="0"/>
                <a:ea typeface="Times New Roman"/>
                <a:cs typeface="Arial" panose="020B0604020202020204" pitchFamily="34" charset="0"/>
              </a:rPr>
              <a:t>Job Data </a:t>
            </a:r>
            <a:r>
              <a:rPr lang="en-US" sz="1200" dirty="0">
                <a:latin typeface="Arial" panose="020B0604020202020204" pitchFamily="34" charset="0"/>
                <a:ea typeface="Times New Roman"/>
                <a:cs typeface="Arial" panose="020B0604020202020204" pitchFamily="34" charset="0"/>
              </a:rPr>
              <a:t>page</a:t>
            </a:r>
            <a:r>
              <a:rPr lang="en-US" sz="1200" dirty="0" smtClean="0">
                <a:latin typeface="Arial" panose="020B0604020202020204" pitchFamily="34" charset="0"/>
                <a:ea typeface="Times New Roman"/>
                <a:cs typeface="Arial" panose="020B0604020202020204" pitchFamily="34" charset="0"/>
              </a:rPr>
              <a:t>.</a:t>
            </a:r>
            <a:endParaRPr lang="en-US" sz="12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7528051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78211" y="1795850"/>
            <a:ext cx="3184513" cy="3228910"/>
          </a:xfrm>
          <a:prstGeom prst="rect">
            <a:avLst/>
          </a:prstGeom>
        </p:spPr>
      </p:pic>
    </p:spTree>
    <p:extLst>
      <p:ext uri="{BB962C8B-B14F-4D97-AF65-F5344CB8AC3E}">
        <p14:creationId xmlns:p14="http://schemas.microsoft.com/office/powerpoint/2010/main" val="25464925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POSITION AND JOB DATA CHANGES</a:t>
            </a:r>
            <a:endParaRPr lang="en-US" dirty="0">
              <a:solidFill>
                <a:schemeClr val="accent5"/>
              </a:solidFill>
            </a:endParaRPr>
          </a:p>
        </p:txBody>
      </p:sp>
      <p:sp>
        <p:nvSpPr>
          <p:cNvPr id="5" name="TextBox 4"/>
          <p:cNvSpPr txBox="1"/>
          <p:nvPr/>
        </p:nvSpPr>
        <p:spPr>
          <a:xfrm>
            <a:off x="1592580" y="1069119"/>
            <a:ext cx="9875520" cy="369332"/>
          </a:xfrm>
          <a:prstGeom prst="rect">
            <a:avLst/>
          </a:prstGeom>
          <a:solidFill>
            <a:schemeClr val="accent5">
              <a:lumMod val="20000"/>
              <a:lumOff val="80000"/>
            </a:schemeClr>
          </a:solidFill>
        </p:spPr>
        <p:txBody>
          <a:bodyPr wrap="square" rtlCol="0">
            <a:spAutoFit/>
          </a:bodyPr>
          <a:lstStyle/>
          <a:p>
            <a:pPr fontAlgn="ctr"/>
            <a:r>
              <a:rPr lang="en-US" dirty="0" smtClean="0"/>
              <a:t>Position </a:t>
            </a:r>
            <a:r>
              <a:rPr lang="en-US" dirty="0"/>
              <a:t>data changes can be made only for positions that have a single active incumbent.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66490"/>
            <a:ext cx="1143000" cy="1143000"/>
          </a:xfrm>
          <a:prstGeom prst="rect">
            <a:avLst/>
          </a:prstGeom>
        </p:spPr>
      </p:pic>
      <p:sp>
        <p:nvSpPr>
          <p:cNvPr id="7" name="TextBox 6"/>
          <p:cNvSpPr txBox="1"/>
          <p:nvPr/>
        </p:nvSpPr>
        <p:spPr>
          <a:xfrm>
            <a:off x="1592580" y="1537990"/>
            <a:ext cx="9875520" cy="646331"/>
          </a:xfrm>
          <a:prstGeom prst="rect">
            <a:avLst/>
          </a:prstGeom>
          <a:noFill/>
        </p:spPr>
        <p:txBody>
          <a:bodyPr wrap="square" rtlCol="0">
            <a:spAutoFit/>
          </a:bodyPr>
          <a:lstStyle/>
          <a:p>
            <a:pPr marL="285750" indent="-285750" fontAlgn="ctr">
              <a:buFont typeface="Arial" panose="020B0604020202020204" pitchFamily="34" charset="0"/>
              <a:buChar char="•"/>
            </a:pPr>
            <a:r>
              <a:rPr lang="en-US" dirty="0" smtClean="0"/>
              <a:t>The </a:t>
            </a:r>
            <a:r>
              <a:rPr lang="en-US" dirty="0"/>
              <a:t>Job Data page is used for many types of job-related updates, which can be made independent of a position data change</a:t>
            </a:r>
            <a:r>
              <a:rPr lang="en-US" dirty="0" smtClean="0"/>
              <a:t>.</a:t>
            </a:r>
            <a:endParaRPr lang="en-US" dirty="0"/>
          </a:p>
        </p:txBody>
      </p:sp>
    </p:spTree>
    <p:extLst>
      <p:ext uri="{BB962C8B-B14F-4D97-AF65-F5344CB8AC3E}">
        <p14:creationId xmlns:p14="http://schemas.microsoft.com/office/powerpoint/2010/main" val="9932883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3542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noProof="0" dirty="0" smtClean="0">
                <a:solidFill>
                  <a:prstClr val="black"/>
                </a:solidFill>
                <a:latin typeface="Arial"/>
              </a:rPr>
              <a:t>Position Data changes in PayPath Actions can be initiated for what types of positions?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Position information that is updates on the Position Data page also updates the position-related information in the _______ page?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endParaRPr lang="en-US" spc="-5" dirty="0">
              <a:solidFill>
                <a:prstClr val="black"/>
              </a:solidFill>
              <a:latin typeface="Arial"/>
              <a:cs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In</a:t>
            </a:r>
            <a:r>
              <a:rPr kumimoji="0" lang="en-US" sz="1800" b="0" i="0" u="none" strike="noStrike" kern="1200" cap="none" spc="-5" normalizeH="0" noProof="0" dirty="0" smtClean="0">
                <a:ln>
                  <a:noFill/>
                </a:ln>
                <a:solidFill>
                  <a:prstClr val="black"/>
                </a:solidFill>
                <a:effectLst/>
                <a:uLnTx/>
                <a:uFillTx/>
                <a:latin typeface="Arial"/>
                <a:ea typeface="+mn-ea"/>
                <a:cs typeface="Arial"/>
              </a:rPr>
              <a:t> addition to the effective date you must</a:t>
            </a:r>
            <a:r>
              <a:rPr lang="en-US" spc="-5" dirty="0" smtClean="0">
                <a:solidFill>
                  <a:prstClr val="black"/>
                </a:solidFill>
                <a:latin typeface="Arial"/>
                <a:cs typeface="Arial"/>
              </a:rPr>
              <a:t> always enter the __________?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4038836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Job Data Changes</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2576156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JOB DATA CHANGES OVERVIEW   </a:t>
            </a:r>
            <a:endParaRPr lang="en-US" dirty="0">
              <a:solidFill>
                <a:schemeClr val="accent5"/>
              </a:solidFill>
            </a:endParaRPr>
          </a:p>
        </p:txBody>
      </p:sp>
      <p:sp>
        <p:nvSpPr>
          <p:cNvPr id="22" name="Rectangle 21"/>
          <p:cNvSpPr/>
          <p:nvPr/>
        </p:nvSpPr>
        <p:spPr>
          <a:xfrm>
            <a:off x="570964" y="1209091"/>
            <a:ext cx="11225348" cy="177933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b="1" dirty="0"/>
              <a:t>Job Data </a:t>
            </a:r>
            <a:r>
              <a:rPr lang="en-US" dirty="0"/>
              <a:t>page is used for many types of job-related updates, which can be made independent of a </a:t>
            </a:r>
            <a:r>
              <a:rPr lang="en-US" dirty="0" smtClean="0"/>
              <a:t>Position Data change.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However</a:t>
            </a:r>
            <a:r>
              <a:rPr lang="en-US" dirty="0"/>
              <a:t>, if a </a:t>
            </a:r>
            <a:r>
              <a:rPr lang="en-US" dirty="0" smtClean="0"/>
              <a:t>Position Data change </a:t>
            </a:r>
            <a:r>
              <a:rPr lang="en-US" dirty="0"/>
              <a:t>is made, PayPath automatically updates the employee’s </a:t>
            </a:r>
            <a:r>
              <a:rPr lang="en-US" b="1" dirty="0"/>
              <a:t>Job Data </a:t>
            </a:r>
            <a:r>
              <a:rPr lang="en-US" dirty="0"/>
              <a:t>page to display the new position information</a:t>
            </a:r>
            <a:r>
              <a:rPr lang="en-US" dirty="0" smtClean="0"/>
              <a:t>.</a:t>
            </a:r>
          </a:p>
          <a:p>
            <a:pPr marL="285750" indent="-285750">
              <a:lnSpc>
                <a:spcPct val="107000"/>
              </a:lnSpc>
              <a:spcAft>
                <a:spcPts val="800"/>
              </a:spcAft>
              <a:buFont typeface="Arial" panose="020B0604020202020204" pitchFamily="34" charset="0"/>
              <a:buChar char="•"/>
              <a:defRPr/>
            </a:pPr>
            <a:r>
              <a:rPr lang="en-US" dirty="0"/>
              <a:t>There are many types of </a:t>
            </a:r>
            <a:r>
              <a:rPr lang="en-US" b="1" dirty="0"/>
              <a:t>Job Data </a:t>
            </a:r>
            <a:r>
              <a:rPr lang="en-US" dirty="0"/>
              <a:t>changes, most of which fall into the first three categories</a:t>
            </a:r>
            <a:r>
              <a:rPr lang="en-US" dirty="0" smtClean="0"/>
              <a:t>.</a:t>
            </a:r>
            <a:endParaRPr lang="en-US" dirty="0"/>
          </a:p>
        </p:txBody>
      </p:sp>
      <p:grpSp>
        <p:nvGrpSpPr>
          <p:cNvPr id="4" name="Group 3"/>
          <p:cNvGrpSpPr/>
          <p:nvPr/>
        </p:nvGrpSpPr>
        <p:grpSpPr>
          <a:xfrm>
            <a:off x="1903719" y="3377387"/>
            <a:ext cx="8371127" cy="1900238"/>
            <a:chOff x="375166" y="2886066"/>
            <a:chExt cx="8371127" cy="1900238"/>
          </a:xfrm>
        </p:grpSpPr>
        <p:sp>
          <p:nvSpPr>
            <p:cNvPr id="5" name="Freeform 4"/>
            <p:cNvSpPr/>
            <p:nvPr/>
          </p:nvSpPr>
          <p:spPr>
            <a:xfrm>
              <a:off x="375166"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Data</a:t>
              </a:r>
              <a:endParaRPr lang="en-US" sz="2400" b="1" kern="1200" dirty="0">
                <a:latin typeface="Arial" panose="020B0604020202020204" pitchFamily="34" charset="0"/>
                <a:cs typeface="Arial" panose="020B0604020202020204" pitchFamily="34" charset="0"/>
              </a:endParaRPr>
            </a:p>
          </p:txBody>
        </p:sp>
        <p:sp>
          <p:nvSpPr>
            <p:cNvPr id="6" name="Freeform 5"/>
            <p:cNvSpPr/>
            <p:nvPr/>
          </p:nvSpPr>
          <p:spPr>
            <a:xfrm>
              <a:off x="2520700"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Pay Rate</a:t>
              </a:r>
              <a:endParaRPr lang="en-US" sz="2400" b="1" kern="1200" dirty="0">
                <a:latin typeface="Arial" panose="020B0604020202020204" pitchFamily="34" charset="0"/>
                <a:cs typeface="Arial" panose="020B0604020202020204" pitchFamily="34" charset="0"/>
              </a:endParaRPr>
            </a:p>
          </p:txBody>
        </p:sp>
        <p:sp>
          <p:nvSpPr>
            <p:cNvPr id="7" name="Freeform 6"/>
            <p:cNvSpPr/>
            <p:nvPr/>
          </p:nvSpPr>
          <p:spPr>
            <a:xfrm>
              <a:off x="4666233"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Job Earnings Distribution (JED)</a:t>
              </a:r>
              <a:endParaRPr lang="en-US" sz="2400" b="1" kern="1200" dirty="0">
                <a:latin typeface="Arial" panose="020B0604020202020204" pitchFamily="34" charset="0"/>
                <a:cs typeface="Arial" panose="020B0604020202020204" pitchFamily="34" charset="0"/>
              </a:endParaRPr>
            </a:p>
          </p:txBody>
        </p:sp>
        <p:sp>
          <p:nvSpPr>
            <p:cNvPr id="8" name="Freeform 7"/>
            <p:cNvSpPr/>
            <p:nvPr/>
          </p:nvSpPr>
          <p:spPr>
            <a:xfrm>
              <a:off x="6826053"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Short Work Break</a:t>
              </a:r>
              <a:endParaRPr lang="en-US" sz="24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992242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DATA   </a:t>
            </a:r>
            <a:endParaRPr lang="en-US" dirty="0">
              <a:solidFill>
                <a:schemeClr val="accent5"/>
              </a:solidFill>
            </a:endParaRPr>
          </a:p>
        </p:txBody>
      </p:sp>
      <p:sp>
        <p:nvSpPr>
          <p:cNvPr id="22" name="Rectangle 21"/>
          <p:cNvSpPr/>
          <p:nvPr/>
        </p:nvSpPr>
        <p:spPr>
          <a:xfrm>
            <a:off x="570964" y="1209091"/>
            <a:ext cx="11225348" cy="297619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Examples </a:t>
            </a:r>
            <a:r>
              <a:rPr lang="en-US" dirty="0"/>
              <a:t>of data changes requested through PayPath </a:t>
            </a:r>
            <a:r>
              <a:rPr lang="en-US" dirty="0" smtClean="0"/>
              <a:t>include:</a:t>
            </a:r>
          </a:p>
          <a:p>
            <a:pPr marL="742950" lvl="1" indent="-285750">
              <a:lnSpc>
                <a:spcPct val="107000"/>
              </a:lnSpc>
              <a:spcAft>
                <a:spcPts val="800"/>
              </a:spcAft>
              <a:buFont typeface="Wingdings" panose="05000000000000000000" pitchFamily="2" charset="2"/>
              <a:buChar char="Ø"/>
              <a:defRPr/>
            </a:pPr>
            <a:r>
              <a:rPr lang="en-US" dirty="0" smtClean="0"/>
              <a:t>Extension </a:t>
            </a:r>
            <a:r>
              <a:rPr lang="en-US" dirty="0"/>
              <a:t>of Appointment End </a:t>
            </a:r>
            <a:r>
              <a:rPr lang="en-US" dirty="0" smtClean="0"/>
              <a:t>Date</a:t>
            </a:r>
          </a:p>
          <a:p>
            <a:pPr marL="742950" lvl="1" indent="-285750">
              <a:lnSpc>
                <a:spcPct val="107000"/>
              </a:lnSpc>
              <a:spcAft>
                <a:spcPts val="800"/>
              </a:spcAft>
              <a:buFont typeface="Wingdings" panose="05000000000000000000" pitchFamily="2" charset="2"/>
              <a:buChar char="Ø"/>
              <a:defRPr/>
            </a:pPr>
            <a:r>
              <a:rPr lang="en-US" dirty="0" smtClean="0"/>
              <a:t>Extension </a:t>
            </a:r>
            <a:r>
              <a:rPr lang="en-US" dirty="0"/>
              <a:t>of Location Use End </a:t>
            </a:r>
            <a:r>
              <a:rPr lang="en-US" dirty="0" smtClean="0"/>
              <a:t>Date</a:t>
            </a:r>
          </a:p>
          <a:p>
            <a:pPr marL="742950" lvl="1" indent="-285750">
              <a:lnSpc>
                <a:spcPct val="107000"/>
              </a:lnSpc>
              <a:spcAft>
                <a:spcPts val="800"/>
              </a:spcAft>
              <a:buFont typeface="Wingdings" panose="05000000000000000000" pitchFamily="2" charset="2"/>
              <a:buChar char="Ø"/>
              <a:defRPr/>
            </a:pPr>
            <a:r>
              <a:rPr lang="en-US" dirty="0" smtClean="0"/>
              <a:t>Academic Reappointment</a:t>
            </a:r>
          </a:p>
          <a:p>
            <a:pPr marL="742950" lvl="1" indent="-285750">
              <a:lnSpc>
                <a:spcPct val="107000"/>
              </a:lnSpc>
              <a:spcAft>
                <a:spcPts val="800"/>
              </a:spcAft>
              <a:buFont typeface="Wingdings" panose="05000000000000000000" pitchFamily="2" charset="2"/>
              <a:buChar char="Ø"/>
              <a:defRPr/>
            </a:pPr>
            <a:r>
              <a:rPr lang="en-US" dirty="0" smtClean="0"/>
              <a:t>Change </a:t>
            </a:r>
            <a:r>
              <a:rPr lang="en-US" dirty="0"/>
              <a:t>from Limited to Career Status and </a:t>
            </a:r>
            <a:br>
              <a:rPr lang="en-US" dirty="0"/>
            </a:br>
            <a:r>
              <a:rPr lang="en-US" dirty="0"/>
              <a:t>Change of Employee Class (Staff </a:t>
            </a:r>
            <a:r>
              <a:rPr lang="en-US" dirty="0" smtClean="0"/>
              <a:t>Only)</a:t>
            </a:r>
          </a:p>
          <a:p>
            <a:pPr marL="742950" lvl="1" indent="-285750">
              <a:lnSpc>
                <a:spcPct val="107000"/>
              </a:lnSpc>
              <a:spcAft>
                <a:spcPts val="800"/>
              </a:spcAft>
              <a:buFont typeface="Wingdings" panose="05000000000000000000" pitchFamily="2" charset="2"/>
              <a:buChar char="Ø"/>
              <a:defRPr/>
            </a:pPr>
            <a:r>
              <a:rPr lang="en-US" dirty="0" smtClean="0"/>
              <a:t>Update </a:t>
            </a:r>
            <a:r>
              <a:rPr lang="en-US" dirty="0"/>
              <a:t>to Probation Code and/or Probation </a:t>
            </a:r>
            <a:br>
              <a:rPr lang="en-US" dirty="0"/>
            </a:br>
            <a:r>
              <a:rPr lang="en-US" dirty="0" smtClean="0"/>
              <a:t>Date</a:t>
            </a:r>
            <a:endParaRPr lang="en-US" dirty="0"/>
          </a:p>
        </p:txBody>
      </p:sp>
      <p:sp>
        <p:nvSpPr>
          <p:cNvPr id="5" name="Freeform 4"/>
          <p:cNvSpPr/>
          <p:nvPr/>
        </p:nvSpPr>
        <p:spPr>
          <a:xfrm>
            <a:off x="9876072" y="362304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Data</a:t>
            </a:r>
            <a:endParaRPr lang="en-US" sz="2400"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465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PAY CHANGE   </a:t>
            </a:r>
            <a:endParaRPr lang="en-US" dirty="0">
              <a:solidFill>
                <a:schemeClr val="accent5"/>
              </a:solidFill>
            </a:endParaRPr>
          </a:p>
        </p:txBody>
      </p:sp>
      <p:sp>
        <p:nvSpPr>
          <p:cNvPr id="22" name="Rectangle 21"/>
          <p:cNvSpPr/>
          <p:nvPr/>
        </p:nvSpPr>
        <p:spPr>
          <a:xfrm>
            <a:off x="570964" y="1209091"/>
            <a:ext cx="11225348" cy="347774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Examples </a:t>
            </a:r>
            <a:r>
              <a:rPr lang="en-US" dirty="0"/>
              <a:t>of pay changes requested through PayPath </a:t>
            </a:r>
            <a:r>
              <a:rPr lang="en-US" dirty="0" smtClean="0"/>
              <a:t>include:</a:t>
            </a:r>
          </a:p>
          <a:p>
            <a:pPr marL="742950" lvl="1" indent="-285750">
              <a:lnSpc>
                <a:spcPct val="107000"/>
              </a:lnSpc>
              <a:spcAft>
                <a:spcPts val="800"/>
              </a:spcAft>
              <a:buFont typeface="Wingdings" panose="05000000000000000000" pitchFamily="2" charset="2"/>
              <a:buChar char="Ø"/>
              <a:defRPr/>
            </a:pPr>
            <a:r>
              <a:rPr lang="en-US" dirty="0" smtClean="0"/>
              <a:t>Change </a:t>
            </a:r>
            <a:r>
              <a:rPr lang="en-US" dirty="0"/>
              <a:t>to rate of pay for staff or </a:t>
            </a:r>
            <a:r>
              <a:rPr lang="en-US" dirty="0" smtClean="0"/>
              <a:t>academic</a:t>
            </a:r>
          </a:p>
          <a:p>
            <a:pPr marL="1200150" lvl="2" indent="-285750">
              <a:lnSpc>
                <a:spcPct val="107000"/>
              </a:lnSpc>
              <a:spcAft>
                <a:spcPts val="800"/>
              </a:spcAft>
              <a:buFont typeface="Wingdings" panose="05000000000000000000" pitchFamily="2" charset="2"/>
              <a:buChar char="ü"/>
              <a:defRPr/>
            </a:pPr>
            <a:r>
              <a:rPr lang="en-US" dirty="0" smtClean="0"/>
              <a:t>Merit/Reappointment</a:t>
            </a:r>
          </a:p>
          <a:p>
            <a:pPr marL="1200150" lvl="2" indent="-285750">
              <a:lnSpc>
                <a:spcPct val="107000"/>
              </a:lnSpc>
              <a:spcAft>
                <a:spcPts val="800"/>
              </a:spcAft>
              <a:buFont typeface="Wingdings" panose="05000000000000000000" pitchFamily="2" charset="2"/>
              <a:buChar char="ü"/>
              <a:defRPr/>
            </a:pPr>
            <a:r>
              <a:rPr lang="en-US" dirty="0" smtClean="0"/>
              <a:t>Equity increases</a:t>
            </a:r>
          </a:p>
          <a:p>
            <a:pPr marL="1200150" lvl="2" indent="-285750">
              <a:lnSpc>
                <a:spcPct val="107000"/>
              </a:lnSpc>
              <a:spcAft>
                <a:spcPts val="800"/>
              </a:spcAft>
              <a:buFont typeface="Wingdings" panose="05000000000000000000" pitchFamily="2" charset="2"/>
              <a:buChar char="ü"/>
              <a:defRPr/>
            </a:pPr>
            <a:r>
              <a:rPr lang="en-US" dirty="0" smtClean="0"/>
              <a:t>Changes </a:t>
            </a:r>
            <a:r>
              <a:rPr lang="en-US" dirty="0"/>
              <a:t>to negotiated </a:t>
            </a:r>
            <a:r>
              <a:rPr lang="en-US" dirty="0" smtClean="0"/>
              <a:t>salaries</a:t>
            </a:r>
          </a:p>
          <a:p>
            <a:pPr marL="1200150" lvl="2" indent="-285750">
              <a:lnSpc>
                <a:spcPct val="107000"/>
              </a:lnSpc>
              <a:spcAft>
                <a:spcPts val="800"/>
              </a:spcAft>
              <a:buFont typeface="Wingdings" panose="05000000000000000000" pitchFamily="2" charset="2"/>
              <a:buChar char="ü"/>
              <a:defRPr/>
            </a:pPr>
            <a:r>
              <a:rPr lang="en-US" dirty="0" smtClean="0"/>
              <a:t>Adjustments </a:t>
            </a:r>
            <a:r>
              <a:rPr lang="en-US" dirty="0"/>
              <a:t>to off-scale salary </a:t>
            </a:r>
            <a:r>
              <a:rPr lang="en-US" dirty="0" smtClean="0"/>
              <a:t>amounts</a:t>
            </a:r>
          </a:p>
          <a:p>
            <a:pPr marL="1200150" lvl="2" indent="-285750">
              <a:lnSpc>
                <a:spcPct val="107000"/>
              </a:lnSpc>
              <a:spcAft>
                <a:spcPts val="800"/>
              </a:spcAft>
              <a:buFont typeface="Wingdings" panose="05000000000000000000" pitchFamily="2" charset="2"/>
              <a:buChar char="ü"/>
              <a:defRPr/>
            </a:pPr>
            <a:r>
              <a:rPr lang="en-US" dirty="0" smtClean="0"/>
              <a:t>Step </a:t>
            </a:r>
            <a:r>
              <a:rPr lang="en-US" dirty="0"/>
              <a:t>increase </a:t>
            </a:r>
            <a:r>
              <a:rPr lang="en-US" dirty="0" smtClean="0"/>
              <a:t>progression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Pay </a:t>
            </a:r>
            <a:r>
              <a:rPr lang="en-US" dirty="0"/>
              <a:t>components (for example, X, X</a:t>
            </a:r>
            <a:r>
              <a:rPr lang="en-US" dirty="0" smtClean="0"/>
              <a:t>’, </a:t>
            </a:r>
            <a:r>
              <a:rPr lang="en-US" dirty="0"/>
              <a:t>or </a:t>
            </a:r>
            <a:r>
              <a:rPr lang="en-US" dirty="0" smtClean="0"/>
              <a:t>Annual </a:t>
            </a:r>
            <a:r>
              <a:rPr lang="en-US" dirty="0"/>
              <a:t>Salary) automatically populate </a:t>
            </a:r>
            <a:br>
              <a:rPr lang="en-US" dirty="0"/>
            </a:br>
            <a:r>
              <a:rPr lang="en-US" dirty="0"/>
              <a:t>based on selection of a salary step. </a:t>
            </a:r>
          </a:p>
        </p:txBody>
      </p:sp>
      <p:sp>
        <p:nvSpPr>
          <p:cNvPr id="6" name="Freeform 5"/>
          <p:cNvSpPr/>
          <p:nvPr/>
        </p:nvSpPr>
        <p:spPr>
          <a:xfrm>
            <a:off x="9754017" y="3786820"/>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Pay Rate</a:t>
            </a:r>
            <a:endParaRPr lang="en-US" sz="2400"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8938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JOB EARNINGS DISTRIBUTION   </a:t>
            </a:r>
            <a:endParaRPr lang="en-US" dirty="0">
              <a:solidFill>
                <a:schemeClr val="accent5"/>
              </a:solidFill>
            </a:endParaRPr>
          </a:p>
        </p:txBody>
      </p:sp>
      <p:sp>
        <p:nvSpPr>
          <p:cNvPr id="22" name="Rectangle 21"/>
          <p:cNvSpPr/>
          <p:nvPr/>
        </p:nvSpPr>
        <p:spPr>
          <a:xfrm>
            <a:off x="570964" y="1209091"/>
            <a:ext cx="11225348" cy="297619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dirty="0"/>
              <a:t>Job Earnings Distribution (JED) is primarily used to distribute earnings by earn </a:t>
            </a:r>
            <a:r>
              <a:rPr lang="en-US" dirty="0" smtClean="0"/>
              <a:t>codes, </a:t>
            </a:r>
            <a:r>
              <a:rPr lang="en-US" dirty="0"/>
              <a:t>either by percentage or by amount, and is important for exempt employees as it controls how much they are paid when an adjustment to their FTE is not applicable.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Examples </a:t>
            </a:r>
            <a:r>
              <a:rPr lang="en-US" dirty="0"/>
              <a:t>of JED changes requested through PayPath include: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Employee </a:t>
            </a:r>
            <a:r>
              <a:rPr lang="en-US" dirty="0"/>
              <a:t>Reduction in Time (</a:t>
            </a:r>
            <a:r>
              <a:rPr lang="en-US" dirty="0" smtClean="0"/>
              <a:t>ERIT)</a:t>
            </a:r>
          </a:p>
          <a:p>
            <a:pPr marL="742950" lvl="1" indent="-285750">
              <a:lnSpc>
                <a:spcPct val="107000"/>
              </a:lnSpc>
              <a:spcAft>
                <a:spcPts val="800"/>
              </a:spcAft>
              <a:buFont typeface="Wingdings" panose="05000000000000000000" pitchFamily="2" charset="2"/>
              <a:buChar char="Ø"/>
              <a:defRPr/>
            </a:pPr>
            <a:r>
              <a:rPr lang="en-US" dirty="0" smtClean="0"/>
              <a:t>Phased </a:t>
            </a:r>
            <a:r>
              <a:rPr lang="en-US" dirty="0"/>
              <a:t>Retirement </a:t>
            </a:r>
            <a:r>
              <a:rPr lang="en-US" dirty="0" smtClean="0"/>
              <a:t>Program</a:t>
            </a:r>
          </a:p>
          <a:p>
            <a:pPr marL="742950" lvl="1" indent="-285750">
              <a:lnSpc>
                <a:spcPct val="107000"/>
              </a:lnSpc>
              <a:spcAft>
                <a:spcPts val="800"/>
              </a:spcAft>
              <a:buFont typeface="Wingdings" panose="05000000000000000000" pitchFamily="2" charset="2"/>
              <a:buChar char="Ø"/>
              <a:defRPr/>
            </a:pPr>
            <a:r>
              <a:rPr lang="en-US" dirty="0" smtClean="0"/>
              <a:t>HSCP-related </a:t>
            </a:r>
            <a:r>
              <a:rPr lang="en-US" dirty="0"/>
              <a:t>automated JED by Earn </a:t>
            </a:r>
            <a:r>
              <a:rPr lang="en-US" dirty="0" smtClean="0"/>
              <a:t>Code</a:t>
            </a:r>
          </a:p>
          <a:p>
            <a:pPr marL="742950" lvl="1" indent="-285750">
              <a:lnSpc>
                <a:spcPct val="107000"/>
              </a:lnSpc>
              <a:spcAft>
                <a:spcPts val="800"/>
              </a:spcAft>
              <a:buFont typeface="Wingdings" panose="05000000000000000000" pitchFamily="2" charset="2"/>
              <a:buChar char="Ø"/>
              <a:defRPr/>
            </a:pPr>
            <a:r>
              <a:rPr lang="en-US" dirty="0" smtClean="0"/>
              <a:t>NSTP-Negotiated </a:t>
            </a:r>
            <a:r>
              <a:rPr lang="en-US" dirty="0"/>
              <a:t>Salary Trial </a:t>
            </a:r>
            <a:r>
              <a:rPr lang="en-US" dirty="0" smtClean="0"/>
              <a:t>Program</a:t>
            </a:r>
            <a:endParaRPr lang="en-US" dirty="0"/>
          </a:p>
        </p:txBody>
      </p:sp>
      <p:sp>
        <p:nvSpPr>
          <p:cNvPr id="5" name="Freeform 4"/>
          <p:cNvSpPr/>
          <p:nvPr/>
        </p:nvSpPr>
        <p:spPr>
          <a:xfrm>
            <a:off x="9975215" y="3966640"/>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Job Earnings Distribution (JED)</a:t>
            </a:r>
            <a:endParaRPr lang="en-US" sz="2400"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984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SHORT WORK BREAK   </a:t>
            </a:r>
            <a:endParaRPr lang="en-US" dirty="0">
              <a:solidFill>
                <a:schemeClr val="accent5"/>
              </a:solidFill>
            </a:endParaRPr>
          </a:p>
        </p:txBody>
      </p:sp>
      <p:sp>
        <p:nvSpPr>
          <p:cNvPr id="22" name="Rectangle 21"/>
          <p:cNvSpPr/>
          <p:nvPr/>
        </p:nvSpPr>
        <p:spPr>
          <a:xfrm>
            <a:off x="570964" y="1209091"/>
            <a:ext cx="11225348" cy="2372060"/>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dirty="0"/>
              <a:t>UCPath Short Work Break (SWB) process refers to placing an employee on, or returning them from, a short work </a:t>
            </a:r>
            <a:r>
              <a:rPr lang="en-US" dirty="0" smtClean="0"/>
              <a:t>break.</a:t>
            </a:r>
          </a:p>
          <a:p>
            <a:pPr marL="742950" lvl="1" indent="-285750">
              <a:lnSpc>
                <a:spcPct val="107000"/>
              </a:lnSpc>
              <a:spcAft>
                <a:spcPts val="800"/>
              </a:spcAft>
              <a:buFont typeface="Wingdings" panose="05000000000000000000" pitchFamily="2" charset="2"/>
              <a:buChar char="Ø"/>
              <a:defRPr/>
            </a:pPr>
            <a:r>
              <a:rPr lang="en-US" dirty="0" smtClean="0"/>
              <a:t>The </a:t>
            </a:r>
            <a:r>
              <a:rPr lang="en-US" dirty="0"/>
              <a:t>action of SWB can be used to stop pay for an employee in the system for a temporary period of time and moves them to a </a:t>
            </a:r>
            <a:r>
              <a:rPr lang="en-US" dirty="0" smtClean="0"/>
              <a:t>“work break” status.</a:t>
            </a:r>
          </a:p>
          <a:p>
            <a:pPr marL="742950" lvl="1" indent="-285750">
              <a:lnSpc>
                <a:spcPct val="107000"/>
              </a:lnSpc>
              <a:spcAft>
                <a:spcPts val="800"/>
              </a:spcAft>
              <a:buFont typeface="Wingdings" panose="05000000000000000000" pitchFamily="2" charset="2"/>
              <a:buChar char="Ø"/>
              <a:defRPr/>
            </a:pPr>
            <a:r>
              <a:rPr lang="en-US" dirty="0" smtClean="0"/>
              <a:t>Employees </a:t>
            </a:r>
            <a:r>
              <a:rPr lang="en-US" dirty="0"/>
              <a:t>on SWB are monitored </a:t>
            </a:r>
            <a:r>
              <a:rPr lang="en-US" dirty="0" smtClean="0"/>
              <a:t>on </a:t>
            </a:r>
            <a:r>
              <a:rPr lang="en-US" dirty="0"/>
              <a:t>a regular basis. The UCPath Center is responsible for monitoring the </a:t>
            </a:r>
            <a:r>
              <a:rPr lang="en-US" dirty="0" smtClean="0"/>
              <a:t>Short </a:t>
            </a:r>
            <a:r>
              <a:rPr lang="en-US" dirty="0"/>
              <a:t>Work Break Audit </a:t>
            </a:r>
            <a:r>
              <a:rPr lang="en-US" dirty="0" smtClean="0"/>
              <a:t>Report, </a:t>
            </a:r>
            <a:r>
              <a:rPr lang="en-US" dirty="0"/>
              <a:t>and works </a:t>
            </a:r>
            <a:r>
              <a:rPr lang="en-US" dirty="0" smtClean="0"/>
              <a:t>with </a:t>
            </a:r>
            <a:r>
              <a:rPr lang="en-US" dirty="0"/>
              <a:t>Locations to confirm the appropriate </a:t>
            </a:r>
            <a:br>
              <a:rPr lang="en-US" dirty="0"/>
            </a:br>
            <a:r>
              <a:rPr lang="en-US" dirty="0"/>
              <a:t>course of action regarding the employee </a:t>
            </a:r>
            <a:r>
              <a:rPr lang="en-US" dirty="0" smtClean="0"/>
              <a:t>on </a:t>
            </a:r>
            <a:r>
              <a:rPr lang="en-US" dirty="0"/>
              <a:t>SWB. </a:t>
            </a:r>
          </a:p>
        </p:txBody>
      </p:sp>
      <p:sp>
        <p:nvSpPr>
          <p:cNvPr id="6" name="Freeform 5"/>
          <p:cNvSpPr/>
          <p:nvPr/>
        </p:nvSpPr>
        <p:spPr>
          <a:xfrm>
            <a:off x="9876072" y="3857453"/>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Short Work Break</a:t>
            </a:r>
            <a:endParaRPr lang="en-US" sz="2400"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2855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SHORT WORK BREAK – ACADEMIC EXAMPLES   </a:t>
            </a:r>
            <a:endParaRPr lang="en-US" dirty="0">
              <a:solidFill>
                <a:schemeClr val="accent5"/>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2625933708"/>
              </p:ext>
            </p:extLst>
          </p:nvPr>
        </p:nvGraphicFramePr>
        <p:xfrm>
          <a:off x="534418" y="1172702"/>
          <a:ext cx="8566483" cy="4902941"/>
        </p:xfrm>
        <a:graphic>
          <a:graphicData uri="http://schemas.openxmlformats.org/drawingml/2006/table">
            <a:tbl>
              <a:tblPr firstRow="1" bandRow="1">
                <a:tableStyleId>{5C22544A-7EE6-4342-B048-85BDC9FD1C3A}</a:tableStyleId>
              </a:tblPr>
              <a:tblGrid>
                <a:gridCol w="2114208">
                  <a:extLst>
                    <a:ext uri="{9D8B030D-6E8A-4147-A177-3AD203B41FA5}">
                      <a16:colId xmlns:a16="http://schemas.microsoft.com/office/drawing/2014/main" val="20000"/>
                    </a:ext>
                  </a:extLst>
                </a:gridCol>
                <a:gridCol w="6452275">
                  <a:extLst>
                    <a:ext uri="{9D8B030D-6E8A-4147-A177-3AD203B41FA5}">
                      <a16:colId xmlns:a16="http://schemas.microsoft.com/office/drawing/2014/main" val="20001"/>
                    </a:ext>
                  </a:extLst>
                </a:gridCol>
              </a:tblGrid>
              <a:tr h="408763">
                <a:tc>
                  <a:txBody>
                    <a:bodyPr/>
                    <a:lstStyle/>
                    <a:p>
                      <a:pPr marL="0" marR="0" fontAlgn="t">
                        <a:lnSpc>
                          <a:spcPct val="115000"/>
                        </a:lnSpc>
                        <a:spcBef>
                          <a:spcPts val="0"/>
                        </a:spcBef>
                        <a:spcAft>
                          <a:spcPts val="0"/>
                        </a:spcAft>
                      </a:pPr>
                      <a:r>
                        <a:rPr lang="en-US" sz="1800" kern="1200" dirty="0">
                          <a:effectLst/>
                        </a:rPr>
                        <a:t>Type</a:t>
                      </a:r>
                      <a:endParaRPr lang="en-US" sz="1800" dirty="0">
                        <a:effectLst/>
                        <a:latin typeface="Calibri"/>
                        <a:ea typeface="Times New Roman"/>
                        <a:cs typeface="Times New Roman"/>
                      </a:endParaRPr>
                    </a:p>
                  </a:txBody>
                  <a:tcPr/>
                </a:tc>
                <a:tc>
                  <a:txBody>
                    <a:bodyPr/>
                    <a:lstStyle/>
                    <a:p>
                      <a:pPr marL="0" marR="0" fontAlgn="t">
                        <a:lnSpc>
                          <a:spcPct val="115000"/>
                        </a:lnSpc>
                        <a:spcBef>
                          <a:spcPts val="0"/>
                        </a:spcBef>
                        <a:spcAft>
                          <a:spcPts val="0"/>
                        </a:spcAft>
                      </a:pPr>
                      <a:r>
                        <a:rPr lang="en-US" sz="1800" kern="1200" dirty="0">
                          <a:effectLst/>
                        </a:rPr>
                        <a:t>Description</a:t>
                      </a:r>
                      <a:endParaRPr lang="en-US" sz="1800" dirty="0">
                        <a:effectLst/>
                        <a:latin typeface="Calibri"/>
                        <a:ea typeface="Times New Roman"/>
                        <a:cs typeface="Times New Roman"/>
                      </a:endParaRPr>
                    </a:p>
                  </a:txBody>
                  <a:tcPr/>
                </a:tc>
                <a:extLst>
                  <a:ext uri="{0D108BD9-81ED-4DB2-BD59-A6C34878D82A}">
                    <a16:rowId xmlns:a16="http://schemas.microsoft.com/office/drawing/2014/main" val="10000"/>
                  </a:ext>
                </a:extLst>
              </a:tr>
              <a:tr h="641911">
                <a:tc>
                  <a:txBody>
                    <a:bodyPr/>
                    <a:lstStyle/>
                    <a:p>
                      <a:pPr marL="0" marR="0" fontAlgn="t">
                        <a:lnSpc>
                          <a:spcPct val="115000"/>
                        </a:lnSpc>
                        <a:spcBef>
                          <a:spcPts val="0"/>
                        </a:spcBef>
                        <a:spcAft>
                          <a:spcPts val="0"/>
                        </a:spcAft>
                      </a:pPr>
                      <a:r>
                        <a:rPr lang="en-US" sz="1600" b="1" kern="1200" dirty="0">
                          <a:effectLst/>
                        </a:rPr>
                        <a:t>Academic Students</a:t>
                      </a:r>
                      <a:endParaRPr lang="en-US" sz="1600" b="1" dirty="0">
                        <a:effectLst/>
                        <a:latin typeface="Calibri"/>
                        <a:ea typeface="Times New Roman"/>
                        <a:cs typeface="Times New Roman"/>
                      </a:endParaRPr>
                    </a:p>
                  </a:txBody>
                  <a:tcPr/>
                </a:tc>
                <a:tc>
                  <a:txBody>
                    <a:bodyPr/>
                    <a:lstStyle/>
                    <a:p>
                      <a:pPr marL="0" marR="0" fontAlgn="t">
                        <a:lnSpc>
                          <a:spcPct val="115000"/>
                        </a:lnSpc>
                        <a:spcBef>
                          <a:spcPts val="0"/>
                        </a:spcBef>
                        <a:spcAft>
                          <a:spcPts val="0"/>
                        </a:spcAft>
                      </a:pPr>
                      <a:r>
                        <a:rPr lang="en-US" sz="1600" kern="1200" dirty="0">
                          <a:effectLst/>
                        </a:rPr>
                        <a:t>Used to put academic students off pay status over the summer or in between quarters/semesters.</a:t>
                      </a:r>
                      <a:endParaRPr lang="en-US" sz="1600" dirty="0">
                        <a:effectLst/>
                        <a:latin typeface="Calibri"/>
                        <a:ea typeface="Times New Roman"/>
                        <a:cs typeface="Times New Roman"/>
                      </a:endParaRPr>
                    </a:p>
                  </a:txBody>
                  <a:tcPr/>
                </a:tc>
                <a:extLst>
                  <a:ext uri="{0D108BD9-81ED-4DB2-BD59-A6C34878D82A}">
                    <a16:rowId xmlns:a16="http://schemas.microsoft.com/office/drawing/2014/main" val="10001"/>
                  </a:ext>
                </a:extLst>
              </a:tr>
              <a:tr h="829293">
                <a:tc>
                  <a:txBody>
                    <a:bodyPr/>
                    <a:lstStyle/>
                    <a:p>
                      <a:pPr marL="0" marR="0" fontAlgn="t">
                        <a:lnSpc>
                          <a:spcPct val="115000"/>
                        </a:lnSpc>
                        <a:spcBef>
                          <a:spcPts val="0"/>
                        </a:spcBef>
                        <a:spcAft>
                          <a:spcPts val="0"/>
                        </a:spcAft>
                      </a:pPr>
                      <a:r>
                        <a:rPr lang="en-US" sz="1600" b="1" kern="1200" dirty="0">
                          <a:effectLst/>
                        </a:rPr>
                        <a:t>Unit 18- Benefits Bridge Eligible</a:t>
                      </a:r>
                      <a:endParaRPr lang="en-US" sz="1600" b="1" dirty="0">
                        <a:effectLst/>
                        <a:latin typeface="Calibri"/>
                        <a:ea typeface="Times New Roman"/>
                        <a:cs typeface="Times New Roman"/>
                      </a:endParaRPr>
                    </a:p>
                  </a:txBody>
                  <a:tcPr/>
                </a:tc>
                <a:tc>
                  <a:txBody>
                    <a:bodyPr/>
                    <a:lstStyle/>
                    <a:p>
                      <a:pPr marL="0" marR="0" fontAlgn="t">
                        <a:lnSpc>
                          <a:spcPct val="115000"/>
                        </a:lnSpc>
                        <a:spcBef>
                          <a:spcPts val="0"/>
                        </a:spcBef>
                        <a:spcAft>
                          <a:spcPts val="0"/>
                        </a:spcAft>
                      </a:pPr>
                      <a:r>
                        <a:rPr lang="en-US" sz="1600" kern="1200" dirty="0">
                          <a:effectLst/>
                        </a:rPr>
                        <a:t>Used to put a Unit 18 employee off pay status in between quarters/ semesters of active employment. The employee is eligible to request a Benefits Bridge.</a:t>
                      </a:r>
                      <a:endParaRPr lang="en-US" sz="1600" dirty="0">
                        <a:effectLst/>
                        <a:latin typeface="Calibri"/>
                        <a:ea typeface="Times New Roman"/>
                        <a:cs typeface="Times New Roman"/>
                      </a:endParaRPr>
                    </a:p>
                  </a:txBody>
                  <a:tcPr/>
                </a:tc>
                <a:extLst>
                  <a:ext uri="{0D108BD9-81ED-4DB2-BD59-A6C34878D82A}">
                    <a16:rowId xmlns:a16="http://schemas.microsoft.com/office/drawing/2014/main" val="10002"/>
                  </a:ext>
                </a:extLst>
              </a:tr>
              <a:tr h="931847">
                <a:tc>
                  <a:txBody>
                    <a:bodyPr/>
                    <a:lstStyle/>
                    <a:p>
                      <a:pPr marL="0" marR="0" fontAlgn="t">
                        <a:lnSpc>
                          <a:spcPct val="115000"/>
                        </a:lnSpc>
                        <a:spcBef>
                          <a:spcPts val="0"/>
                        </a:spcBef>
                        <a:spcAft>
                          <a:spcPts val="0"/>
                        </a:spcAft>
                      </a:pPr>
                      <a:r>
                        <a:rPr lang="en-US" sz="1600" b="1" kern="1200" dirty="0">
                          <a:effectLst/>
                        </a:rPr>
                        <a:t>Unit 18- Benefits Bridge Not Eligible</a:t>
                      </a:r>
                      <a:endParaRPr lang="en-US" sz="1600" b="1" dirty="0">
                        <a:effectLst/>
                        <a:latin typeface="Calibri"/>
                        <a:ea typeface="Times New Roman"/>
                        <a:cs typeface="Times New Roman"/>
                      </a:endParaRPr>
                    </a:p>
                  </a:txBody>
                  <a:tcPr/>
                </a:tc>
                <a:tc>
                  <a:txBody>
                    <a:bodyPr/>
                    <a:lstStyle/>
                    <a:p>
                      <a:pPr marL="0" marR="0" fontAlgn="t">
                        <a:lnSpc>
                          <a:spcPct val="115000"/>
                        </a:lnSpc>
                        <a:spcBef>
                          <a:spcPts val="0"/>
                        </a:spcBef>
                        <a:spcAft>
                          <a:spcPts val="0"/>
                        </a:spcAft>
                      </a:pPr>
                      <a:r>
                        <a:rPr lang="en-US" sz="1600" kern="1200" dirty="0">
                          <a:effectLst/>
                        </a:rPr>
                        <a:t>Used to put a Unit 18 employee off pay status in between quarters/ semesters of active employment. The employee is not eligible to request a Benefits Bridge.</a:t>
                      </a:r>
                      <a:endParaRPr lang="en-US" sz="1600" dirty="0">
                        <a:effectLst/>
                        <a:latin typeface="Calibri"/>
                        <a:ea typeface="Times New Roman"/>
                        <a:cs typeface="Times New Roman"/>
                      </a:endParaRPr>
                    </a:p>
                  </a:txBody>
                  <a:tcPr/>
                </a:tc>
                <a:extLst>
                  <a:ext uri="{0D108BD9-81ED-4DB2-BD59-A6C34878D82A}">
                    <a16:rowId xmlns:a16="http://schemas.microsoft.com/office/drawing/2014/main" val="10003"/>
                  </a:ext>
                </a:extLst>
              </a:tr>
              <a:tr h="626605">
                <a:tc>
                  <a:txBody>
                    <a:bodyPr/>
                    <a:lstStyle/>
                    <a:p>
                      <a:pPr marL="0" marR="0" fontAlgn="t">
                        <a:lnSpc>
                          <a:spcPct val="115000"/>
                        </a:lnSpc>
                        <a:spcBef>
                          <a:spcPts val="0"/>
                        </a:spcBef>
                        <a:spcAft>
                          <a:spcPts val="0"/>
                        </a:spcAft>
                      </a:pPr>
                      <a:r>
                        <a:rPr lang="en-US" sz="1600" b="1" kern="1200" dirty="0">
                          <a:effectLst/>
                        </a:rPr>
                        <a:t>University Extension (UNEX)</a:t>
                      </a:r>
                      <a:endParaRPr lang="en-US" sz="1600" b="1" dirty="0">
                        <a:effectLst/>
                        <a:latin typeface="Calibri"/>
                        <a:ea typeface="Times New Roman"/>
                        <a:cs typeface="Times New Roman"/>
                      </a:endParaRPr>
                    </a:p>
                  </a:txBody>
                  <a:tcPr/>
                </a:tc>
                <a:tc>
                  <a:txBody>
                    <a:bodyPr/>
                    <a:lstStyle/>
                    <a:p>
                      <a:pPr marL="0" marR="0" fontAlgn="t">
                        <a:lnSpc>
                          <a:spcPct val="115000"/>
                        </a:lnSpc>
                        <a:spcBef>
                          <a:spcPts val="0"/>
                        </a:spcBef>
                        <a:spcAft>
                          <a:spcPts val="0"/>
                        </a:spcAft>
                      </a:pPr>
                      <a:r>
                        <a:rPr lang="en-US" sz="1600" kern="1200" dirty="0">
                          <a:effectLst/>
                        </a:rPr>
                        <a:t>Used to put a UNEX Teacher off pay status in between periods of active employment. </a:t>
                      </a:r>
                      <a:endParaRPr lang="en-US" sz="1600" dirty="0">
                        <a:effectLst/>
                        <a:latin typeface="Calibri"/>
                        <a:ea typeface="Times New Roman"/>
                        <a:cs typeface="Times New Roman"/>
                      </a:endParaRPr>
                    </a:p>
                  </a:txBody>
                  <a:tcPr/>
                </a:tc>
                <a:extLst>
                  <a:ext uri="{0D108BD9-81ED-4DB2-BD59-A6C34878D82A}">
                    <a16:rowId xmlns:a16="http://schemas.microsoft.com/office/drawing/2014/main" val="10004"/>
                  </a:ext>
                </a:extLst>
              </a:tr>
              <a:tr h="671986">
                <a:tc>
                  <a:txBody>
                    <a:bodyPr/>
                    <a:lstStyle/>
                    <a:p>
                      <a:pPr marL="0" marR="0" fontAlgn="t">
                        <a:lnSpc>
                          <a:spcPct val="115000"/>
                        </a:lnSpc>
                        <a:spcBef>
                          <a:spcPts val="0"/>
                        </a:spcBef>
                        <a:spcAft>
                          <a:spcPts val="0"/>
                        </a:spcAft>
                      </a:pPr>
                      <a:r>
                        <a:rPr lang="en-US" sz="1600" b="1" kern="1200" dirty="0">
                          <a:effectLst/>
                        </a:rPr>
                        <a:t>Variable Appointment</a:t>
                      </a:r>
                      <a:endParaRPr lang="en-US" sz="1600" b="1" dirty="0">
                        <a:effectLst/>
                        <a:latin typeface="Calibri"/>
                        <a:ea typeface="Times New Roman"/>
                        <a:cs typeface="Times New Roman"/>
                      </a:endParaRPr>
                    </a:p>
                  </a:txBody>
                  <a:tcPr/>
                </a:tc>
                <a:tc>
                  <a:txBody>
                    <a:bodyPr/>
                    <a:lstStyle/>
                    <a:p>
                      <a:pPr marL="0" marR="0" fontAlgn="t">
                        <a:lnSpc>
                          <a:spcPct val="115000"/>
                        </a:lnSpc>
                        <a:spcBef>
                          <a:spcPts val="0"/>
                        </a:spcBef>
                        <a:spcAft>
                          <a:spcPts val="0"/>
                        </a:spcAft>
                      </a:pPr>
                      <a:r>
                        <a:rPr lang="en-US" sz="1600" kern="1200" dirty="0">
                          <a:effectLst/>
                        </a:rPr>
                        <a:t>Used to put an exempt academic employee with a highly variable schedule off pay status in between periods of active employment.</a:t>
                      </a:r>
                      <a:endParaRPr lang="en-US" sz="1600" dirty="0">
                        <a:effectLst/>
                        <a:latin typeface="Calibri"/>
                        <a:ea typeface="Times New Roman"/>
                        <a:cs typeface="Times New Roman"/>
                      </a:endParaRPr>
                    </a:p>
                  </a:txBody>
                  <a:tcPr/>
                </a:tc>
                <a:extLst>
                  <a:ext uri="{0D108BD9-81ED-4DB2-BD59-A6C34878D82A}">
                    <a16:rowId xmlns:a16="http://schemas.microsoft.com/office/drawing/2014/main" val="10005"/>
                  </a:ext>
                </a:extLst>
              </a:tr>
              <a:tr h="496816">
                <a:tc>
                  <a:txBody>
                    <a:bodyPr/>
                    <a:lstStyle/>
                    <a:p>
                      <a:pPr marL="0" marR="0" fontAlgn="t">
                        <a:lnSpc>
                          <a:spcPct val="115000"/>
                        </a:lnSpc>
                        <a:spcBef>
                          <a:spcPts val="0"/>
                        </a:spcBef>
                        <a:spcAft>
                          <a:spcPts val="0"/>
                        </a:spcAft>
                      </a:pPr>
                      <a:r>
                        <a:rPr lang="en-US" sz="1600" b="1" kern="1200" dirty="0">
                          <a:effectLst/>
                        </a:rPr>
                        <a:t>Research Funding Bridge</a:t>
                      </a:r>
                      <a:endParaRPr lang="en-US" sz="1600" b="1" dirty="0">
                        <a:effectLst/>
                        <a:latin typeface="Calibri"/>
                        <a:ea typeface="Times New Roman"/>
                        <a:cs typeface="Times New Roman"/>
                      </a:endParaRPr>
                    </a:p>
                  </a:txBody>
                  <a:tcPr/>
                </a:tc>
                <a:tc>
                  <a:txBody>
                    <a:bodyPr/>
                    <a:lstStyle/>
                    <a:p>
                      <a:pPr marL="0" marR="0" fontAlgn="t">
                        <a:lnSpc>
                          <a:spcPct val="115000"/>
                        </a:lnSpc>
                        <a:spcBef>
                          <a:spcPts val="0"/>
                        </a:spcBef>
                        <a:spcAft>
                          <a:spcPts val="0"/>
                        </a:spcAft>
                      </a:pPr>
                      <a:r>
                        <a:rPr lang="en-US" sz="1600" kern="1200" dirty="0">
                          <a:effectLst/>
                        </a:rPr>
                        <a:t>Used to place an employee that is awaiting research funding on SWB. </a:t>
                      </a:r>
                      <a:endParaRPr lang="en-US" sz="1600" dirty="0">
                        <a:effectLst/>
                        <a:latin typeface="Calibri"/>
                        <a:ea typeface="Times New Roman"/>
                        <a:cs typeface="Times New Roman"/>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36631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MULTIPLE JOB DATA CHANGES   </a:t>
            </a:r>
            <a:endParaRPr lang="en-US" dirty="0">
              <a:solidFill>
                <a:schemeClr val="accent5"/>
              </a:solidFill>
            </a:endParaRPr>
          </a:p>
        </p:txBody>
      </p:sp>
      <p:sp>
        <p:nvSpPr>
          <p:cNvPr id="22" name="Rectangle 21"/>
          <p:cNvSpPr/>
          <p:nvPr/>
        </p:nvSpPr>
        <p:spPr>
          <a:xfrm>
            <a:off x="486384" y="979170"/>
            <a:ext cx="11225348" cy="367177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Effective Date </a:t>
            </a:r>
            <a:r>
              <a:rPr lang="en-US" sz="2000" dirty="0"/>
              <a:t>sequencing is important when compensation is involved. Guidelines for entering multiple rows of </a:t>
            </a:r>
            <a:r>
              <a:rPr lang="en-US" sz="2000" b="1" dirty="0"/>
              <a:t>Job Data </a:t>
            </a:r>
            <a:r>
              <a:rPr lang="en-US" sz="2000" dirty="0"/>
              <a:t>in a single </a:t>
            </a:r>
            <a:r>
              <a:rPr lang="en-US" sz="2000" dirty="0" smtClean="0"/>
              <a:t>transaction:</a:t>
            </a:r>
          </a:p>
          <a:p>
            <a:pPr marL="800100" lvl="1" indent="-342900">
              <a:lnSpc>
                <a:spcPct val="107000"/>
              </a:lnSpc>
              <a:spcAft>
                <a:spcPts val="800"/>
              </a:spcAft>
              <a:buFont typeface="Wingdings" panose="05000000000000000000" pitchFamily="2" charset="2"/>
              <a:buChar char="Ø"/>
              <a:defRPr/>
            </a:pPr>
            <a:r>
              <a:rPr lang="en-US" sz="2000" dirty="0" smtClean="0"/>
              <a:t>Must </a:t>
            </a:r>
            <a:r>
              <a:rPr lang="en-US" sz="2000" dirty="0"/>
              <a:t>be the same </a:t>
            </a:r>
            <a:r>
              <a:rPr lang="en-US" sz="2000" b="1" dirty="0"/>
              <a:t>Effective </a:t>
            </a:r>
            <a:r>
              <a:rPr lang="en-US" sz="2000" b="1" dirty="0" smtClean="0"/>
              <a:t>Date</a:t>
            </a:r>
            <a:r>
              <a:rPr lang="en-US" sz="2000" dirty="0" smtClean="0"/>
              <a:t>.</a:t>
            </a:r>
          </a:p>
          <a:p>
            <a:pPr marL="1257300" lvl="2" indent="-342900">
              <a:lnSpc>
                <a:spcPct val="107000"/>
              </a:lnSpc>
              <a:spcAft>
                <a:spcPts val="800"/>
              </a:spcAft>
              <a:buFont typeface="Wingdings" panose="05000000000000000000" pitchFamily="2" charset="2"/>
              <a:buChar char="ü"/>
              <a:defRPr/>
            </a:pPr>
            <a:r>
              <a:rPr lang="en-US" sz="2000" dirty="0" smtClean="0"/>
              <a:t>The </a:t>
            </a:r>
            <a:r>
              <a:rPr lang="en-US" sz="2000" dirty="0"/>
              <a:t>sequence number is automatically populated when you add a row in the </a:t>
            </a:r>
            <a:r>
              <a:rPr lang="en-US" sz="2000" b="1" dirty="0"/>
              <a:t>Job Data </a:t>
            </a:r>
            <a:r>
              <a:rPr lang="en-US" sz="2000" dirty="0" smtClean="0"/>
              <a:t>tab.</a:t>
            </a:r>
          </a:p>
          <a:p>
            <a:pPr marL="342900" indent="-342900">
              <a:lnSpc>
                <a:spcPct val="107000"/>
              </a:lnSpc>
              <a:spcAft>
                <a:spcPts val="800"/>
              </a:spcAft>
              <a:buFont typeface="Arial" panose="020B0604020202020204" pitchFamily="34" charset="0"/>
              <a:buChar char="•"/>
              <a:defRPr/>
            </a:pPr>
            <a:r>
              <a:rPr lang="en-US" sz="2000" dirty="0" smtClean="0"/>
              <a:t>Enter </a:t>
            </a:r>
            <a:r>
              <a:rPr lang="en-US" sz="2000" dirty="0"/>
              <a:t>the rows in sequential order or the order in which they </a:t>
            </a:r>
            <a:r>
              <a:rPr lang="en-US" sz="2000" dirty="0" smtClean="0"/>
              <a:t>occur.</a:t>
            </a:r>
          </a:p>
          <a:p>
            <a:pPr marL="800100" lvl="1" indent="-342900">
              <a:lnSpc>
                <a:spcPct val="107000"/>
              </a:lnSpc>
              <a:spcAft>
                <a:spcPts val="800"/>
              </a:spcAft>
              <a:buFont typeface="Wingdings" panose="05000000000000000000" pitchFamily="2" charset="2"/>
              <a:buChar char="Ø"/>
              <a:defRPr/>
            </a:pPr>
            <a:r>
              <a:rPr lang="en-US" sz="2000" b="1" dirty="0" smtClean="0"/>
              <a:t>Seq</a:t>
            </a:r>
            <a:r>
              <a:rPr lang="en-US" sz="2000" b="1" dirty="0"/>
              <a:t>. 0 </a:t>
            </a:r>
            <a:r>
              <a:rPr lang="en-US" sz="2000" dirty="0"/>
              <a:t>is the first update, then add a </a:t>
            </a:r>
            <a:r>
              <a:rPr lang="en-US" sz="2000" dirty="0" smtClean="0"/>
              <a:t>row.</a:t>
            </a:r>
          </a:p>
          <a:p>
            <a:pPr marL="800100" lvl="1" indent="-342900">
              <a:lnSpc>
                <a:spcPct val="107000"/>
              </a:lnSpc>
              <a:spcAft>
                <a:spcPts val="800"/>
              </a:spcAft>
              <a:buFont typeface="Wingdings" panose="05000000000000000000" pitchFamily="2" charset="2"/>
              <a:buChar char="Ø"/>
              <a:defRPr/>
            </a:pPr>
            <a:r>
              <a:rPr lang="en-US" sz="2000" b="1" dirty="0" smtClean="0"/>
              <a:t>Seq</a:t>
            </a:r>
            <a:r>
              <a:rPr lang="en-US" sz="2000" b="1" dirty="0"/>
              <a:t>. 1 </a:t>
            </a:r>
            <a:r>
              <a:rPr lang="en-US" sz="2000" dirty="0"/>
              <a:t>is the next update, then add a </a:t>
            </a:r>
            <a:r>
              <a:rPr lang="en-US" sz="2000" dirty="0" smtClean="0"/>
              <a:t>row.</a:t>
            </a:r>
          </a:p>
          <a:p>
            <a:pPr marL="800100" lvl="1" indent="-342900">
              <a:lnSpc>
                <a:spcPct val="107000"/>
              </a:lnSpc>
              <a:spcAft>
                <a:spcPts val="800"/>
              </a:spcAft>
              <a:buFont typeface="Wingdings" panose="05000000000000000000" pitchFamily="2" charset="2"/>
              <a:buChar char="Ø"/>
              <a:defRPr/>
            </a:pPr>
            <a:r>
              <a:rPr lang="en-US" sz="2000" b="1" dirty="0" smtClean="0"/>
              <a:t>Seq</a:t>
            </a:r>
            <a:r>
              <a:rPr lang="en-US" sz="2000" b="1" dirty="0"/>
              <a:t>. 2 </a:t>
            </a:r>
            <a:r>
              <a:rPr lang="en-US" sz="2000" dirty="0"/>
              <a:t>is the next update, and so forth</a:t>
            </a:r>
            <a:r>
              <a:rPr lang="en-US" sz="2000"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921312002"/>
              </p:ext>
            </p:extLst>
          </p:nvPr>
        </p:nvGraphicFramePr>
        <p:xfrm>
          <a:off x="1277954" y="4650944"/>
          <a:ext cx="8229599" cy="2170176"/>
        </p:xfrm>
        <a:graphic>
          <a:graphicData uri="http://schemas.openxmlformats.org/drawingml/2006/table">
            <a:tbl>
              <a:tblPr firstRow="1" firstCol="1" bandRow="1">
                <a:tableStyleId>{21E4AEA4-8DFA-4A89-87EB-49C32662AFE0}</a:tableStyleId>
              </a:tblPr>
              <a:tblGrid>
                <a:gridCol w="1968058">
                  <a:extLst>
                    <a:ext uri="{9D8B030D-6E8A-4147-A177-3AD203B41FA5}">
                      <a16:colId xmlns:a16="http://schemas.microsoft.com/office/drawing/2014/main" val="20000"/>
                    </a:ext>
                  </a:extLst>
                </a:gridCol>
                <a:gridCol w="1251284">
                  <a:extLst>
                    <a:ext uri="{9D8B030D-6E8A-4147-A177-3AD203B41FA5}">
                      <a16:colId xmlns:a16="http://schemas.microsoft.com/office/drawing/2014/main" val="20001"/>
                    </a:ext>
                  </a:extLst>
                </a:gridCol>
                <a:gridCol w="1090863">
                  <a:extLst>
                    <a:ext uri="{9D8B030D-6E8A-4147-A177-3AD203B41FA5}">
                      <a16:colId xmlns:a16="http://schemas.microsoft.com/office/drawing/2014/main" val="20002"/>
                    </a:ext>
                  </a:extLst>
                </a:gridCol>
                <a:gridCol w="3919394">
                  <a:extLst>
                    <a:ext uri="{9D8B030D-6E8A-4147-A177-3AD203B41FA5}">
                      <a16:colId xmlns:a16="http://schemas.microsoft.com/office/drawing/2014/main" val="20003"/>
                    </a:ext>
                  </a:extLst>
                </a:gridCol>
              </a:tblGrid>
              <a:tr h="467063">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Action</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Effective </a:t>
                      </a:r>
                    </a:p>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Date</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Effective </a:t>
                      </a:r>
                      <a:endParaRPr lang="en-US" sz="1600" dirty="0" smtClean="0">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Seq.</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Notes</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extLst>
                  <a:ext uri="{0D108BD9-81ED-4DB2-BD59-A6C34878D82A}">
                    <a16:rowId xmlns:a16="http://schemas.microsoft.com/office/drawing/2014/main" val="10000"/>
                  </a:ext>
                </a:extLst>
              </a:tr>
              <a:tr h="420357">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Position Promotion</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3/1/2016</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0</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Position</a:t>
                      </a:r>
                      <a:r>
                        <a:rPr lang="en-US" sz="1600" baseline="0" dirty="0" smtClean="0">
                          <a:effectLst/>
                          <a:latin typeface="Arial" panose="020B0604020202020204" pitchFamily="34" charset="0"/>
                          <a:cs typeface="Arial" panose="020B0604020202020204" pitchFamily="34" charset="0"/>
                        </a:rPr>
                        <a:t> Data change automatically i</a:t>
                      </a:r>
                      <a:r>
                        <a:rPr lang="en-US" sz="1600" dirty="0" smtClean="0">
                          <a:effectLst/>
                          <a:latin typeface="Arial" panose="020B0604020202020204" pitchFamily="34" charset="0"/>
                          <a:cs typeface="Arial" panose="020B0604020202020204" pitchFamily="34" charset="0"/>
                        </a:rPr>
                        <a:t>nserts</a:t>
                      </a:r>
                      <a:r>
                        <a:rPr lang="en-US" sz="1600" baseline="0" dirty="0" smtClean="0">
                          <a:effectLst/>
                          <a:latin typeface="Arial" panose="020B0604020202020204" pitchFamily="34" charset="0"/>
                          <a:cs typeface="Arial" panose="020B0604020202020204" pitchFamily="34" charset="0"/>
                        </a:rPr>
                        <a:t> the first row</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 </a:t>
                      </a:r>
                      <a:r>
                        <a:rPr lang="en-US" sz="1600" dirty="0" smtClean="0">
                          <a:effectLst/>
                          <a:latin typeface="Arial" panose="020B0604020202020204" pitchFamily="34" charset="0"/>
                          <a:cs typeface="Arial" panose="020B0604020202020204" pitchFamily="34" charset="0"/>
                        </a:rPr>
                        <a:t>PayPath Job Data.</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extLst>
                  <a:ext uri="{0D108BD9-81ED-4DB2-BD59-A6C34878D82A}">
                    <a16:rowId xmlns:a16="http://schemas.microsoft.com/office/drawing/2014/main" val="10002"/>
                  </a:ext>
                </a:extLst>
              </a:tr>
              <a:tr h="420357">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Pay Rate Change</a:t>
                      </a:r>
                      <a:r>
                        <a:rPr lang="en-US" sz="1600" baseline="0" dirty="0" smtClean="0">
                          <a:effectLst/>
                          <a:latin typeface="Arial" panose="020B0604020202020204" pitchFamily="34" charset="0"/>
                          <a:cs typeface="Arial" panose="020B0604020202020204" pitchFamily="34" charset="0"/>
                        </a:rPr>
                        <a:t> / Promotion</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3/1/2016</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1</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just">
                        <a:spcBef>
                          <a:spcPts val="0"/>
                        </a:spcBef>
                        <a:spcAft>
                          <a:spcPts val="0"/>
                        </a:spcAft>
                      </a:pPr>
                      <a:r>
                        <a:rPr lang="en-US" sz="1600" dirty="0" smtClean="0">
                          <a:effectLst/>
                          <a:latin typeface="Arial" panose="020B0604020202020204" pitchFamily="34" charset="0"/>
                          <a:cs typeface="Arial" panose="020B0604020202020204" pitchFamily="34" charset="0"/>
                        </a:rPr>
                        <a:t>Second row added by user.</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extLst>
                  <a:ext uri="{0D108BD9-81ED-4DB2-BD59-A6C34878D82A}">
                    <a16:rowId xmlns:a16="http://schemas.microsoft.com/office/drawing/2014/main" val="10003"/>
                  </a:ext>
                </a:extLst>
              </a:tr>
              <a:tr h="420357">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Pay</a:t>
                      </a:r>
                      <a:r>
                        <a:rPr lang="en-US" sz="1600" baseline="0" dirty="0" smtClean="0">
                          <a:effectLst/>
                          <a:latin typeface="Arial" panose="020B0604020202020204" pitchFamily="34" charset="0"/>
                          <a:cs typeface="Arial" panose="020B0604020202020204" pitchFamily="34" charset="0"/>
                        </a:rPr>
                        <a:t> Rate Change / Equity</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3/1/2016</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2</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just">
                        <a:spcBef>
                          <a:spcPts val="0"/>
                        </a:spcBef>
                        <a:spcAft>
                          <a:spcPts val="0"/>
                        </a:spcAft>
                      </a:pPr>
                      <a:r>
                        <a:rPr lang="en-US" sz="1600" dirty="0" smtClean="0">
                          <a:effectLst/>
                          <a:latin typeface="Arial" panose="020B0604020202020204" pitchFamily="34" charset="0"/>
                          <a:cs typeface="Arial" panose="020B0604020202020204" pitchFamily="34" charset="0"/>
                        </a:rPr>
                        <a:t>Third</a:t>
                      </a:r>
                      <a:r>
                        <a:rPr lang="en-US" sz="1600" baseline="0" dirty="0" smtClean="0">
                          <a:effectLst/>
                          <a:latin typeface="Arial" panose="020B0604020202020204" pitchFamily="34" charset="0"/>
                          <a:cs typeface="Arial" panose="020B0604020202020204" pitchFamily="34" charset="0"/>
                        </a:rPr>
                        <a:t> row added by user.</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17805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JOB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3" name="Picture 2"/>
          <p:cNvPicPr>
            <a:picLocks noChangeAspect="1"/>
          </p:cNvPicPr>
          <p:nvPr/>
        </p:nvPicPr>
        <p:blipFill>
          <a:blip r:embed="rId4"/>
          <a:stretch>
            <a:fillRect/>
          </a:stretch>
        </p:blipFill>
        <p:spPr>
          <a:xfrm>
            <a:off x="2648412" y="1783765"/>
            <a:ext cx="4735773" cy="4663379"/>
          </a:xfrm>
          <a:prstGeom prst="rect">
            <a:avLst/>
          </a:prstGeom>
          <a:ln w="6350">
            <a:solidFill>
              <a:schemeClr val="tx1"/>
            </a:solidFill>
          </a:ln>
        </p:spPr>
      </p:pic>
      <p:sp>
        <p:nvSpPr>
          <p:cNvPr id="10" name="Rectangle 9"/>
          <p:cNvSpPr/>
          <p:nvPr/>
        </p:nvSpPr>
        <p:spPr>
          <a:xfrm>
            <a:off x="3084200" y="1783765"/>
            <a:ext cx="322473" cy="1678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69852" y="2243435"/>
            <a:ext cx="2416780" cy="923330"/>
          </a:xfrm>
          <a:prstGeom prst="rect">
            <a:avLst/>
          </a:prstGeom>
          <a:solidFill>
            <a:schemeClr val="accent1">
              <a:lumMod val="20000"/>
              <a:lumOff val="80000"/>
            </a:schemeClr>
          </a:solidFill>
          <a:ln>
            <a:solidFill>
              <a:schemeClr val="tx1"/>
            </a:solidFill>
          </a:ln>
        </p:spPr>
        <p:txBody>
          <a:bodyPr wrap="square">
            <a:spAutoFit/>
          </a:bodyPr>
          <a:lstStyle/>
          <a:p>
            <a:r>
              <a:rPr lang="en-US" kern="0" dirty="0">
                <a:solidFill>
                  <a:srgbClr val="000000"/>
                </a:solidFill>
                <a:latin typeface="Arial" panose="020B0604020202020204" pitchFamily="34" charset="0"/>
                <a:ea typeface="Times New Roman"/>
                <a:cs typeface="Arial" panose="020B0604020202020204" pitchFamily="34" charset="0"/>
              </a:rPr>
              <a:t>Enter the </a:t>
            </a:r>
            <a:r>
              <a:rPr lang="en-US" b="1" kern="0" dirty="0">
                <a:solidFill>
                  <a:srgbClr val="000000"/>
                </a:solidFill>
                <a:latin typeface="Arial" panose="020B0604020202020204" pitchFamily="34" charset="0"/>
                <a:ea typeface="Times New Roman"/>
                <a:cs typeface="Arial" panose="020B0604020202020204" pitchFamily="34" charset="0"/>
              </a:rPr>
              <a:t>Effective Date </a:t>
            </a:r>
            <a:r>
              <a:rPr lang="en-US" kern="0" dirty="0">
                <a:solidFill>
                  <a:srgbClr val="000000"/>
                </a:solidFill>
                <a:latin typeface="Arial" panose="020B0604020202020204" pitchFamily="34" charset="0"/>
                <a:ea typeface="Times New Roman"/>
                <a:cs typeface="Arial" panose="020B0604020202020204" pitchFamily="34" charset="0"/>
              </a:rPr>
              <a:t>for the job data </a:t>
            </a:r>
            <a:r>
              <a:rPr lang="en-US" kern="0" dirty="0" smtClean="0">
                <a:solidFill>
                  <a:srgbClr val="000000"/>
                </a:solidFill>
                <a:latin typeface="Arial" panose="020B0604020202020204" pitchFamily="34" charset="0"/>
                <a:ea typeface="Times New Roman"/>
                <a:cs typeface="Arial" panose="020B0604020202020204" pitchFamily="34" charset="0"/>
              </a:rPr>
              <a:t>update.</a:t>
            </a:r>
            <a:endParaRPr lang="en-US" dirty="0"/>
          </a:p>
        </p:txBody>
      </p:sp>
      <p:sp>
        <p:nvSpPr>
          <p:cNvPr id="8" name="Rectangle 7"/>
          <p:cNvSpPr/>
          <p:nvPr/>
        </p:nvSpPr>
        <p:spPr>
          <a:xfrm>
            <a:off x="7459926" y="1744034"/>
            <a:ext cx="3475630" cy="646331"/>
          </a:xfrm>
          <a:prstGeom prst="rect">
            <a:avLst/>
          </a:prstGeom>
          <a:solidFill>
            <a:schemeClr val="accent1">
              <a:lumMod val="20000"/>
              <a:lumOff val="80000"/>
            </a:schemeClr>
          </a:solidFill>
          <a:ln>
            <a:solidFill>
              <a:schemeClr val="tx1"/>
            </a:solidFill>
          </a:ln>
        </p:spPr>
        <p:txBody>
          <a:bodyPr wrap="square">
            <a:spAutoFit/>
          </a:bodyPr>
          <a:lstStyle/>
          <a:p>
            <a:r>
              <a:rPr lang="en-US" kern="0" dirty="0">
                <a:solidFill>
                  <a:srgbClr val="000000"/>
                </a:solidFill>
                <a:latin typeface="Arial" panose="020B0604020202020204" pitchFamily="34" charset="0"/>
                <a:ea typeface="Times New Roman"/>
                <a:cs typeface="Arial" panose="020B0604020202020204" pitchFamily="34" charset="0"/>
              </a:rPr>
              <a:t>Enter the </a:t>
            </a:r>
            <a:r>
              <a:rPr lang="en-US" b="1" kern="0" dirty="0">
                <a:solidFill>
                  <a:srgbClr val="000000"/>
                </a:solidFill>
                <a:latin typeface="Arial" panose="020B0604020202020204" pitchFamily="34" charset="0"/>
                <a:ea typeface="Times New Roman"/>
                <a:cs typeface="Arial" panose="020B0604020202020204" pitchFamily="34" charset="0"/>
              </a:rPr>
              <a:t>Action </a:t>
            </a:r>
            <a:r>
              <a:rPr lang="en-US" kern="0" dirty="0">
                <a:solidFill>
                  <a:srgbClr val="000000"/>
                </a:solidFill>
                <a:latin typeface="Arial" panose="020B0604020202020204" pitchFamily="34" charset="0"/>
                <a:ea typeface="Times New Roman"/>
                <a:cs typeface="Arial" panose="020B0604020202020204" pitchFamily="34" charset="0"/>
              </a:rPr>
              <a:t>and</a:t>
            </a:r>
            <a:r>
              <a:rPr lang="en-US" b="1" kern="0" dirty="0">
                <a:solidFill>
                  <a:srgbClr val="000000"/>
                </a:solidFill>
                <a:latin typeface="Arial" panose="020B0604020202020204" pitchFamily="34" charset="0"/>
                <a:ea typeface="Times New Roman"/>
                <a:cs typeface="Arial" panose="020B0604020202020204" pitchFamily="34" charset="0"/>
              </a:rPr>
              <a:t> Action Reason </a:t>
            </a:r>
            <a:r>
              <a:rPr lang="en-US" kern="0" dirty="0">
                <a:solidFill>
                  <a:srgbClr val="000000"/>
                </a:solidFill>
                <a:latin typeface="Arial" panose="020B0604020202020204" pitchFamily="34" charset="0"/>
                <a:ea typeface="Times New Roman"/>
                <a:cs typeface="Arial" panose="020B0604020202020204" pitchFamily="34" charset="0"/>
              </a:rPr>
              <a:t>for the job data </a:t>
            </a:r>
            <a:r>
              <a:rPr lang="en-US" kern="0" dirty="0" smtClean="0">
                <a:solidFill>
                  <a:srgbClr val="000000"/>
                </a:solidFill>
                <a:latin typeface="Arial" panose="020B0604020202020204" pitchFamily="34" charset="0"/>
                <a:ea typeface="Times New Roman"/>
                <a:cs typeface="Arial" panose="020B0604020202020204" pitchFamily="34" charset="0"/>
              </a:rPr>
              <a:t>update.</a:t>
            </a:r>
            <a:endParaRPr lang="en-US" dirty="0"/>
          </a:p>
        </p:txBody>
      </p:sp>
      <p:cxnSp>
        <p:nvCxnSpPr>
          <p:cNvPr id="13" name="Straight Arrow Connector 12"/>
          <p:cNvCxnSpPr/>
          <p:nvPr/>
        </p:nvCxnSpPr>
        <p:spPr>
          <a:xfrm>
            <a:off x="2486632" y="2483721"/>
            <a:ext cx="3849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4834" y="2483721"/>
            <a:ext cx="4380931"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Click + to add multiple job data changes in the same transaction. Multiple changes can be entered only for the same Effective Date. </a:t>
            </a:r>
            <a:endParaRPr lang="en-US" dirty="0"/>
          </a:p>
        </p:txBody>
      </p:sp>
      <p:cxnSp>
        <p:nvCxnSpPr>
          <p:cNvPr id="25" name="Straight Arrow Connector 24"/>
          <p:cNvCxnSpPr/>
          <p:nvPr/>
        </p:nvCxnSpPr>
        <p:spPr>
          <a:xfrm flipH="1" flipV="1">
            <a:off x="7180848" y="2562225"/>
            <a:ext cx="279078" cy="14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1"/>
          </p:cNvCxnSpPr>
          <p:nvPr/>
        </p:nvCxnSpPr>
        <p:spPr>
          <a:xfrm flipH="1">
            <a:off x="6054339" y="2067200"/>
            <a:ext cx="1405587" cy="284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852" y="4715217"/>
            <a:ext cx="2458406"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Use the PayPath Job Data Comments to record details about the position and/or job changes.</a:t>
            </a:r>
          </a:p>
        </p:txBody>
      </p:sp>
      <p:cxnSp>
        <p:nvCxnSpPr>
          <p:cNvPr id="38" name="Straight Arrow Connector 37"/>
          <p:cNvCxnSpPr/>
          <p:nvPr/>
        </p:nvCxnSpPr>
        <p:spPr>
          <a:xfrm>
            <a:off x="2528258" y="6032310"/>
            <a:ext cx="555942" cy="160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459926" y="4115454"/>
            <a:ext cx="4621616" cy="1805623"/>
          </a:xfrm>
          <a:prstGeom prst="rect">
            <a:avLst/>
          </a:prstGeom>
          <a:solidFill>
            <a:schemeClr val="accent1">
              <a:lumMod val="20000"/>
              <a:lumOff val="80000"/>
            </a:schemeClr>
          </a:solidFill>
          <a:ln>
            <a:solidFill>
              <a:schemeClr val="tx1"/>
            </a:solidFill>
          </a:ln>
        </p:spPr>
        <p:txBody>
          <a:bodyPr wrap="square">
            <a:spAutoFit/>
          </a:bodyPr>
          <a:lstStyle/>
          <a:p>
            <a:pPr>
              <a:spcAft>
                <a:spcPts val="400"/>
              </a:spcAft>
            </a:pPr>
            <a:r>
              <a:rPr lang="en-US" dirty="0">
                <a:latin typeface="Arial" panose="020B0604020202020204" pitchFamily="34" charset="0"/>
                <a:ea typeface="Times New Roman"/>
                <a:cs typeface="Arial" panose="020B0604020202020204" pitchFamily="34" charset="0"/>
              </a:rPr>
              <a:t>Use the </a:t>
            </a:r>
            <a:r>
              <a:rPr lang="en-US" b="1" dirty="0">
                <a:latin typeface="Arial" panose="020B0604020202020204" pitchFamily="34" charset="0"/>
                <a:ea typeface="Times New Roman"/>
                <a:cs typeface="Arial" panose="020B0604020202020204" pitchFamily="34" charset="0"/>
              </a:rPr>
              <a:t>Job Data </a:t>
            </a:r>
            <a:r>
              <a:rPr lang="en-US" dirty="0">
                <a:latin typeface="Arial" panose="020B0604020202020204" pitchFamily="34" charset="0"/>
                <a:ea typeface="Times New Roman"/>
                <a:cs typeface="Arial" panose="020B0604020202020204" pitchFamily="34" charset="0"/>
              </a:rPr>
              <a:t>page </a:t>
            </a:r>
            <a:r>
              <a:rPr lang="en-US" dirty="0" smtClean="0">
                <a:latin typeface="Arial" panose="020B0604020202020204" pitchFamily="34" charset="0"/>
                <a:ea typeface="Times New Roman"/>
                <a:cs typeface="Arial" panose="020B0604020202020204" pitchFamily="34" charset="0"/>
              </a:rPr>
              <a:t>to </a:t>
            </a:r>
            <a:r>
              <a:rPr lang="en-US" dirty="0">
                <a:latin typeface="Arial" panose="020B0604020202020204" pitchFamily="34" charset="0"/>
                <a:ea typeface="Times New Roman"/>
                <a:cs typeface="Arial" panose="020B0604020202020204" pitchFamily="34" charset="0"/>
              </a:rPr>
              <a:t>enter updates to job-related data such as pay, earnings </a:t>
            </a:r>
            <a:r>
              <a:rPr lang="en-US" dirty="0" smtClean="0">
                <a:latin typeface="Arial" panose="020B0604020202020204" pitchFamily="34" charset="0"/>
                <a:ea typeface="Times New Roman"/>
                <a:cs typeface="Arial" panose="020B0604020202020204" pitchFamily="34" charset="0"/>
              </a:rPr>
              <a:t>distribution, </a:t>
            </a:r>
            <a:r>
              <a:rPr lang="en-US" dirty="0">
                <a:latin typeface="Arial" panose="020B0604020202020204" pitchFamily="34" charset="0"/>
                <a:ea typeface="Times New Roman"/>
                <a:cs typeface="Arial" panose="020B0604020202020204" pitchFamily="34" charset="0"/>
              </a:rPr>
              <a:t>and short work break.</a:t>
            </a:r>
          </a:p>
          <a:p>
            <a:pPr>
              <a:spcAft>
                <a:spcPts val="400"/>
              </a:spcAft>
            </a:pPr>
            <a:r>
              <a:rPr lang="en-US" dirty="0">
                <a:latin typeface="Arial" panose="020B0604020202020204" pitchFamily="34" charset="0"/>
                <a:ea typeface="Times New Roman"/>
                <a:cs typeface="Arial" panose="020B0604020202020204" pitchFamily="34" charset="0"/>
              </a:rPr>
              <a:t>You must enter the </a:t>
            </a:r>
            <a:r>
              <a:rPr lang="en-US" b="1" dirty="0">
                <a:latin typeface="Arial" panose="020B0604020202020204" pitchFamily="34" charset="0"/>
                <a:ea typeface="Times New Roman"/>
                <a:cs typeface="Arial" panose="020B0604020202020204" pitchFamily="34" charset="0"/>
              </a:rPr>
              <a:t>Effective Date </a:t>
            </a:r>
            <a:r>
              <a:rPr lang="en-US" dirty="0">
                <a:latin typeface="Arial" panose="020B0604020202020204" pitchFamily="34" charset="0"/>
                <a:ea typeface="Times New Roman"/>
                <a:cs typeface="Arial" panose="020B0604020202020204" pitchFamily="34" charset="0"/>
              </a:rPr>
              <a:t>and the </a:t>
            </a:r>
            <a:r>
              <a:rPr lang="en-US" b="1" dirty="0">
                <a:latin typeface="Arial" panose="020B0604020202020204" pitchFamily="34" charset="0"/>
                <a:ea typeface="Times New Roman"/>
                <a:cs typeface="Arial" panose="020B0604020202020204" pitchFamily="34" charset="0"/>
              </a:rPr>
              <a:t>Action</a:t>
            </a:r>
            <a:r>
              <a:rPr lang="en-US" dirty="0">
                <a:latin typeface="Arial" panose="020B0604020202020204" pitchFamily="34" charset="0"/>
                <a:ea typeface="Times New Roman"/>
                <a:cs typeface="Arial" panose="020B0604020202020204" pitchFamily="34" charset="0"/>
              </a:rPr>
              <a:t> and </a:t>
            </a:r>
            <a:r>
              <a:rPr lang="en-US" b="1" dirty="0">
                <a:latin typeface="Arial" panose="020B0604020202020204" pitchFamily="34" charset="0"/>
                <a:ea typeface="Times New Roman"/>
                <a:cs typeface="Arial" panose="020B0604020202020204" pitchFamily="34" charset="0"/>
              </a:rPr>
              <a:t>Action Reason </a:t>
            </a:r>
            <a:r>
              <a:rPr lang="en-US" dirty="0">
                <a:latin typeface="Arial" panose="020B0604020202020204" pitchFamily="34" charset="0"/>
                <a:ea typeface="Times New Roman"/>
                <a:cs typeface="Arial" panose="020B0604020202020204" pitchFamily="34" charset="0"/>
              </a:rPr>
              <a:t>fields before entering an update.</a:t>
            </a:r>
          </a:p>
        </p:txBody>
      </p:sp>
    </p:spTree>
    <p:extLst>
      <p:ext uri="{BB962C8B-B14F-4D97-AF65-F5344CB8AC3E}">
        <p14:creationId xmlns:p14="http://schemas.microsoft.com/office/powerpoint/2010/main" val="1026667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2.xml><?xml version="1.0" encoding="utf-8"?>
<ds:datastoreItem xmlns:ds="http://schemas.openxmlformats.org/officeDocument/2006/customXml" ds:itemID="{07D71D42-BE49-4063-9EE1-F615A3FE8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F153158-FB73-473A-8AE4-9FA603606C24}">
  <ds:schemaRef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38636</TotalTime>
  <Words>9311</Words>
  <Application>Microsoft Office PowerPoint</Application>
  <PresentationFormat>Widescreen</PresentationFormat>
  <Paragraphs>1059</Paragraphs>
  <Slides>145</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145</vt:i4>
      </vt:variant>
    </vt:vector>
  </HeadingPairs>
  <TitlesOfParts>
    <vt:vector size="152" baseType="lpstr">
      <vt:lpstr>Arial</vt:lpstr>
      <vt:lpstr>Calibri</vt:lpstr>
      <vt:lpstr>Symbol</vt:lpstr>
      <vt:lpstr>Times New Roman</vt:lpstr>
      <vt:lpstr>Tw Cen MT</vt:lpstr>
      <vt:lpstr>Wingdings</vt:lpstr>
      <vt:lpstr>1_UCRTemplate1</vt:lpstr>
      <vt:lpstr>PowerPoint Presentation</vt:lpstr>
      <vt:lpstr>TRAINER INTRODUCTION </vt:lpstr>
      <vt:lpstr>HOUSEKEEPING</vt:lpstr>
      <vt:lpstr>LEARNING OBJECTIVES </vt:lpstr>
      <vt:lpstr>LEARNING TOPICS Lecture and Review  </vt:lpstr>
      <vt:lpstr>LEARNING TOPICS  Hands On Training </vt:lpstr>
      <vt:lpstr>PowerPoint Presentation</vt:lpstr>
      <vt:lpstr>ONBOARDING OFFBOARDING</vt:lpstr>
      <vt:lpstr>POSITION AND JOB DATA CHANGES</vt:lpstr>
      <vt:lpstr>RECURRING ADDITONAL PAY</vt:lpstr>
      <vt:lpstr>PowerPoint Presentation</vt:lpstr>
      <vt:lpstr>Job Codes  </vt:lpstr>
      <vt:lpstr>Job Codes  </vt:lpstr>
      <vt:lpstr>PowerPoint Presentation</vt:lpstr>
      <vt:lpstr>Transaction Roles  </vt:lpstr>
      <vt:lpstr>Transaction Roles  </vt:lpstr>
      <vt:lpstr>Transaction Roles  </vt:lpstr>
      <vt:lpstr>Transaction Roles  </vt:lpstr>
      <vt:lpstr>Transaction Roles  </vt:lpstr>
      <vt:lpstr>Transaction Roles  </vt:lpstr>
      <vt:lpstr>PowerPoint Presentation</vt:lpstr>
      <vt:lpstr>INTRO TO TEMPLATE TRANSACTIONS  </vt:lpstr>
      <vt:lpstr>INTRO TO TEMPLATE TRANSACTIONS  </vt:lpstr>
      <vt:lpstr>TEMPLATE TRANSACTIONS - NAVIGATION</vt:lpstr>
      <vt:lpstr>INTRO TO TEMPLATE TRANSACTIONS  </vt:lpstr>
      <vt:lpstr>TEMPLATE TRANSACTIONS – SYSTEM PROCESS</vt:lpstr>
      <vt:lpstr>CHECK YOUR UNDERSTANDING   </vt:lpstr>
      <vt:lpstr>CHECK YOUR UNDERSTANDING   </vt:lpstr>
      <vt:lpstr>PowerPoint Presentation</vt:lpstr>
      <vt:lpstr>PERSON ORGANIZATIONAL SUMMARY</vt:lpstr>
      <vt:lpstr>PERSON ORGANIZATIONAL SUMMARY: SEARCH PAGE</vt:lpstr>
      <vt:lpstr>PERSON ORGANIZATIONAL SUMMARY</vt:lpstr>
      <vt:lpstr>PowerPoint Presentation</vt:lpstr>
      <vt:lpstr>SMART HR TRANSACTIONS</vt:lpstr>
      <vt:lpstr>SMART HR TRANSACTIONS</vt:lpstr>
      <vt:lpstr>SMART HR TRANSACTIONS</vt:lpstr>
      <vt:lpstr>SMART HR TRANSACTIONS</vt:lpstr>
      <vt:lpstr>ACADEMIC FULL HIRE PERSONAL DATA</vt:lpstr>
      <vt:lpstr>ACADEMIC FULL HIRE PERSONAL DATA</vt:lpstr>
      <vt:lpstr>ACADEMIC FULL HIRE PERSONAL DATA</vt:lpstr>
      <vt:lpstr>ACADEMIC FULL HIRE JOB DATA</vt:lpstr>
      <vt:lpstr>ACADEMIC FULL HIRE JOB DATA</vt:lpstr>
      <vt:lpstr>ACADEMIC FULL HIRE JOB DATA</vt:lpstr>
      <vt:lpstr>ACADEMIC FULL HIRE EARNS DISTRIBUTION</vt:lpstr>
      <vt:lpstr>ACADEMIC FULL HIRE ADDITIONAL PAY</vt:lpstr>
      <vt:lpstr>ACADEMIC FULL HIRE PERSON PROFILE</vt:lpstr>
      <vt:lpstr>ACADEMIC FULL HIRE CONFIRMATION</vt:lpstr>
      <vt:lpstr>ACADEMIC FULL HIRE SMART HR TRANSACTIONS</vt:lpstr>
      <vt:lpstr>PowerPoint Presentation</vt:lpstr>
      <vt:lpstr>SMART HR TRANSACTIONS</vt:lpstr>
      <vt:lpstr>SMART HR TRANSACTIONS</vt:lpstr>
      <vt:lpstr>SMART HR TRANSACTIONS</vt:lpstr>
      <vt:lpstr>SMART HR TRANSACTIONS</vt:lpstr>
      <vt:lpstr>VOLUNTARY TERMINATION</vt:lpstr>
      <vt:lpstr>VOLUNTARY TERMINATION CONFIRMATION</vt:lpstr>
      <vt:lpstr>VOLUNTARY TERMINATION</vt:lpstr>
      <vt:lpstr>PowerPoint Presentation</vt:lpstr>
      <vt:lpstr>CONCURRENT HIRE</vt:lpstr>
      <vt:lpstr>SMART HR TRANSACTIONS</vt:lpstr>
      <vt:lpstr>SMART HR TRANSACTIONS</vt:lpstr>
      <vt:lpstr>SMART HR TRANSACTIONS</vt:lpstr>
      <vt:lpstr>SMART HR TRANSACTIONS</vt:lpstr>
      <vt:lpstr>CONCURRENT HIRE PERSONAL DATA</vt:lpstr>
      <vt:lpstr>CONCURRENT HIRE JOB DATA</vt:lpstr>
      <vt:lpstr>CONCURRENT HIRE JOB DATA</vt:lpstr>
      <vt:lpstr>CONCURRENT HIRE JOB DATA </vt:lpstr>
      <vt:lpstr>CONCURRENT HIRE EARNS DISTRIBUTION</vt:lpstr>
      <vt:lpstr>CONCURRENT HIRE ADDITIONAL PAY</vt:lpstr>
      <vt:lpstr>ACADEMIC FULL HIRE CONFIRMATION</vt:lpstr>
      <vt:lpstr>ACADEMIC FULL HIRE SMART HR TRANSACTIONS</vt:lpstr>
      <vt:lpstr>PowerPoint Presentation</vt:lpstr>
      <vt:lpstr>PAYPATH ACTIONS OVERVIEW</vt:lpstr>
      <vt:lpstr>PAYPATH ACTIONS EXAMPLES</vt:lpstr>
      <vt:lpstr>PAYPATH TRANSACTION – SYSTEM PROCESS</vt:lpstr>
      <vt:lpstr>PAYPATH TRANSACTION   </vt:lpstr>
      <vt:lpstr>PAYPATH TRANSACTION   </vt:lpstr>
      <vt:lpstr>PAYPATH ACTIONS – POSITION DATA PAGE  </vt:lpstr>
      <vt:lpstr>PAYPATH ACTIONS – JOB DATA PAGE  </vt:lpstr>
      <vt:lpstr>PAYPATH ACTIONS – ADDITIONAL PAY DATA PAGE  </vt:lpstr>
      <vt:lpstr>PAYPATH ACTIONS – EFFECTIVE DATES   </vt:lpstr>
      <vt:lpstr>RETROACTIVE CHANGES   </vt:lpstr>
      <vt:lpstr>CHECK YOUR UNDERSTANDING   </vt:lpstr>
      <vt:lpstr>CHECK YOUR UNDERSTANDING   </vt:lpstr>
      <vt:lpstr>PowerPoint Presentation</vt:lpstr>
      <vt:lpstr>POSITION DATA OVERVIEW   </vt:lpstr>
      <vt:lpstr>POSITION DATA CHANGES   </vt:lpstr>
      <vt:lpstr>POSITION DATA CHANGE – ACTION REASON CODE </vt:lpstr>
      <vt:lpstr>POSITION DATA PAGE  </vt:lpstr>
      <vt:lpstr>CHECK YOUR UNDERSTANDING   </vt:lpstr>
      <vt:lpstr>CHECK YOUR UNDERSTANDING   </vt:lpstr>
      <vt:lpstr>PowerPoint Presentation</vt:lpstr>
      <vt:lpstr>JOB DATA CHANGES OVERVIEW   </vt:lpstr>
      <vt:lpstr>CHANGE TYPE - DATA   </vt:lpstr>
      <vt:lpstr>CHANGE TYPE – PAY CHANGE   </vt:lpstr>
      <vt:lpstr>CHANGE TYPE – JOB EARNINGS DISTRIBUTION   </vt:lpstr>
      <vt:lpstr>CHANGE TYPE – SHORT WORK BREAK   </vt:lpstr>
      <vt:lpstr>SHORT WORK BREAK – ACADEMIC EXAMPLES   </vt:lpstr>
      <vt:lpstr>MULTIPLE JOB DATA CHANGES   </vt:lpstr>
      <vt:lpstr>JOB DATA PAGE  </vt:lpstr>
      <vt:lpstr>CHECK YOUR UNDERSTANDING   </vt:lpstr>
      <vt:lpstr>CHECK YOUR UNDERSTANDING   </vt:lpstr>
      <vt:lpstr>PowerPoint Presentation</vt:lpstr>
      <vt:lpstr>ADDITIONAL PAY OVERVIEW   </vt:lpstr>
      <vt:lpstr>ADDITIONAL PAY DATA PAGE </vt:lpstr>
      <vt:lpstr>UPDATE ADDITIONAL PAY </vt:lpstr>
      <vt:lpstr>RETROACTIVE ADDITIONAL PAY </vt:lpstr>
      <vt:lpstr>CHECK YOUR UNDERSTANDING   </vt:lpstr>
      <vt:lpstr>CHECK YOUR UNDERSTANDING   </vt:lpstr>
      <vt:lpstr>PowerPoint Presentation</vt:lpstr>
      <vt:lpstr>CLONING A TRANSACTION   </vt:lpstr>
      <vt:lpstr>CLONING A TRANSACTION   </vt:lpstr>
      <vt:lpstr>CLONING A TRANSACTION   </vt:lpstr>
      <vt:lpstr>RESUBMITTING A CLONED TRANSACTION   </vt:lpstr>
      <vt:lpstr>CLONING A TRANSACTION   </vt:lpstr>
      <vt:lpstr>CLONING A TRANSACTION   </vt:lpstr>
      <vt:lpstr>SUBMIT CONFIRMATION  </vt:lpstr>
      <vt:lpstr>VIEW DENIAL COMMENTS ON ORIGINAL TRANSACTION    </vt:lpstr>
      <vt:lpstr>VIEW DENIAL COMMENTS     </vt:lpstr>
      <vt:lpstr>PowerPoint Presentation</vt:lpstr>
      <vt:lpstr>TRANSACTION STATUS </vt:lpstr>
      <vt:lpstr>SMART HR TRANSACTIONS PAGE </vt:lpstr>
      <vt:lpstr>SMART HR TRANSACTIONS PAGE </vt:lpstr>
      <vt:lpstr>SMART HR TRANSACTIONS PAGE </vt:lpstr>
      <vt:lpstr>CHECK YOUR UNDERSTANDING   </vt:lpstr>
      <vt:lpstr>CHECK YOUR UNDERSTANDING   </vt:lpstr>
      <vt:lpstr>PowerPoint Presentation</vt:lpstr>
      <vt:lpstr>AWE APPROVAL ROLE </vt:lpstr>
      <vt:lpstr>AWE APPROVAL ROLE </vt:lpstr>
      <vt:lpstr>AWE APPROVAL ROLE </vt:lpstr>
      <vt:lpstr>AWE APPROVAL ROLE </vt:lpstr>
      <vt:lpstr>PowerPoint Presentation</vt:lpstr>
      <vt:lpstr>SHAREPOINT LIST INSTRUCTIONS</vt:lpstr>
      <vt:lpstr>SHAREPOINT LIST INSTRUCTIONS</vt:lpstr>
      <vt:lpstr>VIEWING LIST OPTIONS</vt:lpstr>
      <vt:lpstr>VIEWING LIST OPTIONS part 2 </vt:lpstr>
      <vt:lpstr>UPDATING AND EDITING A SHAREPOINT LIST</vt:lpstr>
      <vt:lpstr>UPDATING AND EDITING A SHAREPOINT LIST part 2</vt:lpstr>
      <vt:lpstr>LEARNING OBJECTIVES REVIEW</vt:lpstr>
      <vt:lpstr>THINGS TO REMEMBER</vt:lpstr>
      <vt:lpstr>THINGS TO REMEMBER</vt:lpstr>
      <vt:lpstr>THINGS TO REMEMBER</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and Off PayPath EMPL Class 22</dc:title>
  <dc:creator>Puja Pannu</dc:creator>
  <cp:lastModifiedBy>Alexandra Rollins</cp:lastModifiedBy>
  <cp:revision>1321</cp:revision>
  <cp:lastPrinted>2017-10-31T16:36:36Z</cp:lastPrinted>
  <dcterms:created xsi:type="dcterms:W3CDTF">2016-05-04T15:33:48Z</dcterms:created>
  <dcterms:modified xsi:type="dcterms:W3CDTF">2019-07-25T17:55:13Z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