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74"/>
  </p:notesMasterIdLst>
  <p:handoutMasterIdLst>
    <p:handoutMasterId r:id="rId75"/>
  </p:handoutMasterIdLst>
  <p:sldIdLst>
    <p:sldId id="413" r:id="rId5"/>
    <p:sldId id="483" r:id="rId6"/>
    <p:sldId id="484" r:id="rId7"/>
    <p:sldId id="568" r:id="rId8"/>
    <p:sldId id="485" r:id="rId9"/>
    <p:sldId id="435" r:id="rId10"/>
    <p:sldId id="436" r:id="rId11"/>
    <p:sldId id="488" r:id="rId12"/>
    <p:sldId id="489" r:id="rId13"/>
    <p:sldId id="490" r:id="rId14"/>
    <p:sldId id="491" r:id="rId15"/>
    <p:sldId id="492" r:id="rId16"/>
    <p:sldId id="590" r:id="rId17"/>
    <p:sldId id="499" r:id="rId18"/>
    <p:sldId id="500" r:id="rId19"/>
    <p:sldId id="502" r:id="rId20"/>
    <p:sldId id="593" r:id="rId21"/>
    <p:sldId id="486" r:id="rId22"/>
    <p:sldId id="578" r:id="rId23"/>
    <p:sldId id="579" r:id="rId24"/>
    <p:sldId id="580" r:id="rId25"/>
    <p:sldId id="595" r:id="rId26"/>
    <p:sldId id="511" r:id="rId27"/>
    <p:sldId id="510" r:id="rId28"/>
    <p:sldId id="512" r:id="rId29"/>
    <p:sldId id="581" r:id="rId30"/>
    <p:sldId id="597" r:id="rId31"/>
    <p:sldId id="439" r:id="rId32"/>
    <p:sldId id="583" r:id="rId33"/>
    <p:sldId id="582" r:id="rId34"/>
    <p:sldId id="515" r:id="rId35"/>
    <p:sldId id="584" r:id="rId36"/>
    <p:sldId id="599" r:id="rId37"/>
    <p:sldId id="437" r:id="rId38"/>
    <p:sldId id="528" r:id="rId39"/>
    <p:sldId id="448" r:id="rId40"/>
    <p:sldId id="527" r:id="rId41"/>
    <p:sldId id="529" r:id="rId42"/>
    <p:sldId id="449" r:id="rId43"/>
    <p:sldId id="585" r:id="rId44"/>
    <p:sldId id="600" r:id="rId45"/>
    <p:sldId id="487" r:id="rId46"/>
    <p:sldId id="586" r:id="rId47"/>
    <p:sldId id="534" r:id="rId48"/>
    <p:sldId id="530" r:id="rId49"/>
    <p:sldId id="570" r:id="rId50"/>
    <p:sldId id="440" r:id="rId51"/>
    <p:sldId id="587" r:id="rId52"/>
    <p:sldId id="588" r:id="rId53"/>
    <p:sldId id="589" r:id="rId54"/>
    <p:sldId id="572" r:id="rId55"/>
    <p:sldId id="573" r:id="rId56"/>
    <p:sldId id="561" r:id="rId57"/>
    <p:sldId id="601" r:id="rId58"/>
    <p:sldId id="574" r:id="rId59"/>
    <p:sldId id="598" r:id="rId60"/>
    <p:sldId id="562" r:id="rId61"/>
    <p:sldId id="563" r:id="rId62"/>
    <p:sldId id="564" r:id="rId63"/>
    <p:sldId id="565" r:id="rId64"/>
    <p:sldId id="566" r:id="rId65"/>
    <p:sldId id="569" r:id="rId66"/>
    <p:sldId id="493" r:id="rId67"/>
    <p:sldId id="575" r:id="rId68"/>
    <p:sldId id="591" r:id="rId69"/>
    <p:sldId id="577" r:id="rId70"/>
    <p:sldId id="567" r:id="rId71"/>
    <p:sldId id="559" r:id="rId72"/>
    <p:sldId id="560" r:id="rId7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439987-BF81-4F37-BD75-AC8708CD1EAC}">
          <p14:sldIdLst>
            <p14:sldId id="413"/>
            <p14:sldId id="483"/>
            <p14:sldId id="484"/>
            <p14:sldId id="568"/>
            <p14:sldId id="485"/>
            <p14:sldId id="435"/>
            <p14:sldId id="436"/>
            <p14:sldId id="488"/>
            <p14:sldId id="489"/>
            <p14:sldId id="490"/>
            <p14:sldId id="491"/>
            <p14:sldId id="492"/>
            <p14:sldId id="590"/>
            <p14:sldId id="499"/>
            <p14:sldId id="500"/>
            <p14:sldId id="502"/>
            <p14:sldId id="593"/>
            <p14:sldId id="486"/>
            <p14:sldId id="578"/>
            <p14:sldId id="579"/>
            <p14:sldId id="580"/>
            <p14:sldId id="595"/>
            <p14:sldId id="511"/>
            <p14:sldId id="510"/>
            <p14:sldId id="512"/>
            <p14:sldId id="581"/>
            <p14:sldId id="597"/>
            <p14:sldId id="439"/>
            <p14:sldId id="583"/>
            <p14:sldId id="582"/>
            <p14:sldId id="515"/>
            <p14:sldId id="584"/>
            <p14:sldId id="599"/>
            <p14:sldId id="437"/>
            <p14:sldId id="528"/>
            <p14:sldId id="448"/>
            <p14:sldId id="527"/>
            <p14:sldId id="529"/>
            <p14:sldId id="449"/>
            <p14:sldId id="585"/>
            <p14:sldId id="600"/>
            <p14:sldId id="487"/>
            <p14:sldId id="586"/>
            <p14:sldId id="534"/>
            <p14:sldId id="530"/>
            <p14:sldId id="570"/>
            <p14:sldId id="440"/>
            <p14:sldId id="587"/>
            <p14:sldId id="588"/>
            <p14:sldId id="589"/>
            <p14:sldId id="572"/>
            <p14:sldId id="573"/>
            <p14:sldId id="561"/>
            <p14:sldId id="601"/>
            <p14:sldId id="574"/>
            <p14:sldId id="598"/>
            <p14:sldId id="562"/>
            <p14:sldId id="563"/>
            <p14:sldId id="564"/>
            <p14:sldId id="565"/>
            <p14:sldId id="566"/>
            <p14:sldId id="569"/>
            <p14:sldId id="493"/>
            <p14:sldId id="575"/>
            <p14:sldId id="591"/>
            <p14:sldId id="577"/>
            <p14:sldId id="567"/>
            <p14:sldId id="559"/>
            <p14:sldId id="5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OAD\Kerean" initials="F" lastIdx="3" clrIdx="0">
    <p:extLst>
      <p:ext uri="{19B8F6BF-5375-455C-9EA6-DF929625EA0E}">
        <p15:presenceInfo xmlns:p15="http://schemas.microsoft.com/office/powerpoint/2012/main" userId="FBOAD\Kerean" providerId="None"/>
      </p:ext>
    </p:extLst>
  </p:cmAuthor>
  <p:cmAuthor id="2" name="Heidie P Rhodes" initials="HPR" lastIdx="1" clrIdx="1">
    <p:extLst>
      <p:ext uri="{19B8F6BF-5375-455C-9EA6-DF929625EA0E}">
        <p15:presenceInfo xmlns:p15="http://schemas.microsoft.com/office/powerpoint/2012/main" userId="S-1-5-21-3758570256-276891776-3938476879-36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F9000"/>
    <a:srgbClr val="FFB511"/>
    <a:srgbClr val="FFFFFF"/>
    <a:srgbClr val="498426"/>
    <a:srgbClr val="5C739C"/>
    <a:srgbClr val="A5A5A5"/>
    <a:srgbClr val="20386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086" autoAdjust="0"/>
  </p:normalViewPr>
  <p:slideViewPr>
    <p:cSldViewPr snapToGrid="0">
      <p:cViewPr varScale="1">
        <p:scale>
          <a:sx n="81" d="100"/>
          <a:sy n="81" d="100"/>
        </p:scale>
        <p:origin x="58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0C8A6-DB08-4F20-A733-458A57DE01EB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1BC40-094C-4D6E-B987-90DF85D8F02B}">
      <dgm:prSet phldrT="[Text]"/>
      <dgm:spPr/>
      <dgm:t>
        <a:bodyPr/>
        <a:lstStyle/>
        <a:p>
          <a:r>
            <a:rPr lang="en-US" spc="25" dirty="0" smtClean="0">
              <a:latin typeface="Arial"/>
              <a:cs typeface="Arial"/>
            </a:rPr>
            <a:t>When </a:t>
          </a:r>
          <a:r>
            <a:rPr lang="en-US" spc="5" dirty="0" smtClean="0">
              <a:latin typeface="Arial"/>
              <a:cs typeface="Arial"/>
            </a:rPr>
            <a:t>a </a:t>
          </a:r>
          <a:r>
            <a:rPr lang="en-US" dirty="0" smtClean="0">
              <a:latin typeface="Arial"/>
              <a:cs typeface="Arial"/>
            </a:rPr>
            <a:t>department identifies the </a:t>
          </a:r>
          <a:r>
            <a:rPr lang="en-US" spc="-5" dirty="0" smtClean="0">
              <a:latin typeface="Arial"/>
              <a:cs typeface="Arial"/>
            </a:rPr>
            <a:t>need </a:t>
          </a:r>
          <a:r>
            <a:rPr lang="en-US" dirty="0" smtClean="0">
              <a:latin typeface="Arial"/>
              <a:cs typeface="Arial"/>
            </a:rPr>
            <a:t>for </a:t>
          </a:r>
          <a:r>
            <a:rPr lang="en-US" spc="5" dirty="0" smtClean="0">
              <a:latin typeface="Arial"/>
              <a:cs typeface="Arial"/>
            </a:rPr>
            <a:t>a </a:t>
          </a:r>
          <a:r>
            <a:rPr lang="en-US" dirty="0" smtClean="0">
              <a:latin typeface="Arial"/>
              <a:cs typeface="Arial"/>
            </a:rPr>
            <a:t>new position, it </a:t>
          </a:r>
          <a:r>
            <a:rPr lang="en-US" spc="5" dirty="0" smtClean="0">
              <a:latin typeface="Arial"/>
              <a:cs typeface="Arial"/>
            </a:rPr>
            <a:t>can </a:t>
          </a:r>
          <a:r>
            <a:rPr lang="en-US" spc="-5" dirty="0" smtClean="0">
              <a:latin typeface="Arial"/>
              <a:cs typeface="Arial"/>
            </a:rPr>
            <a:t>be </a:t>
          </a:r>
          <a:r>
            <a:rPr lang="en-US" dirty="0" smtClean="0">
              <a:latin typeface="Arial"/>
              <a:cs typeface="Arial"/>
            </a:rPr>
            <a:t>requested in UCPath via Position Control</a:t>
          </a:r>
          <a:r>
            <a:rPr lang="en-US" spc="5" dirty="0" smtClean="0">
              <a:latin typeface="Arial"/>
              <a:cs typeface="Arial"/>
            </a:rPr>
            <a:t>.</a:t>
          </a:r>
          <a:endParaRPr lang="en-US" dirty="0"/>
        </a:p>
      </dgm:t>
    </dgm:pt>
    <dgm:pt modelId="{FE782F7C-85B9-45E2-9241-403ECAEB5684}" type="parTrans" cxnId="{56B5C009-1103-40EF-A8CE-5E606BF6A6C7}">
      <dgm:prSet/>
      <dgm:spPr/>
      <dgm:t>
        <a:bodyPr/>
        <a:lstStyle/>
        <a:p>
          <a:endParaRPr lang="en-US"/>
        </a:p>
      </dgm:t>
    </dgm:pt>
    <dgm:pt modelId="{63A524E4-ECF3-4AFD-AE60-230431948526}" type="sibTrans" cxnId="{56B5C009-1103-40EF-A8CE-5E606BF6A6C7}">
      <dgm:prSet/>
      <dgm:spPr/>
      <dgm:t>
        <a:bodyPr/>
        <a:lstStyle/>
        <a:p>
          <a:endParaRPr lang="en-US"/>
        </a:p>
      </dgm:t>
    </dgm:pt>
    <dgm:pt modelId="{BFCAC842-B91A-44E9-946C-82ABA66CBE39}">
      <dgm:prSet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Org/department </a:t>
          </a:r>
          <a:r>
            <a:rPr lang="en-US" spc="-5" dirty="0" smtClean="0">
              <a:latin typeface="Arial"/>
              <a:cs typeface="Arial"/>
            </a:rPr>
            <a:t>provides </a:t>
          </a:r>
          <a:r>
            <a:rPr lang="en-US" dirty="0" smtClean="0">
              <a:latin typeface="Arial"/>
              <a:cs typeface="Arial"/>
            </a:rPr>
            <a:t>necessary position </a:t>
          </a:r>
          <a:r>
            <a:rPr lang="en-US" spc="5" dirty="0" smtClean="0">
              <a:latin typeface="Arial"/>
              <a:cs typeface="Arial"/>
            </a:rPr>
            <a:t>information </a:t>
          </a:r>
          <a:r>
            <a:rPr lang="en-US" spc="10" dirty="0" smtClean="0">
              <a:latin typeface="Arial"/>
              <a:cs typeface="Arial"/>
            </a:rPr>
            <a:t>to </a:t>
          </a:r>
          <a:r>
            <a:rPr lang="en-US" spc="5" dirty="0" smtClean="0">
              <a:latin typeface="Arial"/>
              <a:cs typeface="Arial"/>
            </a:rPr>
            <a:t>Position </a:t>
          </a:r>
          <a:r>
            <a:rPr lang="en-US" spc="-5" dirty="0" smtClean="0">
              <a:latin typeface="Arial"/>
              <a:cs typeface="Arial"/>
            </a:rPr>
            <a:t>Control </a:t>
          </a:r>
          <a:r>
            <a:rPr lang="en-US" dirty="0" smtClean="0">
              <a:latin typeface="Arial"/>
              <a:cs typeface="Arial"/>
            </a:rPr>
            <a:t>Initiators for entry into UCPath.</a:t>
          </a:r>
          <a:endParaRPr lang="en-US" dirty="0">
            <a:latin typeface="Arial"/>
            <a:cs typeface="Arial"/>
          </a:endParaRPr>
        </a:p>
      </dgm:t>
    </dgm:pt>
    <dgm:pt modelId="{F1D90D46-E485-429C-9ECD-44E7CF4DDEEB}" type="parTrans" cxnId="{A36ECB60-8982-4A1F-8742-8EDF2A7F00B2}">
      <dgm:prSet/>
      <dgm:spPr/>
      <dgm:t>
        <a:bodyPr/>
        <a:lstStyle/>
        <a:p>
          <a:endParaRPr lang="en-US"/>
        </a:p>
      </dgm:t>
    </dgm:pt>
    <dgm:pt modelId="{EC415D20-99B5-4C6C-8964-86DC9CE3DBE5}" type="sibTrans" cxnId="{A36ECB60-8982-4A1F-8742-8EDF2A7F00B2}">
      <dgm:prSet/>
      <dgm:spPr/>
      <dgm:t>
        <a:bodyPr/>
        <a:lstStyle/>
        <a:p>
          <a:endParaRPr lang="en-US"/>
        </a:p>
      </dgm:t>
    </dgm:pt>
    <dgm:pt modelId="{A8D8C70D-947E-4AF1-A6F3-53FD280CD6AA}">
      <dgm:prSet/>
      <dgm:spPr/>
      <dgm:t>
        <a:bodyPr/>
        <a:lstStyle/>
        <a:p>
          <a:r>
            <a:rPr lang="en-US" spc="5" dirty="0" smtClean="0">
              <a:latin typeface="Arial"/>
              <a:cs typeface="Arial"/>
            </a:rPr>
            <a:t>Position </a:t>
          </a:r>
          <a:r>
            <a:rPr lang="en-US" spc="-5" dirty="0" smtClean="0">
              <a:latin typeface="Arial"/>
              <a:cs typeface="Arial"/>
            </a:rPr>
            <a:t>Control </a:t>
          </a:r>
          <a:r>
            <a:rPr lang="en-US" dirty="0" smtClean="0">
              <a:latin typeface="Arial"/>
              <a:cs typeface="Arial"/>
            </a:rPr>
            <a:t>Initiator</a:t>
          </a:r>
          <a:r>
            <a:rPr lang="en-US" spc="-125" dirty="0" smtClean="0">
              <a:latin typeface="Arial"/>
              <a:cs typeface="Arial"/>
            </a:rPr>
            <a:t> </a:t>
          </a:r>
          <a:r>
            <a:rPr lang="en-US" dirty="0" smtClean="0">
              <a:latin typeface="Arial"/>
              <a:cs typeface="Arial"/>
            </a:rPr>
            <a:t>requests new position </a:t>
          </a:r>
          <a:r>
            <a:rPr lang="en-US" spc="-5" dirty="0" smtClean="0">
              <a:latin typeface="Arial"/>
              <a:cs typeface="Arial"/>
            </a:rPr>
            <a:t>through </a:t>
          </a:r>
          <a:r>
            <a:rPr lang="en-US" b="1" spc="5" dirty="0" smtClean="0">
              <a:latin typeface="Arial"/>
              <a:cs typeface="Arial"/>
            </a:rPr>
            <a:t>Position </a:t>
          </a:r>
          <a:r>
            <a:rPr lang="en-US" b="1" dirty="0" smtClean="0">
              <a:latin typeface="Arial"/>
              <a:cs typeface="Arial"/>
            </a:rPr>
            <a:t>Control Request </a:t>
          </a:r>
          <a:r>
            <a:rPr lang="en-US" spc="-5" dirty="0" smtClean="0">
              <a:latin typeface="Arial"/>
              <a:cs typeface="Arial"/>
            </a:rPr>
            <a:t>page, which </a:t>
          </a:r>
          <a:r>
            <a:rPr lang="en-US" dirty="0" smtClean="0">
              <a:latin typeface="Arial"/>
              <a:cs typeface="Arial"/>
            </a:rPr>
            <a:t>is </a:t>
          </a:r>
          <a:r>
            <a:rPr lang="en-US" spc="-5" dirty="0" smtClean="0">
              <a:latin typeface="Arial"/>
              <a:cs typeface="Arial"/>
            </a:rPr>
            <a:t>routed through </a:t>
          </a:r>
          <a:r>
            <a:rPr lang="en-US" spc="5" dirty="0" smtClean="0">
              <a:latin typeface="Arial"/>
              <a:cs typeface="Arial"/>
            </a:rPr>
            <a:t>AWE</a:t>
          </a:r>
          <a:r>
            <a:rPr lang="en-US" spc="-290" dirty="0" smtClean="0">
              <a:latin typeface="Arial"/>
              <a:cs typeface="Arial"/>
            </a:rPr>
            <a:t> </a:t>
          </a:r>
          <a:r>
            <a:rPr lang="en-US" spc="-25" dirty="0" smtClean="0">
              <a:latin typeface="Arial"/>
              <a:cs typeface="Arial"/>
            </a:rPr>
            <a:t>workflow.</a:t>
          </a:r>
          <a:endParaRPr lang="en-US" dirty="0">
            <a:latin typeface="Arial"/>
            <a:cs typeface="Arial"/>
          </a:endParaRPr>
        </a:p>
      </dgm:t>
    </dgm:pt>
    <dgm:pt modelId="{8CF065D9-3062-4D16-844E-363D5ABF2774}" type="parTrans" cxnId="{FB258627-D5A8-4D3B-AF89-4690BB62D4D2}">
      <dgm:prSet/>
      <dgm:spPr/>
      <dgm:t>
        <a:bodyPr/>
        <a:lstStyle/>
        <a:p>
          <a:endParaRPr lang="en-US"/>
        </a:p>
      </dgm:t>
    </dgm:pt>
    <dgm:pt modelId="{AD108F09-D9A5-4A27-913C-7369CE90A4D3}" type="sibTrans" cxnId="{FB258627-D5A8-4D3B-AF89-4690BB62D4D2}">
      <dgm:prSet/>
      <dgm:spPr/>
      <dgm:t>
        <a:bodyPr/>
        <a:lstStyle/>
        <a:p>
          <a:endParaRPr lang="en-US"/>
        </a:p>
      </dgm:t>
    </dgm:pt>
    <dgm:pt modelId="{93D16706-BBFD-4C4F-80AE-537688832E4D}" type="pres">
      <dgm:prSet presAssocID="{4CB0C8A6-DB08-4F20-A733-458A57DE01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3BF83-70B5-4108-979D-95334F892D31}" type="pres">
      <dgm:prSet presAssocID="{9371BC40-094C-4D6E-B987-90DF85D8F02B}" presName="comp" presStyleCnt="0"/>
      <dgm:spPr/>
    </dgm:pt>
    <dgm:pt modelId="{30645661-2136-439E-B87A-F5C2819CAF67}" type="pres">
      <dgm:prSet presAssocID="{9371BC40-094C-4D6E-B987-90DF85D8F02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D2497-9F63-4BDD-93C6-E328887CD932}" type="pres">
      <dgm:prSet presAssocID="{9371BC40-094C-4D6E-B987-90DF85D8F02B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CC3AE51-9396-415D-815A-DBB933E3EB98}" type="pres">
      <dgm:prSet presAssocID="{63A524E4-ECF3-4AFD-AE60-230431948526}" presName="sibTrans" presStyleCnt="0"/>
      <dgm:spPr/>
    </dgm:pt>
    <dgm:pt modelId="{56527242-2DFC-4A94-AA88-2BADD12D8504}" type="pres">
      <dgm:prSet presAssocID="{BFCAC842-B91A-44E9-946C-82ABA66CBE39}" presName="comp" presStyleCnt="0"/>
      <dgm:spPr/>
    </dgm:pt>
    <dgm:pt modelId="{DC66010F-E3A9-4F3A-8EB9-9DD7A9ABE253}" type="pres">
      <dgm:prSet presAssocID="{BFCAC842-B91A-44E9-946C-82ABA66CBE39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8926D-4CA6-4772-B6C6-19B6981231FD}" type="pres">
      <dgm:prSet presAssocID="{BFCAC842-B91A-44E9-946C-82ABA66CBE39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7B4A72B-2F3F-4771-A37C-CD8E1AA1BF60}" type="pres">
      <dgm:prSet presAssocID="{EC415D20-99B5-4C6C-8964-86DC9CE3DBE5}" presName="sibTrans" presStyleCnt="0"/>
      <dgm:spPr/>
    </dgm:pt>
    <dgm:pt modelId="{0B837EB5-2195-4618-B8D0-378647D6F9DB}" type="pres">
      <dgm:prSet presAssocID="{A8D8C70D-947E-4AF1-A6F3-53FD280CD6AA}" presName="comp" presStyleCnt="0"/>
      <dgm:spPr/>
    </dgm:pt>
    <dgm:pt modelId="{9CA2965E-F168-4E6C-AE30-766EB8EB7BF7}" type="pres">
      <dgm:prSet presAssocID="{A8D8C70D-947E-4AF1-A6F3-53FD280CD6A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B4A0F-7D3B-4580-AF3B-4DBBAD10CC8F}" type="pres">
      <dgm:prSet presAssocID="{A8D8C70D-947E-4AF1-A6F3-53FD280CD6AA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FB258627-D5A8-4D3B-AF89-4690BB62D4D2}" srcId="{4CB0C8A6-DB08-4F20-A733-458A57DE01EB}" destId="{A8D8C70D-947E-4AF1-A6F3-53FD280CD6AA}" srcOrd="2" destOrd="0" parTransId="{8CF065D9-3062-4D16-844E-363D5ABF2774}" sibTransId="{AD108F09-D9A5-4A27-913C-7369CE90A4D3}"/>
    <dgm:cxn modelId="{CEA58E1C-1B40-41DB-A511-D1838D38305E}" type="presOf" srcId="{BFCAC842-B91A-44E9-946C-82ABA66CBE39}" destId="{DC66010F-E3A9-4F3A-8EB9-9DD7A9ABE253}" srcOrd="0" destOrd="0" presId="urn:microsoft.com/office/officeart/2008/layout/AlternatingPictureBlocks"/>
    <dgm:cxn modelId="{83A02F4E-AB67-42B0-A161-5B2E265798F0}" type="presOf" srcId="{4CB0C8A6-DB08-4F20-A733-458A57DE01EB}" destId="{93D16706-BBFD-4C4F-80AE-537688832E4D}" srcOrd="0" destOrd="0" presId="urn:microsoft.com/office/officeart/2008/layout/AlternatingPictureBlocks"/>
    <dgm:cxn modelId="{56B5C009-1103-40EF-A8CE-5E606BF6A6C7}" srcId="{4CB0C8A6-DB08-4F20-A733-458A57DE01EB}" destId="{9371BC40-094C-4D6E-B987-90DF85D8F02B}" srcOrd="0" destOrd="0" parTransId="{FE782F7C-85B9-45E2-9241-403ECAEB5684}" sibTransId="{63A524E4-ECF3-4AFD-AE60-230431948526}"/>
    <dgm:cxn modelId="{A36ECB60-8982-4A1F-8742-8EDF2A7F00B2}" srcId="{4CB0C8A6-DB08-4F20-A733-458A57DE01EB}" destId="{BFCAC842-B91A-44E9-946C-82ABA66CBE39}" srcOrd="1" destOrd="0" parTransId="{F1D90D46-E485-429C-9ECD-44E7CF4DDEEB}" sibTransId="{EC415D20-99B5-4C6C-8964-86DC9CE3DBE5}"/>
    <dgm:cxn modelId="{8EE7602F-1FCF-40A3-819F-9314A3BBC98E}" type="presOf" srcId="{9371BC40-094C-4D6E-B987-90DF85D8F02B}" destId="{30645661-2136-439E-B87A-F5C2819CAF67}" srcOrd="0" destOrd="0" presId="urn:microsoft.com/office/officeart/2008/layout/AlternatingPictureBlocks"/>
    <dgm:cxn modelId="{D68C7BD6-9958-431B-A409-3C21D257FFA7}" type="presOf" srcId="{A8D8C70D-947E-4AF1-A6F3-53FD280CD6AA}" destId="{9CA2965E-F168-4E6C-AE30-766EB8EB7BF7}" srcOrd="0" destOrd="0" presId="urn:microsoft.com/office/officeart/2008/layout/AlternatingPictureBlocks"/>
    <dgm:cxn modelId="{94CEB696-CADF-401A-9AEC-49159ABA481F}" type="presParOf" srcId="{93D16706-BBFD-4C4F-80AE-537688832E4D}" destId="{3AB3BF83-70B5-4108-979D-95334F892D31}" srcOrd="0" destOrd="0" presId="urn:microsoft.com/office/officeart/2008/layout/AlternatingPictureBlocks"/>
    <dgm:cxn modelId="{14447153-15F9-43A6-AE18-A7A4DB11AB37}" type="presParOf" srcId="{3AB3BF83-70B5-4108-979D-95334F892D31}" destId="{30645661-2136-439E-B87A-F5C2819CAF67}" srcOrd="0" destOrd="0" presId="urn:microsoft.com/office/officeart/2008/layout/AlternatingPictureBlocks"/>
    <dgm:cxn modelId="{2038B9DE-F635-4D1D-9555-9C2FEBBEE751}" type="presParOf" srcId="{3AB3BF83-70B5-4108-979D-95334F892D31}" destId="{CCED2497-9F63-4BDD-93C6-E328887CD932}" srcOrd="1" destOrd="0" presId="urn:microsoft.com/office/officeart/2008/layout/AlternatingPictureBlocks"/>
    <dgm:cxn modelId="{9E96EC39-EB53-4166-ABF4-F0860AFAAA40}" type="presParOf" srcId="{93D16706-BBFD-4C4F-80AE-537688832E4D}" destId="{FCC3AE51-9396-415D-815A-DBB933E3EB98}" srcOrd="1" destOrd="0" presId="urn:microsoft.com/office/officeart/2008/layout/AlternatingPictureBlocks"/>
    <dgm:cxn modelId="{FFC66A83-D232-47FA-ACB0-09956B73B536}" type="presParOf" srcId="{93D16706-BBFD-4C4F-80AE-537688832E4D}" destId="{56527242-2DFC-4A94-AA88-2BADD12D8504}" srcOrd="2" destOrd="0" presId="urn:microsoft.com/office/officeart/2008/layout/AlternatingPictureBlocks"/>
    <dgm:cxn modelId="{8903A8EB-DE28-4219-958B-86FE626C3878}" type="presParOf" srcId="{56527242-2DFC-4A94-AA88-2BADD12D8504}" destId="{DC66010F-E3A9-4F3A-8EB9-9DD7A9ABE253}" srcOrd="0" destOrd="0" presId="urn:microsoft.com/office/officeart/2008/layout/AlternatingPictureBlocks"/>
    <dgm:cxn modelId="{7520A909-F57B-45BF-9904-09EA2F98A6D3}" type="presParOf" srcId="{56527242-2DFC-4A94-AA88-2BADD12D8504}" destId="{9AD8926D-4CA6-4772-B6C6-19B6981231FD}" srcOrd="1" destOrd="0" presId="urn:microsoft.com/office/officeart/2008/layout/AlternatingPictureBlocks"/>
    <dgm:cxn modelId="{798C9991-BB32-4142-BBB0-F85DCD8C3EB2}" type="presParOf" srcId="{93D16706-BBFD-4C4F-80AE-537688832E4D}" destId="{47B4A72B-2F3F-4771-A37C-CD8E1AA1BF60}" srcOrd="3" destOrd="0" presId="urn:microsoft.com/office/officeart/2008/layout/AlternatingPictureBlocks"/>
    <dgm:cxn modelId="{A7551D60-E458-4378-82D7-DB35C64BB569}" type="presParOf" srcId="{93D16706-BBFD-4C4F-80AE-537688832E4D}" destId="{0B837EB5-2195-4618-B8D0-378647D6F9DB}" srcOrd="4" destOrd="0" presId="urn:microsoft.com/office/officeart/2008/layout/AlternatingPictureBlocks"/>
    <dgm:cxn modelId="{6F25E9AB-37F6-4ED8-86D2-7D0409A814F7}" type="presParOf" srcId="{0B837EB5-2195-4618-B8D0-378647D6F9DB}" destId="{9CA2965E-F168-4E6C-AE30-766EB8EB7BF7}" srcOrd="0" destOrd="0" presId="urn:microsoft.com/office/officeart/2008/layout/AlternatingPictureBlocks"/>
    <dgm:cxn modelId="{BAE943A2-BE45-4F81-98D8-7D4BA530B887}" type="presParOf" srcId="{0B837EB5-2195-4618-B8D0-378647D6F9DB}" destId="{FEDB4A0F-7D3B-4580-AF3B-4DBBAD10CC8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69A5F-9796-40A8-9E0F-A78D16F5EA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62AE2-6275-4474-B209-107D33E797B8}">
      <dgm:prSet phldrT="[Text]"/>
      <dgm:spPr>
        <a:ln w="635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cs typeface="Arial"/>
            </a:rPr>
            <a:t>Use when updating </a:t>
          </a:r>
          <a:r>
            <a:rPr lang="en-US" spc="5" dirty="0" smtClean="0">
              <a:solidFill>
                <a:schemeClr val="bg1"/>
              </a:solidFill>
              <a:cs typeface="Arial"/>
            </a:rPr>
            <a:t>a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vacant position’s </a:t>
          </a:r>
          <a:r>
            <a:rPr lang="en-US" dirty="0" smtClean="0">
              <a:solidFill>
                <a:schemeClr val="bg1"/>
              </a:solidFill>
              <a:cs typeface="Arial"/>
            </a:rPr>
            <a:t>data, </a:t>
          </a:r>
          <a:r>
            <a:rPr lang="en-US" spc="10" dirty="0" smtClean="0">
              <a:solidFill>
                <a:schemeClr val="bg1"/>
              </a:solidFill>
              <a:cs typeface="Arial"/>
            </a:rPr>
            <a:t>such </a:t>
          </a:r>
          <a:r>
            <a:rPr lang="en-US" dirty="0" smtClean="0">
              <a:solidFill>
                <a:schemeClr val="bg1"/>
              </a:solidFill>
              <a:cs typeface="Arial"/>
            </a:rPr>
            <a:t>as </a:t>
          </a:r>
          <a:r>
            <a:rPr lang="en-US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reports </a:t>
          </a:r>
          <a:r>
            <a:rPr lang="en-US" spc="10" dirty="0" smtClean="0">
              <a:solidFill>
                <a:schemeClr val="bg1"/>
              </a:solidFill>
              <a:cs typeface="Arial"/>
            </a:rPr>
            <a:t>to </a:t>
          </a:r>
          <a:r>
            <a:rPr lang="en-US" dirty="0" smtClean="0">
              <a:solidFill>
                <a:schemeClr val="bg1"/>
              </a:solidFill>
              <a:cs typeface="Arial"/>
            </a:rPr>
            <a:t>position, job</a:t>
          </a:r>
          <a:r>
            <a:rPr lang="en-US" spc="-250" dirty="0" smtClean="0">
              <a:solidFill>
                <a:schemeClr val="bg1"/>
              </a:solidFill>
              <a:cs typeface="Arial"/>
            </a:rPr>
            <a:t> </a:t>
          </a:r>
          <a:r>
            <a:rPr lang="en-US" dirty="0" smtClean="0">
              <a:solidFill>
                <a:schemeClr val="bg1"/>
              </a:solidFill>
              <a:cs typeface="Arial"/>
            </a:rPr>
            <a:t>code, salary plan,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and </a:t>
          </a:r>
          <a:r>
            <a:rPr lang="en-US" spc="10" dirty="0" smtClean="0">
              <a:solidFill>
                <a:schemeClr val="bg1"/>
              </a:solidFill>
              <a:cs typeface="Arial"/>
            </a:rPr>
            <a:t>so</a:t>
          </a:r>
          <a:r>
            <a:rPr lang="en-US" spc="-60" dirty="0" smtClean="0">
              <a:solidFill>
                <a:schemeClr val="bg1"/>
              </a:solidFill>
              <a:cs typeface="Arial"/>
            </a:rPr>
            <a:t> </a:t>
          </a:r>
          <a:r>
            <a:rPr lang="en-US" dirty="0" smtClean="0">
              <a:solidFill>
                <a:schemeClr val="bg1"/>
              </a:solidFill>
              <a:cs typeface="Arial"/>
            </a:rPr>
            <a:t>forth.</a:t>
          </a:r>
          <a:endParaRPr lang="en-US" dirty="0">
            <a:solidFill>
              <a:schemeClr val="bg1"/>
            </a:solidFill>
          </a:endParaRPr>
        </a:p>
      </dgm:t>
    </dgm:pt>
    <dgm:pt modelId="{0EC0DFCB-74B2-479A-A2B4-D65B55EB673C}" type="parTrans" cxnId="{A2C47EDD-56E0-471A-A9BF-342056A7A4FB}">
      <dgm:prSet/>
      <dgm:spPr/>
      <dgm:t>
        <a:bodyPr/>
        <a:lstStyle/>
        <a:p>
          <a:endParaRPr lang="en-US"/>
        </a:p>
      </dgm:t>
    </dgm:pt>
    <dgm:pt modelId="{08EB395C-685F-4C36-BFF1-75639FFE6049}" type="sibTrans" cxnId="{A2C47EDD-56E0-471A-A9BF-342056A7A4FB}">
      <dgm:prSet/>
      <dgm:spPr/>
      <dgm:t>
        <a:bodyPr/>
        <a:lstStyle/>
        <a:p>
          <a:endParaRPr lang="en-US"/>
        </a:p>
      </dgm:t>
    </dgm:pt>
    <dgm:pt modelId="{515FE529-8B21-488A-BBF9-CE5F8059C9ED}">
      <dgm:prSet/>
      <dgm:spPr>
        <a:solidFill>
          <a:schemeClr val="accent5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pc="5" dirty="0" smtClean="0">
              <a:solidFill>
                <a:schemeClr val="bg1"/>
              </a:solidFill>
              <a:cs typeface="Arial"/>
            </a:rPr>
            <a:t>A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vacant </a:t>
          </a:r>
          <a:r>
            <a:rPr lang="en-US" dirty="0" smtClean="0">
              <a:solidFill>
                <a:schemeClr val="bg1"/>
              </a:solidFill>
              <a:cs typeface="Arial"/>
            </a:rPr>
            <a:t>position is unfilled on or after </a:t>
          </a:r>
          <a:r>
            <a:rPr lang="en-US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b="1" spc="-5" dirty="0" smtClean="0">
              <a:solidFill>
                <a:schemeClr val="bg1"/>
              </a:solidFill>
              <a:cs typeface="Arial"/>
            </a:rPr>
            <a:t>Effective</a:t>
          </a:r>
          <a:r>
            <a:rPr lang="en-US" b="1" spc="-285" dirty="0" smtClean="0">
              <a:solidFill>
                <a:schemeClr val="bg1"/>
              </a:solidFill>
              <a:cs typeface="Arial"/>
            </a:rPr>
            <a:t> </a:t>
          </a:r>
          <a:r>
            <a:rPr lang="en-US" b="1" spc="-5" dirty="0" smtClean="0">
              <a:solidFill>
                <a:schemeClr val="bg1"/>
              </a:solidFill>
              <a:cs typeface="Arial"/>
            </a:rPr>
            <a:t>Date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you </a:t>
          </a:r>
          <a:r>
            <a:rPr lang="en-US" dirty="0" smtClean="0">
              <a:solidFill>
                <a:schemeClr val="bg1"/>
              </a:solidFill>
              <a:cs typeface="Arial"/>
            </a:rPr>
            <a:t>enter on </a:t>
          </a:r>
          <a:r>
            <a:rPr lang="en-US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b="1" spc="5" dirty="0" smtClean="0">
              <a:solidFill>
                <a:schemeClr val="bg1"/>
              </a:solidFill>
              <a:cs typeface="Arial"/>
            </a:rPr>
            <a:t>Find </a:t>
          </a:r>
          <a:r>
            <a:rPr lang="en-US" b="1" dirty="0" smtClean="0">
              <a:solidFill>
                <a:schemeClr val="bg1"/>
              </a:solidFill>
              <a:cs typeface="Arial"/>
            </a:rPr>
            <a:t>an </a:t>
          </a:r>
          <a:r>
            <a:rPr lang="en-US" b="1" spc="5" dirty="0" smtClean="0">
              <a:solidFill>
                <a:schemeClr val="bg1"/>
              </a:solidFill>
              <a:cs typeface="Arial"/>
            </a:rPr>
            <a:t>Existing </a:t>
          </a:r>
          <a:r>
            <a:rPr lang="en-US" b="1" spc="-25" dirty="0" smtClean="0">
              <a:solidFill>
                <a:schemeClr val="bg1"/>
              </a:solidFill>
              <a:cs typeface="Arial"/>
            </a:rPr>
            <a:t>Value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page </a:t>
          </a:r>
          <a:r>
            <a:rPr lang="en-US" dirty="0" smtClean="0">
              <a:solidFill>
                <a:schemeClr val="bg1"/>
              </a:solidFill>
              <a:cs typeface="Arial"/>
            </a:rPr>
            <a:t>of the </a:t>
          </a:r>
          <a:r>
            <a:rPr lang="en-US" b="1" spc="5" dirty="0" smtClean="0">
              <a:solidFill>
                <a:schemeClr val="bg1"/>
              </a:solidFill>
              <a:cs typeface="Arial"/>
            </a:rPr>
            <a:t>Position </a:t>
          </a:r>
          <a:r>
            <a:rPr lang="en-US" b="1" dirty="0" smtClean="0">
              <a:solidFill>
                <a:schemeClr val="bg1"/>
              </a:solidFill>
              <a:cs typeface="Arial"/>
            </a:rPr>
            <a:t>Control</a:t>
          </a:r>
          <a:r>
            <a:rPr lang="en-US" b="1" spc="-145" dirty="0" smtClean="0">
              <a:solidFill>
                <a:schemeClr val="bg1"/>
              </a:solidFill>
              <a:cs typeface="Arial"/>
            </a:rPr>
            <a:t> </a:t>
          </a:r>
          <a:r>
            <a:rPr lang="en-US" b="1" spc="-5" dirty="0" smtClean="0">
              <a:solidFill>
                <a:schemeClr val="bg1"/>
              </a:solidFill>
              <a:cs typeface="Arial"/>
            </a:rPr>
            <a:t>Request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.</a:t>
          </a:r>
          <a:endParaRPr lang="en-US" dirty="0">
            <a:solidFill>
              <a:schemeClr val="bg1"/>
            </a:solidFill>
            <a:cs typeface="Arial"/>
          </a:endParaRPr>
        </a:p>
      </dgm:t>
    </dgm:pt>
    <dgm:pt modelId="{6D677D9B-9666-4C5C-88EE-7F987C347340}" type="parTrans" cxnId="{AC21DF92-C0D6-41D5-8D16-9DCCB545C87C}">
      <dgm:prSet/>
      <dgm:spPr/>
      <dgm:t>
        <a:bodyPr/>
        <a:lstStyle/>
        <a:p>
          <a:endParaRPr lang="en-US"/>
        </a:p>
      </dgm:t>
    </dgm:pt>
    <dgm:pt modelId="{676F262A-69BA-473A-B5AB-0D2F6AAF424F}" type="sibTrans" cxnId="{AC21DF92-C0D6-41D5-8D16-9DCCB545C87C}">
      <dgm:prSet/>
      <dgm:spPr/>
      <dgm:t>
        <a:bodyPr/>
        <a:lstStyle/>
        <a:p>
          <a:endParaRPr lang="en-US"/>
        </a:p>
      </dgm:t>
    </dgm:pt>
    <dgm:pt modelId="{E365A36C-4AF7-4D14-8C0D-035034449C4E}">
      <dgm:prSet/>
      <dgm:spPr>
        <a:solidFill>
          <a:schemeClr val="accent5">
            <a:lumMod val="75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cs typeface="Arial"/>
            </a:rPr>
            <a:t>Updates to vacant positions have </a:t>
          </a:r>
          <a:r>
            <a:rPr lang="en-US" spc="-10" dirty="0" smtClean="0">
              <a:solidFill>
                <a:schemeClr val="bg1"/>
              </a:solidFill>
              <a:cs typeface="Arial"/>
            </a:rPr>
            <a:t>fewer </a:t>
          </a:r>
          <a:r>
            <a:rPr lang="en-US" spc="-5" dirty="0" smtClean="0">
              <a:solidFill>
                <a:schemeClr val="bg1"/>
              </a:solidFill>
              <a:cs typeface="Arial"/>
            </a:rPr>
            <a:t>downstream </a:t>
          </a:r>
          <a:r>
            <a:rPr lang="en-US" dirty="0" smtClean="0">
              <a:solidFill>
                <a:schemeClr val="bg1"/>
              </a:solidFill>
              <a:cs typeface="Arial"/>
            </a:rPr>
            <a:t>effects since there is not an incumbent.</a:t>
          </a:r>
          <a:endParaRPr lang="en-US" dirty="0">
            <a:solidFill>
              <a:schemeClr val="bg1"/>
            </a:solidFill>
            <a:cs typeface="Arial"/>
          </a:endParaRPr>
        </a:p>
      </dgm:t>
    </dgm:pt>
    <dgm:pt modelId="{F85B8A3F-9B2E-49B2-9700-8ABE6C9A3880}" type="parTrans" cxnId="{AA8471A9-0D30-42FA-9179-910E19677A83}">
      <dgm:prSet/>
      <dgm:spPr/>
      <dgm:t>
        <a:bodyPr/>
        <a:lstStyle/>
        <a:p>
          <a:endParaRPr lang="en-US"/>
        </a:p>
      </dgm:t>
    </dgm:pt>
    <dgm:pt modelId="{9AAAC3D8-5004-4DCA-BBF0-642B824636F7}" type="sibTrans" cxnId="{AA8471A9-0D30-42FA-9179-910E19677A83}">
      <dgm:prSet/>
      <dgm:spPr/>
      <dgm:t>
        <a:bodyPr/>
        <a:lstStyle/>
        <a:p>
          <a:endParaRPr lang="en-US"/>
        </a:p>
      </dgm:t>
    </dgm:pt>
    <dgm:pt modelId="{7C0266BB-974C-4727-A15F-194FE179CFBD}" type="pres">
      <dgm:prSet presAssocID="{3DB69A5F-9796-40A8-9E0F-A78D16F5EA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E05D9-5A6A-48A4-8018-74022BA07AD8}" type="pres">
      <dgm:prSet presAssocID="{54462AE2-6275-4474-B209-107D33E797B8}" presName="node" presStyleLbl="node1" presStyleIdx="0" presStyleCnt="3" custLinFactX="10000" custLinFactNeighborX="100000" custLinFactNeighborY="-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BC431-D1B5-4A74-BF5F-F11BCFA12A12}" type="pres">
      <dgm:prSet presAssocID="{08EB395C-685F-4C36-BFF1-75639FFE6049}" presName="sibTrans" presStyleCnt="0"/>
      <dgm:spPr/>
    </dgm:pt>
    <dgm:pt modelId="{E3396AFC-133A-481D-BEBA-C48833DC0DBA}" type="pres">
      <dgm:prSet presAssocID="{515FE529-8B21-488A-BBF9-CE5F8059C9ED}" presName="node" presStyleLbl="node1" presStyleIdx="1" presStyleCnt="3" custLinFactX="-10000" custLinFactNeighborX="-100000" custLinFactNeighborY="-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EC0FE-90B8-4D43-B534-AA25E353D368}" type="pres">
      <dgm:prSet presAssocID="{676F262A-69BA-473A-B5AB-0D2F6AAF424F}" presName="sibTrans" presStyleCnt="0"/>
      <dgm:spPr/>
    </dgm:pt>
    <dgm:pt modelId="{1F9721E3-404F-4DB2-81A7-5BED09240A1B}" type="pres">
      <dgm:prSet presAssocID="{E365A36C-4AF7-4D14-8C0D-035034449C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B1031-BF86-4E98-AA97-B91B15409BDE}" type="presOf" srcId="{54462AE2-6275-4474-B209-107D33E797B8}" destId="{AE0E05D9-5A6A-48A4-8018-74022BA07AD8}" srcOrd="0" destOrd="0" presId="urn:microsoft.com/office/officeart/2005/8/layout/default"/>
    <dgm:cxn modelId="{458CE080-DC74-4C82-99B0-71AB7A32FFBA}" type="presOf" srcId="{515FE529-8B21-488A-BBF9-CE5F8059C9ED}" destId="{E3396AFC-133A-481D-BEBA-C48833DC0DBA}" srcOrd="0" destOrd="0" presId="urn:microsoft.com/office/officeart/2005/8/layout/default"/>
    <dgm:cxn modelId="{AA8471A9-0D30-42FA-9179-910E19677A83}" srcId="{3DB69A5F-9796-40A8-9E0F-A78D16F5EA57}" destId="{E365A36C-4AF7-4D14-8C0D-035034449C4E}" srcOrd="2" destOrd="0" parTransId="{F85B8A3F-9B2E-49B2-9700-8ABE6C9A3880}" sibTransId="{9AAAC3D8-5004-4DCA-BBF0-642B824636F7}"/>
    <dgm:cxn modelId="{A2C47EDD-56E0-471A-A9BF-342056A7A4FB}" srcId="{3DB69A5F-9796-40A8-9E0F-A78D16F5EA57}" destId="{54462AE2-6275-4474-B209-107D33E797B8}" srcOrd="0" destOrd="0" parTransId="{0EC0DFCB-74B2-479A-A2B4-D65B55EB673C}" sibTransId="{08EB395C-685F-4C36-BFF1-75639FFE6049}"/>
    <dgm:cxn modelId="{DF1AE707-1A1F-436E-B156-0AB221FD4202}" type="presOf" srcId="{3DB69A5F-9796-40A8-9E0F-A78D16F5EA57}" destId="{7C0266BB-974C-4727-A15F-194FE179CFBD}" srcOrd="0" destOrd="0" presId="urn:microsoft.com/office/officeart/2005/8/layout/default"/>
    <dgm:cxn modelId="{AC21DF92-C0D6-41D5-8D16-9DCCB545C87C}" srcId="{3DB69A5F-9796-40A8-9E0F-A78D16F5EA57}" destId="{515FE529-8B21-488A-BBF9-CE5F8059C9ED}" srcOrd="1" destOrd="0" parTransId="{6D677D9B-9666-4C5C-88EE-7F987C347340}" sibTransId="{676F262A-69BA-473A-B5AB-0D2F6AAF424F}"/>
    <dgm:cxn modelId="{A1BB6E87-E107-450D-9FBC-7844E30C7C34}" type="presOf" srcId="{E365A36C-4AF7-4D14-8C0D-035034449C4E}" destId="{1F9721E3-404F-4DB2-81A7-5BED09240A1B}" srcOrd="0" destOrd="0" presId="urn:microsoft.com/office/officeart/2005/8/layout/default"/>
    <dgm:cxn modelId="{CF638669-514E-4925-A058-C0DA09213D28}" type="presParOf" srcId="{7C0266BB-974C-4727-A15F-194FE179CFBD}" destId="{AE0E05D9-5A6A-48A4-8018-74022BA07AD8}" srcOrd="0" destOrd="0" presId="urn:microsoft.com/office/officeart/2005/8/layout/default"/>
    <dgm:cxn modelId="{2F73F87F-1509-4FB8-ABFF-29BC9D479573}" type="presParOf" srcId="{7C0266BB-974C-4727-A15F-194FE179CFBD}" destId="{B62BC431-D1B5-4A74-BF5F-F11BCFA12A12}" srcOrd="1" destOrd="0" presId="urn:microsoft.com/office/officeart/2005/8/layout/default"/>
    <dgm:cxn modelId="{66FE9B85-5D04-483B-B9F2-902A1C42BFBD}" type="presParOf" srcId="{7C0266BB-974C-4727-A15F-194FE179CFBD}" destId="{E3396AFC-133A-481D-BEBA-C48833DC0DBA}" srcOrd="2" destOrd="0" presId="urn:microsoft.com/office/officeart/2005/8/layout/default"/>
    <dgm:cxn modelId="{3BF47CC7-62F3-4351-A8C6-DC946C33D1E5}" type="presParOf" srcId="{7C0266BB-974C-4727-A15F-194FE179CFBD}" destId="{749EC0FE-90B8-4D43-B534-AA25E353D368}" srcOrd="3" destOrd="0" presId="urn:microsoft.com/office/officeart/2005/8/layout/default"/>
    <dgm:cxn modelId="{F33D80D5-0E46-4C6B-BA67-0DF8D68A95AA}" type="presParOf" srcId="{7C0266BB-974C-4727-A15F-194FE179CFBD}" destId="{1F9721E3-404F-4DB2-81A7-5BED09240A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3A6B0-6921-44C7-85F0-063909A754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402D5-8E37-403A-87BC-F565C56DECCC}">
      <dgm:prSet phldrT="[Text]"/>
      <dgm:spPr/>
      <dgm:t>
        <a:bodyPr/>
        <a:lstStyle/>
        <a:p>
          <a:r>
            <a:rPr lang="en-US" b="1" dirty="0" smtClean="0"/>
            <a:t>Partner or designee</a:t>
          </a:r>
          <a:endParaRPr lang="en-US" dirty="0"/>
        </a:p>
      </dgm:t>
    </dgm:pt>
    <dgm:pt modelId="{FD49C731-5CBC-4280-BBFD-653213BC3B04}" type="parTrans" cxnId="{E4398FE1-C068-425E-A5F3-E2B071E8CBBD}">
      <dgm:prSet/>
      <dgm:spPr/>
      <dgm:t>
        <a:bodyPr/>
        <a:lstStyle/>
        <a:p>
          <a:endParaRPr lang="en-US"/>
        </a:p>
      </dgm:t>
    </dgm:pt>
    <dgm:pt modelId="{CC90C80B-EB68-4B06-8A48-B2BFD5EF2CAC}" type="sibTrans" cxnId="{E4398FE1-C068-425E-A5F3-E2B071E8CBBD}">
      <dgm:prSet/>
      <dgm:spPr/>
      <dgm:t>
        <a:bodyPr/>
        <a:lstStyle/>
        <a:p>
          <a:endParaRPr lang="en-US"/>
        </a:p>
      </dgm:t>
    </dgm:pt>
    <dgm:pt modelId="{2501992D-EFC3-4798-90E2-1D23F386B4CC}">
      <dgm:prSet phldrT="[Text]"/>
      <dgm:spPr/>
      <dgm:t>
        <a:bodyPr/>
        <a:lstStyle/>
        <a:p>
          <a:r>
            <a:rPr lang="en-US" dirty="0" smtClean="0"/>
            <a:t>Act as brokers of HR/AP/Payroll services and primary point of contact for managers and unit level leadership</a:t>
          </a:r>
          <a:endParaRPr lang="en-US" dirty="0"/>
        </a:p>
      </dgm:t>
    </dgm:pt>
    <dgm:pt modelId="{D97A199C-D7C6-4949-A48F-947AB7E4BC62}" type="parTrans" cxnId="{7112E054-BBF9-4BD7-9F86-9E19874D6BD9}">
      <dgm:prSet/>
      <dgm:spPr/>
      <dgm:t>
        <a:bodyPr/>
        <a:lstStyle/>
        <a:p>
          <a:endParaRPr lang="en-US"/>
        </a:p>
      </dgm:t>
    </dgm:pt>
    <dgm:pt modelId="{8F020C4A-E246-4B89-90C6-B46B19CE7139}" type="sibTrans" cxnId="{7112E054-BBF9-4BD7-9F86-9E19874D6BD9}">
      <dgm:prSet/>
      <dgm:spPr/>
      <dgm:t>
        <a:bodyPr/>
        <a:lstStyle/>
        <a:p>
          <a:endParaRPr lang="en-US"/>
        </a:p>
      </dgm:t>
    </dgm:pt>
    <dgm:pt modelId="{8443A7AA-39F6-4892-9D37-283F516EC929}">
      <dgm:prSet phldrT="[Text]"/>
      <dgm:spPr/>
      <dgm:t>
        <a:bodyPr/>
        <a:lstStyle/>
        <a:p>
          <a:r>
            <a:rPr lang="en-US" b="1" dirty="0" smtClean="0"/>
            <a:t>Transactional Unit</a:t>
          </a:r>
          <a:endParaRPr lang="en-US" dirty="0"/>
        </a:p>
      </dgm:t>
    </dgm:pt>
    <dgm:pt modelId="{3C0BA489-C9EC-427A-8AA7-5834E000EA79}" type="parTrans" cxnId="{A2D68760-D0F8-45B1-9FCA-8D26EB1BF560}">
      <dgm:prSet/>
      <dgm:spPr/>
      <dgm:t>
        <a:bodyPr/>
        <a:lstStyle/>
        <a:p>
          <a:endParaRPr lang="en-US"/>
        </a:p>
      </dgm:t>
    </dgm:pt>
    <dgm:pt modelId="{D6E6F5FC-3A01-4C0F-B854-E31192C8A1D8}" type="sibTrans" cxnId="{A2D68760-D0F8-45B1-9FCA-8D26EB1BF560}">
      <dgm:prSet/>
      <dgm:spPr/>
      <dgm:t>
        <a:bodyPr/>
        <a:lstStyle/>
        <a:p>
          <a:endParaRPr lang="en-US"/>
        </a:p>
      </dgm:t>
    </dgm:pt>
    <dgm:pt modelId="{E4F61371-BE88-4CDD-994D-1BC08F44D40C}">
      <dgm:prSet phldrT="[Text]"/>
      <dgm:spPr/>
      <dgm:t>
        <a:bodyPr/>
        <a:lstStyle/>
        <a:p>
          <a:r>
            <a:rPr lang="en-US" b="1" dirty="0" smtClean="0"/>
            <a:t>Shared Services</a:t>
          </a:r>
          <a:endParaRPr lang="en-US" dirty="0"/>
        </a:p>
      </dgm:t>
    </dgm:pt>
    <dgm:pt modelId="{0B0E7821-439A-433F-8D00-8A90BB4A34DD}" type="parTrans" cxnId="{CE46023A-0642-48A5-B03D-3D8424CB96FF}">
      <dgm:prSet/>
      <dgm:spPr/>
      <dgm:t>
        <a:bodyPr/>
        <a:lstStyle/>
        <a:p>
          <a:endParaRPr lang="en-US"/>
        </a:p>
      </dgm:t>
    </dgm:pt>
    <dgm:pt modelId="{70034F97-3F19-49AA-B83C-68425575CFF1}" type="sibTrans" cxnId="{CE46023A-0642-48A5-B03D-3D8424CB96FF}">
      <dgm:prSet/>
      <dgm:spPr/>
      <dgm:t>
        <a:bodyPr/>
        <a:lstStyle/>
        <a:p>
          <a:endParaRPr lang="en-US"/>
        </a:p>
      </dgm:t>
    </dgm:pt>
    <dgm:pt modelId="{AD47B81A-755D-4462-92D7-F8024439EC3C}">
      <dgm:prSet phldrT="[Text]"/>
      <dgm:spPr/>
      <dgm:t>
        <a:bodyPr/>
        <a:lstStyle/>
        <a:p>
          <a:r>
            <a:rPr lang="en-US" dirty="0" smtClean="0"/>
            <a:t>Responsible for executing transactional activities related to position updates </a:t>
          </a:r>
          <a:endParaRPr lang="en-US" dirty="0"/>
        </a:p>
      </dgm:t>
    </dgm:pt>
    <dgm:pt modelId="{B49D7BCF-5CD3-4D77-85EA-011E10A29E67}" type="parTrans" cxnId="{D0572E43-0162-4825-B367-E6C133885532}">
      <dgm:prSet/>
      <dgm:spPr/>
      <dgm:t>
        <a:bodyPr/>
        <a:lstStyle/>
        <a:p>
          <a:endParaRPr lang="en-US"/>
        </a:p>
      </dgm:t>
    </dgm:pt>
    <dgm:pt modelId="{302CCD9B-7650-498C-B372-C2C006175A30}" type="sibTrans" cxnId="{D0572E43-0162-4825-B367-E6C133885532}">
      <dgm:prSet/>
      <dgm:spPr/>
      <dgm:t>
        <a:bodyPr/>
        <a:lstStyle/>
        <a:p>
          <a:endParaRPr lang="en-US"/>
        </a:p>
      </dgm:t>
    </dgm:pt>
    <dgm:pt modelId="{EFA50046-8E30-4B64-840E-088B22E801F8}">
      <dgm:prSet phldrT="[Text]"/>
      <dgm:spPr/>
      <dgm:t>
        <a:bodyPr/>
        <a:lstStyle/>
        <a:p>
          <a:r>
            <a:rPr lang="en-US" b="1" dirty="0" smtClean="0"/>
            <a:t>Planning &amp; Budget Office</a:t>
          </a:r>
          <a:endParaRPr lang="en-US" dirty="0"/>
        </a:p>
      </dgm:t>
    </dgm:pt>
    <dgm:pt modelId="{3E35724E-DAA2-47C1-85A0-7901A3FE5843}" type="parTrans" cxnId="{A1BB5E69-9558-4B6F-B3A0-D3DC2EA202F0}">
      <dgm:prSet/>
      <dgm:spPr/>
      <dgm:t>
        <a:bodyPr/>
        <a:lstStyle/>
        <a:p>
          <a:endParaRPr lang="en-US"/>
        </a:p>
      </dgm:t>
    </dgm:pt>
    <dgm:pt modelId="{A41ECAB6-2D4B-487A-8D44-7DD5B41707DC}" type="sibTrans" cxnId="{A1BB5E69-9558-4B6F-B3A0-D3DC2EA202F0}">
      <dgm:prSet/>
      <dgm:spPr/>
      <dgm:t>
        <a:bodyPr/>
        <a:lstStyle/>
        <a:p>
          <a:endParaRPr lang="en-US"/>
        </a:p>
      </dgm:t>
    </dgm:pt>
    <dgm:pt modelId="{02797D21-92BF-4034-B4D7-952B4A7639A2}">
      <dgm:prSet phldrT="[Text]"/>
      <dgm:spPr/>
      <dgm:t>
        <a:bodyPr/>
        <a:lstStyle/>
        <a:p>
          <a:r>
            <a:rPr lang="en-US" dirty="0" smtClean="0"/>
            <a:t>Provide subject matter expertise in technical/complex areas (e.g., classification, salary grade/step)</a:t>
          </a:r>
          <a:endParaRPr lang="en-US" dirty="0"/>
        </a:p>
      </dgm:t>
    </dgm:pt>
    <dgm:pt modelId="{971D06E1-4222-4DD2-BA1B-74BD9A7C9CA8}" type="parTrans" cxnId="{BC29EF2E-9A59-4F82-8E5E-662EFB6CC94B}">
      <dgm:prSet/>
      <dgm:spPr/>
      <dgm:t>
        <a:bodyPr/>
        <a:lstStyle/>
        <a:p>
          <a:endParaRPr lang="en-US"/>
        </a:p>
      </dgm:t>
    </dgm:pt>
    <dgm:pt modelId="{72A53B7C-E106-4976-8EBC-BAD46BB6571E}" type="sibTrans" cxnId="{BC29EF2E-9A59-4F82-8E5E-662EFB6CC94B}">
      <dgm:prSet/>
      <dgm:spPr/>
      <dgm:t>
        <a:bodyPr/>
        <a:lstStyle/>
        <a:p>
          <a:endParaRPr lang="en-US"/>
        </a:p>
      </dgm:t>
    </dgm:pt>
    <dgm:pt modelId="{E19CE46F-54F3-452F-9428-FA135B058B5F}">
      <dgm:prSet phldrT="[Text]"/>
      <dgm:spPr/>
      <dgm:t>
        <a:bodyPr/>
        <a:lstStyle/>
        <a:p>
          <a:r>
            <a:rPr lang="en-US" dirty="0" smtClean="0"/>
            <a:t>Identify and communicate need for new position or updates to </a:t>
          </a:r>
          <a:r>
            <a:rPr lang="en-US" smtClean="0"/>
            <a:t>existing positions</a:t>
          </a:r>
          <a:endParaRPr lang="en-US" dirty="0"/>
        </a:p>
      </dgm:t>
    </dgm:pt>
    <dgm:pt modelId="{8F1C22EF-8458-47CC-BC6B-0E7FEE985342}" type="sibTrans" cxnId="{B6C01A93-7C69-4930-9D9D-025A19629290}">
      <dgm:prSet/>
      <dgm:spPr/>
      <dgm:t>
        <a:bodyPr/>
        <a:lstStyle/>
        <a:p>
          <a:endParaRPr lang="en-US"/>
        </a:p>
      </dgm:t>
    </dgm:pt>
    <dgm:pt modelId="{D2B69A91-53A6-4E6B-961E-3F6F678D9170}" type="parTrans" cxnId="{B6C01A93-7C69-4930-9D9D-025A19629290}">
      <dgm:prSet/>
      <dgm:spPr/>
      <dgm:t>
        <a:bodyPr/>
        <a:lstStyle/>
        <a:p>
          <a:endParaRPr lang="en-US"/>
        </a:p>
      </dgm:t>
    </dgm:pt>
    <dgm:pt modelId="{BC57A53D-F396-4848-9D7E-BB8A3CA19153}">
      <dgm:prSet/>
      <dgm:spPr/>
      <dgm:t>
        <a:bodyPr/>
        <a:lstStyle/>
        <a:p>
          <a:r>
            <a:rPr lang="en-US" smtClean="0"/>
            <a:t>Responsible for AWE for new position requests and position updates </a:t>
          </a:r>
          <a:endParaRPr lang="en-US"/>
        </a:p>
      </dgm:t>
    </dgm:pt>
    <dgm:pt modelId="{FEED5791-DC38-42D3-9EAF-DED7E6A0E18D}" type="parTrans" cxnId="{79C86419-0850-4338-9CD4-F811A492029B}">
      <dgm:prSet/>
      <dgm:spPr/>
      <dgm:t>
        <a:bodyPr/>
        <a:lstStyle/>
        <a:p>
          <a:endParaRPr lang="en-US"/>
        </a:p>
      </dgm:t>
    </dgm:pt>
    <dgm:pt modelId="{06883F5B-1C77-4801-BB8C-5963F72A9EA2}" type="sibTrans" cxnId="{79C86419-0850-4338-9CD4-F811A492029B}">
      <dgm:prSet/>
      <dgm:spPr/>
      <dgm:t>
        <a:bodyPr/>
        <a:lstStyle/>
        <a:p>
          <a:endParaRPr lang="en-US"/>
        </a:p>
      </dgm:t>
    </dgm:pt>
    <dgm:pt modelId="{C680AD91-10ED-464E-9FA4-D56543DF0FC3}">
      <dgm:prSet phldrT="[Text]"/>
      <dgm:spPr/>
      <dgm:t>
        <a:bodyPr/>
        <a:lstStyle/>
        <a:p>
          <a:r>
            <a:rPr lang="en-US" b="1" smtClean="0"/>
            <a:t>Central Office</a:t>
          </a:r>
          <a:endParaRPr lang="en-US" dirty="0"/>
        </a:p>
      </dgm:t>
    </dgm:pt>
    <dgm:pt modelId="{FE47C108-7FF9-4186-913D-014170D8FD59}" type="sibTrans" cxnId="{F27FB454-DF56-4B75-83EE-F6388D599043}">
      <dgm:prSet/>
      <dgm:spPr/>
      <dgm:t>
        <a:bodyPr/>
        <a:lstStyle/>
        <a:p>
          <a:endParaRPr lang="en-US"/>
        </a:p>
      </dgm:t>
    </dgm:pt>
    <dgm:pt modelId="{587B2FC8-C015-4FE6-93E4-CC7996681428}" type="parTrans" cxnId="{F27FB454-DF56-4B75-83EE-F6388D599043}">
      <dgm:prSet/>
      <dgm:spPr/>
      <dgm:t>
        <a:bodyPr/>
        <a:lstStyle/>
        <a:p>
          <a:endParaRPr lang="en-US"/>
        </a:p>
      </dgm:t>
    </dgm:pt>
    <dgm:pt modelId="{2CCF6C8F-3AB1-46EE-9476-25F7C28E2094}">
      <dgm:prSet/>
      <dgm:spPr/>
      <dgm:t>
        <a:bodyPr/>
        <a:lstStyle/>
        <a:p>
          <a:r>
            <a:rPr lang="en-US" dirty="0" smtClean="0"/>
            <a:t>Provides policy guidance and oversight</a:t>
          </a:r>
          <a:endParaRPr lang="en-US" dirty="0"/>
        </a:p>
      </dgm:t>
    </dgm:pt>
    <dgm:pt modelId="{F3BD3CBA-0AE5-4B6B-8484-21ED3B3F61E3}" type="parTrans" cxnId="{4C85B8E8-0001-483B-9EBF-C00A865DDAB0}">
      <dgm:prSet/>
      <dgm:spPr/>
      <dgm:t>
        <a:bodyPr/>
        <a:lstStyle/>
        <a:p>
          <a:endParaRPr lang="en-US"/>
        </a:p>
      </dgm:t>
    </dgm:pt>
    <dgm:pt modelId="{7B7BF6B0-8B18-4D49-9B45-C60989A7AF1C}" type="sibTrans" cxnId="{4C85B8E8-0001-483B-9EBF-C00A865DDAB0}">
      <dgm:prSet/>
      <dgm:spPr/>
      <dgm:t>
        <a:bodyPr/>
        <a:lstStyle/>
        <a:p>
          <a:endParaRPr lang="en-US"/>
        </a:p>
      </dgm:t>
    </dgm:pt>
    <dgm:pt modelId="{65046519-5CC1-42A3-AE17-442A895B3D1E}">
      <dgm:prSet phldrT="[Text]"/>
      <dgm:spPr/>
      <dgm:t>
        <a:bodyPr/>
        <a:lstStyle/>
        <a:p>
          <a:r>
            <a:rPr lang="en-US" dirty="0" smtClean="0"/>
            <a:t>Provide guidance on establishing positions from budget perspective</a:t>
          </a:r>
          <a:endParaRPr lang="en-US" dirty="0"/>
        </a:p>
      </dgm:t>
    </dgm:pt>
    <dgm:pt modelId="{93155D35-EDDA-4C80-B2FF-29C48F723120}" type="parTrans" cxnId="{4CF69C06-FBD3-4284-9EA4-B03F37AEEF98}">
      <dgm:prSet/>
      <dgm:spPr/>
      <dgm:t>
        <a:bodyPr/>
        <a:lstStyle/>
        <a:p>
          <a:endParaRPr lang="en-US"/>
        </a:p>
      </dgm:t>
    </dgm:pt>
    <dgm:pt modelId="{4BDA9221-700A-47B8-9A33-9C90C4A2E30C}" type="sibTrans" cxnId="{4CF69C06-FBD3-4284-9EA4-B03F37AEEF98}">
      <dgm:prSet/>
      <dgm:spPr/>
      <dgm:t>
        <a:bodyPr/>
        <a:lstStyle/>
        <a:p>
          <a:endParaRPr lang="en-US"/>
        </a:p>
      </dgm:t>
    </dgm:pt>
    <dgm:pt modelId="{AB243534-5FEE-4291-8FC3-D070D28A54A7}">
      <dgm:prSet/>
      <dgm:spPr/>
      <dgm:t>
        <a:bodyPr/>
        <a:lstStyle/>
        <a:p>
          <a:r>
            <a:rPr lang="en-US" dirty="0" smtClean="0"/>
            <a:t>Creating new positions within</a:t>
          </a:r>
          <a:endParaRPr lang="en-US" dirty="0"/>
        </a:p>
      </dgm:t>
    </dgm:pt>
    <dgm:pt modelId="{2AD826B9-E5E1-4C52-90B0-04C16105D816}" type="sibTrans" cxnId="{C94757AF-AA9C-4BAE-90A0-98332501CB1E}">
      <dgm:prSet/>
      <dgm:spPr/>
      <dgm:t>
        <a:bodyPr/>
        <a:lstStyle/>
        <a:p>
          <a:endParaRPr lang="en-US"/>
        </a:p>
      </dgm:t>
    </dgm:pt>
    <dgm:pt modelId="{02F12E49-574B-4A73-9B59-55E414FA210A}" type="parTrans" cxnId="{C94757AF-AA9C-4BAE-90A0-98332501CB1E}">
      <dgm:prSet/>
      <dgm:spPr/>
      <dgm:t>
        <a:bodyPr/>
        <a:lstStyle/>
        <a:p>
          <a:endParaRPr lang="en-US"/>
        </a:p>
      </dgm:t>
    </dgm:pt>
    <dgm:pt modelId="{D8429AB9-E70F-4E3D-AFBF-A9936E3253D0}">
      <dgm:prSet/>
      <dgm:spPr/>
      <dgm:t>
        <a:bodyPr/>
        <a:lstStyle/>
        <a:p>
          <a:r>
            <a:rPr lang="en-US" dirty="0" smtClean="0"/>
            <a:t>Represent the needs of the department(s)</a:t>
          </a:r>
          <a:endParaRPr lang="en-US" dirty="0"/>
        </a:p>
      </dgm:t>
    </dgm:pt>
    <dgm:pt modelId="{88B8B994-C832-49E2-ADC0-FEAD763BCC2F}" type="sibTrans" cxnId="{EA7EF8FB-3427-4A31-960F-8EF24DAAA06E}">
      <dgm:prSet/>
      <dgm:spPr/>
      <dgm:t>
        <a:bodyPr/>
        <a:lstStyle/>
        <a:p>
          <a:endParaRPr lang="en-US"/>
        </a:p>
      </dgm:t>
    </dgm:pt>
    <dgm:pt modelId="{7228DAB9-1979-45AD-AC46-9DA9865F983F}" type="parTrans" cxnId="{EA7EF8FB-3427-4A31-960F-8EF24DAAA06E}">
      <dgm:prSet/>
      <dgm:spPr/>
      <dgm:t>
        <a:bodyPr/>
        <a:lstStyle/>
        <a:p>
          <a:endParaRPr lang="en-US"/>
        </a:p>
      </dgm:t>
    </dgm:pt>
    <dgm:pt modelId="{AF4DBF1E-D5C6-4C6B-8216-A09BF50589B3}" type="pres">
      <dgm:prSet presAssocID="{DE83A6B0-6921-44C7-85F0-063909A754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C994D-CB9B-40A6-A3A8-F22D1D6C4BE6}" type="pres">
      <dgm:prSet presAssocID="{DF5402D5-8E37-403A-87BC-F565C56DECCC}" presName="composite" presStyleCnt="0"/>
      <dgm:spPr/>
    </dgm:pt>
    <dgm:pt modelId="{677430BA-6F3B-416C-8240-701C8CAE3287}" type="pres">
      <dgm:prSet presAssocID="{DF5402D5-8E37-403A-87BC-F565C56DECC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D080C-7F94-4A5F-A9F9-31A7C329735C}" type="pres">
      <dgm:prSet presAssocID="{DF5402D5-8E37-403A-87BC-F565C56DECCC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671D4-7F67-45CB-87E9-4FE5B30DC4CC}" type="pres">
      <dgm:prSet presAssocID="{CC90C80B-EB68-4B06-8A48-B2BFD5EF2CAC}" presName="space" presStyleCnt="0"/>
      <dgm:spPr/>
    </dgm:pt>
    <dgm:pt modelId="{04B13592-F02A-4121-B90F-C81993AEDE60}" type="pres">
      <dgm:prSet presAssocID="{8443A7AA-39F6-4892-9D37-283F516EC929}" presName="composite" presStyleCnt="0"/>
      <dgm:spPr/>
    </dgm:pt>
    <dgm:pt modelId="{F4DAC880-F469-4DB6-AE41-A9C77E79E7E4}" type="pres">
      <dgm:prSet presAssocID="{8443A7AA-39F6-4892-9D37-283F516EC92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D1D47-A578-4CE8-B648-2143DD4F7E51}" type="pres">
      <dgm:prSet presAssocID="{8443A7AA-39F6-4892-9D37-283F516EC92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745F0-C24C-4BAA-80A4-2D274AC5015A}" type="pres">
      <dgm:prSet presAssocID="{D6E6F5FC-3A01-4C0F-B854-E31192C8A1D8}" presName="space" presStyleCnt="0"/>
      <dgm:spPr/>
    </dgm:pt>
    <dgm:pt modelId="{FDE54D7B-3E00-4C09-86A8-E78BD37F888C}" type="pres">
      <dgm:prSet presAssocID="{E4F61371-BE88-4CDD-994D-1BC08F44D40C}" presName="composite" presStyleCnt="0"/>
      <dgm:spPr/>
    </dgm:pt>
    <dgm:pt modelId="{298D8EFD-6D76-4CF5-BB9F-248F3AC0AE3B}" type="pres">
      <dgm:prSet presAssocID="{E4F61371-BE88-4CDD-994D-1BC08F44D40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72623-5E8C-48E2-8C82-B8B005E78006}" type="pres">
      <dgm:prSet presAssocID="{E4F61371-BE88-4CDD-994D-1BC08F44D40C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78A66-9AB1-41F1-8F64-CA5CB0FDBE5A}" type="pres">
      <dgm:prSet presAssocID="{70034F97-3F19-49AA-B83C-68425575CFF1}" presName="space" presStyleCnt="0"/>
      <dgm:spPr/>
    </dgm:pt>
    <dgm:pt modelId="{4E767200-18C6-49AB-8D67-D72911D8CE15}" type="pres">
      <dgm:prSet presAssocID="{C680AD91-10ED-464E-9FA4-D56543DF0FC3}" presName="composite" presStyleCnt="0"/>
      <dgm:spPr/>
    </dgm:pt>
    <dgm:pt modelId="{9B28C686-F990-413D-8523-4C52BFFA3FD6}" type="pres">
      <dgm:prSet presAssocID="{C680AD91-10ED-464E-9FA4-D56543DF0FC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65BFB-B44A-459A-B1B5-39927378FDFB}" type="pres">
      <dgm:prSet presAssocID="{C680AD91-10ED-464E-9FA4-D56543DF0FC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99BF-7711-473B-A119-6E3BF4102BAE}" type="pres">
      <dgm:prSet presAssocID="{FE47C108-7FF9-4186-913D-014170D8FD59}" presName="space" presStyleCnt="0"/>
      <dgm:spPr/>
    </dgm:pt>
    <dgm:pt modelId="{13429899-1029-449C-AA91-DDB93A92FF53}" type="pres">
      <dgm:prSet presAssocID="{EFA50046-8E30-4B64-840E-088B22E801F8}" presName="composite" presStyleCnt="0"/>
      <dgm:spPr/>
    </dgm:pt>
    <dgm:pt modelId="{BF038F52-587A-41F5-BFFB-EB2C9798DA72}" type="pres">
      <dgm:prSet presAssocID="{EFA50046-8E30-4B64-840E-088B22E801F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76152-FEC8-4B46-A4C4-0E07D4B8F96F}" type="pres">
      <dgm:prSet presAssocID="{EFA50046-8E30-4B64-840E-088B22E801F8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86419-0850-4338-9CD4-F811A492029B}" srcId="{E4F61371-BE88-4CDD-994D-1BC08F44D40C}" destId="{BC57A53D-F396-4848-9D7E-BB8A3CA19153}" srcOrd="1" destOrd="0" parTransId="{FEED5791-DC38-42D3-9EAF-DED7E6A0E18D}" sibTransId="{06883F5B-1C77-4801-BB8C-5963F72A9EA2}"/>
    <dgm:cxn modelId="{FD12E90C-CD52-42D0-ACDE-B30B7B50E078}" type="presOf" srcId="{8443A7AA-39F6-4892-9D37-283F516EC929}" destId="{F4DAC880-F469-4DB6-AE41-A9C77E79E7E4}" srcOrd="0" destOrd="0" presId="urn:microsoft.com/office/officeart/2005/8/layout/hList1"/>
    <dgm:cxn modelId="{4C85B8E8-0001-483B-9EBF-C00A865DDAB0}" srcId="{C680AD91-10ED-464E-9FA4-D56543DF0FC3}" destId="{2CCF6C8F-3AB1-46EE-9476-25F7C28E2094}" srcOrd="1" destOrd="0" parTransId="{F3BD3CBA-0AE5-4B6B-8484-21ED3B3F61E3}" sibTransId="{7B7BF6B0-8B18-4D49-9B45-C60989A7AF1C}"/>
    <dgm:cxn modelId="{A2DDCA02-851C-4FA1-BCD4-7F19D10AADCA}" type="presOf" srcId="{E4F61371-BE88-4CDD-994D-1BC08F44D40C}" destId="{298D8EFD-6D76-4CF5-BB9F-248F3AC0AE3B}" srcOrd="0" destOrd="0" presId="urn:microsoft.com/office/officeart/2005/8/layout/hList1"/>
    <dgm:cxn modelId="{4E62D10A-96C3-490D-B0CF-62CA049B8B6A}" type="presOf" srcId="{EFA50046-8E30-4B64-840E-088B22E801F8}" destId="{BF038F52-587A-41F5-BFFB-EB2C9798DA72}" srcOrd="0" destOrd="0" presId="urn:microsoft.com/office/officeart/2005/8/layout/hList1"/>
    <dgm:cxn modelId="{9CC7E15B-8C5C-48D4-AC4B-5EAE7C8EDAF8}" type="presOf" srcId="{DF5402D5-8E37-403A-87BC-F565C56DECCC}" destId="{677430BA-6F3B-416C-8240-701C8CAE3287}" srcOrd="0" destOrd="0" presId="urn:microsoft.com/office/officeart/2005/8/layout/hList1"/>
    <dgm:cxn modelId="{7112E054-BBF9-4BD7-9F86-9E19874D6BD9}" srcId="{DF5402D5-8E37-403A-87BC-F565C56DECCC}" destId="{2501992D-EFC3-4798-90E2-1D23F386B4CC}" srcOrd="0" destOrd="0" parTransId="{D97A199C-D7C6-4949-A48F-947AB7E4BC62}" sibTransId="{8F020C4A-E246-4B89-90C6-B46B19CE7139}"/>
    <dgm:cxn modelId="{B6C01A93-7C69-4930-9D9D-025A19629290}" srcId="{8443A7AA-39F6-4892-9D37-283F516EC929}" destId="{E19CE46F-54F3-452F-9428-FA135B058B5F}" srcOrd="0" destOrd="0" parTransId="{D2B69A91-53A6-4E6B-961E-3F6F678D9170}" sibTransId="{8F1C22EF-8458-47CC-BC6B-0E7FEE985342}"/>
    <dgm:cxn modelId="{C94757AF-AA9C-4BAE-90A0-98332501CB1E}" srcId="{8443A7AA-39F6-4892-9D37-283F516EC929}" destId="{AB243534-5FEE-4291-8FC3-D070D28A54A7}" srcOrd="1" destOrd="0" parTransId="{02F12E49-574B-4A73-9B59-55E414FA210A}" sibTransId="{2AD826B9-E5E1-4C52-90B0-04C16105D816}"/>
    <dgm:cxn modelId="{7E7F72E3-0042-424B-95DE-802AB30EBDE2}" type="presOf" srcId="{AB243534-5FEE-4291-8FC3-D070D28A54A7}" destId="{032D1D47-A578-4CE8-B648-2143DD4F7E51}" srcOrd="0" destOrd="1" presId="urn:microsoft.com/office/officeart/2005/8/layout/hList1"/>
    <dgm:cxn modelId="{F27FB454-DF56-4B75-83EE-F6388D599043}" srcId="{DE83A6B0-6921-44C7-85F0-063909A75488}" destId="{C680AD91-10ED-464E-9FA4-D56543DF0FC3}" srcOrd="3" destOrd="0" parTransId="{587B2FC8-C015-4FE6-93E4-CC7996681428}" sibTransId="{FE47C108-7FF9-4186-913D-014170D8FD59}"/>
    <dgm:cxn modelId="{CE46023A-0642-48A5-B03D-3D8424CB96FF}" srcId="{DE83A6B0-6921-44C7-85F0-063909A75488}" destId="{E4F61371-BE88-4CDD-994D-1BC08F44D40C}" srcOrd="2" destOrd="0" parTransId="{0B0E7821-439A-433F-8D00-8A90BB4A34DD}" sibTransId="{70034F97-3F19-49AA-B83C-68425575CFF1}"/>
    <dgm:cxn modelId="{E4398FE1-C068-425E-A5F3-E2B071E8CBBD}" srcId="{DE83A6B0-6921-44C7-85F0-063909A75488}" destId="{DF5402D5-8E37-403A-87BC-F565C56DECCC}" srcOrd="0" destOrd="0" parTransId="{FD49C731-5CBC-4280-BBFD-653213BC3B04}" sibTransId="{CC90C80B-EB68-4B06-8A48-B2BFD5EF2CAC}"/>
    <dgm:cxn modelId="{05DF02CC-1F59-45C9-84FE-D473D2AE9A0A}" type="presOf" srcId="{2CCF6C8F-3AB1-46EE-9476-25F7C28E2094}" destId="{26765BFB-B44A-459A-B1B5-39927378FDFB}" srcOrd="0" destOrd="1" presId="urn:microsoft.com/office/officeart/2005/8/layout/hList1"/>
    <dgm:cxn modelId="{EA7EF8FB-3427-4A31-960F-8EF24DAAA06E}" srcId="{DF5402D5-8E37-403A-87BC-F565C56DECCC}" destId="{D8429AB9-E70F-4E3D-AFBF-A9936E3253D0}" srcOrd="1" destOrd="0" parTransId="{7228DAB9-1979-45AD-AC46-9DA9865F983F}" sibTransId="{88B8B994-C832-49E2-ADC0-FEAD763BCC2F}"/>
    <dgm:cxn modelId="{A1BB5E69-9558-4B6F-B3A0-D3DC2EA202F0}" srcId="{DE83A6B0-6921-44C7-85F0-063909A75488}" destId="{EFA50046-8E30-4B64-840E-088B22E801F8}" srcOrd="4" destOrd="0" parTransId="{3E35724E-DAA2-47C1-85A0-7901A3FE5843}" sibTransId="{A41ECAB6-2D4B-487A-8D44-7DD5B41707DC}"/>
    <dgm:cxn modelId="{C7C5ED61-4FA8-4C37-A094-096248406113}" type="presOf" srcId="{E19CE46F-54F3-452F-9428-FA135B058B5F}" destId="{032D1D47-A578-4CE8-B648-2143DD4F7E51}" srcOrd="0" destOrd="0" presId="urn:microsoft.com/office/officeart/2005/8/layout/hList1"/>
    <dgm:cxn modelId="{39B16DCD-FCEA-4C46-AA34-D519167C295E}" type="presOf" srcId="{DE83A6B0-6921-44C7-85F0-063909A75488}" destId="{AF4DBF1E-D5C6-4C6B-8216-A09BF50589B3}" srcOrd="0" destOrd="0" presId="urn:microsoft.com/office/officeart/2005/8/layout/hList1"/>
    <dgm:cxn modelId="{58B85A83-4420-4B4D-B384-6B51A9BB10D7}" type="presOf" srcId="{65046519-5CC1-42A3-AE17-442A895B3D1E}" destId="{2C976152-FEC8-4B46-A4C4-0E07D4B8F96F}" srcOrd="0" destOrd="0" presId="urn:microsoft.com/office/officeart/2005/8/layout/hList1"/>
    <dgm:cxn modelId="{9CF74881-B8C2-4A11-A026-21837AB18A30}" type="presOf" srcId="{02797D21-92BF-4034-B4D7-952B4A7639A2}" destId="{26765BFB-B44A-459A-B1B5-39927378FDFB}" srcOrd="0" destOrd="0" presId="urn:microsoft.com/office/officeart/2005/8/layout/hList1"/>
    <dgm:cxn modelId="{4CF69C06-FBD3-4284-9EA4-B03F37AEEF98}" srcId="{EFA50046-8E30-4B64-840E-088B22E801F8}" destId="{65046519-5CC1-42A3-AE17-442A895B3D1E}" srcOrd="0" destOrd="0" parTransId="{93155D35-EDDA-4C80-B2FF-29C48F723120}" sibTransId="{4BDA9221-700A-47B8-9A33-9C90C4A2E30C}"/>
    <dgm:cxn modelId="{A2D68760-D0F8-45B1-9FCA-8D26EB1BF560}" srcId="{DE83A6B0-6921-44C7-85F0-063909A75488}" destId="{8443A7AA-39F6-4892-9D37-283F516EC929}" srcOrd="1" destOrd="0" parTransId="{3C0BA489-C9EC-427A-8AA7-5834E000EA79}" sibTransId="{D6E6F5FC-3A01-4C0F-B854-E31192C8A1D8}"/>
    <dgm:cxn modelId="{C5622A37-6D45-4F4B-BC98-EA96F3BA01D1}" type="presOf" srcId="{BC57A53D-F396-4848-9D7E-BB8A3CA19153}" destId="{DC572623-5E8C-48E2-8C82-B8B005E78006}" srcOrd="0" destOrd="1" presId="urn:microsoft.com/office/officeart/2005/8/layout/hList1"/>
    <dgm:cxn modelId="{BC29EF2E-9A59-4F82-8E5E-662EFB6CC94B}" srcId="{C680AD91-10ED-464E-9FA4-D56543DF0FC3}" destId="{02797D21-92BF-4034-B4D7-952B4A7639A2}" srcOrd="0" destOrd="0" parTransId="{971D06E1-4222-4DD2-BA1B-74BD9A7C9CA8}" sibTransId="{72A53B7C-E106-4976-8EBC-BAD46BB6571E}"/>
    <dgm:cxn modelId="{D0572E43-0162-4825-B367-E6C133885532}" srcId="{E4F61371-BE88-4CDD-994D-1BC08F44D40C}" destId="{AD47B81A-755D-4462-92D7-F8024439EC3C}" srcOrd="0" destOrd="0" parTransId="{B49D7BCF-5CD3-4D77-85EA-011E10A29E67}" sibTransId="{302CCD9B-7650-498C-B372-C2C006175A30}"/>
    <dgm:cxn modelId="{3CA3154E-5ECC-49FB-A7D0-DDF0284E1C12}" type="presOf" srcId="{C680AD91-10ED-464E-9FA4-D56543DF0FC3}" destId="{9B28C686-F990-413D-8523-4C52BFFA3FD6}" srcOrd="0" destOrd="0" presId="urn:microsoft.com/office/officeart/2005/8/layout/hList1"/>
    <dgm:cxn modelId="{D6880F20-F269-4325-A017-031FC7BE80B4}" type="presOf" srcId="{AD47B81A-755D-4462-92D7-F8024439EC3C}" destId="{DC572623-5E8C-48E2-8C82-B8B005E78006}" srcOrd="0" destOrd="0" presId="urn:microsoft.com/office/officeart/2005/8/layout/hList1"/>
    <dgm:cxn modelId="{507CBBD6-1B73-4485-B187-D95526F9EE34}" type="presOf" srcId="{2501992D-EFC3-4798-90E2-1D23F386B4CC}" destId="{558D080C-7F94-4A5F-A9F9-31A7C329735C}" srcOrd="0" destOrd="0" presId="urn:microsoft.com/office/officeart/2005/8/layout/hList1"/>
    <dgm:cxn modelId="{29D4F60E-4F71-437C-8199-4BB5E57C6979}" type="presOf" srcId="{D8429AB9-E70F-4E3D-AFBF-A9936E3253D0}" destId="{558D080C-7F94-4A5F-A9F9-31A7C329735C}" srcOrd="0" destOrd="1" presId="urn:microsoft.com/office/officeart/2005/8/layout/hList1"/>
    <dgm:cxn modelId="{5A47E6A5-5011-4ECF-87D3-31309B1F956E}" type="presParOf" srcId="{AF4DBF1E-D5C6-4C6B-8216-A09BF50589B3}" destId="{998C994D-CB9B-40A6-A3A8-F22D1D6C4BE6}" srcOrd="0" destOrd="0" presId="urn:microsoft.com/office/officeart/2005/8/layout/hList1"/>
    <dgm:cxn modelId="{D476BA9D-EEE9-41EB-9660-F93A995ED9AC}" type="presParOf" srcId="{998C994D-CB9B-40A6-A3A8-F22D1D6C4BE6}" destId="{677430BA-6F3B-416C-8240-701C8CAE3287}" srcOrd="0" destOrd="0" presId="urn:microsoft.com/office/officeart/2005/8/layout/hList1"/>
    <dgm:cxn modelId="{215B9ACA-CC77-42AE-AEC0-01FA951A9773}" type="presParOf" srcId="{998C994D-CB9B-40A6-A3A8-F22D1D6C4BE6}" destId="{558D080C-7F94-4A5F-A9F9-31A7C329735C}" srcOrd="1" destOrd="0" presId="urn:microsoft.com/office/officeart/2005/8/layout/hList1"/>
    <dgm:cxn modelId="{65501EB9-D627-4D6E-816D-B3CC9E4C6D0F}" type="presParOf" srcId="{AF4DBF1E-D5C6-4C6B-8216-A09BF50589B3}" destId="{C1B671D4-7F67-45CB-87E9-4FE5B30DC4CC}" srcOrd="1" destOrd="0" presId="urn:microsoft.com/office/officeart/2005/8/layout/hList1"/>
    <dgm:cxn modelId="{C8C0BBC5-3118-42B1-8413-F978D3B57EB4}" type="presParOf" srcId="{AF4DBF1E-D5C6-4C6B-8216-A09BF50589B3}" destId="{04B13592-F02A-4121-B90F-C81993AEDE60}" srcOrd="2" destOrd="0" presId="urn:microsoft.com/office/officeart/2005/8/layout/hList1"/>
    <dgm:cxn modelId="{30845516-B0ED-4FA0-8848-1CE3F2D9DCD0}" type="presParOf" srcId="{04B13592-F02A-4121-B90F-C81993AEDE60}" destId="{F4DAC880-F469-4DB6-AE41-A9C77E79E7E4}" srcOrd="0" destOrd="0" presId="urn:microsoft.com/office/officeart/2005/8/layout/hList1"/>
    <dgm:cxn modelId="{37C05DDC-1CB0-47F5-A4C3-7C3BEACD3332}" type="presParOf" srcId="{04B13592-F02A-4121-B90F-C81993AEDE60}" destId="{032D1D47-A578-4CE8-B648-2143DD4F7E51}" srcOrd="1" destOrd="0" presId="urn:microsoft.com/office/officeart/2005/8/layout/hList1"/>
    <dgm:cxn modelId="{2BB3D3CF-38EB-4BE5-B06E-A2FBCF91F60D}" type="presParOf" srcId="{AF4DBF1E-D5C6-4C6B-8216-A09BF50589B3}" destId="{22D745F0-C24C-4BAA-80A4-2D274AC5015A}" srcOrd="3" destOrd="0" presId="urn:microsoft.com/office/officeart/2005/8/layout/hList1"/>
    <dgm:cxn modelId="{50B00857-B726-4ACB-A5BE-DAA0BBE147E7}" type="presParOf" srcId="{AF4DBF1E-D5C6-4C6B-8216-A09BF50589B3}" destId="{FDE54D7B-3E00-4C09-86A8-E78BD37F888C}" srcOrd="4" destOrd="0" presId="urn:microsoft.com/office/officeart/2005/8/layout/hList1"/>
    <dgm:cxn modelId="{4079FF5F-5FD4-4987-A8D5-9EACACD62841}" type="presParOf" srcId="{FDE54D7B-3E00-4C09-86A8-E78BD37F888C}" destId="{298D8EFD-6D76-4CF5-BB9F-248F3AC0AE3B}" srcOrd="0" destOrd="0" presId="urn:microsoft.com/office/officeart/2005/8/layout/hList1"/>
    <dgm:cxn modelId="{7C1E38F7-6E6C-47E6-BF7E-FD432BB04684}" type="presParOf" srcId="{FDE54D7B-3E00-4C09-86A8-E78BD37F888C}" destId="{DC572623-5E8C-48E2-8C82-B8B005E78006}" srcOrd="1" destOrd="0" presId="urn:microsoft.com/office/officeart/2005/8/layout/hList1"/>
    <dgm:cxn modelId="{BD7738F4-F949-4A96-995E-E446BD72B9A9}" type="presParOf" srcId="{AF4DBF1E-D5C6-4C6B-8216-A09BF50589B3}" destId="{F2778A66-9AB1-41F1-8F64-CA5CB0FDBE5A}" srcOrd="5" destOrd="0" presId="urn:microsoft.com/office/officeart/2005/8/layout/hList1"/>
    <dgm:cxn modelId="{510C2CE0-951F-478F-BACE-F4ACC8657BC5}" type="presParOf" srcId="{AF4DBF1E-D5C6-4C6B-8216-A09BF50589B3}" destId="{4E767200-18C6-49AB-8D67-D72911D8CE15}" srcOrd="6" destOrd="0" presId="urn:microsoft.com/office/officeart/2005/8/layout/hList1"/>
    <dgm:cxn modelId="{BB35B8D6-C2FB-402B-89B7-5D5183344882}" type="presParOf" srcId="{4E767200-18C6-49AB-8D67-D72911D8CE15}" destId="{9B28C686-F990-413D-8523-4C52BFFA3FD6}" srcOrd="0" destOrd="0" presId="urn:microsoft.com/office/officeart/2005/8/layout/hList1"/>
    <dgm:cxn modelId="{9244925B-64FF-4E4B-8545-37CD73727A66}" type="presParOf" srcId="{4E767200-18C6-49AB-8D67-D72911D8CE15}" destId="{26765BFB-B44A-459A-B1B5-39927378FDFB}" srcOrd="1" destOrd="0" presId="urn:microsoft.com/office/officeart/2005/8/layout/hList1"/>
    <dgm:cxn modelId="{FCBE731C-E75E-4583-AB48-D8BE52599D92}" type="presParOf" srcId="{AF4DBF1E-D5C6-4C6B-8216-A09BF50589B3}" destId="{2E6C99BF-7711-473B-A119-6E3BF4102BAE}" srcOrd="7" destOrd="0" presId="urn:microsoft.com/office/officeart/2005/8/layout/hList1"/>
    <dgm:cxn modelId="{270080D6-2EA3-4312-AB73-1528537EDEBF}" type="presParOf" srcId="{AF4DBF1E-D5C6-4C6B-8216-A09BF50589B3}" destId="{13429899-1029-449C-AA91-DDB93A92FF53}" srcOrd="8" destOrd="0" presId="urn:microsoft.com/office/officeart/2005/8/layout/hList1"/>
    <dgm:cxn modelId="{A5F1A2F3-F0EC-4D4B-BE54-08BDDCC0A006}" type="presParOf" srcId="{13429899-1029-449C-AA91-DDB93A92FF53}" destId="{BF038F52-587A-41F5-BFFB-EB2C9798DA72}" srcOrd="0" destOrd="0" presId="urn:microsoft.com/office/officeart/2005/8/layout/hList1"/>
    <dgm:cxn modelId="{4B164371-39EA-459E-BDB2-CC8A4D66E3BE}" type="presParOf" srcId="{13429899-1029-449C-AA91-DDB93A92FF53}" destId="{2C976152-FEC8-4B46-A4C4-0E07D4B8F9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45661-2136-439E-B87A-F5C2819CAF67}">
      <dsp:nvSpPr>
        <dsp:cNvPr id="0" name=""/>
        <dsp:cNvSpPr/>
      </dsp:nvSpPr>
      <dsp:spPr>
        <a:xfrm>
          <a:off x="5209860" y="2685"/>
          <a:ext cx="2889104" cy="130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25" dirty="0" smtClean="0">
              <a:latin typeface="Arial"/>
              <a:cs typeface="Arial"/>
            </a:rPr>
            <a:t>When </a:t>
          </a:r>
          <a:r>
            <a:rPr lang="en-US" sz="1600" kern="1200" spc="5" dirty="0" smtClean="0">
              <a:latin typeface="Arial"/>
              <a:cs typeface="Arial"/>
            </a:rPr>
            <a:t>a </a:t>
          </a:r>
          <a:r>
            <a:rPr lang="en-US" sz="1600" kern="1200" dirty="0" smtClean="0">
              <a:latin typeface="Arial"/>
              <a:cs typeface="Arial"/>
            </a:rPr>
            <a:t>department identifies the </a:t>
          </a:r>
          <a:r>
            <a:rPr lang="en-US" sz="1600" kern="1200" spc="-5" dirty="0" smtClean="0">
              <a:latin typeface="Arial"/>
              <a:cs typeface="Arial"/>
            </a:rPr>
            <a:t>need </a:t>
          </a:r>
          <a:r>
            <a:rPr lang="en-US" sz="1600" kern="1200" dirty="0" smtClean="0">
              <a:latin typeface="Arial"/>
              <a:cs typeface="Arial"/>
            </a:rPr>
            <a:t>for </a:t>
          </a:r>
          <a:r>
            <a:rPr lang="en-US" sz="1600" kern="1200" spc="5" dirty="0" smtClean="0">
              <a:latin typeface="Arial"/>
              <a:cs typeface="Arial"/>
            </a:rPr>
            <a:t>a </a:t>
          </a:r>
          <a:r>
            <a:rPr lang="en-US" sz="1600" kern="1200" dirty="0" smtClean="0">
              <a:latin typeface="Arial"/>
              <a:cs typeface="Arial"/>
            </a:rPr>
            <a:t>new position, it </a:t>
          </a:r>
          <a:r>
            <a:rPr lang="en-US" sz="1600" kern="1200" spc="5" dirty="0" smtClean="0">
              <a:latin typeface="Arial"/>
              <a:cs typeface="Arial"/>
            </a:rPr>
            <a:t>can </a:t>
          </a:r>
          <a:r>
            <a:rPr lang="en-US" sz="1600" kern="1200" spc="-5" dirty="0" smtClean="0">
              <a:latin typeface="Arial"/>
              <a:cs typeface="Arial"/>
            </a:rPr>
            <a:t>be </a:t>
          </a:r>
          <a:r>
            <a:rPr lang="en-US" sz="1600" kern="1200" dirty="0" smtClean="0">
              <a:latin typeface="Arial"/>
              <a:cs typeface="Arial"/>
            </a:rPr>
            <a:t>requested in UCPath via Position Control</a:t>
          </a:r>
          <a:r>
            <a:rPr lang="en-US" sz="1600" kern="1200" spc="5" dirty="0" smtClean="0">
              <a:latin typeface="Arial"/>
              <a:cs typeface="Arial"/>
            </a:rPr>
            <a:t>.</a:t>
          </a:r>
          <a:endParaRPr lang="en-US" sz="1600" kern="1200" dirty="0"/>
        </a:p>
      </dsp:txBody>
      <dsp:txXfrm>
        <a:off x="5209860" y="2685"/>
        <a:ext cx="2889104" cy="1306696"/>
      </dsp:txXfrm>
    </dsp:sp>
    <dsp:sp modelId="{CCED2497-9F63-4BDD-93C6-E328887CD932}">
      <dsp:nvSpPr>
        <dsp:cNvPr id="0" name=""/>
        <dsp:cNvSpPr/>
      </dsp:nvSpPr>
      <dsp:spPr>
        <a:xfrm>
          <a:off x="3786868" y="2685"/>
          <a:ext cx="1293629" cy="13066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6010F-E3A9-4F3A-8EB9-9DD7A9ABE253}">
      <dsp:nvSpPr>
        <dsp:cNvPr id="0" name=""/>
        <dsp:cNvSpPr/>
      </dsp:nvSpPr>
      <dsp:spPr>
        <a:xfrm>
          <a:off x="3786868" y="1524985"/>
          <a:ext cx="2889104" cy="130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Org/department </a:t>
          </a:r>
          <a:r>
            <a:rPr lang="en-US" sz="1600" kern="1200" spc="-5" dirty="0" smtClean="0">
              <a:latin typeface="Arial"/>
              <a:cs typeface="Arial"/>
            </a:rPr>
            <a:t>provides </a:t>
          </a:r>
          <a:r>
            <a:rPr lang="en-US" sz="1600" kern="1200" dirty="0" smtClean="0">
              <a:latin typeface="Arial"/>
              <a:cs typeface="Arial"/>
            </a:rPr>
            <a:t>necessary position </a:t>
          </a:r>
          <a:r>
            <a:rPr lang="en-US" sz="1600" kern="1200" spc="5" dirty="0" smtClean="0">
              <a:latin typeface="Arial"/>
              <a:cs typeface="Arial"/>
            </a:rPr>
            <a:t>information </a:t>
          </a:r>
          <a:r>
            <a:rPr lang="en-US" sz="1600" kern="1200" spc="10" dirty="0" smtClean="0">
              <a:latin typeface="Arial"/>
              <a:cs typeface="Arial"/>
            </a:rPr>
            <a:t>to </a:t>
          </a:r>
          <a:r>
            <a:rPr lang="en-US" sz="1600" kern="1200" spc="5" dirty="0" smtClean="0">
              <a:latin typeface="Arial"/>
              <a:cs typeface="Arial"/>
            </a:rPr>
            <a:t>Position </a:t>
          </a:r>
          <a:r>
            <a:rPr lang="en-US" sz="1600" kern="1200" spc="-5" dirty="0" smtClean="0">
              <a:latin typeface="Arial"/>
              <a:cs typeface="Arial"/>
            </a:rPr>
            <a:t>Control </a:t>
          </a:r>
          <a:r>
            <a:rPr lang="en-US" sz="1600" kern="1200" dirty="0" smtClean="0">
              <a:latin typeface="Arial"/>
              <a:cs typeface="Arial"/>
            </a:rPr>
            <a:t>Initiators for entry into UCPath.</a:t>
          </a:r>
          <a:endParaRPr lang="en-US" sz="1600" kern="1200" dirty="0">
            <a:latin typeface="Arial"/>
            <a:cs typeface="Arial"/>
          </a:endParaRPr>
        </a:p>
      </dsp:txBody>
      <dsp:txXfrm>
        <a:off x="3786868" y="1524985"/>
        <a:ext cx="2889104" cy="1306696"/>
      </dsp:txXfrm>
    </dsp:sp>
    <dsp:sp modelId="{9AD8926D-4CA6-4772-B6C6-19B6981231FD}">
      <dsp:nvSpPr>
        <dsp:cNvPr id="0" name=""/>
        <dsp:cNvSpPr/>
      </dsp:nvSpPr>
      <dsp:spPr>
        <a:xfrm>
          <a:off x="6805336" y="1524985"/>
          <a:ext cx="1293629" cy="130669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2965E-F168-4E6C-AE30-766EB8EB7BF7}">
      <dsp:nvSpPr>
        <dsp:cNvPr id="0" name=""/>
        <dsp:cNvSpPr/>
      </dsp:nvSpPr>
      <dsp:spPr>
        <a:xfrm>
          <a:off x="5209860" y="3047286"/>
          <a:ext cx="2889104" cy="130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5" dirty="0" smtClean="0">
              <a:latin typeface="Arial"/>
              <a:cs typeface="Arial"/>
            </a:rPr>
            <a:t>Position </a:t>
          </a:r>
          <a:r>
            <a:rPr lang="en-US" sz="1600" kern="1200" spc="-5" dirty="0" smtClean="0">
              <a:latin typeface="Arial"/>
              <a:cs typeface="Arial"/>
            </a:rPr>
            <a:t>Control </a:t>
          </a:r>
          <a:r>
            <a:rPr lang="en-US" sz="1600" kern="1200" dirty="0" smtClean="0">
              <a:latin typeface="Arial"/>
              <a:cs typeface="Arial"/>
            </a:rPr>
            <a:t>Initiator</a:t>
          </a:r>
          <a:r>
            <a:rPr lang="en-US" sz="1600" kern="1200" spc="-125" dirty="0" smtClean="0">
              <a:latin typeface="Arial"/>
              <a:cs typeface="Arial"/>
            </a:rPr>
            <a:t> </a:t>
          </a:r>
          <a:r>
            <a:rPr lang="en-US" sz="1600" kern="1200" dirty="0" smtClean="0">
              <a:latin typeface="Arial"/>
              <a:cs typeface="Arial"/>
            </a:rPr>
            <a:t>requests new position </a:t>
          </a:r>
          <a:r>
            <a:rPr lang="en-US" sz="1600" kern="1200" spc="-5" dirty="0" smtClean="0">
              <a:latin typeface="Arial"/>
              <a:cs typeface="Arial"/>
            </a:rPr>
            <a:t>through </a:t>
          </a:r>
          <a:r>
            <a:rPr lang="en-US" sz="1600" b="1" kern="1200" spc="5" dirty="0" smtClean="0">
              <a:latin typeface="Arial"/>
              <a:cs typeface="Arial"/>
            </a:rPr>
            <a:t>Position </a:t>
          </a:r>
          <a:r>
            <a:rPr lang="en-US" sz="1600" b="1" kern="1200" dirty="0" smtClean="0">
              <a:latin typeface="Arial"/>
              <a:cs typeface="Arial"/>
            </a:rPr>
            <a:t>Control Request </a:t>
          </a:r>
          <a:r>
            <a:rPr lang="en-US" sz="1600" kern="1200" spc="-5" dirty="0" smtClean="0">
              <a:latin typeface="Arial"/>
              <a:cs typeface="Arial"/>
            </a:rPr>
            <a:t>page, which </a:t>
          </a:r>
          <a:r>
            <a:rPr lang="en-US" sz="1600" kern="1200" dirty="0" smtClean="0">
              <a:latin typeface="Arial"/>
              <a:cs typeface="Arial"/>
            </a:rPr>
            <a:t>is </a:t>
          </a:r>
          <a:r>
            <a:rPr lang="en-US" sz="1600" kern="1200" spc="-5" dirty="0" smtClean="0">
              <a:latin typeface="Arial"/>
              <a:cs typeface="Arial"/>
            </a:rPr>
            <a:t>routed through </a:t>
          </a:r>
          <a:r>
            <a:rPr lang="en-US" sz="1600" kern="1200" spc="5" dirty="0" smtClean="0">
              <a:latin typeface="Arial"/>
              <a:cs typeface="Arial"/>
            </a:rPr>
            <a:t>AWE</a:t>
          </a:r>
          <a:r>
            <a:rPr lang="en-US" sz="1600" kern="1200" spc="-290" dirty="0" smtClean="0">
              <a:latin typeface="Arial"/>
              <a:cs typeface="Arial"/>
            </a:rPr>
            <a:t> </a:t>
          </a:r>
          <a:r>
            <a:rPr lang="en-US" sz="1600" kern="1200" spc="-25" dirty="0" smtClean="0">
              <a:latin typeface="Arial"/>
              <a:cs typeface="Arial"/>
            </a:rPr>
            <a:t>workflow.</a:t>
          </a:r>
          <a:endParaRPr lang="en-US" sz="1600" kern="1200" dirty="0">
            <a:latin typeface="Arial"/>
            <a:cs typeface="Arial"/>
          </a:endParaRPr>
        </a:p>
      </dsp:txBody>
      <dsp:txXfrm>
        <a:off x="5209860" y="3047286"/>
        <a:ext cx="2889104" cy="1306696"/>
      </dsp:txXfrm>
    </dsp:sp>
    <dsp:sp modelId="{FEDB4A0F-7D3B-4580-AF3B-4DBBAD10CC8F}">
      <dsp:nvSpPr>
        <dsp:cNvPr id="0" name=""/>
        <dsp:cNvSpPr/>
      </dsp:nvSpPr>
      <dsp:spPr>
        <a:xfrm>
          <a:off x="3786868" y="3047286"/>
          <a:ext cx="1293629" cy="13066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E05D9-5A6A-48A4-8018-74022BA07AD8}">
      <dsp:nvSpPr>
        <dsp:cNvPr id="0" name=""/>
        <dsp:cNvSpPr/>
      </dsp:nvSpPr>
      <dsp:spPr>
        <a:xfrm>
          <a:off x="3525544" y="676714"/>
          <a:ext cx="3205040" cy="1923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cs typeface="Arial"/>
            </a:rPr>
            <a:t>Use when updating </a:t>
          </a: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a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vacant position’s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data, </a:t>
          </a:r>
          <a:r>
            <a:rPr lang="en-US" sz="2000" kern="1200" spc="10" dirty="0" smtClean="0">
              <a:solidFill>
                <a:schemeClr val="bg1"/>
              </a:solidFill>
              <a:cs typeface="Arial"/>
            </a:rPr>
            <a:t>such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as </a:t>
          </a: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reports </a:t>
          </a:r>
          <a:r>
            <a:rPr lang="en-US" sz="2000" kern="1200" spc="10" dirty="0" smtClean="0">
              <a:solidFill>
                <a:schemeClr val="bg1"/>
              </a:solidFill>
              <a:cs typeface="Arial"/>
            </a:rPr>
            <a:t>to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position, job</a:t>
          </a:r>
          <a:r>
            <a:rPr lang="en-US" sz="2000" kern="1200" spc="-250" dirty="0" smtClean="0">
              <a:solidFill>
                <a:schemeClr val="bg1"/>
              </a:solidFill>
              <a:cs typeface="Arial"/>
            </a:rPr>
            <a:t>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code, salary plan,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and </a:t>
          </a:r>
          <a:r>
            <a:rPr lang="en-US" sz="2000" kern="1200" spc="10" dirty="0" smtClean="0">
              <a:solidFill>
                <a:schemeClr val="bg1"/>
              </a:solidFill>
              <a:cs typeface="Arial"/>
            </a:rPr>
            <a:t>so</a:t>
          </a:r>
          <a:r>
            <a:rPr lang="en-US" sz="2000" kern="1200" spc="-60" dirty="0" smtClean="0">
              <a:solidFill>
                <a:schemeClr val="bg1"/>
              </a:solidFill>
              <a:cs typeface="Arial"/>
            </a:rPr>
            <a:t>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forth.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525544" y="676714"/>
        <a:ext cx="3205040" cy="1923024"/>
      </dsp:txXfrm>
    </dsp:sp>
    <dsp:sp modelId="{E3396AFC-133A-481D-BEBA-C48833DC0DBA}">
      <dsp:nvSpPr>
        <dsp:cNvPr id="0" name=""/>
        <dsp:cNvSpPr/>
      </dsp:nvSpPr>
      <dsp:spPr>
        <a:xfrm>
          <a:off x="0" y="676714"/>
          <a:ext cx="3205040" cy="1923024"/>
        </a:xfrm>
        <a:prstGeom prst="rect">
          <a:avLst/>
        </a:prstGeom>
        <a:solidFill>
          <a:schemeClr val="accent5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A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vacant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position is unfilled on or after </a:t>
          </a: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sz="2000" b="1" kern="1200" spc="-5" dirty="0" smtClean="0">
              <a:solidFill>
                <a:schemeClr val="bg1"/>
              </a:solidFill>
              <a:cs typeface="Arial"/>
            </a:rPr>
            <a:t>Effective</a:t>
          </a:r>
          <a:r>
            <a:rPr lang="en-US" sz="2000" b="1" kern="1200" spc="-285" dirty="0" smtClean="0">
              <a:solidFill>
                <a:schemeClr val="bg1"/>
              </a:solidFill>
              <a:cs typeface="Arial"/>
            </a:rPr>
            <a:t> </a:t>
          </a:r>
          <a:r>
            <a:rPr lang="en-US" sz="2000" b="1" kern="1200" spc="-5" dirty="0" smtClean="0">
              <a:solidFill>
                <a:schemeClr val="bg1"/>
              </a:solidFill>
              <a:cs typeface="Arial"/>
            </a:rPr>
            <a:t>Date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you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enter on </a:t>
          </a:r>
          <a:r>
            <a:rPr lang="en-US" sz="2000" kern="1200" spc="5" dirty="0" smtClean="0">
              <a:solidFill>
                <a:schemeClr val="bg1"/>
              </a:solidFill>
              <a:cs typeface="Arial"/>
            </a:rPr>
            <a:t>the </a:t>
          </a:r>
          <a:r>
            <a:rPr lang="en-US" sz="2000" b="1" kern="1200" spc="5" dirty="0" smtClean="0">
              <a:solidFill>
                <a:schemeClr val="bg1"/>
              </a:solidFill>
              <a:cs typeface="Arial"/>
            </a:rPr>
            <a:t>Find </a:t>
          </a:r>
          <a:r>
            <a:rPr lang="en-US" sz="2000" b="1" kern="1200" dirty="0" smtClean="0">
              <a:solidFill>
                <a:schemeClr val="bg1"/>
              </a:solidFill>
              <a:cs typeface="Arial"/>
            </a:rPr>
            <a:t>an </a:t>
          </a:r>
          <a:r>
            <a:rPr lang="en-US" sz="2000" b="1" kern="1200" spc="5" dirty="0" smtClean="0">
              <a:solidFill>
                <a:schemeClr val="bg1"/>
              </a:solidFill>
              <a:cs typeface="Arial"/>
            </a:rPr>
            <a:t>Existing </a:t>
          </a:r>
          <a:r>
            <a:rPr lang="en-US" sz="2000" b="1" kern="1200" spc="-25" dirty="0" smtClean="0">
              <a:solidFill>
                <a:schemeClr val="bg1"/>
              </a:solidFill>
              <a:cs typeface="Arial"/>
            </a:rPr>
            <a:t>Value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page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of the </a:t>
          </a:r>
          <a:r>
            <a:rPr lang="en-US" sz="2000" b="1" kern="1200" spc="5" dirty="0" smtClean="0">
              <a:solidFill>
                <a:schemeClr val="bg1"/>
              </a:solidFill>
              <a:cs typeface="Arial"/>
            </a:rPr>
            <a:t>Position </a:t>
          </a:r>
          <a:r>
            <a:rPr lang="en-US" sz="2000" b="1" kern="1200" dirty="0" smtClean="0">
              <a:solidFill>
                <a:schemeClr val="bg1"/>
              </a:solidFill>
              <a:cs typeface="Arial"/>
            </a:rPr>
            <a:t>Control</a:t>
          </a:r>
          <a:r>
            <a:rPr lang="en-US" sz="2000" b="1" kern="1200" spc="-145" dirty="0" smtClean="0">
              <a:solidFill>
                <a:schemeClr val="bg1"/>
              </a:solidFill>
              <a:cs typeface="Arial"/>
            </a:rPr>
            <a:t> </a:t>
          </a:r>
          <a:r>
            <a:rPr lang="en-US" sz="2000" b="1" kern="1200" spc="-5" dirty="0" smtClean="0">
              <a:solidFill>
                <a:schemeClr val="bg1"/>
              </a:solidFill>
              <a:cs typeface="Arial"/>
            </a:rPr>
            <a:t>Request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.</a:t>
          </a:r>
          <a:endParaRPr lang="en-US" sz="2000" kern="1200" dirty="0">
            <a:solidFill>
              <a:schemeClr val="bg1"/>
            </a:solidFill>
            <a:cs typeface="Arial"/>
          </a:endParaRPr>
        </a:p>
      </dsp:txBody>
      <dsp:txXfrm>
        <a:off x="0" y="676714"/>
        <a:ext cx="3205040" cy="1923024"/>
      </dsp:txXfrm>
    </dsp:sp>
    <dsp:sp modelId="{1F9721E3-404F-4DB2-81A7-5BED09240A1B}">
      <dsp:nvSpPr>
        <dsp:cNvPr id="0" name=""/>
        <dsp:cNvSpPr/>
      </dsp:nvSpPr>
      <dsp:spPr>
        <a:xfrm>
          <a:off x="7051088" y="716059"/>
          <a:ext cx="3205040" cy="1923024"/>
        </a:xfrm>
        <a:prstGeom prst="rect">
          <a:avLst/>
        </a:prstGeom>
        <a:solidFill>
          <a:schemeClr val="accent5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cs typeface="Arial"/>
            </a:rPr>
            <a:t>Updates to vacant positions have </a:t>
          </a:r>
          <a:r>
            <a:rPr lang="en-US" sz="2000" kern="1200" spc="-10" dirty="0" smtClean="0">
              <a:solidFill>
                <a:schemeClr val="bg1"/>
              </a:solidFill>
              <a:cs typeface="Arial"/>
            </a:rPr>
            <a:t>fewer </a:t>
          </a:r>
          <a:r>
            <a:rPr lang="en-US" sz="2000" kern="1200" spc="-5" dirty="0" smtClean="0">
              <a:solidFill>
                <a:schemeClr val="bg1"/>
              </a:solidFill>
              <a:cs typeface="Arial"/>
            </a:rPr>
            <a:t>downstream </a:t>
          </a:r>
          <a:r>
            <a:rPr lang="en-US" sz="2000" kern="1200" dirty="0" smtClean="0">
              <a:solidFill>
                <a:schemeClr val="bg1"/>
              </a:solidFill>
              <a:cs typeface="Arial"/>
            </a:rPr>
            <a:t>effects since there is not an incumbent.</a:t>
          </a:r>
          <a:endParaRPr lang="en-US" sz="2000" kern="1200" dirty="0">
            <a:solidFill>
              <a:schemeClr val="bg1"/>
            </a:solidFill>
            <a:cs typeface="Arial"/>
          </a:endParaRPr>
        </a:p>
      </dsp:txBody>
      <dsp:txXfrm>
        <a:off x="7051088" y="716059"/>
        <a:ext cx="3205040" cy="1923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30BA-6F3B-416C-8240-701C8CAE3287}">
      <dsp:nvSpPr>
        <dsp:cNvPr id="0" name=""/>
        <dsp:cNvSpPr/>
      </dsp:nvSpPr>
      <dsp:spPr>
        <a:xfrm>
          <a:off x="5244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Partner or designee</a:t>
          </a:r>
          <a:endParaRPr lang="en-US" sz="1600" kern="1200" dirty="0"/>
        </a:p>
      </dsp:txBody>
      <dsp:txXfrm>
        <a:off x="5244" y="1194192"/>
        <a:ext cx="2010511" cy="557382"/>
      </dsp:txXfrm>
    </dsp:sp>
    <dsp:sp modelId="{558D080C-7F94-4A5F-A9F9-31A7C329735C}">
      <dsp:nvSpPr>
        <dsp:cNvPr id="0" name=""/>
        <dsp:cNvSpPr/>
      </dsp:nvSpPr>
      <dsp:spPr>
        <a:xfrm>
          <a:off x="5244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Act as brokers of HR/AP/Payroll services and primary point of contact for managers and unit level leadership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Represent the needs of the department(s)</a:t>
          </a:r>
          <a:endParaRPr lang="en-US" sz="1600" kern="1200" dirty="0"/>
        </a:p>
      </dsp:txBody>
      <dsp:txXfrm>
        <a:off x="5244" y="1751574"/>
        <a:ext cx="2010511" cy="2591280"/>
      </dsp:txXfrm>
    </dsp:sp>
    <dsp:sp modelId="{F4DAC880-F469-4DB6-AE41-A9C77E79E7E4}">
      <dsp:nvSpPr>
        <dsp:cNvPr id="0" name=""/>
        <dsp:cNvSpPr/>
      </dsp:nvSpPr>
      <dsp:spPr>
        <a:xfrm>
          <a:off x="2297227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Transactional Unit</a:t>
          </a:r>
          <a:endParaRPr lang="en-US" sz="1600" kern="1200" dirty="0"/>
        </a:p>
      </dsp:txBody>
      <dsp:txXfrm>
        <a:off x="2297227" y="1194192"/>
        <a:ext cx="2010511" cy="557382"/>
      </dsp:txXfrm>
    </dsp:sp>
    <dsp:sp modelId="{032D1D47-A578-4CE8-B648-2143DD4F7E51}">
      <dsp:nvSpPr>
        <dsp:cNvPr id="0" name=""/>
        <dsp:cNvSpPr/>
      </dsp:nvSpPr>
      <dsp:spPr>
        <a:xfrm>
          <a:off x="2297227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Identify and communicate need for new position or updates to </a:t>
          </a:r>
          <a:r>
            <a:rPr lang="en-US" sz="1600" kern="1200" smtClean="0"/>
            <a:t>existing positions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Creating new positions within</a:t>
          </a:r>
          <a:endParaRPr lang="en-US" sz="1600" kern="1200" dirty="0"/>
        </a:p>
      </dsp:txBody>
      <dsp:txXfrm>
        <a:off x="2297227" y="1751574"/>
        <a:ext cx="2010511" cy="2591280"/>
      </dsp:txXfrm>
    </dsp:sp>
    <dsp:sp modelId="{298D8EFD-6D76-4CF5-BB9F-248F3AC0AE3B}">
      <dsp:nvSpPr>
        <dsp:cNvPr id="0" name=""/>
        <dsp:cNvSpPr/>
      </dsp:nvSpPr>
      <dsp:spPr>
        <a:xfrm>
          <a:off x="4589209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Shared Services</a:t>
          </a:r>
          <a:endParaRPr lang="en-US" sz="1600" kern="1200" dirty="0"/>
        </a:p>
      </dsp:txBody>
      <dsp:txXfrm>
        <a:off x="4589209" y="1194192"/>
        <a:ext cx="2010511" cy="557382"/>
      </dsp:txXfrm>
    </dsp:sp>
    <dsp:sp modelId="{DC572623-5E8C-48E2-8C82-B8B005E78006}">
      <dsp:nvSpPr>
        <dsp:cNvPr id="0" name=""/>
        <dsp:cNvSpPr/>
      </dsp:nvSpPr>
      <dsp:spPr>
        <a:xfrm>
          <a:off x="4589209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Responsible for executing transactional activities related to position updates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Responsible for AWE for new position requests and position updates </a:t>
          </a:r>
          <a:endParaRPr lang="en-US" sz="1600" kern="1200"/>
        </a:p>
      </dsp:txBody>
      <dsp:txXfrm>
        <a:off x="4589209" y="1751574"/>
        <a:ext cx="2010511" cy="2591280"/>
      </dsp:txXfrm>
    </dsp:sp>
    <dsp:sp modelId="{9B28C686-F990-413D-8523-4C52BFFA3FD6}">
      <dsp:nvSpPr>
        <dsp:cNvPr id="0" name=""/>
        <dsp:cNvSpPr/>
      </dsp:nvSpPr>
      <dsp:spPr>
        <a:xfrm>
          <a:off x="6881192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Central Office</a:t>
          </a:r>
          <a:endParaRPr lang="en-US" sz="1600" kern="1200" dirty="0"/>
        </a:p>
      </dsp:txBody>
      <dsp:txXfrm>
        <a:off x="6881192" y="1194192"/>
        <a:ext cx="2010511" cy="557382"/>
      </dsp:txXfrm>
    </dsp:sp>
    <dsp:sp modelId="{26765BFB-B44A-459A-B1B5-39927378FDFB}">
      <dsp:nvSpPr>
        <dsp:cNvPr id="0" name=""/>
        <dsp:cNvSpPr/>
      </dsp:nvSpPr>
      <dsp:spPr>
        <a:xfrm>
          <a:off x="6881192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subject matter expertise in technical/complex areas (e.g., classification, salary grade/step)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Provides policy guidance and oversight</a:t>
          </a:r>
          <a:endParaRPr lang="en-US" sz="1600" kern="1200" dirty="0"/>
        </a:p>
      </dsp:txBody>
      <dsp:txXfrm>
        <a:off x="6881192" y="1751574"/>
        <a:ext cx="2010511" cy="2591280"/>
      </dsp:txXfrm>
    </dsp:sp>
    <dsp:sp modelId="{BF038F52-587A-41F5-BFFB-EB2C9798DA72}">
      <dsp:nvSpPr>
        <dsp:cNvPr id="0" name=""/>
        <dsp:cNvSpPr/>
      </dsp:nvSpPr>
      <dsp:spPr>
        <a:xfrm>
          <a:off x="9173175" y="1194192"/>
          <a:ext cx="2010511" cy="55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Planning &amp; Budget Office</a:t>
          </a:r>
          <a:endParaRPr lang="en-US" sz="1600" kern="1200" dirty="0"/>
        </a:p>
      </dsp:txBody>
      <dsp:txXfrm>
        <a:off x="9173175" y="1194192"/>
        <a:ext cx="2010511" cy="557382"/>
      </dsp:txXfrm>
    </dsp:sp>
    <dsp:sp modelId="{2C976152-FEC8-4B46-A4C4-0E07D4B8F96F}">
      <dsp:nvSpPr>
        <dsp:cNvPr id="0" name=""/>
        <dsp:cNvSpPr/>
      </dsp:nvSpPr>
      <dsp:spPr>
        <a:xfrm>
          <a:off x="9173175" y="1751574"/>
          <a:ext cx="2010511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guidance on establishing positions from budget perspective</a:t>
          </a:r>
          <a:endParaRPr lang="en-US" sz="1600" kern="1200" dirty="0"/>
        </a:p>
      </dsp:txBody>
      <dsp:txXfrm>
        <a:off x="9173175" y="1751574"/>
        <a:ext cx="2010511" cy="259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14D3-9A3C-4DC8-85EF-78288077715D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9EB0-D125-4A1E-A784-840B94444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3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EB862-D2FE-4839-9BC8-3F8D7C1C3216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C722E5-33B6-4C49-8CA3-90737815A4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22E5-33B6-4C49-8CA3-90737815A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4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762000"/>
            <a:ext cx="10769600" cy="2133600"/>
          </a:xfrm>
          <a:prstGeom prst="rect">
            <a:avLst/>
          </a:prstGeom>
          <a:noFill/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124200"/>
            <a:ext cx="10769600" cy="2362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8DF7C-3B05-4A04-9047-1A879DF05E18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021544-2385-4E4D-8699-E1D4C7DDF3F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66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5BBF4-7E5A-444F-9895-F8D59E31958E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8C1D4-89C5-4E72-B78A-4C220AB2EAD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-199369" y="6499013"/>
            <a:ext cx="762960" cy="3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6C80B-00C3-4C4B-AFF2-1779CA8EEBA5}" type="slidenum"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9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562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08817-F840-4EAF-A96E-72A233B4B9D3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02896-40DB-47C2-81A0-7F81CA77E52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51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931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F1D-A96D-4CAB-9DC2-45EBF50DD552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10/6/2017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5858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B97FF3-FDBE-4F58-ACAE-B0F0B82E668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9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D023C-6C4C-447D-8D3B-1BC8BD86B306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4CDB9-FA26-48DB-8344-CF584CC3C03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74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44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7AD16-FF91-4D2C-9068-DC8C54CEC735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7F07DE-CF00-4F10-96A3-8611486D1C5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02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39827-7A2D-4BB5-ADF1-F37D62FE3B53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22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9DDE2-066C-4CDF-A6C2-F6C5471E438E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95CF7-5B9D-496A-BE2A-162271493B2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77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9AEFD-8625-491A-9ED9-5491FA6FB77F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57601-E987-45F4-A4DC-0E47CE2BA7B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553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7E6EC-4C1B-4A2D-889F-978BAF19FADA}" type="datetime1">
              <a:rPr lang="en-US" altLang="en-US" smtClean="0">
                <a:solidFill>
                  <a:prstClr val="black"/>
                </a:solidFill>
              </a:rPr>
              <a:t>7/17/2019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rev. 10/6/2017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B79EA1-C1E2-4A8C-B70F-BEED27045EF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33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81763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0F8C3-0615-4737-B0DD-A702104CF99D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3" r:id="rId12"/>
    <p:sldLayoutId id="2147483715" r:id="rId13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6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7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ts val="12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58.xml"/><Relationship Id="rId3" Type="http://schemas.openxmlformats.org/officeDocument/2006/relationships/slide" Target="slide6.xml"/><Relationship Id="rId7" Type="http://schemas.openxmlformats.org/officeDocument/2006/relationships/slide" Target="slide47.xml"/><Relationship Id="rId12" Type="http://schemas.openxmlformats.org/officeDocument/2006/relationships/slide" Target="slide3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23.xml"/><Relationship Id="rId10" Type="http://schemas.openxmlformats.org/officeDocument/2006/relationships/slide" Target="slide25.xml"/><Relationship Id="rId4" Type="http://schemas.openxmlformats.org/officeDocument/2006/relationships/slide" Target="slide18.xml"/><Relationship Id="rId9" Type="http://schemas.openxmlformats.org/officeDocument/2006/relationships/slide" Target="slide4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hbldtrn0.ucpath-build.devops.universityofcalifornia.edu/psp/HBLDTRN0/?cmd=login&amp;languageCd=ENG&amp;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ucrshare.ucr.edu/sites/FOM_UCPath/SitePages/Home.asp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4259" y="2390987"/>
            <a:ext cx="6866940" cy="237079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+mj-lt"/>
              </a:rPr>
              <a:t>Ucr ucpath transaction pilot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POSITION CONTROL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76" y="6235429"/>
            <a:ext cx="1617067" cy="5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RELATIONSHIP BETWEEN POSITION DATA AND JOB DATA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229857" y="4743523"/>
            <a:ext cx="7039074" cy="69288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8994" marR="5080" indent="-836930">
              <a:lnSpc>
                <a:spcPct val="100899"/>
              </a:lnSpc>
              <a:spcBef>
                <a:spcPts val="70"/>
              </a:spcBef>
            </a:pPr>
            <a:r>
              <a:rPr sz="2200" spc="-35" dirty="0">
                <a:latin typeface="Arial"/>
                <a:cs typeface="Arial"/>
              </a:rPr>
              <a:t>Position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actions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and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job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actions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can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occur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independently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40" dirty="0" smtClean="0">
                <a:latin typeface="Arial"/>
                <a:cs typeface="Arial"/>
              </a:rPr>
              <a:t>or </a:t>
            </a:r>
            <a:r>
              <a:rPr sz="2200" spc="-45" dirty="0">
                <a:latin typeface="Arial"/>
                <a:cs typeface="Arial"/>
              </a:rPr>
              <a:t>simultaneously,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depending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on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change(s).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2045391" y="1259730"/>
            <a:ext cx="3373120" cy="305308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06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2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200" dirty="0">
              <a:latin typeface="Arial"/>
              <a:cs typeface="Arial"/>
            </a:endParaRPr>
          </a:p>
          <a:p>
            <a:pPr marL="186055" marR="137160" indent="-173355">
              <a:lnSpc>
                <a:spcPct val="100499"/>
              </a:lnSpc>
              <a:spcBef>
                <a:spcPts val="900"/>
              </a:spcBef>
              <a:buChar char="•"/>
              <a:tabLst>
                <a:tab pos="1866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Establishes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job-related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elements.</a:t>
            </a:r>
            <a:endParaRPr sz="2000" dirty="0">
              <a:latin typeface="Arial"/>
              <a:cs typeface="Arial"/>
            </a:endParaRPr>
          </a:p>
          <a:p>
            <a:pPr marL="186055" marR="36195" indent="-173355">
              <a:lnSpc>
                <a:spcPts val="2160"/>
              </a:lnSpc>
              <a:spcBef>
                <a:spcPts val="930"/>
              </a:spcBef>
              <a:buChar char="•"/>
              <a:tabLst>
                <a:tab pos="1866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Establishes departmental 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structure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organizational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hierarchy,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Reports 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supervisor.</a:t>
            </a:r>
            <a:endParaRPr sz="2000" dirty="0">
              <a:latin typeface="Arial"/>
              <a:cs typeface="Arial"/>
            </a:endParaRPr>
          </a:p>
          <a:p>
            <a:pPr marL="186055" marR="5080" indent="-173355">
              <a:lnSpc>
                <a:spcPts val="2160"/>
              </a:lnSpc>
              <a:spcBef>
                <a:spcPts val="645"/>
              </a:spcBef>
              <a:buChar char="•"/>
              <a:tabLst>
                <a:tab pos="186690" algn="l"/>
              </a:tabLst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Maintained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position 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filled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vacant.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6280269" y="1260001"/>
            <a:ext cx="3534410" cy="346011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065"/>
              </a:spcBef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2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200" dirty="0">
              <a:latin typeface="Arial"/>
              <a:cs typeface="Arial"/>
            </a:endParaRPr>
          </a:p>
          <a:p>
            <a:pPr marL="186055" marR="237490" indent="-173355">
              <a:lnSpc>
                <a:spcPct val="100000"/>
              </a:lnSpc>
              <a:spcBef>
                <a:spcPts val="910"/>
              </a:spcBef>
              <a:buChar char="•"/>
              <a:tabLst>
                <a:tab pos="18732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Key job-related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default 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from position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when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assigned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  position.</a:t>
            </a:r>
            <a:endParaRPr sz="2000" dirty="0">
              <a:latin typeface="Arial"/>
              <a:cs typeface="Arial"/>
            </a:endParaRPr>
          </a:p>
          <a:p>
            <a:pPr marL="186055" marR="5080" indent="-173355">
              <a:lnSpc>
                <a:spcPct val="100099"/>
              </a:lnSpc>
              <a:spcBef>
                <a:spcPts val="910"/>
              </a:spcBef>
              <a:buChar char="•"/>
              <a:tabLst>
                <a:tab pos="186690" algn="l"/>
              </a:tabLst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position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affect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data; for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updates,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UCPath  automatically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maintains the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current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incumbent’s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0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5" y="919960"/>
            <a:ext cx="11389709" cy="35864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364" y="1716422"/>
            <a:ext cx="3627120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821" y="1908045"/>
            <a:ext cx="3597342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Department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Job Code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Salary Admin Plan &amp;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Grade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Reports to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FTE*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263350" y="1716422"/>
            <a:ext cx="3627120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5339911" y="1966396"/>
            <a:ext cx="3597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Employee Class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Compensation Rate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Expected Appointment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   End Date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FTE*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977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JOB CODES, POSITIONS, AND EMPLOYEES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81" name="object 4"/>
          <p:cNvSpPr/>
          <p:nvPr/>
        </p:nvSpPr>
        <p:spPr>
          <a:xfrm>
            <a:off x="1397434" y="3018379"/>
            <a:ext cx="2153920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2045512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45512" y="1078991"/>
                </a:lnTo>
                <a:lnTo>
                  <a:pt x="2087510" y="1070512"/>
                </a:lnTo>
                <a:lnTo>
                  <a:pt x="2121808" y="1047388"/>
                </a:lnTo>
                <a:lnTo>
                  <a:pt x="2144932" y="1013090"/>
                </a:lnTo>
                <a:lnTo>
                  <a:pt x="2153412" y="971092"/>
                </a:lnTo>
                <a:lnTo>
                  <a:pt x="2153412" y="107899"/>
                </a:lnTo>
                <a:lnTo>
                  <a:pt x="2144932" y="65901"/>
                </a:lnTo>
                <a:lnTo>
                  <a:pt x="2121808" y="31603"/>
                </a:lnTo>
                <a:lnTo>
                  <a:pt x="2087510" y="8479"/>
                </a:lnTo>
                <a:lnTo>
                  <a:pt x="2045512" y="0"/>
                </a:lnTo>
                <a:close/>
              </a:path>
            </a:pathLst>
          </a:custGeom>
          <a:solidFill>
            <a:srgbClr val="094A6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5"/>
          <p:cNvSpPr/>
          <p:nvPr/>
        </p:nvSpPr>
        <p:spPr>
          <a:xfrm>
            <a:off x="1397434" y="3018379"/>
            <a:ext cx="2153920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2045512" y="0"/>
                </a:lnTo>
                <a:lnTo>
                  <a:pt x="2087510" y="8479"/>
                </a:lnTo>
                <a:lnTo>
                  <a:pt x="2121808" y="31603"/>
                </a:lnTo>
                <a:lnTo>
                  <a:pt x="2144932" y="65901"/>
                </a:lnTo>
                <a:lnTo>
                  <a:pt x="2153412" y="107899"/>
                </a:lnTo>
                <a:lnTo>
                  <a:pt x="2153412" y="971092"/>
                </a:lnTo>
                <a:lnTo>
                  <a:pt x="2144932" y="1013090"/>
                </a:lnTo>
                <a:lnTo>
                  <a:pt x="2121808" y="1047388"/>
                </a:lnTo>
                <a:lnTo>
                  <a:pt x="2087510" y="1070512"/>
                </a:lnTo>
                <a:lnTo>
                  <a:pt x="2045512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13715">
            <a:solidFill>
              <a:srgbClr val="094A6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7"/>
          <p:cNvSpPr/>
          <p:nvPr/>
        </p:nvSpPr>
        <p:spPr>
          <a:xfrm>
            <a:off x="3550490" y="1880700"/>
            <a:ext cx="869035" cy="1675434"/>
          </a:xfrm>
          <a:custGeom>
            <a:avLst/>
            <a:gdLst/>
            <a:ahLst/>
            <a:cxnLst/>
            <a:rect l="l" t="t" r="r" b="b"/>
            <a:pathLst>
              <a:path w="868045" h="1860550">
                <a:moveTo>
                  <a:pt x="0" y="1860003"/>
                </a:moveTo>
                <a:lnTo>
                  <a:pt x="867486" y="0"/>
                </a:lnTo>
              </a:path>
            </a:pathLst>
          </a:custGeom>
          <a:ln w="12700">
            <a:solidFill>
              <a:srgbClr val="094A6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9"/>
          <p:cNvSpPr/>
          <p:nvPr/>
        </p:nvSpPr>
        <p:spPr>
          <a:xfrm>
            <a:off x="4419527" y="1157576"/>
            <a:ext cx="2158365" cy="1079500"/>
          </a:xfrm>
          <a:custGeom>
            <a:avLst/>
            <a:gdLst/>
            <a:ahLst/>
            <a:cxnLst/>
            <a:rect l="l" t="t" r="r" b="b"/>
            <a:pathLst>
              <a:path w="2158365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2050084" y="0"/>
                </a:lnTo>
                <a:lnTo>
                  <a:pt x="2092082" y="8479"/>
                </a:lnTo>
                <a:lnTo>
                  <a:pt x="2126380" y="31603"/>
                </a:lnTo>
                <a:lnTo>
                  <a:pt x="2149504" y="65901"/>
                </a:lnTo>
                <a:lnTo>
                  <a:pt x="2157984" y="107899"/>
                </a:lnTo>
                <a:lnTo>
                  <a:pt x="2157984" y="971092"/>
                </a:lnTo>
                <a:lnTo>
                  <a:pt x="2149504" y="1013090"/>
                </a:lnTo>
                <a:lnTo>
                  <a:pt x="2126380" y="1047388"/>
                </a:lnTo>
                <a:lnTo>
                  <a:pt x="2092082" y="1070512"/>
                </a:lnTo>
                <a:lnTo>
                  <a:pt x="2050084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12"/>
          <p:cNvSpPr/>
          <p:nvPr/>
        </p:nvSpPr>
        <p:spPr>
          <a:xfrm>
            <a:off x="7441618" y="1157576"/>
            <a:ext cx="2153920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2045512" y="0"/>
                </a:lnTo>
                <a:lnTo>
                  <a:pt x="2087510" y="8479"/>
                </a:lnTo>
                <a:lnTo>
                  <a:pt x="2121808" y="31603"/>
                </a:lnTo>
                <a:lnTo>
                  <a:pt x="2144932" y="65901"/>
                </a:lnTo>
                <a:lnTo>
                  <a:pt x="2153412" y="107899"/>
                </a:lnTo>
                <a:lnTo>
                  <a:pt x="2153412" y="971092"/>
                </a:lnTo>
                <a:lnTo>
                  <a:pt x="2144932" y="1013090"/>
                </a:lnTo>
                <a:lnTo>
                  <a:pt x="2121808" y="1047388"/>
                </a:lnTo>
                <a:lnTo>
                  <a:pt x="2087510" y="1070512"/>
                </a:lnTo>
                <a:lnTo>
                  <a:pt x="2045512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14"/>
          <p:cNvSpPr/>
          <p:nvPr/>
        </p:nvSpPr>
        <p:spPr>
          <a:xfrm rot="120000">
            <a:off x="3550468" y="3511552"/>
            <a:ext cx="868541" cy="45719"/>
          </a:xfrm>
          <a:custGeom>
            <a:avLst/>
            <a:gdLst/>
            <a:ahLst/>
            <a:cxnLst/>
            <a:rect l="l" t="t" r="r" b="b"/>
            <a:pathLst>
              <a:path w="868045" h="620395">
                <a:moveTo>
                  <a:pt x="0" y="620001"/>
                </a:moveTo>
                <a:lnTo>
                  <a:pt x="867486" y="0"/>
                </a:lnTo>
              </a:path>
            </a:pathLst>
          </a:custGeom>
          <a:ln w="12700">
            <a:solidFill>
              <a:srgbClr val="094A6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15"/>
          <p:cNvSpPr/>
          <p:nvPr/>
        </p:nvSpPr>
        <p:spPr>
          <a:xfrm>
            <a:off x="4419527" y="3006188"/>
            <a:ext cx="2158365" cy="1079500"/>
          </a:xfrm>
          <a:custGeom>
            <a:avLst/>
            <a:gdLst/>
            <a:ahLst/>
            <a:cxnLst/>
            <a:rect l="l" t="t" r="r" b="b"/>
            <a:pathLst>
              <a:path w="2158365" h="1079500">
                <a:moveTo>
                  <a:pt x="2050084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50084" y="1078991"/>
                </a:lnTo>
                <a:lnTo>
                  <a:pt x="2092082" y="1070512"/>
                </a:lnTo>
                <a:lnTo>
                  <a:pt x="2126380" y="1047388"/>
                </a:lnTo>
                <a:lnTo>
                  <a:pt x="2149504" y="1013090"/>
                </a:lnTo>
                <a:lnTo>
                  <a:pt x="2157984" y="971092"/>
                </a:lnTo>
                <a:lnTo>
                  <a:pt x="2157984" y="107899"/>
                </a:lnTo>
                <a:lnTo>
                  <a:pt x="2149504" y="65901"/>
                </a:lnTo>
                <a:lnTo>
                  <a:pt x="2126380" y="31603"/>
                </a:lnTo>
                <a:lnTo>
                  <a:pt x="2092082" y="8479"/>
                </a:lnTo>
                <a:lnTo>
                  <a:pt x="2050084" y="0"/>
                </a:lnTo>
                <a:close/>
              </a:path>
            </a:pathLst>
          </a:custGeom>
          <a:solidFill>
            <a:srgbClr val="0E70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18"/>
          <p:cNvSpPr/>
          <p:nvPr/>
        </p:nvSpPr>
        <p:spPr>
          <a:xfrm>
            <a:off x="6577511" y="2938010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5">
                <a:moveTo>
                  <a:pt x="0" y="0"/>
                </a:moveTo>
                <a:lnTo>
                  <a:pt x="862609" y="0"/>
                </a:lnTo>
              </a:path>
            </a:pathLst>
          </a:custGeom>
          <a:ln w="13716">
            <a:solidFill>
              <a:srgbClr val="0E70A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19"/>
          <p:cNvSpPr/>
          <p:nvPr/>
        </p:nvSpPr>
        <p:spPr>
          <a:xfrm>
            <a:off x="7441617" y="3006188"/>
            <a:ext cx="2926271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2045512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45512" y="1078991"/>
                </a:lnTo>
                <a:lnTo>
                  <a:pt x="2087510" y="1070512"/>
                </a:lnTo>
                <a:lnTo>
                  <a:pt x="2121808" y="1047388"/>
                </a:lnTo>
                <a:lnTo>
                  <a:pt x="2144932" y="1013090"/>
                </a:lnTo>
                <a:lnTo>
                  <a:pt x="2153412" y="971092"/>
                </a:lnTo>
                <a:lnTo>
                  <a:pt x="2153412" y="107899"/>
                </a:lnTo>
                <a:lnTo>
                  <a:pt x="2144932" y="65901"/>
                </a:lnTo>
                <a:lnTo>
                  <a:pt x="2121808" y="31603"/>
                </a:lnTo>
                <a:lnTo>
                  <a:pt x="2087510" y="8479"/>
                </a:lnTo>
                <a:lnTo>
                  <a:pt x="2045512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22"/>
          <p:cNvSpPr/>
          <p:nvPr/>
        </p:nvSpPr>
        <p:spPr>
          <a:xfrm>
            <a:off x="3550491" y="3555588"/>
            <a:ext cx="859978" cy="1679970"/>
          </a:xfrm>
          <a:custGeom>
            <a:avLst/>
            <a:gdLst/>
            <a:ahLst/>
            <a:cxnLst/>
            <a:rect l="l" t="t" r="r" b="b"/>
            <a:pathLst>
              <a:path w="868045" h="620395">
                <a:moveTo>
                  <a:pt x="0" y="0"/>
                </a:moveTo>
                <a:lnTo>
                  <a:pt x="867486" y="620001"/>
                </a:lnTo>
              </a:path>
            </a:pathLst>
          </a:custGeom>
          <a:ln w="12700">
            <a:solidFill>
              <a:srgbClr val="094A6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23"/>
          <p:cNvSpPr/>
          <p:nvPr/>
        </p:nvSpPr>
        <p:spPr>
          <a:xfrm>
            <a:off x="4419527" y="4668872"/>
            <a:ext cx="2158365" cy="1079500"/>
          </a:xfrm>
          <a:custGeom>
            <a:avLst/>
            <a:gdLst/>
            <a:ahLst/>
            <a:cxnLst/>
            <a:rect l="l" t="t" r="r" b="b"/>
            <a:pathLst>
              <a:path w="2158365" h="1079500">
                <a:moveTo>
                  <a:pt x="2050084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2"/>
                </a:lnTo>
                <a:lnTo>
                  <a:pt x="2050084" y="1078992"/>
                </a:lnTo>
                <a:lnTo>
                  <a:pt x="2092082" y="1070512"/>
                </a:lnTo>
                <a:lnTo>
                  <a:pt x="2126380" y="1047388"/>
                </a:lnTo>
                <a:lnTo>
                  <a:pt x="2149504" y="1013090"/>
                </a:lnTo>
                <a:lnTo>
                  <a:pt x="2157984" y="971092"/>
                </a:lnTo>
                <a:lnTo>
                  <a:pt x="2157984" y="107899"/>
                </a:lnTo>
                <a:lnTo>
                  <a:pt x="2149504" y="65901"/>
                </a:lnTo>
                <a:lnTo>
                  <a:pt x="2126380" y="31603"/>
                </a:lnTo>
                <a:lnTo>
                  <a:pt x="2092082" y="8479"/>
                </a:lnTo>
                <a:lnTo>
                  <a:pt x="2050084" y="0"/>
                </a:lnTo>
                <a:close/>
              </a:path>
            </a:pathLst>
          </a:custGeom>
          <a:solidFill>
            <a:srgbClr val="0E70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15"/>
          <p:cNvSpPr/>
          <p:nvPr/>
        </p:nvSpPr>
        <p:spPr>
          <a:xfrm>
            <a:off x="4410469" y="1366072"/>
            <a:ext cx="2158365" cy="1079500"/>
          </a:xfrm>
          <a:custGeom>
            <a:avLst/>
            <a:gdLst/>
            <a:ahLst/>
            <a:cxnLst/>
            <a:rect l="l" t="t" r="r" b="b"/>
            <a:pathLst>
              <a:path w="2158365" h="1079500">
                <a:moveTo>
                  <a:pt x="2050084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50084" y="1078991"/>
                </a:lnTo>
                <a:lnTo>
                  <a:pt x="2092082" y="1070512"/>
                </a:lnTo>
                <a:lnTo>
                  <a:pt x="2126380" y="1047388"/>
                </a:lnTo>
                <a:lnTo>
                  <a:pt x="2149504" y="1013090"/>
                </a:lnTo>
                <a:lnTo>
                  <a:pt x="2157984" y="971092"/>
                </a:lnTo>
                <a:lnTo>
                  <a:pt x="2157984" y="107899"/>
                </a:lnTo>
                <a:lnTo>
                  <a:pt x="2149504" y="65901"/>
                </a:lnTo>
                <a:lnTo>
                  <a:pt x="2126380" y="31603"/>
                </a:lnTo>
                <a:lnTo>
                  <a:pt x="2092082" y="8479"/>
                </a:lnTo>
                <a:lnTo>
                  <a:pt x="2050084" y="0"/>
                </a:lnTo>
                <a:close/>
              </a:path>
            </a:pathLst>
          </a:custGeom>
          <a:solidFill>
            <a:srgbClr val="0E70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9"/>
          <p:cNvSpPr/>
          <p:nvPr/>
        </p:nvSpPr>
        <p:spPr>
          <a:xfrm>
            <a:off x="7374773" y="1366072"/>
            <a:ext cx="2926271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2045512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45512" y="1078991"/>
                </a:lnTo>
                <a:lnTo>
                  <a:pt x="2087510" y="1070512"/>
                </a:lnTo>
                <a:lnTo>
                  <a:pt x="2121808" y="1047388"/>
                </a:lnTo>
                <a:lnTo>
                  <a:pt x="2144932" y="1013090"/>
                </a:lnTo>
                <a:lnTo>
                  <a:pt x="2153412" y="971092"/>
                </a:lnTo>
                <a:lnTo>
                  <a:pt x="2153412" y="107899"/>
                </a:lnTo>
                <a:lnTo>
                  <a:pt x="2144932" y="65901"/>
                </a:lnTo>
                <a:lnTo>
                  <a:pt x="2121808" y="31603"/>
                </a:lnTo>
                <a:lnTo>
                  <a:pt x="2087510" y="8479"/>
                </a:lnTo>
                <a:lnTo>
                  <a:pt x="2045512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9"/>
          <p:cNvSpPr/>
          <p:nvPr/>
        </p:nvSpPr>
        <p:spPr>
          <a:xfrm>
            <a:off x="7453305" y="4655829"/>
            <a:ext cx="2926271" cy="1079500"/>
          </a:xfrm>
          <a:custGeom>
            <a:avLst/>
            <a:gdLst/>
            <a:ahLst/>
            <a:cxnLst/>
            <a:rect l="l" t="t" r="r" b="b"/>
            <a:pathLst>
              <a:path w="2153920" h="1079500">
                <a:moveTo>
                  <a:pt x="2045512" y="0"/>
                </a:moveTo>
                <a:lnTo>
                  <a:pt x="107899" y="0"/>
                </a:lnTo>
                <a:lnTo>
                  <a:pt x="65901" y="8479"/>
                </a:lnTo>
                <a:lnTo>
                  <a:pt x="31603" y="31603"/>
                </a:lnTo>
                <a:lnTo>
                  <a:pt x="8479" y="65901"/>
                </a:lnTo>
                <a:lnTo>
                  <a:pt x="0" y="107899"/>
                </a:lnTo>
                <a:lnTo>
                  <a:pt x="0" y="971092"/>
                </a:lnTo>
                <a:lnTo>
                  <a:pt x="8479" y="1013090"/>
                </a:lnTo>
                <a:lnTo>
                  <a:pt x="31603" y="1047388"/>
                </a:lnTo>
                <a:lnTo>
                  <a:pt x="65901" y="1070512"/>
                </a:lnTo>
                <a:lnTo>
                  <a:pt x="107899" y="1078991"/>
                </a:lnTo>
                <a:lnTo>
                  <a:pt x="2045512" y="1078991"/>
                </a:lnTo>
                <a:lnTo>
                  <a:pt x="2087510" y="1070512"/>
                </a:lnTo>
                <a:lnTo>
                  <a:pt x="2121808" y="1047388"/>
                </a:lnTo>
                <a:lnTo>
                  <a:pt x="2144932" y="1013090"/>
                </a:lnTo>
                <a:lnTo>
                  <a:pt x="2153412" y="971092"/>
                </a:lnTo>
                <a:lnTo>
                  <a:pt x="2153412" y="107899"/>
                </a:lnTo>
                <a:lnTo>
                  <a:pt x="2144932" y="65901"/>
                </a:lnTo>
                <a:lnTo>
                  <a:pt x="2121808" y="31603"/>
                </a:lnTo>
                <a:lnTo>
                  <a:pt x="2087510" y="8479"/>
                </a:lnTo>
                <a:lnTo>
                  <a:pt x="2045512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8"/>
          <p:cNvSpPr/>
          <p:nvPr/>
        </p:nvSpPr>
        <p:spPr>
          <a:xfrm>
            <a:off x="6568834" y="1708878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5">
                <a:moveTo>
                  <a:pt x="0" y="0"/>
                </a:moveTo>
                <a:lnTo>
                  <a:pt x="862609" y="0"/>
                </a:lnTo>
              </a:path>
            </a:pathLst>
          </a:custGeom>
          <a:ln w="13716">
            <a:solidFill>
              <a:srgbClr val="0E70A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6"/>
          <p:cNvSpPr txBox="1"/>
          <p:nvPr/>
        </p:nvSpPr>
        <p:spPr>
          <a:xfrm>
            <a:off x="1599568" y="3158433"/>
            <a:ext cx="1748789" cy="7575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1001</a:t>
            </a:r>
            <a:endParaRPr sz="20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ADMIN AST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4" name="object 17"/>
          <p:cNvSpPr txBox="1"/>
          <p:nvPr/>
        </p:nvSpPr>
        <p:spPr>
          <a:xfrm>
            <a:off x="4525842" y="1455863"/>
            <a:ext cx="1871345" cy="85600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indent="1778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Position 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4000000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58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ADMIN AST 2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PENSION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&amp; RETIREMENT PROGRAM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5" name="object 17"/>
          <p:cNvSpPr txBox="1"/>
          <p:nvPr/>
        </p:nvSpPr>
        <p:spPr>
          <a:xfrm>
            <a:off x="4525841" y="3164747"/>
            <a:ext cx="1871345" cy="67646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indent="177800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Position 40000002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58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ADMIN AST 2 - LOCAL  HR SRVCS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6" name="object 25"/>
          <p:cNvSpPr txBox="1"/>
          <p:nvPr/>
        </p:nvSpPr>
        <p:spPr>
          <a:xfrm>
            <a:off x="4651117" y="4825384"/>
            <a:ext cx="1654175" cy="67646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7310" indent="13335">
              <a:lnSpc>
                <a:spcPct val="100000"/>
              </a:lnSpc>
              <a:spcBef>
                <a:spcPts val="434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Position 40000003</a:t>
            </a:r>
            <a:endParaRPr sz="1200" dirty="0">
              <a:latin typeface="Arial"/>
              <a:cs typeface="Arial"/>
            </a:endParaRPr>
          </a:p>
          <a:p>
            <a:pPr marL="12700" marR="5080" indent="54610">
              <a:lnSpc>
                <a:spcPts val="1440"/>
              </a:lnSpc>
              <a:spcBef>
                <a:spcPts val="58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ADMIN AST 2 - UC  WASHINGTON CTR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8" name="object 13"/>
          <p:cNvSpPr txBox="1"/>
          <p:nvPr/>
        </p:nvSpPr>
        <p:spPr>
          <a:xfrm>
            <a:off x="8185094" y="5029209"/>
            <a:ext cx="1767839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Emilio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Montoya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9" name="object 21"/>
          <p:cNvSpPr txBox="1"/>
          <p:nvPr/>
        </p:nvSpPr>
        <p:spPr>
          <a:xfrm>
            <a:off x="8174522" y="3365163"/>
            <a:ext cx="142303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Toya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Walker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0" name="object 29"/>
          <p:cNvSpPr txBox="1"/>
          <p:nvPr/>
        </p:nvSpPr>
        <p:spPr>
          <a:xfrm>
            <a:off x="8228680" y="1723674"/>
            <a:ext cx="151193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Priya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Chopra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object 17"/>
          <p:cNvSpPr/>
          <p:nvPr/>
        </p:nvSpPr>
        <p:spPr>
          <a:xfrm>
            <a:off x="6297914" y="1142523"/>
            <a:ext cx="1493518" cy="1495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8"/>
          <p:cNvSpPr/>
          <p:nvPr/>
        </p:nvSpPr>
        <p:spPr>
          <a:xfrm>
            <a:off x="6299329" y="4467499"/>
            <a:ext cx="1466087" cy="1467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/>
          <p:cNvSpPr/>
          <p:nvPr/>
        </p:nvSpPr>
        <p:spPr>
          <a:xfrm>
            <a:off x="6296772" y="2778818"/>
            <a:ext cx="1493518" cy="1495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24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HOW DOES POSITION DATA WORK?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1" name="object 3"/>
          <p:cNvSpPr/>
          <p:nvPr/>
        </p:nvSpPr>
        <p:spPr>
          <a:xfrm>
            <a:off x="2982467" y="2362200"/>
            <a:ext cx="6227063" cy="2537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714208" y="2611411"/>
            <a:ext cx="2331085" cy="223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D4052"/>
                </a:solidFill>
                <a:latin typeface="Arial"/>
                <a:cs typeface="Arial"/>
              </a:rPr>
              <a:t>POSITION</a:t>
            </a:r>
            <a:r>
              <a:rPr sz="1600" b="1" spc="-20" dirty="0">
                <a:solidFill>
                  <a:srgbClr val="4D4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D4052"/>
                </a:solidFill>
                <a:latin typeface="Arial"/>
                <a:cs typeface="Arial"/>
              </a:rPr>
              <a:t>ATTRIBUTES</a:t>
            </a:r>
            <a:endParaRPr sz="1600" dirty="0">
              <a:latin typeface="Arial"/>
              <a:cs typeface="Arial"/>
            </a:endParaRPr>
          </a:p>
          <a:p>
            <a:pPr marL="78740" marR="354330">
              <a:lnSpc>
                <a:spcPct val="100000"/>
              </a:lnSpc>
              <a:spcBef>
                <a:spcPts val="204"/>
              </a:spcBef>
            </a:pP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When an employee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hired, promoted or  transferred they are  assigned a new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position. All position 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attributes flow to job  data; re-entry of data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not</a:t>
            </a:r>
            <a:r>
              <a:rPr sz="1600" spc="-7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required.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3416701" y="1368098"/>
            <a:ext cx="305689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4052"/>
                </a:solidFill>
                <a:latin typeface="Arial"/>
                <a:cs typeface="Arial"/>
              </a:rPr>
              <a:t>JOB </a:t>
            </a:r>
            <a:r>
              <a:rPr sz="1600" b="1" spc="-15" dirty="0">
                <a:solidFill>
                  <a:srgbClr val="FF4052"/>
                </a:solidFill>
                <a:latin typeface="Arial"/>
                <a:cs typeface="Arial"/>
              </a:rPr>
              <a:t>DATA</a:t>
            </a:r>
            <a:r>
              <a:rPr sz="1600" b="1" spc="-10" dirty="0">
                <a:solidFill>
                  <a:srgbClr val="FF4052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4052"/>
                </a:solidFill>
                <a:latin typeface="Arial"/>
                <a:cs typeface="Arial"/>
              </a:rPr>
              <a:t>TABLES</a:t>
            </a:r>
            <a:endParaRPr sz="1600" dirty="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120"/>
              </a:spcBef>
            </a:pP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Incumbent history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stored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Job  Data tables, which allows for  reporting of</a:t>
            </a:r>
            <a:r>
              <a:rPr sz="16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data.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4569005" y="4839199"/>
            <a:ext cx="2916555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6B7A84"/>
                </a:solidFill>
                <a:latin typeface="Arial"/>
                <a:cs typeface="Arial"/>
              </a:rPr>
              <a:t>POSITION </a:t>
            </a:r>
            <a:r>
              <a:rPr sz="1600" b="1" spc="-5" dirty="0">
                <a:solidFill>
                  <a:srgbClr val="6B7A84"/>
                </a:solidFill>
                <a:latin typeface="Arial"/>
                <a:cs typeface="Arial"/>
              </a:rPr>
              <a:t>IS</a:t>
            </a:r>
            <a:r>
              <a:rPr sz="1600" b="1" spc="15" dirty="0">
                <a:solidFill>
                  <a:srgbClr val="6B7A8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6B7A84"/>
                </a:solidFill>
                <a:latin typeface="Arial"/>
                <a:cs typeface="Arial"/>
              </a:rPr>
              <a:t>STATIC</a:t>
            </a:r>
            <a:endParaRPr sz="1600" dirty="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an employee may</a:t>
            </a:r>
            <a:r>
              <a:rPr sz="1600" spc="-4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change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position, position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data remains  constant.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9287878" y="2608979"/>
            <a:ext cx="2563495" cy="223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E4A80"/>
                </a:solidFill>
                <a:latin typeface="Arial"/>
                <a:cs typeface="Arial"/>
              </a:rPr>
              <a:t>POSITION</a:t>
            </a:r>
            <a:r>
              <a:rPr sz="1600" b="1" spc="-20" dirty="0">
                <a:solidFill>
                  <a:srgbClr val="8E4A8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E4A80"/>
                </a:solidFill>
                <a:latin typeface="Arial"/>
                <a:cs typeface="Arial"/>
              </a:rPr>
              <a:t>ATTRIBUTES</a:t>
            </a:r>
            <a:endParaRPr sz="1600" dirty="0">
              <a:latin typeface="Arial"/>
              <a:cs typeface="Arial"/>
            </a:endParaRPr>
          </a:p>
          <a:p>
            <a:pPr marL="21590" marR="5080">
              <a:lnSpc>
                <a:spcPct val="100000"/>
              </a:lnSpc>
              <a:spcBef>
                <a:spcPts val="204"/>
              </a:spcBef>
            </a:pP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Reclassification and other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position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changes begin with  an update to the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position 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record. If the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effective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date  </a:t>
            </a:r>
            <a:r>
              <a:rPr sz="1600" dirty="0">
                <a:solidFill>
                  <a:srgbClr val="595958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595958"/>
                </a:solidFill>
                <a:latin typeface="Arial"/>
                <a:cs typeface="Arial"/>
              </a:rPr>
              <a:t>a current or future date,  the system automatically  updates the incumbent’s job  data.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30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HOW DOES POSITION DATA WORK?</a:t>
            </a:r>
            <a:endParaRPr lang="en-US" sz="3200" dirty="0">
              <a:solidFill>
                <a:schemeClr val="accent5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022506"/>
            <a:ext cx="8229600" cy="1143000"/>
            <a:chOff x="493963" y="2576648"/>
            <a:chExt cx="6915485" cy="826560"/>
          </a:xfrm>
          <a:solidFill>
            <a:schemeClr val="accent1"/>
          </a:solidFill>
        </p:grpSpPr>
        <p:sp>
          <p:nvSpPr>
            <p:cNvPr id="8" name="Rounded Rectangle 7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POSITION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ATTRIBUTES: </a:t>
              </a:r>
              <a:r>
                <a:rPr lang="en-US" dirty="0" smtClean="0">
                  <a:solidFill>
                    <a:prstClr val="white"/>
                  </a:solidFill>
                </a:rPr>
                <a:t>When </a:t>
              </a:r>
              <a:r>
                <a:rPr lang="en-US" dirty="0">
                  <a:solidFill>
                    <a:prstClr val="white"/>
                  </a:solidFill>
                </a:rPr>
                <a:t>an employee </a:t>
              </a:r>
              <a:r>
                <a:rPr lang="en-US" dirty="0" smtClean="0">
                  <a:solidFill>
                    <a:prstClr val="white"/>
                  </a:solidFill>
                </a:rPr>
                <a:t>is </a:t>
              </a:r>
              <a:r>
                <a:rPr lang="en-US" dirty="0">
                  <a:solidFill>
                    <a:prstClr val="white"/>
                  </a:solidFill>
                </a:rPr>
                <a:t>hired, promoted </a:t>
              </a:r>
              <a:r>
                <a:rPr lang="en-US" dirty="0" smtClean="0">
                  <a:solidFill>
                    <a:prstClr val="white"/>
                  </a:solidFill>
                </a:rPr>
                <a:t>or transferred, </a:t>
              </a:r>
              <a:r>
                <a:rPr lang="en-US" dirty="0">
                  <a:solidFill>
                    <a:prstClr val="white"/>
                  </a:solidFill>
                </a:rPr>
                <a:t>they </a:t>
              </a:r>
              <a:r>
                <a:rPr lang="en-US" dirty="0" smtClean="0">
                  <a:solidFill>
                    <a:prstClr val="white"/>
                  </a:solidFill>
                </a:rPr>
                <a:t>are </a:t>
              </a:r>
              <a:r>
                <a:rPr lang="en-US" dirty="0">
                  <a:solidFill>
                    <a:prstClr val="white"/>
                  </a:solidFill>
                </a:rPr>
                <a:t>assigned a </a:t>
              </a:r>
              <a:r>
                <a:rPr lang="en-US" dirty="0" smtClean="0">
                  <a:solidFill>
                    <a:prstClr val="white"/>
                  </a:solidFill>
                </a:rPr>
                <a:t>new </a:t>
              </a:r>
              <a:r>
                <a:rPr lang="en-US" dirty="0">
                  <a:solidFill>
                    <a:prstClr val="white"/>
                  </a:solidFill>
                </a:rPr>
                <a:t>position. All </a:t>
              </a:r>
              <a:r>
                <a:rPr lang="en-US" dirty="0" smtClean="0">
                  <a:solidFill>
                    <a:prstClr val="white"/>
                  </a:solidFill>
                </a:rPr>
                <a:t>position </a:t>
              </a:r>
              <a:r>
                <a:rPr lang="en-US" dirty="0">
                  <a:solidFill>
                    <a:prstClr val="white"/>
                  </a:solidFill>
                </a:rPr>
                <a:t>attributes flow to </a:t>
              </a:r>
              <a:r>
                <a:rPr lang="en-US" dirty="0" smtClean="0">
                  <a:solidFill>
                    <a:prstClr val="white"/>
                  </a:solidFill>
                </a:rPr>
                <a:t>job </a:t>
              </a:r>
              <a:r>
                <a:rPr lang="en-US" dirty="0">
                  <a:solidFill>
                    <a:prstClr val="white"/>
                  </a:solidFill>
                </a:rPr>
                <a:t>data; re-entry of data </a:t>
              </a:r>
              <a:r>
                <a:rPr lang="en-US" dirty="0" smtClean="0">
                  <a:solidFill>
                    <a:prstClr val="white"/>
                  </a:solidFill>
                </a:rPr>
                <a:t>is </a:t>
              </a:r>
              <a:r>
                <a:rPr lang="en-US" dirty="0">
                  <a:solidFill>
                    <a:prstClr val="white"/>
                  </a:solidFill>
                </a:rPr>
                <a:t>not required.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0400" y="4761135"/>
            <a:ext cx="8229600" cy="1143000"/>
            <a:chOff x="493963" y="2576648"/>
            <a:chExt cx="6915485" cy="826560"/>
          </a:xfrm>
          <a:solidFill>
            <a:schemeClr val="accent1"/>
          </a:solidFill>
        </p:grpSpPr>
        <p:sp>
          <p:nvSpPr>
            <p:cNvPr id="26" name="Rounded Rectangle 25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POSITION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ATTRIBUTES</a:t>
              </a:r>
              <a:r>
                <a:rPr lang="en-US" sz="2400" dirty="0" smtClean="0">
                  <a:solidFill>
                    <a:prstClr val="white"/>
                  </a:solidFill>
                </a:rPr>
                <a:t>: </a:t>
              </a:r>
              <a:r>
                <a:rPr lang="en-US" dirty="0" smtClean="0">
                  <a:solidFill>
                    <a:prstClr val="white"/>
                  </a:solidFill>
                </a:rPr>
                <a:t>Reclassification </a:t>
              </a:r>
              <a:r>
                <a:rPr lang="en-US" dirty="0">
                  <a:solidFill>
                    <a:prstClr val="white"/>
                  </a:solidFill>
                </a:rPr>
                <a:t>and other </a:t>
              </a:r>
              <a:r>
                <a:rPr lang="en-US" dirty="0" smtClean="0">
                  <a:solidFill>
                    <a:prstClr val="white"/>
                  </a:solidFill>
                </a:rPr>
                <a:t>position </a:t>
              </a:r>
              <a:r>
                <a:rPr lang="en-US" dirty="0">
                  <a:solidFill>
                    <a:prstClr val="white"/>
                  </a:solidFill>
                </a:rPr>
                <a:t>changes begin </a:t>
              </a:r>
              <a:r>
                <a:rPr lang="en-US" dirty="0" smtClean="0">
                  <a:solidFill>
                    <a:prstClr val="white"/>
                  </a:solidFill>
                </a:rPr>
                <a:t>with </a:t>
              </a:r>
              <a:r>
                <a:rPr lang="en-US" dirty="0">
                  <a:solidFill>
                    <a:prstClr val="white"/>
                  </a:solidFill>
                </a:rPr>
                <a:t>an update to the position </a:t>
              </a:r>
              <a:r>
                <a:rPr lang="en-US" dirty="0" smtClean="0">
                  <a:solidFill>
                    <a:prstClr val="white"/>
                  </a:solidFill>
                </a:rPr>
                <a:t>record</a:t>
              </a:r>
              <a:r>
                <a:rPr lang="en-US" dirty="0">
                  <a:solidFill>
                    <a:prstClr val="white"/>
                  </a:solidFill>
                </a:rPr>
                <a:t>. If the effective date </a:t>
              </a:r>
              <a:r>
                <a:rPr lang="en-US" dirty="0" smtClean="0">
                  <a:solidFill>
                    <a:prstClr val="white"/>
                  </a:solidFill>
                </a:rPr>
                <a:t>is </a:t>
              </a:r>
              <a:r>
                <a:rPr lang="en-US" dirty="0">
                  <a:solidFill>
                    <a:prstClr val="white"/>
                  </a:solidFill>
                </a:rPr>
                <a:t>a current or future date, </a:t>
              </a:r>
              <a:r>
                <a:rPr lang="en-US" dirty="0" smtClean="0">
                  <a:solidFill>
                    <a:prstClr val="white"/>
                  </a:solidFill>
                </a:rPr>
                <a:t>the </a:t>
              </a:r>
              <a:r>
                <a:rPr lang="en-US" dirty="0">
                  <a:solidFill>
                    <a:prstClr val="white"/>
                  </a:solidFill>
                </a:rPr>
                <a:t>system </a:t>
              </a:r>
              <a:r>
                <a:rPr lang="en-US" dirty="0" smtClean="0">
                  <a:solidFill>
                    <a:prstClr val="white"/>
                  </a:solidFill>
                </a:rPr>
                <a:t>automatically </a:t>
              </a:r>
              <a:r>
                <a:rPr lang="en-US" dirty="0">
                  <a:solidFill>
                    <a:prstClr val="white"/>
                  </a:solidFill>
                </a:rPr>
                <a:t>updates the incumbent’s job </a:t>
              </a:r>
              <a:r>
                <a:rPr lang="en-US" dirty="0" smtClean="0">
                  <a:solidFill>
                    <a:prstClr val="white"/>
                  </a:solidFill>
                </a:rPr>
                <a:t>data</a:t>
              </a:r>
              <a:r>
                <a:rPr lang="en-US" dirty="0">
                  <a:solidFill>
                    <a:prstClr val="white"/>
                  </a:solidFill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98760" y="2268430"/>
            <a:ext cx="8229600" cy="1143000"/>
            <a:chOff x="493963" y="2576648"/>
            <a:chExt cx="6915485" cy="826560"/>
          </a:xfrm>
          <a:solidFill>
            <a:schemeClr val="accent1"/>
          </a:solidFill>
        </p:grpSpPr>
        <p:sp>
          <p:nvSpPr>
            <p:cNvPr id="29" name="Rounded Rectangle 28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534312" y="2616997"/>
              <a:ext cx="6834786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JOB DATA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TABLES: </a:t>
              </a:r>
              <a:r>
                <a:rPr lang="en-US" dirty="0" smtClean="0">
                  <a:solidFill>
                    <a:prstClr val="white"/>
                  </a:solidFill>
                </a:rPr>
                <a:t>Incumbent history is stored in Job Data tables, which allows for reporting of data.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8092621" y="1947372"/>
            <a:ext cx="454395" cy="504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9762950" y="4227668"/>
            <a:ext cx="454395" cy="504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277626" y="3514814"/>
            <a:ext cx="8229600" cy="1143000"/>
            <a:chOff x="493963" y="2576648"/>
            <a:chExt cx="6915485" cy="826560"/>
          </a:xfrm>
          <a:solidFill>
            <a:schemeClr val="accent1"/>
          </a:solidFill>
        </p:grpSpPr>
        <p:sp>
          <p:nvSpPr>
            <p:cNvPr id="36" name="Rounded Rectangle 35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 smtClean="0">
                  <a:solidFill>
                    <a:prstClr val="white"/>
                  </a:solidFill>
                </a:rPr>
                <a:t>JOB IS STATIC: </a:t>
              </a:r>
              <a:r>
                <a:rPr lang="en-US" dirty="0" smtClean="0">
                  <a:solidFill>
                    <a:prstClr val="white"/>
                  </a:solidFill>
                </a:rPr>
                <a:t>While an employee may change position, position data remains constant. 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8899174" y="3196263"/>
            <a:ext cx="454395" cy="504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9931735" y="4445311"/>
            <a:ext cx="454395" cy="504002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9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CONTROL REQUESTS - APPROVALS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795" y="880087"/>
            <a:ext cx="11573400" cy="135806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25425" marR="187325" indent="-212725">
              <a:lnSpc>
                <a:spcPts val="2380"/>
              </a:lnSpc>
              <a:spcBef>
                <a:spcPts val="39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Departments request </a:t>
            </a:r>
            <a:r>
              <a:rPr sz="2000" dirty="0">
                <a:latin typeface="Arial"/>
                <a:cs typeface="Arial"/>
              </a:rPr>
              <a:t>creation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" dirty="0" smtClean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new </a:t>
            </a:r>
            <a:r>
              <a:rPr sz="2000" dirty="0">
                <a:latin typeface="Arial"/>
                <a:cs typeface="Arial"/>
              </a:rPr>
              <a:t>position </a:t>
            </a:r>
            <a:r>
              <a:rPr sz="2000" spc="-5" dirty="0">
                <a:latin typeface="Arial"/>
                <a:cs typeface="Arial"/>
              </a:rPr>
              <a:t>or updates to </a:t>
            </a:r>
            <a:r>
              <a:rPr sz="2000" dirty="0" smtClean="0">
                <a:latin typeface="Arial"/>
                <a:cs typeface="Arial"/>
              </a:rPr>
              <a:t>existing </a:t>
            </a:r>
            <a:r>
              <a:rPr sz="2000" dirty="0">
                <a:latin typeface="Arial"/>
                <a:cs typeface="Arial"/>
              </a:rPr>
              <a:t>vacant position,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dirty="0" smtClean="0">
                <a:latin typeface="Arial"/>
                <a:cs typeface="Arial"/>
              </a:rPr>
              <a:t>obtain </a:t>
            </a:r>
            <a:r>
              <a:rPr sz="2000" dirty="0">
                <a:latin typeface="Arial"/>
                <a:cs typeface="Arial"/>
              </a:rPr>
              <a:t>necessary </a:t>
            </a:r>
            <a:r>
              <a:rPr sz="2000" spc="-5" dirty="0">
                <a:latin typeface="Arial"/>
                <a:cs typeface="Arial"/>
              </a:rPr>
              <a:t>pre-approvals before  </a:t>
            </a:r>
            <a:r>
              <a:rPr sz="2000" spc="-10" dirty="0">
                <a:latin typeface="Arial"/>
                <a:cs typeface="Arial"/>
              </a:rPr>
              <a:t>system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entry.</a:t>
            </a:r>
            <a:endParaRPr sz="2000" dirty="0">
              <a:latin typeface="Arial"/>
              <a:cs typeface="Arial"/>
            </a:endParaRPr>
          </a:p>
          <a:p>
            <a:pPr marL="225425" marR="5080" indent="-212725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-5" dirty="0">
                <a:latin typeface="Arial"/>
                <a:cs typeface="Arial"/>
              </a:rPr>
              <a:t>Position </a:t>
            </a:r>
            <a:r>
              <a:rPr sz="2000" b="1" spc="-10" dirty="0">
                <a:latin typeface="Arial"/>
                <a:cs typeface="Arial"/>
              </a:rPr>
              <a:t>Control Requests </a:t>
            </a:r>
            <a:r>
              <a:rPr sz="2000" dirty="0">
                <a:latin typeface="Arial"/>
                <a:cs typeface="Arial"/>
              </a:rPr>
              <a:t>utilize </a:t>
            </a:r>
            <a:r>
              <a:rPr sz="2000" spc="-5" dirty="0" smtClean="0">
                <a:latin typeface="Arial"/>
                <a:cs typeface="Arial"/>
              </a:rPr>
              <a:t>Approval </a:t>
            </a:r>
            <a:r>
              <a:rPr sz="2000" spc="5" dirty="0">
                <a:latin typeface="Arial"/>
                <a:cs typeface="Arial"/>
              </a:rPr>
              <a:t>Workflow </a:t>
            </a:r>
            <a:r>
              <a:rPr sz="2000" dirty="0">
                <a:latin typeface="Arial"/>
                <a:cs typeface="Arial"/>
              </a:rPr>
              <a:t>Engine (AWE)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route requests </a:t>
            </a:r>
            <a:r>
              <a:rPr sz="2000" spc="5" dirty="0">
                <a:latin typeface="Arial"/>
                <a:cs typeface="Arial"/>
              </a:rPr>
              <a:t>locally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5" dirty="0" smtClean="0">
                <a:latin typeface="Arial"/>
                <a:cs typeface="Arial"/>
              </a:rPr>
              <a:t>approvals </a:t>
            </a:r>
            <a:r>
              <a:rPr sz="2000" spc="-5" dirty="0">
                <a:latin typeface="Arial"/>
                <a:cs typeface="Arial"/>
              </a:rPr>
              <a:t>before </a:t>
            </a:r>
            <a:r>
              <a:rPr sz="2000" spc="-10" dirty="0">
                <a:latin typeface="Arial"/>
                <a:cs typeface="Arial"/>
              </a:rPr>
              <a:t>writing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UCPath.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985193" y="1976873"/>
            <a:ext cx="6849745" cy="4800600"/>
          </a:xfrm>
          <a:custGeom>
            <a:avLst/>
            <a:gdLst/>
            <a:ahLst/>
            <a:cxnLst/>
            <a:rect l="l" t="t" r="r" b="b"/>
            <a:pathLst>
              <a:path w="6849745" h="4800600">
                <a:moveTo>
                  <a:pt x="4449127" y="0"/>
                </a:moveTo>
                <a:lnTo>
                  <a:pt x="4449127" y="1200150"/>
                </a:lnTo>
                <a:lnTo>
                  <a:pt x="0" y="1200150"/>
                </a:lnTo>
                <a:lnTo>
                  <a:pt x="0" y="3600450"/>
                </a:lnTo>
                <a:lnTo>
                  <a:pt x="4449127" y="3600450"/>
                </a:lnTo>
                <a:lnTo>
                  <a:pt x="4449127" y="4800600"/>
                </a:lnTo>
                <a:lnTo>
                  <a:pt x="6849427" y="2400300"/>
                </a:lnTo>
                <a:lnTo>
                  <a:pt x="4449127" y="0"/>
                </a:lnTo>
                <a:close/>
              </a:path>
            </a:pathLst>
          </a:custGeom>
          <a:solidFill>
            <a:srgbClr val="CCDD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5"/>
          <p:cNvSpPr/>
          <p:nvPr/>
        </p:nvSpPr>
        <p:spPr>
          <a:xfrm>
            <a:off x="2012834" y="3676563"/>
            <a:ext cx="3298825" cy="1401445"/>
          </a:xfrm>
          <a:custGeom>
            <a:avLst/>
            <a:gdLst/>
            <a:ahLst/>
            <a:cxnLst/>
            <a:rect l="l" t="t" r="r" b="b"/>
            <a:pathLst>
              <a:path w="3298825" h="1401445">
                <a:moveTo>
                  <a:pt x="3065259" y="0"/>
                </a:moveTo>
                <a:lnTo>
                  <a:pt x="233540" y="0"/>
                </a:lnTo>
                <a:lnTo>
                  <a:pt x="186473" y="4744"/>
                </a:lnTo>
                <a:lnTo>
                  <a:pt x="142635" y="18352"/>
                </a:lnTo>
                <a:lnTo>
                  <a:pt x="102965" y="39884"/>
                </a:lnTo>
                <a:lnTo>
                  <a:pt x="68402" y="68402"/>
                </a:lnTo>
                <a:lnTo>
                  <a:pt x="39884" y="102965"/>
                </a:lnTo>
                <a:lnTo>
                  <a:pt x="18352" y="142635"/>
                </a:lnTo>
                <a:lnTo>
                  <a:pt x="4744" y="186473"/>
                </a:lnTo>
                <a:lnTo>
                  <a:pt x="0" y="233540"/>
                </a:lnTo>
                <a:lnTo>
                  <a:pt x="0" y="1167676"/>
                </a:lnTo>
                <a:lnTo>
                  <a:pt x="4744" y="1214742"/>
                </a:lnTo>
                <a:lnTo>
                  <a:pt x="18352" y="1258580"/>
                </a:lnTo>
                <a:lnTo>
                  <a:pt x="39884" y="1298250"/>
                </a:lnTo>
                <a:lnTo>
                  <a:pt x="68402" y="1332814"/>
                </a:lnTo>
                <a:lnTo>
                  <a:pt x="102965" y="1361331"/>
                </a:lnTo>
                <a:lnTo>
                  <a:pt x="142635" y="1382863"/>
                </a:lnTo>
                <a:lnTo>
                  <a:pt x="186473" y="1396471"/>
                </a:lnTo>
                <a:lnTo>
                  <a:pt x="233540" y="1401216"/>
                </a:lnTo>
                <a:lnTo>
                  <a:pt x="3065259" y="1401216"/>
                </a:lnTo>
                <a:lnTo>
                  <a:pt x="3112325" y="1396471"/>
                </a:lnTo>
                <a:lnTo>
                  <a:pt x="3156163" y="1382863"/>
                </a:lnTo>
                <a:lnTo>
                  <a:pt x="3195834" y="1361331"/>
                </a:lnTo>
                <a:lnTo>
                  <a:pt x="3230397" y="1332814"/>
                </a:lnTo>
                <a:lnTo>
                  <a:pt x="3258914" y="1298250"/>
                </a:lnTo>
                <a:lnTo>
                  <a:pt x="3280446" y="1258580"/>
                </a:lnTo>
                <a:lnTo>
                  <a:pt x="3294054" y="1214742"/>
                </a:lnTo>
                <a:lnTo>
                  <a:pt x="3298799" y="1167676"/>
                </a:lnTo>
                <a:lnTo>
                  <a:pt x="3298799" y="233540"/>
                </a:lnTo>
                <a:lnTo>
                  <a:pt x="3294054" y="186473"/>
                </a:lnTo>
                <a:lnTo>
                  <a:pt x="3280446" y="142635"/>
                </a:lnTo>
                <a:lnTo>
                  <a:pt x="3258914" y="102965"/>
                </a:lnTo>
                <a:lnTo>
                  <a:pt x="3230397" y="68402"/>
                </a:lnTo>
                <a:lnTo>
                  <a:pt x="3195834" y="39884"/>
                </a:lnTo>
                <a:lnTo>
                  <a:pt x="3156163" y="18352"/>
                </a:lnTo>
                <a:lnTo>
                  <a:pt x="3112325" y="4744"/>
                </a:lnTo>
                <a:lnTo>
                  <a:pt x="3065259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6"/>
          <p:cNvSpPr/>
          <p:nvPr/>
        </p:nvSpPr>
        <p:spPr>
          <a:xfrm>
            <a:off x="2012834" y="3676563"/>
            <a:ext cx="3298825" cy="1401445"/>
          </a:xfrm>
          <a:custGeom>
            <a:avLst/>
            <a:gdLst/>
            <a:ahLst/>
            <a:cxnLst/>
            <a:rect l="l" t="t" r="r" b="b"/>
            <a:pathLst>
              <a:path w="3298825" h="1401445">
                <a:moveTo>
                  <a:pt x="0" y="233540"/>
                </a:moveTo>
                <a:lnTo>
                  <a:pt x="4744" y="186473"/>
                </a:lnTo>
                <a:lnTo>
                  <a:pt x="18352" y="142635"/>
                </a:lnTo>
                <a:lnTo>
                  <a:pt x="39884" y="102965"/>
                </a:lnTo>
                <a:lnTo>
                  <a:pt x="68402" y="68402"/>
                </a:lnTo>
                <a:lnTo>
                  <a:pt x="102965" y="39884"/>
                </a:lnTo>
                <a:lnTo>
                  <a:pt x="142635" y="18352"/>
                </a:lnTo>
                <a:lnTo>
                  <a:pt x="186473" y="4744"/>
                </a:lnTo>
                <a:lnTo>
                  <a:pt x="233540" y="0"/>
                </a:lnTo>
                <a:lnTo>
                  <a:pt x="3065259" y="0"/>
                </a:lnTo>
                <a:lnTo>
                  <a:pt x="3112325" y="4744"/>
                </a:lnTo>
                <a:lnTo>
                  <a:pt x="3156163" y="18352"/>
                </a:lnTo>
                <a:lnTo>
                  <a:pt x="3195834" y="39884"/>
                </a:lnTo>
                <a:lnTo>
                  <a:pt x="3230397" y="68402"/>
                </a:lnTo>
                <a:lnTo>
                  <a:pt x="3258914" y="102965"/>
                </a:lnTo>
                <a:lnTo>
                  <a:pt x="3280446" y="142635"/>
                </a:lnTo>
                <a:lnTo>
                  <a:pt x="3294054" y="186473"/>
                </a:lnTo>
                <a:lnTo>
                  <a:pt x="3298799" y="233540"/>
                </a:lnTo>
                <a:lnTo>
                  <a:pt x="3298799" y="1167676"/>
                </a:lnTo>
                <a:lnTo>
                  <a:pt x="3294054" y="1214742"/>
                </a:lnTo>
                <a:lnTo>
                  <a:pt x="3280446" y="1258580"/>
                </a:lnTo>
                <a:lnTo>
                  <a:pt x="3258914" y="1298250"/>
                </a:lnTo>
                <a:lnTo>
                  <a:pt x="3230397" y="1332814"/>
                </a:lnTo>
                <a:lnTo>
                  <a:pt x="3195834" y="1361331"/>
                </a:lnTo>
                <a:lnTo>
                  <a:pt x="3156163" y="1382863"/>
                </a:lnTo>
                <a:lnTo>
                  <a:pt x="3112325" y="1396471"/>
                </a:lnTo>
                <a:lnTo>
                  <a:pt x="3065259" y="1401216"/>
                </a:lnTo>
                <a:lnTo>
                  <a:pt x="233540" y="1401216"/>
                </a:lnTo>
                <a:lnTo>
                  <a:pt x="186473" y="1396471"/>
                </a:lnTo>
                <a:lnTo>
                  <a:pt x="142635" y="1382863"/>
                </a:lnTo>
                <a:lnTo>
                  <a:pt x="102965" y="1361331"/>
                </a:lnTo>
                <a:lnTo>
                  <a:pt x="68402" y="1332814"/>
                </a:lnTo>
                <a:lnTo>
                  <a:pt x="39884" y="1298250"/>
                </a:lnTo>
                <a:lnTo>
                  <a:pt x="18352" y="1258580"/>
                </a:lnTo>
                <a:lnTo>
                  <a:pt x="4744" y="1214742"/>
                </a:lnTo>
                <a:lnTo>
                  <a:pt x="0" y="1167676"/>
                </a:lnTo>
                <a:lnTo>
                  <a:pt x="0" y="2335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/>
          <p:cNvSpPr/>
          <p:nvPr/>
        </p:nvSpPr>
        <p:spPr>
          <a:xfrm>
            <a:off x="5508174" y="3683916"/>
            <a:ext cx="3298825" cy="1386840"/>
          </a:xfrm>
          <a:custGeom>
            <a:avLst/>
            <a:gdLst/>
            <a:ahLst/>
            <a:cxnLst/>
            <a:rect l="l" t="t" r="r" b="b"/>
            <a:pathLst>
              <a:path w="3298825" h="1386839">
                <a:moveTo>
                  <a:pt x="3067710" y="0"/>
                </a:moveTo>
                <a:lnTo>
                  <a:pt x="231089" y="0"/>
                </a:lnTo>
                <a:lnTo>
                  <a:pt x="184518" y="4695"/>
                </a:lnTo>
                <a:lnTo>
                  <a:pt x="141140" y="18160"/>
                </a:lnTo>
                <a:lnTo>
                  <a:pt x="101887" y="39467"/>
                </a:lnTo>
                <a:lnTo>
                  <a:pt x="67686" y="67686"/>
                </a:lnTo>
                <a:lnTo>
                  <a:pt x="39467" y="101887"/>
                </a:lnTo>
                <a:lnTo>
                  <a:pt x="18160" y="141140"/>
                </a:lnTo>
                <a:lnTo>
                  <a:pt x="4695" y="184518"/>
                </a:lnTo>
                <a:lnTo>
                  <a:pt x="0" y="231089"/>
                </a:lnTo>
                <a:lnTo>
                  <a:pt x="0" y="1155420"/>
                </a:lnTo>
                <a:lnTo>
                  <a:pt x="4695" y="1201991"/>
                </a:lnTo>
                <a:lnTo>
                  <a:pt x="18160" y="1245368"/>
                </a:lnTo>
                <a:lnTo>
                  <a:pt x="39467" y="1284622"/>
                </a:lnTo>
                <a:lnTo>
                  <a:pt x="67686" y="1318823"/>
                </a:lnTo>
                <a:lnTo>
                  <a:pt x="101887" y="1347042"/>
                </a:lnTo>
                <a:lnTo>
                  <a:pt x="141140" y="1368348"/>
                </a:lnTo>
                <a:lnTo>
                  <a:pt x="184518" y="1381814"/>
                </a:lnTo>
                <a:lnTo>
                  <a:pt x="231089" y="1386509"/>
                </a:lnTo>
                <a:lnTo>
                  <a:pt x="3067710" y="1386509"/>
                </a:lnTo>
                <a:lnTo>
                  <a:pt x="3114285" y="1381814"/>
                </a:lnTo>
                <a:lnTo>
                  <a:pt x="3157664" y="1368348"/>
                </a:lnTo>
                <a:lnTo>
                  <a:pt x="3196918" y="1347042"/>
                </a:lnTo>
                <a:lnTo>
                  <a:pt x="3231118" y="1318823"/>
                </a:lnTo>
                <a:lnTo>
                  <a:pt x="3259335" y="1284622"/>
                </a:lnTo>
                <a:lnTo>
                  <a:pt x="3280640" y="1245368"/>
                </a:lnTo>
                <a:lnTo>
                  <a:pt x="3294105" y="1201991"/>
                </a:lnTo>
                <a:lnTo>
                  <a:pt x="3298799" y="1155420"/>
                </a:lnTo>
                <a:lnTo>
                  <a:pt x="3298799" y="231089"/>
                </a:lnTo>
                <a:lnTo>
                  <a:pt x="3294105" y="184518"/>
                </a:lnTo>
                <a:lnTo>
                  <a:pt x="3280640" y="141140"/>
                </a:lnTo>
                <a:lnTo>
                  <a:pt x="3259335" y="101887"/>
                </a:lnTo>
                <a:lnTo>
                  <a:pt x="3231118" y="67686"/>
                </a:lnTo>
                <a:lnTo>
                  <a:pt x="3196918" y="39467"/>
                </a:lnTo>
                <a:lnTo>
                  <a:pt x="3157664" y="18160"/>
                </a:lnTo>
                <a:lnTo>
                  <a:pt x="3114285" y="4695"/>
                </a:lnTo>
                <a:lnTo>
                  <a:pt x="306771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/>
          <p:cNvSpPr/>
          <p:nvPr/>
        </p:nvSpPr>
        <p:spPr>
          <a:xfrm>
            <a:off x="5515109" y="3691055"/>
            <a:ext cx="3298825" cy="1386840"/>
          </a:xfrm>
          <a:custGeom>
            <a:avLst/>
            <a:gdLst/>
            <a:ahLst/>
            <a:cxnLst/>
            <a:rect l="l" t="t" r="r" b="b"/>
            <a:pathLst>
              <a:path w="3298825" h="1386839">
                <a:moveTo>
                  <a:pt x="0" y="231089"/>
                </a:moveTo>
                <a:lnTo>
                  <a:pt x="4695" y="184518"/>
                </a:lnTo>
                <a:lnTo>
                  <a:pt x="18160" y="141140"/>
                </a:lnTo>
                <a:lnTo>
                  <a:pt x="39467" y="101887"/>
                </a:lnTo>
                <a:lnTo>
                  <a:pt x="67686" y="67686"/>
                </a:lnTo>
                <a:lnTo>
                  <a:pt x="101887" y="39467"/>
                </a:lnTo>
                <a:lnTo>
                  <a:pt x="141140" y="18160"/>
                </a:lnTo>
                <a:lnTo>
                  <a:pt x="184518" y="4695"/>
                </a:lnTo>
                <a:lnTo>
                  <a:pt x="231089" y="0"/>
                </a:lnTo>
                <a:lnTo>
                  <a:pt x="3067710" y="0"/>
                </a:lnTo>
                <a:lnTo>
                  <a:pt x="3114285" y="4695"/>
                </a:lnTo>
                <a:lnTo>
                  <a:pt x="3157664" y="18160"/>
                </a:lnTo>
                <a:lnTo>
                  <a:pt x="3196918" y="39467"/>
                </a:lnTo>
                <a:lnTo>
                  <a:pt x="3231118" y="67686"/>
                </a:lnTo>
                <a:lnTo>
                  <a:pt x="3259335" y="101887"/>
                </a:lnTo>
                <a:lnTo>
                  <a:pt x="3280640" y="141140"/>
                </a:lnTo>
                <a:lnTo>
                  <a:pt x="3294105" y="184518"/>
                </a:lnTo>
                <a:lnTo>
                  <a:pt x="3298799" y="231089"/>
                </a:lnTo>
                <a:lnTo>
                  <a:pt x="3298799" y="1155420"/>
                </a:lnTo>
                <a:lnTo>
                  <a:pt x="3294105" y="1201991"/>
                </a:lnTo>
                <a:lnTo>
                  <a:pt x="3280640" y="1245368"/>
                </a:lnTo>
                <a:lnTo>
                  <a:pt x="3259335" y="1284622"/>
                </a:lnTo>
                <a:lnTo>
                  <a:pt x="3231118" y="1318823"/>
                </a:lnTo>
                <a:lnTo>
                  <a:pt x="3196918" y="1347042"/>
                </a:lnTo>
                <a:lnTo>
                  <a:pt x="3157664" y="1368348"/>
                </a:lnTo>
                <a:lnTo>
                  <a:pt x="3114285" y="1381814"/>
                </a:lnTo>
                <a:lnTo>
                  <a:pt x="3067710" y="1386509"/>
                </a:lnTo>
                <a:lnTo>
                  <a:pt x="231089" y="1386509"/>
                </a:lnTo>
                <a:lnTo>
                  <a:pt x="184518" y="1381814"/>
                </a:lnTo>
                <a:lnTo>
                  <a:pt x="141140" y="1368348"/>
                </a:lnTo>
                <a:lnTo>
                  <a:pt x="101887" y="1347042"/>
                </a:lnTo>
                <a:lnTo>
                  <a:pt x="67686" y="1318823"/>
                </a:lnTo>
                <a:lnTo>
                  <a:pt x="39467" y="1284622"/>
                </a:lnTo>
                <a:lnTo>
                  <a:pt x="18160" y="1245368"/>
                </a:lnTo>
                <a:lnTo>
                  <a:pt x="4695" y="1201991"/>
                </a:lnTo>
                <a:lnTo>
                  <a:pt x="0" y="1155420"/>
                </a:lnTo>
                <a:lnTo>
                  <a:pt x="0" y="23108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/>
          <p:cNvSpPr txBox="1"/>
          <p:nvPr/>
        </p:nvSpPr>
        <p:spPr>
          <a:xfrm>
            <a:off x="5797024" y="3903272"/>
            <a:ext cx="2720975" cy="62324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0485" marR="5080" indent="-58419">
              <a:lnSpc>
                <a:spcPts val="2170"/>
              </a:lnSpc>
              <a:spcBef>
                <a:spcPts val="459"/>
              </a:spcBef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Review,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approve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deny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position request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2868809" y="3498203"/>
            <a:ext cx="1664970" cy="258445"/>
          </a:xfrm>
          <a:custGeom>
            <a:avLst/>
            <a:gdLst/>
            <a:ahLst/>
            <a:cxnLst/>
            <a:rect l="l" t="t" r="r" b="b"/>
            <a:pathLst>
              <a:path w="1664970" h="258444">
                <a:moveTo>
                  <a:pt x="1621345" y="0"/>
                </a:moveTo>
                <a:lnTo>
                  <a:pt x="43065" y="0"/>
                </a:lnTo>
                <a:lnTo>
                  <a:pt x="26301" y="3383"/>
                </a:lnTo>
                <a:lnTo>
                  <a:pt x="12612" y="12612"/>
                </a:lnTo>
                <a:lnTo>
                  <a:pt x="3383" y="26301"/>
                </a:lnTo>
                <a:lnTo>
                  <a:pt x="0" y="43065"/>
                </a:lnTo>
                <a:lnTo>
                  <a:pt x="0" y="215303"/>
                </a:lnTo>
                <a:lnTo>
                  <a:pt x="3383" y="232067"/>
                </a:lnTo>
                <a:lnTo>
                  <a:pt x="12612" y="245756"/>
                </a:lnTo>
                <a:lnTo>
                  <a:pt x="26301" y="254984"/>
                </a:lnTo>
                <a:lnTo>
                  <a:pt x="43065" y="258368"/>
                </a:lnTo>
                <a:lnTo>
                  <a:pt x="1621345" y="258368"/>
                </a:lnTo>
                <a:lnTo>
                  <a:pt x="1638109" y="254984"/>
                </a:lnTo>
                <a:lnTo>
                  <a:pt x="1651798" y="245756"/>
                </a:lnTo>
                <a:lnTo>
                  <a:pt x="1661027" y="232067"/>
                </a:lnTo>
                <a:lnTo>
                  <a:pt x="1664411" y="215303"/>
                </a:lnTo>
                <a:lnTo>
                  <a:pt x="1664411" y="43065"/>
                </a:lnTo>
                <a:lnTo>
                  <a:pt x="1661027" y="26301"/>
                </a:lnTo>
                <a:lnTo>
                  <a:pt x="1651798" y="12612"/>
                </a:lnTo>
                <a:lnTo>
                  <a:pt x="1638109" y="3383"/>
                </a:lnTo>
                <a:lnTo>
                  <a:pt x="16213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1"/>
          <p:cNvSpPr txBox="1"/>
          <p:nvPr/>
        </p:nvSpPr>
        <p:spPr>
          <a:xfrm>
            <a:off x="2218340" y="3510396"/>
            <a:ext cx="2884805" cy="13933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8740" algn="ctr">
              <a:lnSpc>
                <a:spcPct val="100000"/>
              </a:lnSpc>
              <a:spcBef>
                <a:spcPts val="385"/>
              </a:spcBef>
            </a:pPr>
            <a:r>
              <a:rPr lang="en-US" sz="1200" dirty="0" smtClean="0">
                <a:solidFill>
                  <a:srgbClr val="00778B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Position Control </a:t>
            </a:r>
            <a:r>
              <a:rPr sz="1200" dirty="0" smtClean="0">
                <a:latin typeface="Arial"/>
                <a:cs typeface="Arial"/>
              </a:rPr>
              <a:t>Initiator</a:t>
            </a:r>
            <a:endParaRPr sz="1200" dirty="0">
              <a:latin typeface="Arial"/>
              <a:cs typeface="Arial"/>
            </a:endParaRPr>
          </a:p>
          <a:p>
            <a:pPr marL="241300" marR="187325" indent="-228600">
              <a:spcBef>
                <a:spcPts val="390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r>
              <a:rPr lang="en-US" dirty="0">
                <a:solidFill>
                  <a:schemeClr val="bg1"/>
                </a:solidFill>
                <a:cs typeface="Arial"/>
              </a:rPr>
              <a:t>Departments request creation of 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a </a:t>
            </a:r>
            <a:r>
              <a:rPr lang="en-US" dirty="0">
                <a:solidFill>
                  <a:schemeClr val="bg1"/>
                </a:solidFill>
                <a:cs typeface="Arial"/>
              </a:rPr>
              <a:t>new position or updates to existing 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vacant position</a:t>
            </a:r>
            <a:r>
              <a:rPr lang="en-US" dirty="0">
                <a:solidFill>
                  <a:schemeClr val="bg1"/>
                </a:solidFill>
                <a:cs typeface="Arial"/>
              </a:rPr>
              <a:t>.</a:t>
            </a:r>
          </a:p>
        </p:txBody>
      </p:sp>
      <p:sp>
        <p:nvSpPr>
          <p:cNvPr id="13" name="object 12"/>
          <p:cNvSpPr/>
          <p:nvPr/>
        </p:nvSpPr>
        <p:spPr>
          <a:xfrm>
            <a:off x="3243816" y="2842169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4"/>
          <p:cNvSpPr txBox="1"/>
          <p:nvPr/>
        </p:nvSpPr>
        <p:spPr>
          <a:xfrm>
            <a:off x="6850825" y="3514279"/>
            <a:ext cx="951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778B"/>
                </a:solidFill>
                <a:latin typeface="Arial"/>
                <a:cs typeface="Arial"/>
              </a:rPr>
              <a:t>POI</a:t>
            </a:r>
            <a:r>
              <a:rPr sz="1200" spc="-55" dirty="0">
                <a:solidFill>
                  <a:srgbClr val="00778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778B"/>
                </a:solidFill>
                <a:latin typeface="Arial"/>
                <a:cs typeface="Arial"/>
              </a:rPr>
              <a:t>Approver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6868765" y="2808723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6"/>
          <p:cNvSpPr/>
          <p:nvPr/>
        </p:nvSpPr>
        <p:spPr>
          <a:xfrm>
            <a:off x="5118554" y="4871520"/>
            <a:ext cx="612775" cy="206375"/>
          </a:xfrm>
          <a:custGeom>
            <a:avLst/>
            <a:gdLst/>
            <a:ahLst/>
            <a:cxnLst/>
            <a:rect l="l" t="t" r="r" b="b"/>
            <a:pathLst>
              <a:path w="612775" h="206375">
                <a:moveTo>
                  <a:pt x="509574" y="0"/>
                </a:moveTo>
                <a:lnTo>
                  <a:pt x="0" y="0"/>
                </a:lnTo>
                <a:lnTo>
                  <a:pt x="0" y="206260"/>
                </a:lnTo>
                <a:lnTo>
                  <a:pt x="509574" y="206260"/>
                </a:lnTo>
                <a:lnTo>
                  <a:pt x="612698" y="103136"/>
                </a:lnTo>
                <a:lnTo>
                  <a:pt x="509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7"/>
          <p:cNvSpPr txBox="1"/>
          <p:nvPr/>
        </p:nvSpPr>
        <p:spPr>
          <a:xfrm>
            <a:off x="5197294" y="4865940"/>
            <a:ext cx="377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085581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085581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085581"/>
                </a:solidFill>
                <a:latin typeface="Arial"/>
                <a:cs typeface="Arial"/>
              </a:rPr>
              <a:t>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5936522" y="3524470"/>
            <a:ext cx="2278451" cy="232098"/>
          </a:xfrm>
          <a:custGeom>
            <a:avLst/>
            <a:gdLst/>
            <a:ahLst/>
            <a:cxnLst/>
            <a:rect l="l" t="t" r="r" b="b"/>
            <a:pathLst>
              <a:path w="1664970" h="258444">
                <a:moveTo>
                  <a:pt x="1621345" y="0"/>
                </a:moveTo>
                <a:lnTo>
                  <a:pt x="43065" y="0"/>
                </a:lnTo>
                <a:lnTo>
                  <a:pt x="26301" y="3383"/>
                </a:lnTo>
                <a:lnTo>
                  <a:pt x="12612" y="12612"/>
                </a:lnTo>
                <a:lnTo>
                  <a:pt x="3383" y="26301"/>
                </a:lnTo>
                <a:lnTo>
                  <a:pt x="0" y="43065"/>
                </a:lnTo>
                <a:lnTo>
                  <a:pt x="0" y="215303"/>
                </a:lnTo>
                <a:lnTo>
                  <a:pt x="3383" y="232067"/>
                </a:lnTo>
                <a:lnTo>
                  <a:pt x="12612" y="245756"/>
                </a:lnTo>
                <a:lnTo>
                  <a:pt x="26301" y="254984"/>
                </a:lnTo>
                <a:lnTo>
                  <a:pt x="43065" y="258368"/>
                </a:lnTo>
                <a:lnTo>
                  <a:pt x="1621345" y="258368"/>
                </a:lnTo>
                <a:lnTo>
                  <a:pt x="1638109" y="254984"/>
                </a:lnTo>
                <a:lnTo>
                  <a:pt x="1651798" y="245756"/>
                </a:lnTo>
                <a:lnTo>
                  <a:pt x="1661027" y="232067"/>
                </a:lnTo>
                <a:lnTo>
                  <a:pt x="1664411" y="215303"/>
                </a:lnTo>
                <a:lnTo>
                  <a:pt x="1664411" y="43065"/>
                </a:lnTo>
                <a:lnTo>
                  <a:pt x="1661027" y="26301"/>
                </a:lnTo>
                <a:lnTo>
                  <a:pt x="1651798" y="12612"/>
                </a:lnTo>
                <a:lnTo>
                  <a:pt x="1638109" y="3383"/>
                </a:lnTo>
                <a:lnTo>
                  <a:pt x="16213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1200" dirty="0" smtClean="0"/>
              <a:t>Position Control Approver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880479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948" y="875282"/>
            <a:ext cx="2545946" cy="5606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FUNDING AND DEPARTMENTAL BUDGETS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902" y="1430996"/>
            <a:ext cx="5934760" cy="386900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5425" marR="732155" indent="-212725">
              <a:lnSpc>
                <a:spcPts val="2270"/>
              </a:lnSpc>
              <a:spcBef>
                <a:spcPts val="3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5" dirty="0">
                <a:latin typeface="Arial"/>
                <a:cs typeface="Arial"/>
              </a:rPr>
              <a:t>Funding </a:t>
            </a:r>
            <a:r>
              <a:rPr sz="2000" spc="5" dirty="0">
                <a:latin typeface="Arial"/>
                <a:cs typeface="Arial"/>
              </a:rPr>
              <a:t>refers </a:t>
            </a:r>
            <a:r>
              <a:rPr sz="2000" spc="10" dirty="0">
                <a:latin typeface="Arial"/>
                <a:cs typeface="Arial"/>
              </a:rPr>
              <a:t>to the </a:t>
            </a:r>
            <a:r>
              <a:rPr sz="2000" spc="15" dirty="0">
                <a:latin typeface="Arial"/>
                <a:cs typeface="Arial"/>
              </a:rPr>
              <a:t>assignment </a:t>
            </a:r>
            <a:r>
              <a:rPr sz="2000" spc="10" dirty="0">
                <a:latin typeface="Arial"/>
                <a:cs typeface="Arial"/>
              </a:rPr>
              <a:t>of </a:t>
            </a:r>
            <a:r>
              <a:rPr sz="2000" spc="5" dirty="0">
                <a:latin typeface="Arial"/>
                <a:cs typeface="Arial"/>
              </a:rPr>
              <a:t>the  </a:t>
            </a:r>
            <a:r>
              <a:rPr sz="2000" spc="10" dirty="0">
                <a:latin typeface="Arial"/>
                <a:cs typeface="Arial"/>
              </a:rPr>
              <a:t>account(s) </a:t>
            </a:r>
            <a:r>
              <a:rPr sz="2000" spc="5" dirty="0">
                <a:latin typeface="Arial"/>
                <a:cs typeface="Arial"/>
              </a:rPr>
              <a:t>that </a:t>
            </a:r>
            <a:r>
              <a:rPr sz="2000" spc="-5" dirty="0">
                <a:latin typeface="Arial"/>
                <a:cs typeface="Arial"/>
              </a:rPr>
              <a:t>pays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spc="20" dirty="0">
                <a:latin typeface="Arial"/>
                <a:cs typeface="Arial"/>
              </a:rPr>
              <a:t>a </a:t>
            </a:r>
            <a:r>
              <a:rPr sz="2000" spc="5" dirty="0">
                <a:latin typeface="Arial"/>
                <a:cs typeface="Arial"/>
              </a:rPr>
              <a:t>position’s  </a:t>
            </a:r>
            <a:r>
              <a:rPr sz="2000" spc="10" dirty="0">
                <a:latin typeface="Arial"/>
                <a:cs typeface="Arial"/>
              </a:rPr>
              <a:t>compensation</a:t>
            </a:r>
            <a:r>
              <a:rPr sz="2000" spc="10" dirty="0" smtClean="0">
                <a:latin typeface="Arial"/>
                <a:cs typeface="Arial"/>
              </a:rPr>
              <a:t>.</a:t>
            </a:r>
            <a:endParaRPr lang="en-US" sz="2000" spc="10" dirty="0" smtClean="0">
              <a:latin typeface="Arial"/>
              <a:cs typeface="Arial"/>
            </a:endParaRPr>
          </a:p>
          <a:p>
            <a:pPr marL="225425" marR="732155" indent="-212725">
              <a:lnSpc>
                <a:spcPts val="2270"/>
              </a:lnSpc>
              <a:spcBef>
                <a:spcPts val="3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sz="2000" dirty="0">
              <a:latin typeface="Arial"/>
              <a:cs typeface="Arial"/>
            </a:endParaRPr>
          </a:p>
          <a:p>
            <a:pPr marL="225425" marR="68580" lvl="1" indent="-212725">
              <a:lnSpc>
                <a:spcPts val="227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b="1" spc="45" dirty="0" smtClean="0">
                <a:latin typeface="Arial"/>
                <a:cs typeface="Arial"/>
              </a:rPr>
              <a:t>Position Funding Set Up: </a:t>
            </a:r>
            <a:r>
              <a:rPr lang="en-US" sz="2000" spc="45" dirty="0" smtClean="0">
                <a:latin typeface="Arial"/>
                <a:cs typeface="Arial"/>
              </a:rPr>
              <a:t>This </a:t>
            </a:r>
            <a:r>
              <a:rPr lang="en-US" sz="2000" spc="45" dirty="0">
                <a:latin typeface="Arial"/>
                <a:cs typeface="Arial"/>
              </a:rPr>
              <a:t>n</a:t>
            </a:r>
            <a:r>
              <a:rPr lang="en-US" sz="2000" spc="45" dirty="0" smtClean="0">
                <a:latin typeface="Arial"/>
                <a:cs typeface="Arial"/>
              </a:rPr>
              <a:t>eeds to be entered into the FAU tool at least one day after it has been created and approved. </a:t>
            </a:r>
          </a:p>
          <a:p>
            <a:pPr marL="225425" marR="68580" lvl="1" indent="-212725">
              <a:lnSpc>
                <a:spcPts val="227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sz="2000" b="1" spc="45" dirty="0" smtClean="0">
              <a:latin typeface="Arial"/>
              <a:cs typeface="Arial"/>
            </a:endParaRPr>
          </a:p>
          <a:p>
            <a:pPr marL="225425" marR="68580" indent="-212725">
              <a:lnSpc>
                <a:spcPts val="227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b="1" spc="45" dirty="0" smtClean="0">
                <a:latin typeface="Arial"/>
                <a:cs typeface="Arial"/>
              </a:rPr>
              <a:t>Vacated Position: </a:t>
            </a:r>
            <a:r>
              <a:rPr sz="2000" spc="45" dirty="0" smtClean="0">
                <a:latin typeface="Arial"/>
                <a:cs typeface="Arial"/>
              </a:rPr>
              <a:t>When </a:t>
            </a:r>
            <a:r>
              <a:rPr sz="2000" spc="20" dirty="0">
                <a:latin typeface="Arial"/>
                <a:cs typeface="Arial"/>
              </a:rPr>
              <a:t>a </a:t>
            </a:r>
            <a:r>
              <a:rPr sz="2000" spc="10" dirty="0">
                <a:latin typeface="Arial"/>
                <a:cs typeface="Arial"/>
              </a:rPr>
              <a:t>position is vacated, </a:t>
            </a:r>
            <a:r>
              <a:rPr sz="2000" spc="5" dirty="0">
                <a:latin typeface="Arial"/>
                <a:cs typeface="Arial"/>
              </a:rPr>
              <a:t>it </a:t>
            </a:r>
            <a:r>
              <a:rPr sz="2000" spc="10" dirty="0">
                <a:latin typeface="Arial"/>
                <a:cs typeface="Arial"/>
              </a:rPr>
              <a:t>should </a:t>
            </a:r>
            <a:r>
              <a:rPr sz="2000" spc="10" dirty="0" smtClean="0">
                <a:latin typeface="Arial"/>
                <a:cs typeface="Arial"/>
              </a:rPr>
              <a:t>be </a:t>
            </a:r>
            <a:r>
              <a:rPr sz="2000" spc="10" dirty="0">
                <a:latin typeface="Arial"/>
                <a:cs typeface="Arial"/>
              </a:rPr>
              <a:t>evaluated based </a:t>
            </a:r>
            <a:r>
              <a:rPr sz="2000" spc="15" dirty="0">
                <a:latin typeface="Arial"/>
                <a:cs typeface="Arial"/>
              </a:rPr>
              <a:t>on </a:t>
            </a:r>
            <a:r>
              <a:rPr sz="2000" spc="10" dirty="0">
                <a:latin typeface="Arial"/>
                <a:cs typeface="Arial"/>
              </a:rPr>
              <a:t>the department's </a:t>
            </a:r>
            <a:r>
              <a:rPr sz="2000" spc="5" dirty="0">
                <a:latin typeface="Arial"/>
                <a:cs typeface="Arial"/>
              </a:rPr>
              <a:t>overall </a:t>
            </a:r>
            <a:r>
              <a:rPr sz="2000" spc="10" dirty="0" smtClean="0">
                <a:latin typeface="Arial"/>
                <a:cs typeface="Arial"/>
              </a:rPr>
              <a:t>budget</a:t>
            </a:r>
            <a:r>
              <a:rPr sz="2000" spc="10" dirty="0">
                <a:latin typeface="Arial"/>
                <a:cs typeface="Arial"/>
              </a:rPr>
              <a:t>; </a:t>
            </a:r>
            <a:r>
              <a:rPr sz="2000" spc="5" dirty="0">
                <a:latin typeface="Arial"/>
                <a:cs typeface="Arial"/>
              </a:rPr>
              <a:t>it </a:t>
            </a:r>
            <a:r>
              <a:rPr sz="2000" spc="15" dirty="0">
                <a:latin typeface="Arial"/>
                <a:cs typeface="Arial"/>
              </a:rPr>
              <a:t>can be </a:t>
            </a:r>
            <a:r>
              <a:rPr sz="2000" spc="10" dirty="0">
                <a:latin typeface="Arial"/>
                <a:cs typeface="Arial"/>
              </a:rPr>
              <a:t>inactivated or </a:t>
            </a:r>
            <a:r>
              <a:rPr sz="2000" spc="15" dirty="0">
                <a:latin typeface="Arial"/>
                <a:cs typeface="Arial"/>
              </a:rPr>
              <a:t>remain </a:t>
            </a:r>
            <a:r>
              <a:rPr sz="2000" spc="10" dirty="0">
                <a:latin typeface="Arial"/>
                <a:cs typeface="Arial"/>
              </a:rPr>
              <a:t>open </a:t>
            </a:r>
            <a:r>
              <a:rPr sz="2000" spc="5" dirty="0">
                <a:latin typeface="Arial"/>
                <a:cs typeface="Arial"/>
              </a:rPr>
              <a:t>if </a:t>
            </a:r>
            <a:r>
              <a:rPr sz="2000" spc="5" dirty="0" smtClean="0">
                <a:latin typeface="Arial"/>
                <a:cs typeface="Arial"/>
              </a:rPr>
              <a:t>there </a:t>
            </a:r>
            <a:r>
              <a:rPr sz="2000" spc="5" dirty="0">
                <a:latin typeface="Arial"/>
                <a:cs typeface="Arial"/>
              </a:rPr>
              <a:t>are </a:t>
            </a:r>
            <a:r>
              <a:rPr sz="2000" spc="10" dirty="0">
                <a:latin typeface="Arial"/>
                <a:cs typeface="Arial"/>
              </a:rPr>
              <a:t>plans to </a:t>
            </a:r>
            <a:r>
              <a:rPr sz="2000" spc="5" dirty="0">
                <a:latin typeface="Arial"/>
                <a:cs typeface="Arial"/>
              </a:rPr>
              <a:t>refill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it.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366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THINGS TO REMEMBER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2749" y="1172642"/>
            <a:ext cx="9522426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48920" algn="just">
              <a:lnSpc>
                <a:spcPts val="2590"/>
              </a:lnSpc>
              <a:spcBef>
                <a:spcPts val="439"/>
              </a:spcBef>
              <a:buClr>
                <a:srgbClr val="1295D8"/>
              </a:buClr>
              <a:tabLst>
                <a:tab pos="241300" algn="l"/>
              </a:tabLst>
            </a:pPr>
            <a:r>
              <a:rPr lang="en-US" spc="5" dirty="0">
                <a:cs typeface="Arial"/>
              </a:rPr>
              <a:t>Position </a:t>
            </a:r>
            <a:r>
              <a:rPr lang="en-US" dirty="0">
                <a:cs typeface="Arial"/>
              </a:rPr>
              <a:t>numbers </a:t>
            </a:r>
            <a:r>
              <a:rPr lang="en-US" spc="-5" dirty="0">
                <a:cs typeface="Arial"/>
              </a:rPr>
              <a:t>are eight </a:t>
            </a:r>
            <a:r>
              <a:rPr lang="en-US" spc="5" dirty="0">
                <a:cs typeface="Arial"/>
              </a:rPr>
              <a:t>numeric </a:t>
            </a:r>
            <a:r>
              <a:rPr lang="en-US" dirty="0" smtClean="0">
                <a:cs typeface="Arial"/>
              </a:rPr>
              <a:t>characters, </a:t>
            </a:r>
            <a:r>
              <a:rPr lang="en-US" spc="-5" dirty="0">
                <a:cs typeface="Arial"/>
              </a:rPr>
              <a:t>and</a:t>
            </a:r>
            <a:r>
              <a:rPr lang="en-US" spc="-155" dirty="0">
                <a:cs typeface="Arial"/>
              </a:rPr>
              <a:t> </a:t>
            </a:r>
            <a:r>
              <a:rPr lang="en-US" spc="-5" dirty="0">
                <a:cs typeface="Arial"/>
              </a:rPr>
              <a:t>are </a:t>
            </a:r>
            <a:r>
              <a:rPr lang="en-US" dirty="0" smtClean="0">
                <a:cs typeface="Arial"/>
              </a:rPr>
              <a:t>auto-</a:t>
            </a:r>
            <a:r>
              <a:rPr lang="en-US" spc="-5" dirty="0" smtClean="0">
                <a:cs typeface="Arial"/>
              </a:rPr>
              <a:t>generated </a:t>
            </a:r>
            <a:r>
              <a:rPr lang="en-US" dirty="0">
                <a:cs typeface="Arial"/>
              </a:rPr>
              <a:t>by UCPath.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" y="850864"/>
            <a:ext cx="1042416" cy="1042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1949035"/>
            <a:ext cx="1042506" cy="10425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3047296"/>
            <a:ext cx="1042506" cy="1042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4145557"/>
            <a:ext cx="1042506" cy="10425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5243817"/>
            <a:ext cx="1042506" cy="104250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02749" y="3370245"/>
            <a:ext cx="9522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buClr>
                <a:srgbClr val="1295D8"/>
              </a:buClr>
              <a:tabLst>
                <a:tab pos="241300" algn="l"/>
              </a:tabLst>
            </a:pPr>
            <a:r>
              <a:rPr lang="en-US" spc="5" dirty="0">
                <a:cs typeface="Arial"/>
              </a:rPr>
              <a:t>Positions can </a:t>
            </a:r>
            <a:r>
              <a:rPr lang="en-US" dirty="0">
                <a:cs typeface="Arial"/>
              </a:rPr>
              <a:t>be </a:t>
            </a:r>
            <a:r>
              <a:rPr lang="en-US" spc="5" dirty="0">
                <a:cs typeface="Arial"/>
              </a:rPr>
              <a:t>maintained </a:t>
            </a:r>
            <a:r>
              <a:rPr lang="en-US" spc="-5" dirty="0">
                <a:cs typeface="Arial"/>
              </a:rPr>
              <a:t>even </a:t>
            </a:r>
            <a:r>
              <a:rPr lang="en-US" spc="-15" dirty="0">
                <a:cs typeface="Arial"/>
              </a:rPr>
              <a:t>when</a:t>
            </a:r>
            <a:r>
              <a:rPr lang="en-US" spc="-145" dirty="0">
                <a:cs typeface="Arial"/>
              </a:rPr>
              <a:t> </a:t>
            </a:r>
            <a:r>
              <a:rPr lang="en-US" dirty="0">
                <a:cs typeface="Arial"/>
              </a:rPr>
              <a:t>vacant.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2749" y="4458308"/>
            <a:ext cx="9813234" cy="39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1045"/>
              </a:spcBef>
              <a:buClr>
                <a:srgbClr val="1295D8"/>
              </a:buClr>
              <a:tabLst>
                <a:tab pos="241300" algn="l"/>
              </a:tabLst>
            </a:pPr>
            <a:r>
              <a:rPr lang="en-US" spc="5" dirty="0">
                <a:cs typeface="Arial"/>
              </a:rPr>
              <a:t>Employees </a:t>
            </a:r>
            <a:r>
              <a:rPr lang="en-US" spc="-5" dirty="0">
                <a:cs typeface="Arial"/>
              </a:rPr>
              <a:t>are </a:t>
            </a:r>
            <a:r>
              <a:rPr lang="en-US" dirty="0">
                <a:cs typeface="Arial"/>
              </a:rPr>
              <a:t>assigned </a:t>
            </a:r>
            <a:r>
              <a:rPr lang="en-US" spc="10" dirty="0">
                <a:cs typeface="Arial"/>
              </a:rPr>
              <a:t>to more </a:t>
            </a:r>
            <a:r>
              <a:rPr lang="en-US" dirty="0">
                <a:cs typeface="Arial"/>
              </a:rPr>
              <a:t>than </a:t>
            </a:r>
            <a:r>
              <a:rPr lang="en-US" spc="-5" dirty="0">
                <a:cs typeface="Arial"/>
              </a:rPr>
              <a:t>one </a:t>
            </a:r>
            <a:r>
              <a:rPr lang="en-US" dirty="0">
                <a:cs typeface="Arial"/>
              </a:rPr>
              <a:t>position</a:t>
            </a:r>
            <a:r>
              <a:rPr lang="en-US" spc="-250" dirty="0">
                <a:cs typeface="Arial"/>
              </a:rPr>
              <a:t> </a:t>
            </a:r>
            <a:r>
              <a:rPr lang="en-US" spc="-15" dirty="0">
                <a:cs typeface="Arial"/>
              </a:rPr>
              <a:t>when </a:t>
            </a:r>
            <a:r>
              <a:rPr lang="en-US" dirty="0">
                <a:cs typeface="Arial"/>
              </a:rPr>
              <a:t>they </a:t>
            </a:r>
            <a:r>
              <a:rPr lang="en-US" spc="-5" dirty="0">
                <a:cs typeface="Arial"/>
              </a:rPr>
              <a:t>have </a:t>
            </a:r>
            <a:r>
              <a:rPr lang="en-US" spc="10" dirty="0">
                <a:cs typeface="Arial"/>
              </a:rPr>
              <a:t>more </a:t>
            </a:r>
            <a:r>
              <a:rPr lang="en-US" dirty="0">
                <a:cs typeface="Arial"/>
              </a:rPr>
              <a:t>than </a:t>
            </a:r>
            <a:r>
              <a:rPr lang="en-US" spc="-5" dirty="0">
                <a:cs typeface="Arial"/>
              </a:rPr>
              <a:t>one</a:t>
            </a:r>
            <a:r>
              <a:rPr lang="en-US" spc="-100" dirty="0">
                <a:cs typeface="Arial"/>
              </a:rPr>
              <a:t> </a:t>
            </a:r>
            <a:r>
              <a:rPr lang="en-US" spc="-5" dirty="0">
                <a:cs typeface="Arial"/>
              </a:rPr>
              <a:t>job.</a:t>
            </a:r>
            <a:endParaRPr lang="en-US" dirty="0"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2749" y="5390874"/>
            <a:ext cx="9893901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63220">
              <a:lnSpc>
                <a:spcPts val="2590"/>
              </a:lnSpc>
              <a:spcBef>
                <a:spcPts val="1015"/>
              </a:spcBef>
              <a:buClr>
                <a:srgbClr val="1295D8"/>
              </a:buClr>
              <a:tabLst>
                <a:tab pos="241300" algn="l"/>
              </a:tabLst>
            </a:pPr>
            <a:r>
              <a:rPr lang="en-US" spc="5" dirty="0">
                <a:cs typeface="Arial"/>
              </a:rPr>
              <a:t>Positions </a:t>
            </a:r>
            <a:r>
              <a:rPr lang="en-US" spc="-5" dirty="0">
                <a:cs typeface="Arial"/>
              </a:rPr>
              <a:t>are </a:t>
            </a:r>
            <a:r>
              <a:rPr lang="en-US" dirty="0">
                <a:cs typeface="Arial"/>
              </a:rPr>
              <a:t>typically assigned </a:t>
            </a:r>
            <a:r>
              <a:rPr lang="en-US" spc="10" dirty="0">
                <a:cs typeface="Arial"/>
              </a:rPr>
              <a:t>to </a:t>
            </a:r>
            <a:r>
              <a:rPr lang="en-US" dirty="0">
                <a:cs typeface="Arial"/>
              </a:rPr>
              <a:t>only </a:t>
            </a:r>
            <a:r>
              <a:rPr lang="en-US" spc="-5" dirty="0">
                <a:cs typeface="Arial"/>
              </a:rPr>
              <a:t>one</a:t>
            </a:r>
            <a:r>
              <a:rPr lang="en-US" spc="-170" dirty="0">
                <a:cs typeface="Arial"/>
              </a:rPr>
              <a:t> </a:t>
            </a:r>
            <a:r>
              <a:rPr lang="en-US" dirty="0">
                <a:cs typeface="Arial"/>
              </a:rPr>
              <a:t>employee. </a:t>
            </a:r>
            <a:r>
              <a:rPr lang="en-US" spc="15" dirty="0">
                <a:cs typeface="Arial"/>
              </a:rPr>
              <a:t>Some </a:t>
            </a:r>
            <a:r>
              <a:rPr lang="en-US" dirty="0">
                <a:cs typeface="Arial"/>
              </a:rPr>
              <a:t>positions </a:t>
            </a:r>
            <a:r>
              <a:rPr lang="en-US" spc="5" dirty="0">
                <a:cs typeface="Arial"/>
              </a:rPr>
              <a:t>can </a:t>
            </a:r>
            <a:r>
              <a:rPr lang="en-US" dirty="0">
                <a:cs typeface="Arial"/>
              </a:rPr>
              <a:t>be multi-headcount positions, </a:t>
            </a:r>
            <a:r>
              <a:rPr lang="en-US" spc="-5" dirty="0">
                <a:cs typeface="Arial"/>
              </a:rPr>
              <a:t>but </a:t>
            </a:r>
            <a:r>
              <a:rPr lang="en-US" dirty="0">
                <a:cs typeface="Arial"/>
              </a:rPr>
              <a:t>there </a:t>
            </a:r>
            <a:r>
              <a:rPr lang="en-US" spc="-5" dirty="0">
                <a:cs typeface="Arial"/>
              </a:rPr>
              <a:t>are </a:t>
            </a:r>
            <a:r>
              <a:rPr lang="en-US" spc="10" dirty="0">
                <a:cs typeface="Arial"/>
              </a:rPr>
              <a:t>many </a:t>
            </a:r>
            <a:r>
              <a:rPr lang="en-US" dirty="0">
                <a:cs typeface="Arial"/>
              </a:rPr>
              <a:t>attributes that </a:t>
            </a:r>
            <a:r>
              <a:rPr lang="en-US" spc="15" dirty="0">
                <a:cs typeface="Arial"/>
              </a:rPr>
              <a:t>must </a:t>
            </a:r>
            <a:r>
              <a:rPr lang="en-US" dirty="0">
                <a:cs typeface="Arial"/>
              </a:rPr>
              <a:t>be</a:t>
            </a:r>
            <a:r>
              <a:rPr lang="en-US" spc="-250" dirty="0">
                <a:cs typeface="Arial"/>
              </a:rPr>
              <a:t> </a:t>
            </a:r>
            <a:r>
              <a:rPr lang="en-US" spc="-5" dirty="0">
                <a:cs typeface="Arial"/>
              </a:rPr>
              <a:t>shared.</a:t>
            </a:r>
            <a:endParaRPr lang="en-US" dirty="0"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2749" y="2269254"/>
            <a:ext cx="928185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pc="5" dirty="0">
                <a:cs typeface="Arial"/>
              </a:rPr>
              <a:t>A </a:t>
            </a:r>
            <a:r>
              <a:rPr lang="en-US" dirty="0">
                <a:cs typeface="Arial"/>
              </a:rPr>
              <a:t>position is </a:t>
            </a:r>
            <a:r>
              <a:rPr lang="en-US" spc="-5" dirty="0">
                <a:cs typeface="Arial"/>
              </a:rPr>
              <a:t>required </a:t>
            </a:r>
            <a:r>
              <a:rPr lang="en-US" spc="10" dirty="0">
                <a:cs typeface="Arial"/>
              </a:rPr>
              <a:t>to </a:t>
            </a:r>
            <a:r>
              <a:rPr lang="en-US" spc="-5" dirty="0">
                <a:cs typeface="Arial"/>
              </a:rPr>
              <a:t>hire </a:t>
            </a:r>
            <a:r>
              <a:rPr lang="en-US" dirty="0">
                <a:cs typeface="Arial"/>
              </a:rPr>
              <a:t>or </a:t>
            </a:r>
            <a:r>
              <a:rPr lang="en-US" spc="-5" dirty="0">
                <a:cs typeface="Arial"/>
              </a:rPr>
              <a:t>rehire </a:t>
            </a:r>
            <a:r>
              <a:rPr lang="en-US" dirty="0">
                <a:cs typeface="Arial"/>
              </a:rPr>
              <a:t>an</a:t>
            </a:r>
            <a:r>
              <a:rPr lang="en-US" spc="-195" dirty="0">
                <a:cs typeface="Arial"/>
              </a:rPr>
              <a:t> </a:t>
            </a:r>
            <a:r>
              <a:rPr lang="en-US" dirty="0">
                <a:cs typeface="Arial"/>
              </a:rPr>
              <a:t>employee</a:t>
            </a:r>
            <a:r>
              <a:rPr lang="en-US" dirty="0" smtClean="0"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37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38350" y="1654622"/>
            <a:ext cx="8425028" cy="349345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           Position Information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61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8" y="2004575"/>
            <a:ext cx="7624000" cy="45732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VIEW POSITION INFORMATION - OVERVIEW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118" y="978408"/>
            <a:ext cx="10771140" cy="85151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25425" marR="5080" indent="-212725">
              <a:lnSpc>
                <a:spcPts val="2590"/>
              </a:lnSpc>
              <a:spcBef>
                <a:spcPts val="43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View </a:t>
            </a:r>
            <a:r>
              <a:rPr sz="2000" dirty="0">
                <a:latin typeface="Arial"/>
                <a:cs typeface="Arial"/>
              </a:rPr>
              <a:t>position </a:t>
            </a:r>
            <a:r>
              <a:rPr sz="2000" spc="5" dirty="0">
                <a:latin typeface="Arial"/>
                <a:cs typeface="Arial"/>
              </a:rPr>
              <a:t>information </a:t>
            </a:r>
            <a:r>
              <a:rPr sz="2000" dirty="0">
                <a:latin typeface="Arial"/>
                <a:cs typeface="Arial"/>
              </a:rPr>
              <a:t>using </a:t>
            </a:r>
            <a:r>
              <a:rPr sz="2000" spc="5" dirty="0">
                <a:latin typeface="Arial"/>
                <a:cs typeface="Arial"/>
              </a:rPr>
              <a:t>the </a:t>
            </a:r>
            <a:r>
              <a:rPr sz="2000" b="1" spc="-10" dirty="0">
                <a:latin typeface="Arial"/>
                <a:cs typeface="Arial"/>
              </a:rPr>
              <a:t>Add/Update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5" dirty="0" smtClean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Info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component.</a:t>
            </a:r>
            <a:endParaRPr sz="2000" dirty="0">
              <a:latin typeface="Arial"/>
              <a:cs typeface="Arial"/>
            </a:endParaRPr>
          </a:p>
          <a:p>
            <a:pPr marL="225425" marR="480059" indent="-212725">
              <a:lnSpc>
                <a:spcPts val="259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This </a:t>
            </a:r>
            <a:r>
              <a:rPr sz="2000" spc="-5" dirty="0">
                <a:latin typeface="Arial"/>
                <a:cs typeface="Arial"/>
              </a:rPr>
              <a:t>page </a:t>
            </a:r>
            <a:r>
              <a:rPr sz="2000" spc="-10" dirty="0">
                <a:latin typeface="Arial"/>
                <a:cs typeface="Arial"/>
              </a:rPr>
              <a:t>allows </a:t>
            </a:r>
            <a:r>
              <a:rPr sz="2000" spc="-5" dirty="0">
                <a:latin typeface="Arial"/>
                <a:cs typeface="Arial"/>
              </a:rPr>
              <a:t>you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view </a:t>
            </a:r>
            <a:r>
              <a:rPr sz="2000" dirty="0">
                <a:latin typeface="Arial"/>
                <a:cs typeface="Arial"/>
              </a:rPr>
              <a:t>detailed </a:t>
            </a:r>
            <a:r>
              <a:rPr sz="2000" spc="5" dirty="0">
                <a:latin typeface="Arial"/>
                <a:cs typeface="Arial"/>
              </a:rPr>
              <a:t>information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a </a:t>
            </a:r>
            <a:r>
              <a:rPr sz="2000" spc="5" dirty="0">
                <a:latin typeface="Arial"/>
                <a:cs typeface="Arial"/>
              </a:rPr>
              <a:t>specific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position.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5632" y="2004575"/>
            <a:ext cx="3268492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Position Administrators have date entry access (Add/Update/Display) for this component.</a:t>
            </a:r>
          </a:p>
          <a:p>
            <a:endParaRPr lang="en-US" sz="800" dirty="0" smtClean="0"/>
          </a:p>
          <a:p>
            <a:r>
              <a:rPr lang="en-US" dirty="0" smtClean="0"/>
              <a:t>Position Control Initiators have view-only access, as shown in this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79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TRAINER INTRODUCTION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37828" y="1771470"/>
            <a:ext cx="760648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Shannon Minter</a:t>
            </a:r>
          </a:p>
          <a:p>
            <a:pPr lvl="0">
              <a:defRPr/>
            </a:pPr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/>
              <a:t>Title</a:t>
            </a:r>
            <a:r>
              <a:rPr lang="en-US" sz="2000" dirty="0"/>
              <a:t>: </a:t>
            </a:r>
            <a:r>
              <a:rPr lang="en-US" dirty="0"/>
              <a:t>UCPath Business Support Analyst</a:t>
            </a:r>
          </a:p>
          <a:p>
            <a:pPr lvl="0">
              <a:defRPr/>
            </a:pPr>
            <a:r>
              <a:rPr lang="en-US" sz="2000" dirty="0" smtClean="0"/>
              <a:t>Department</a:t>
            </a:r>
            <a:r>
              <a:rPr lang="en-US" sz="2000" dirty="0"/>
              <a:t>: UCPath Campus Support Center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Year(s</a:t>
            </a:r>
            <a:r>
              <a:rPr lang="en-US" sz="2000" dirty="0"/>
              <a:t>) @UC: 2 1/2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Previous </a:t>
            </a:r>
            <a:r>
              <a:rPr lang="en-US" sz="2000" dirty="0"/>
              <a:t>Experience: 14 years </a:t>
            </a:r>
            <a:r>
              <a:rPr lang="en-US" sz="2000" dirty="0" smtClean="0"/>
              <a:t>of professional human resources analyst experience, focusing on classification &amp; compensation, </a:t>
            </a:r>
            <a:r>
              <a:rPr lang="en-US" sz="2000" dirty="0"/>
              <a:t>training development, </a:t>
            </a:r>
            <a:r>
              <a:rPr lang="en-US" sz="2000" dirty="0" smtClean="0"/>
              <a:t>position management, and recruitment. </a:t>
            </a:r>
            <a:endParaRPr lang="en-US" sz="2000" dirty="0"/>
          </a:p>
        </p:txBody>
      </p:sp>
      <p:pic>
        <p:nvPicPr>
          <p:cNvPr id="6" name="Picture 5" descr="9049f767-5a26-4c78-a5f6-c433636746e2@p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0" y="1771471"/>
            <a:ext cx="782509" cy="24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1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SEARCH FOR POSITION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937921"/>
            <a:ext cx="12192000" cy="613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48895" rIns="0" bIns="0" rtlCol="0" anchor="t">
            <a:spAutoFit/>
          </a:bodyPr>
          <a:lstStyle/>
          <a:p>
            <a:pPr marL="344488" marR="5080">
              <a:lnSpc>
                <a:spcPts val="2160"/>
              </a:lnSpc>
              <a:spcBef>
                <a:spcPts val="385"/>
              </a:spcBef>
            </a:pPr>
            <a:r>
              <a:rPr b="1" spc="5" dirty="0" smtClean="0">
                <a:latin typeface="Arial"/>
                <a:cs typeface="Arial"/>
              </a:rPr>
              <a:t>Navigation</a:t>
            </a:r>
            <a:r>
              <a:rPr b="1" spc="5" dirty="0">
                <a:latin typeface="Arial"/>
                <a:cs typeface="Arial"/>
              </a:rPr>
              <a:t>: </a:t>
            </a:r>
            <a:r>
              <a:rPr spc="-5" dirty="0">
                <a:latin typeface="Arial"/>
                <a:cs typeface="Arial"/>
              </a:rPr>
              <a:t>PeopleSoft </a:t>
            </a:r>
            <a:r>
              <a:rPr spc="5" dirty="0">
                <a:latin typeface="Arial"/>
                <a:cs typeface="Arial"/>
              </a:rPr>
              <a:t>Menu &gt; </a:t>
            </a:r>
            <a:r>
              <a:rPr dirty="0">
                <a:latin typeface="Arial"/>
                <a:cs typeface="Arial"/>
              </a:rPr>
              <a:t>Organizational Development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spc="10" dirty="0" smtClean="0">
                <a:latin typeface="Arial"/>
                <a:cs typeface="Arial"/>
              </a:rPr>
              <a:t>Position</a:t>
            </a:r>
            <a:r>
              <a:rPr spc="-95" dirty="0" smtClean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Management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5" dirty="0" smtClean="0">
                <a:latin typeface="Arial"/>
                <a:cs typeface="Arial"/>
              </a:rPr>
              <a:t>&gt;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spc="10" dirty="0" smtClean="0">
                <a:latin typeface="Arial"/>
                <a:cs typeface="Arial"/>
              </a:rPr>
              <a:t>Maintain</a:t>
            </a:r>
            <a:r>
              <a:rPr spc="-130" dirty="0" smtClean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Positions/Budgets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&gt; </a:t>
            </a:r>
            <a:r>
              <a:rPr b="1" spc="-5" dirty="0" smtClean="0">
                <a:latin typeface="Arial"/>
                <a:cs typeface="Arial"/>
              </a:rPr>
              <a:t>Add/Update </a:t>
            </a:r>
            <a:r>
              <a:rPr b="1" spc="5" dirty="0">
                <a:latin typeface="Arial"/>
                <a:cs typeface="Arial"/>
              </a:rPr>
              <a:t>Position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spc="10" dirty="0" smtClean="0">
                <a:latin typeface="Arial"/>
                <a:cs typeface="Arial"/>
              </a:rPr>
              <a:t>Info</a:t>
            </a:r>
            <a:r>
              <a:rPr lang="en-US" b="1" spc="10" dirty="0">
                <a:cs typeface="Arial"/>
              </a:rPr>
              <a:t>- this should be position control </a:t>
            </a:r>
            <a:r>
              <a:rPr lang="en-US" b="1" spc="10" dirty="0" smtClean="0">
                <a:cs typeface="Arial"/>
              </a:rPr>
              <a:t>path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97" y="2206696"/>
            <a:ext cx="5358581" cy="42926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58347" y="1689608"/>
            <a:ext cx="535366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the Find an Existing Value page to search for an specific position. If you do not know the position number, you can use other search fields. </a:t>
            </a:r>
            <a:endParaRPr lang="en-US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7872" y="4057829"/>
            <a:ext cx="288576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Include History option to access and view position data rows.</a:t>
            </a:r>
            <a:endParaRPr lang="en-US" sz="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024689" y="3270762"/>
            <a:ext cx="358485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know the position number, enter it and click Search.</a:t>
            </a:r>
            <a:endParaRPr lang="en-US" sz="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024689" y="4450094"/>
            <a:ext cx="388217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do not know the position number, you can use other known values, as in this example.</a:t>
            </a:r>
            <a:endParaRPr lang="en-US" sz="800" dirty="0" smtClean="0"/>
          </a:p>
        </p:txBody>
      </p:sp>
      <p:sp>
        <p:nvSpPr>
          <p:cNvPr id="14" name="object 10"/>
          <p:cNvSpPr/>
          <p:nvPr/>
        </p:nvSpPr>
        <p:spPr>
          <a:xfrm rot="794234">
            <a:off x="1850190" y="5061946"/>
            <a:ext cx="686337" cy="298455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1"/>
          <p:cNvSpPr/>
          <p:nvPr/>
        </p:nvSpPr>
        <p:spPr>
          <a:xfrm rot="10241467">
            <a:off x="2385968" y="5335083"/>
            <a:ext cx="149377" cy="14470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443165" y="591602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0"/>
          <p:cNvSpPr/>
          <p:nvPr/>
        </p:nvSpPr>
        <p:spPr>
          <a:xfrm rot="8558074">
            <a:off x="6568715" y="3419236"/>
            <a:ext cx="1377115" cy="705130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1"/>
          <p:cNvSpPr/>
          <p:nvPr/>
        </p:nvSpPr>
        <p:spPr>
          <a:xfrm rot="18246033">
            <a:off x="6405277" y="3843896"/>
            <a:ext cx="149377" cy="14470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0"/>
          <p:cNvSpPr/>
          <p:nvPr/>
        </p:nvSpPr>
        <p:spPr>
          <a:xfrm rot="8558074">
            <a:off x="6708196" y="4395549"/>
            <a:ext cx="1250554" cy="619760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1"/>
          <p:cNvSpPr/>
          <p:nvPr/>
        </p:nvSpPr>
        <p:spPr>
          <a:xfrm rot="18246033">
            <a:off x="6557677" y="4773045"/>
            <a:ext cx="149377" cy="14470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9327" y="2980772"/>
            <a:ext cx="1602658" cy="301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21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40523"/>
            <a:ext cx="12192000" cy="556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/ UPDATE POSITION INFO COMPONENT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256918" y="1019179"/>
            <a:ext cx="11236992" cy="33150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85"/>
              </a:spcBef>
            </a:pPr>
            <a:r>
              <a:rPr b="1" spc="5" dirty="0">
                <a:cs typeface="Arial"/>
              </a:rPr>
              <a:t>Navigation: </a:t>
            </a:r>
            <a:r>
              <a:rPr lang="en-US" spc="-5" dirty="0">
                <a:cs typeface="Arial"/>
              </a:rPr>
              <a:t>PeopleSoft Menu &gt; UC Customizations &gt; UC Extensions &gt; Position Control Request</a:t>
            </a:r>
            <a:endParaRPr dirty="0"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24" y="1705595"/>
            <a:ext cx="7665720" cy="489639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53424" y="1713215"/>
            <a:ext cx="3741666" cy="229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99134" y="1638531"/>
            <a:ext cx="251779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Current Head Count will show 0, indicating the position is vacant. </a:t>
            </a:r>
            <a:endParaRPr lang="en-US" sz="800" dirty="0" smtClean="0"/>
          </a:p>
        </p:txBody>
      </p:sp>
      <p:sp>
        <p:nvSpPr>
          <p:cNvPr id="10" name="object 10"/>
          <p:cNvSpPr/>
          <p:nvPr/>
        </p:nvSpPr>
        <p:spPr>
          <a:xfrm rot="21274703">
            <a:off x="1462494" y="5099568"/>
            <a:ext cx="1440163" cy="662828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 rot="9266994">
            <a:off x="2880795" y="5626164"/>
            <a:ext cx="151193" cy="13403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639" y="3973693"/>
            <a:ext cx="267511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Having the correct Reports To impacts downstream processes, such as TARS. </a:t>
            </a:r>
            <a:endParaRPr lang="en-US" sz="800" dirty="0" smtClean="0"/>
          </a:p>
        </p:txBody>
      </p:sp>
      <p:sp>
        <p:nvSpPr>
          <p:cNvPr id="13" name="object 10"/>
          <p:cNvSpPr/>
          <p:nvPr/>
        </p:nvSpPr>
        <p:spPr>
          <a:xfrm rot="8202538">
            <a:off x="7247394" y="1844664"/>
            <a:ext cx="1504078" cy="741734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1"/>
          <p:cNvSpPr/>
          <p:nvPr/>
        </p:nvSpPr>
        <p:spPr>
          <a:xfrm rot="17794829">
            <a:off x="7119512" y="2397249"/>
            <a:ext cx="151193" cy="13403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228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7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38350" y="1654622"/>
            <a:ext cx="8425028" cy="349345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                  New Positions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925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NEW POSITION - OVERVIEW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1340019"/>
              </p:ext>
            </p:extLst>
          </p:nvPr>
        </p:nvGraphicFramePr>
        <p:xfrm>
          <a:off x="-187170" y="1338606"/>
          <a:ext cx="11885834" cy="435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8474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NEW POSITION – KEY SYSTEM STEPS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1104351"/>
            <a:ext cx="8999621" cy="49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7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84903"/>
            <a:ext cx="12192000" cy="619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/ UPDATE POSITION REQUEST PAGE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437616" y="1024983"/>
            <a:ext cx="11292267" cy="1548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5" dirty="0">
                <a:latin typeface="Arial"/>
                <a:cs typeface="Arial"/>
              </a:rPr>
              <a:t>Navigation: </a:t>
            </a:r>
            <a:r>
              <a:rPr sz="2000" spc="-5" dirty="0">
                <a:latin typeface="Arial"/>
                <a:cs typeface="Arial"/>
              </a:rPr>
              <a:t>PeopleSoft </a:t>
            </a:r>
            <a:r>
              <a:rPr sz="2000" spc="5" dirty="0">
                <a:latin typeface="Arial"/>
                <a:cs typeface="Arial"/>
              </a:rPr>
              <a:t>Menu &gt; </a:t>
            </a:r>
            <a:r>
              <a:rPr sz="2000" dirty="0">
                <a:latin typeface="Arial"/>
                <a:cs typeface="Arial"/>
              </a:rPr>
              <a:t>UC </a:t>
            </a:r>
            <a:r>
              <a:rPr sz="2000" spc="5" dirty="0">
                <a:latin typeface="Arial"/>
                <a:cs typeface="Arial"/>
              </a:rPr>
              <a:t>Customizations &gt; </a:t>
            </a:r>
            <a:r>
              <a:rPr sz="2000" dirty="0">
                <a:latin typeface="Arial"/>
                <a:cs typeface="Arial"/>
              </a:rPr>
              <a:t>UC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Extensions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&gt;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Control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 smtClean="0">
                <a:latin typeface="Arial"/>
                <a:cs typeface="Arial"/>
              </a:rPr>
              <a:t>Request</a:t>
            </a:r>
            <a:endParaRPr lang="en-US" sz="2000" b="1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800" dirty="0">
              <a:latin typeface="Arial"/>
              <a:cs typeface="Arial"/>
            </a:endParaRPr>
          </a:p>
          <a:p>
            <a:pPr marL="225425" indent="-212725">
              <a:lnSpc>
                <a:spcPct val="100000"/>
              </a:lnSpc>
              <a:spcBef>
                <a:spcPts val="73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1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system </a:t>
            </a:r>
            <a:r>
              <a:rPr sz="2000" spc="-5" dirty="0">
                <a:latin typeface="Arial"/>
                <a:cs typeface="Arial"/>
              </a:rPr>
              <a:t>displays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Add/Update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Request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lang="en-US" sz="2000" b="1" spc="-24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page</a:t>
            </a:r>
            <a:r>
              <a:rPr sz="200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25425" marR="5080" indent="-212725">
              <a:lnSpc>
                <a:spcPts val="2160"/>
              </a:lnSpc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25425" algn="l"/>
              </a:tabLst>
            </a:pPr>
            <a:r>
              <a:rPr sz="2000" spc="-5" dirty="0">
                <a:latin typeface="Arial"/>
                <a:cs typeface="Arial"/>
              </a:rPr>
              <a:t>Click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b="1" spc="-15" dirty="0">
                <a:latin typeface="Arial"/>
                <a:cs typeface="Arial"/>
              </a:rPr>
              <a:t>Add </a:t>
            </a:r>
            <a:r>
              <a:rPr sz="2000" b="1" dirty="0">
                <a:latin typeface="Arial"/>
                <a:cs typeface="Arial"/>
              </a:rPr>
              <a:t>New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spc="10" dirty="0">
                <a:latin typeface="Arial"/>
                <a:cs typeface="Arial"/>
              </a:rPr>
              <a:t>option </a:t>
            </a:r>
            <a:r>
              <a:rPr sz="2000" spc="5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click </a:t>
            </a:r>
            <a:r>
              <a:rPr sz="2000" b="1" dirty="0">
                <a:latin typeface="Arial"/>
                <a:cs typeface="Arial"/>
              </a:rPr>
              <a:t>Next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5" dirty="0">
                <a:latin typeface="Arial"/>
                <a:cs typeface="Arial"/>
              </a:rPr>
              <a:t>begin </a:t>
            </a:r>
            <a:r>
              <a:rPr sz="2000" spc="10" dirty="0">
                <a:latin typeface="Arial"/>
                <a:cs typeface="Arial"/>
              </a:rPr>
              <a:t>the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steps </a:t>
            </a:r>
            <a:r>
              <a:rPr sz="2000" spc="5" dirty="0" smtClean="0">
                <a:latin typeface="Arial"/>
                <a:cs typeface="Arial"/>
              </a:rPr>
              <a:t>for </a:t>
            </a:r>
            <a:r>
              <a:rPr sz="2000" spc="5" dirty="0">
                <a:latin typeface="Arial"/>
                <a:cs typeface="Arial"/>
              </a:rPr>
              <a:t>adding a </a:t>
            </a:r>
            <a:r>
              <a:rPr sz="2000" dirty="0">
                <a:latin typeface="Arial"/>
                <a:cs typeface="Arial"/>
              </a:rPr>
              <a:t>new </a:t>
            </a:r>
            <a:r>
              <a:rPr sz="2000" spc="10" dirty="0">
                <a:latin typeface="Arial"/>
                <a:cs typeface="Arial"/>
              </a:rPr>
              <a:t>position </a:t>
            </a:r>
            <a:r>
              <a:rPr sz="2000" spc="5" dirty="0" smtClean="0">
                <a:latin typeface="Arial"/>
                <a:cs typeface="Arial"/>
              </a:rPr>
              <a:t>control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request</a:t>
            </a:r>
            <a:r>
              <a:rPr sz="2000" spc="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403" y="2976880"/>
            <a:ext cx="8050065" cy="32410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1259839" y="4226929"/>
            <a:ext cx="641767" cy="3653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08643" y="3980631"/>
            <a:ext cx="1071717" cy="261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04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993063"/>
            <a:ext cx="8425028" cy="4640824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1AB00"/>
                </a:solidFill>
              </a:rPr>
              <a:t>Initiate Position Control Request For A                New 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917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1" y="1828800"/>
            <a:ext cx="8544560" cy="40701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CONTROL REQUEST COMPONENT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378635" y="978408"/>
            <a:ext cx="10613829" cy="72263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25425" marR="5080" indent="-212725">
              <a:lnSpc>
                <a:spcPts val="2590"/>
              </a:lnSpc>
              <a:spcBef>
                <a:spcPts val="439"/>
              </a:spcBef>
              <a:buFont typeface="Arial" panose="020B0604020202020204" pitchFamily="34" charset="0"/>
              <a:buChar char="•"/>
            </a:pPr>
            <a:r>
              <a:rPr sz="2000" spc="5" dirty="0">
                <a:latin typeface="Arial"/>
                <a:cs typeface="Arial"/>
              </a:rPr>
              <a:t>Use the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Control Request </a:t>
            </a:r>
            <a:r>
              <a:rPr sz="2000" spc="5" dirty="0">
                <a:latin typeface="Arial"/>
                <a:cs typeface="Arial"/>
              </a:rPr>
              <a:t>component </a:t>
            </a:r>
            <a:r>
              <a:rPr sz="2000" spc="10" dirty="0">
                <a:latin typeface="Arial"/>
                <a:cs typeface="Arial"/>
              </a:rPr>
              <a:t>to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enter </a:t>
            </a:r>
            <a:r>
              <a:rPr sz="2000" dirty="0" smtClean="0">
                <a:latin typeface="Arial"/>
                <a:cs typeface="Arial"/>
              </a:rPr>
              <a:t>details </a:t>
            </a:r>
            <a:r>
              <a:rPr sz="2000" spc="-5" dirty="0">
                <a:latin typeface="Arial"/>
                <a:cs typeface="Arial"/>
              </a:rPr>
              <a:t>regarding </a:t>
            </a:r>
            <a:r>
              <a:rPr sz="2000" spc="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new position </a:t>
            </a:r>
            <a:r>
              <a:rPr sz="2000" spc="-5" dirty="0">
                <a:latin typeface="Arial"/>
                <a:cs typeface="Arial"/>
              </a:rPr>
              <a:t>you 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requesting.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132438" y="5006675"/>
            <a:ext cx="4100052" cy="1448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93345" rIns="0" bIns="0" rtlCol="0" anchor="ctr">
            <a:spAutoFit/>
          </a:bodyPr>
          <a:lstStyle/>
          <a:p>
            <a:pPr marL="95250" marR="137160">
              <a:spcBef>
                <a:spcPts val="735"/>
              </a:spcBef>
            </a:pPr>
            <a:r>
              <a:rPr sz="1600" spc="5" dirty="0">
                <a:cs typeface="Arial"/>
              </a:rPr>
              <a:t>The </a:t>
            </a:r>
            <a:r>
              <a:rPr sz="1600" spc="-5" dirty="0">
                <a:cs typeface="Arial"/>
              </a:rPr>
              <a:t>initial </a:t>
            </a:r>
            <a:r>
              <a:rPr sz="1600" spc="-10" dirty="0">
                <a:cs typeface="Arial"/>
              </a:rPr>
              <a:t>steps </a:t>
            </a:r>
            <a:r>
              <a:rPr sz="1600" spc="-20" dirty="0">
                <a:cs typeface="Arial"/>
              </a:rPr>
              <a:t>for </a:t>
            </a:r>
            <a:r>
              <a:rPr sz="1600" spc="-10" dirty="0">
                <a:cs typeface="Arial"/>
              </a:rPr>
              <a:t>requesting </a:t>
            </a:r>
            <a:r>
              <a:rPr sz="1600" spc="5" dirty="0">
                <a:cs typeface="Arial"/>
              </a:rPr>
              <a:t>a </a:t>
            </a:r>
            <a:r>
              <a:rPr sz="1600" spc="-10" dirty="0">
                <a:cs typeface="Arial"/>
              </a:rPr>
              <a:t>new position </a:t>
            </a:r>
            <a:r>
              <a:rPr sz="1600" dirty="0" smtClean="0">
                <a:cs typeface="Arial"/>
              </a:rPr>
              <a:t>include </a:t>
            </a:r>
            <a:r>
              <a:rPr sz="1600" spc="-10" dirty="0">
                <a:cs typeface="Arial"/>
              </a:rPr>
              <a:t>entering </a:t>
            </a:r>
            <a:r>
              <a:rPr sz="1600" spc="5" dirty="0">
                <a:cs typeface="Arial"/>
              </a:rPr>
              <a:t>the </a:t>
            </a:r>
            <a:r>
              <a:rPr sz="1600" spc="-5" dirty="0">
                <a:cs typeface="Arial"/>
              </a:rPr>
              <a:t>date </a:t>
            </a:r>
            <a:r>
              <a:rPr sz="1600" spc="-15" dirty="0">
                <a:cs typeface="Arial"/>
              </a:rPr>
              <a:t>on </a:t>
            </a:r>
            <a:r>
              <a:rPr sz="1600" spc="10" dirty="0">
                <a:cs typeface="Arial"/>
              </a:rPr>
              <a:t>which </a:t>
            </a:r>
            <a:r>
              <a:rPr sz="1600" spc="5" dirty="0">
                <a:cs typeface="Arial"/>
              </a:rPr>
              <a:t>the </a:t>
            </a:r>
            <a:r>
              <a:rPr sz="1600" spc="-10" dirty="0">
                <a:cs typeface="Arial"/>
              </a:rPr>
              <a:t>position </a:t>
            </a:r>
            <a:r>
              <a:rPr sz="1600" spc="-5" dirty="0">
                <a:cs typeface="Arial"/>
              </a:rPr>
              <a:t>becomes </a:t>
            </a:r>
            <a:r>
              <a:rPr sz="1600" spc="-20" dirty="0">
                <a:cs typeface="Arial"/>
              </a:rPr>
              <a:t>effective, </a:t>
            </a:r>
            <a:r>
              <a:rPr sz="1600" spc="-10" dirty="0" smtClean="0">
                <a:cs typeface="Arial"/>
              </a:rPr>
              <a:t>entering </a:t>
            </a:r>
            <a:r>
              <a:rPr sz="1600" spc="-10" dirty="0">
                <a:cs typeface="Arial"/>
              </a:rPr>
              <a:t>job information, </a:t>
            </a:r>
            <a:r>
              <a:rPr sz="1600" dirty="0">
                <a:cs typeface="Arial"/>
              </a:rPr>
              <a:t>including </a:t>
            </a:r>
            <a:r>
              <a:rPr sz="1600" spc="5" dirty="0">
                <a:cs typeface="Arial"/>
              </a:rPr>
              <a:t>the </a:t>
            </a:r>
            <a:r>
              <a:rPr sz="1600" spc="-10" dirty="0">
                <a:cs typeface="Arial"/>
              </a:rPr>
              <a:t>job </a:t>
            </a:r>
            <a:r>
              <a:rPr sz="1600" spc="-5" dirty="0" smtClean="0">
                <a:cs typeface="Arial"/>
              </a:rPr>
              <a:t>code</a:t>
            </a:r>
            <a:r>
              <a:rPr lang="en-US" sz="1600" spc="-5" dirty="0" smtClean="0">
                <a:cs typeface="Arial"/>
              </a:rPr>
              <a:t>,</a:t>
            </a:r>
            <a:r>
              <a:rPr sz="1600" spc="-5" dirty="0" smtClean="0">
                <a:cs typeface="Arial"/>
              </a:rPr>
              <a:t> </a:t>
            </a:r>
            <a:r>
              <a:rPr sz="1600" spc="-15" dirty="0">
                <a:cs typeface="Arial"/>
              </a:rPr>
              <a:t>and  </a:t>
            </a:r>
            <a:r>
              <a:rPr sz="1600" spc="-5" dirty="0">
                <a:cs typeface="Arial"/>
              </a:rPr>
              <a:t>specifying work </a:t>
            </a:r>
            <a:r>
              <a:rPr sz="1600" spc="-10" dirty="0">
                <a:cs typeface="Arial"/>
              </a:rPr>
              <a:t>location</a:t>
            </a:r>
            <a:r>
              <a:rPr sz="1600" spc="60" dirty="0">
                <a:cs typeface="Arial"/>
              </a:rPr>
              <a:t> </a:t>
            </a:r>
            <a:r>
              <a:rPr sz="1600" spc="-10" dirty="0">
                <a:cs typeface="Arial"/>
              </a:rPr>
              <a:t>information</a:t>
            </a:r>
            <a:r>
              <a:rPr sz="1600" spc="-10" dirty="0" smtClean="0">
                <a:cs typeface="Arial"/>
              </a:rPr>
              <a:t>.</a:t>
            </a:r>
            <a:endParaRPr lang="en-US" sz="1600" spc="-10" dirty="0" smtClean="0">
              <a:cs typeface="Arial"/>
            </a:endParaRPr>
          </a:p>
          <a:p>
            <a:pPr marL="95250" marR="137160"/>
            <a:endParaRPr sz="800" dirty="0">
              <a:cs typeface="Arial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1280162" y="1969771"/>
            <a:ext cx="4194808" cy="285749"/>
          </a:xfrm>
          <a:custGeom>
            <a:avLst/>
            <a:gdLst/>
            <a:ahLst/>
            <a:cxnLst/>
            <a:rect l="l" t="t" r="r" b="b"/>
            <a:pathLst>
              <a:path w="3767454" h="228600">
                <a:moveTo>
                  <a:pt x="0" y="0"/>
                </a:moveTo>
                <a:lnTo>
                  <a:pt x="3767328" y="0"/>
                </a:lnTo>
                <a:lnTo>
                  <a:pt x="3767328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7971884" y="2608591"/>
            <a:ext cx="489857" cy="242953"/>
          </a:xfrm>
          <a:custGeom>
            <a:avLst/>
            <a:gdLst/>
            <a:ahLst/>
            <a:cxnLst/>
            <a:rect l="l" t="t" r="r" b="b"/>
            <a:pathLst>
              <a:path w="457200" h="219710">
                <a:moveTo>
                  <a:pt x="122377" y="0"/>
                </a:moveTo>
                <a:lnTo>
                  <a:pt x="0" y="109727"/>
                </a:lnTo>
                <a:lnTo>
                  <a:pt x="122377" y="219455"/>
                </a:lnTo>
                <a:lnTo>
                  <a:pt x="122377" y="164591"/>
                </a:lnTo>
                <a:lnTo>
                  <a:pt x="457200" y="164591"/>
                </a:lnTo>
                <a:lnTo>
                  <a:pt x="457200" y="54863"/>
                </a:lnTo>
                <a:lnTo>
                  <a:pt x="122377" y="54863"/>
                </a:lnTo>
                <a:lnTo>
                  <a:pt x="122377" y="0"/>
                </a:lnTo>
                <a:close/>
              </a:path>
            </a:pathLst>
          </a:custGeom>
          <a:solidFill>
            <a:srgbClr val="FF6E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599110" y="2645577"/>
            <a:ext cx="489857" cy="242953"/>
          </a:xfrm>
          <a:custGeom>
            <a:avLst/>
            <a:gdLst/>
            <a:ahLst/>
            <a:cxnLst/>
            <a:rect l="l" t="t" r="r" b="b"/>
            <a:pathLst>
              <a:path w="457200" h="219710">
                <a:moveTo>
                  <a:pt x="122377" y="0"/>
                </a:moveTo>
                <a:lnTo>
                  <a:pt x="0" y="109727"/>
                </a:lnTo>
                <a:lnTo>
                  <a:pt x="122377" y="219455"/>
                </a:lnTo>
                <a:lnTo>
                  <a:pt x="122377" y="164591"/>
                </a:lnTo>
                <a:lnTo>
                  <a:pt x="457200" y="164591"/>
                </a:lnTo>
                <a:lnTo>
                  <a:pt x="457200" y="54863"/>
                </a:lnTo>
                <a:lnTo>
                  <a:pt x="122377" y="54863"/>
                </a:lnTo>
                <a:lnTo>
                  <a:pt x="122377" y="0"/>
                </a:lnTo>
                <a:close/>
              </a:path>
            </a:pathLst>
          </a:custGeom>
          <a:solidFill>
            <a:srgbClr val="FF6E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084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0641051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HOUSEKEEPING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31" y="1902174"/>
            <a:ext cx="94964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2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91" y="2029968"/>
            <a:ext cx="9954485" cy="35647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APPROVAL WORKFLOW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904" y="978408"/>
            <a:ext cx="11148502" cy="72327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25425" marR="5080" indent="-212725">
              <a:lnSpc>
                <a:spcPts val="2590"/>
              </a:lnSpc>
              <a:spcBef>
                <a:spcPts val="439"/>
              </a:spcBef>
              <a:buFont typeface="Arial" panose="020B0604020202020204" pitchFamily="34" charset="0"/>
              <a:buChar char="•"/>
            </a:pPr>
            <a:r>
              <a:rPr sz="2000" spc="25" dirty="0">
                <a:cs typeface="Arial"/>
              </a:rPr>
              <a:t>When </a:t>
            </a:r>
            <a:r>
              <a:rPr sz="2000" spc="-5" dirty="0">
                <a:cs typeface="Arial"/>
              </a:rPr>
              <a:t>you </a:t>
            </a:r>
            <a:r>
              <a:rPr sz="2000" spc="5" dirty="0">
                <a:cs typeface="Arial"/>
              </a:rPr>
              <a:t>successfully </a:t>
            </a:r>
            <a:r>
              <a:rPr sz="2000" dirty="0">
                <a:cs typeface="Arial"/>
              </a:rPr>
              <a:t>save </a:t>
            </a:r>
            <a:r>
              <a:rPr sz="2000" spc="-5" dirty="0">
                <a:cs typeface="Arial"/>
              </a:rPr>
              <a:t>and </a:t>
            </a:r>
            <a:r>
              <a:rPr sz="2000" spc="10" dirty="0">
                <a:cs typeface="Arial"/>
              </a:rPr>
              <a:t>submit </a:t>
            </a:r>
            <a:r>
              <a:rPr sz="2000" spc="5" dirty="0">
                <a:cs typeface="Arial"/>
              </a:rPr>
              <a:t>a </a:t>
            </a:r>
            <a:r>
              <a:rPr sz="2000" b="1" dirty="0" smtClean="0">
                <a:cs typeface="Arial"/>
              </a:rPr>
              <a:t>Posit</a:t>
            </a:r>
            <a:r>
              <a:rPr lang="en-US" sz="2000" b="1" dirty="0" smtClean="0">
                <a:cs typeface="Arial"/>
              </a:rPr>
              <a:t>i</a:t>
            </a:r>
            <a:r>
              <a:rPr sz="2000" b="1" dirty="0" smtClean="0">
                <a:cs typeface="Arial"/>
              </a:rPr>
              <a:t>on </a:t>
            </a:r>
            <a:r>
              <a:rPr sz="2000" b="1" dirty="0">
                <a:cs typeface="Arial"/>
              </a:rPr>
              <a:t>Control </a:t>
            </a:r>
            <a:r>
              <a:rPr sz="2000" b="1" dirty="0" smtClean="0">
                <a:cs typeface="Arial"/>
              </a:rPr>
              <a:t>Request </a:t>
            </a:r>
            <a:r>
              <a:rPr sz="2000" dirty="0">
                <a:cs typeface="Arial"/>
              </a:rPr>
              <a:t>transaction, </a:t>
            </a:r>
            <a:r>
              <a:rPr sz="2000" spc="5" dirty="0">
                <a:cs typeface="Arial"/>
              </a:rPr>
              <a:t>the system automatically </a:t>
            </a:r>
            <a:r>
              <a:rPr sz="2000" spc="-5" dirty="0">
                <a:cs typeface="Arial"/>
              </a:rPr>
              <a:t>routes </a:t>
            </a:r>
            <a:r>
              <a:rPr sz="2000" dirty="0">
                <a:cs typeface="Arial"/>
              </a:rPr>
              <a:t>it </a:t>
            </a:r>
            <a:r>
              <a:rPr sz="2000" spc="10" dirty="0">
                <a:cs typeface="Arial"/>
              </a:rPr>
              <a:t>to </a:t>
            </a:r>
            <a:r>
              <a:rPr sz="2000" spc="5" dirty="0" smtClean="0">
                <a:cs typeface="Arial"/>
              </a:rPr>
              <a:t>the </a:t>
            </a:r>
            <a:r>
              <a:rPr sz="2000" spc="-5" dirty="0">
                <a:cs typeface="Arial"/>
              </a:rPr>
              <a:t>appropriate </a:t>
            </a:r>
            <a:r>
              <a:rPr sz="2000" dirty="0">
                <a:cs typeface="Arial"/>
              </a:rPr>
              <a:t>Location</a:t>
            </a:r>
            <a:r>
              <a:rPr sz="2000" spc="-170" dirty="0">
                <a:cs typeface="Arial"/>
              </a:rPr>
              <a:t> </a:t>
            </a:r>
            <a:r>
              <a:rPr sz="2000" spc="-5" dirty="0">
                <a:cs typeface="Arial"/>
              </a:rPr>
              <a:t>Approver(s).</a:t>
            </a:r>
            <a:endParaRPr sz="2000" dirty="0"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7615427" y="1788380"/>
            <a:ext cx="4204543" cy="2589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95885" marR="200025">
              <a:lnSpc>
                <a:spcPct val="99600"/>
              </a:lnSpc>
              <a:spcBef>
                <a:spcPts val="750"/>
              </a:spcBef>
            </a:pPr>
            <a:r>
              <a:rPr spc="5" dirty="0">
                <a:cs typeface="Arial"/>
              </a:rPr>
              <a:t>The </a:t>
            </a:r>
            <a:r>
              <a:rPr spc="-10" dirty="0">
                <a:cs typeface="Arial"/>
              </a:rPr>
              <a:t>bottom portion </a:t>
            </a:r>
            <a:r>
              <a:rPr spc="-20" dirty="0">
                <a:cs typeface="Arial"/>
              </a:rPr>
              <a:t>of </a:t>
            </a:r>
            <a:r>
              <a:rPr spc="5" dirty="0">
                <a:cs typeface="Arial"/>
              </a:rPr>
              <a:t>the </a:t>
            </a:r>
            <a:r>
              <a:rPr b="1" dirty="0">
                <a:cs typeface="Arial"/>
              </a:rPr>
              <a:t>Supporting Documents </a:t>
            </a:r>
            <a:r>
              <a:rPr spc="-10" dirty="0">
                <a:cs typeface="Arial"/>
              </a:rPr>
              <a:t>page </a:t>
            </a:r>
            <a:r>
              <a:rPr spc="-10" dirty="0" smtClean="0">
                <a:cs typeface="Arial"/>
              </a:rPr>
              <a:t>displays </a:t>
            </a:r>
            <a:r>
              <a:rPr spc="5" dirty="0">
                <a:cs typeface="Arial"/>
              </a:rPr>
              <a:t>the </a:t>
            </a:r>
            <a:r>
              <a:rPr spc="-20" dirty="0">
                <a:cs typeface="Arial"/>
              </a:rPr>
              <a:t>approval </a:t>
            </a:r>
            <a:r>
              <a:rPr spc="-15" dirty="0" smtClean="0">
                <a:cs typeface="Arial"/>
              </a:rPr>
              <a:t>flow </a:t>
            </a:r>
            <a:r>
              <a:rPr spc="-10" dirty="0">
                <a:cs typeface="Arial"/>
              </a:rPr>
              <a:t>and </a:t>
            </a:r>
            <a:r>
              <a:rPr spc="5" dirty="0">
                <a:cs typeface="Arial"/>
              </a:rPr>
              <a:t>the </a:t>
            </a:r>
            <a:r>
              <a:rPr spc="-10" dirty="0">
                <a:cs typeface="Arial"/>
              </a:rPr>
              <a:t>Approvers </a:t>
            </a:r>
            <a:r>
              <a:rPr spc="10" dirty="0">
                <a:cs typeface="Arial"/>
              </a:rPr>
              <a:t>to which </a:t>
            </a:r>
            <a:r>
              <a:rPr dirty="0">
                <a:cs typeface="Arial"/>
              </a:rPr>
              <a:t>the </a:t>
            </a:r>
            <a:r>
              <a:rPr spc="-10" dirty="0" smtClean="0">
                <a:cs typeface="Arial"/>
              </a:rPr>
              <a:t>system </a:t>
            </a:r>
            <a:r>
              <a:rPr spc="-15" dirty="0">
                <a:cs typeface="Arial"/>
              </a:rPr>
              <a:t>routes </a:t>
            </a:r>
            <a:r>
              <a:rPr spc="5" dirty="0">
                <a:cs typeface="Arial"/>
              </a:rPr>
              <a:t>the </a:t>
            </a:r>
            <a:r>
              <a:rPr spc="-10" dirty="0">
                <a:cs typeface="Arial"/>
              </a:rPr>
              <a:t>transaction. </a:t>
            </a:r>
            <a:r>
              <a:rPr spc="10" dirty="0">
                <a:cs typeface="Arial"/>
              </a:rPr>
              <a:t>In </a:t>
            </a:r>
            <a:r>
              <a:rPr spc="5" dirty="0">
                <a:cs typeface="Arial"/>
              </a:rPr>
              <a:t>this </a:t>
            </a:r>
            <a:r>
              <a:rPr spc="-15" dirty="0">
                <a:cs typeface="Arial"/>
              </a:rPr>
              <a:t>example, </a:t>
            </a:r>
            <a:r>
              <a:rPr spc="-5" dirty="0">
                <a:cs typeface="Arial"/>
              </a:rPr>
              <a:t>there </a:t>
            </a:r>
            <a:r>
              <a:rPr spc="-15" dirty="0">
                <a:cs typeface="Arial"/>
              </a:rPr>
              <a:t>are </a:t>
            </a:r>
            <a:r>
              <a:rPr spc="15" dirty="0">
                <a:cs typeface="Arial"/>
              </a:rPr>
              <a:t>two </a:t>
            </a:r>
            <a:r>
              <a:rPr spc="-15" dirty="0" smtClean="0">
                <a:cs typeface="Arial"/>
              </a:rPr>
              <a:t>levels </a:t>
            </a:r>
            <a:r>
              <a:rPr spc="-20" dirty="0">
                <a:cs typeface="Arial"/>
              </a:rPr>
              <a:t>of approval </a:t>
            </a:r>
            <a:r>
              <a:rPr spc="-10" dirty="0">
                <a:cs typeface="Arial"/>
              </a:rPr>
              <a:t>and </a:t>
            </a:r>
            <a:r>
              <a:rPr spc="10" dirty="0">
                <a:cs typeface="Arial"/>
              </a:rPr>
              <a:t>multiple </a:t>
            </a:r>
            <a:r>
              <a:rPr spc="-10" dirty="0">
                <a:cs typeface="Arial"/>
              </a:rPr>
              <a:t>Approvers </a:t>
            </a:r>
            <a:r>
              <a:rPr spc="-15" dirty="0">
                <a:cs typeface="Arial"/>
              </a:rPr>
              <a:t>set </a:t>
            </a:r>
            <a:r>
              <a:rPr dirty="0">
                <a:cs typeface="Arial"/>
              </a:rPr>
              <a:t>up </a:t>
            </a:r>
            <a:r>
              <a:rPr spc="-20" dirty="0">
                <a:cs typeface="Arial"/>
              </a:rPr>
              <a:t>at </a:t>
            </a:r>
            <a:r>
              <a:rPr spc="-15" dirty="0">
                <a:cs typeface="Arial"/>
              </a:rPr>
              <a:t>each level. </a:t>
            </a:r>
            <a:r>
              <a:rPr spc="5" dirty="0" smtClean="0">
                <a:cs typeface="Arial"/>
              </a:rPr>
              <a:t>The </a:t>
            </a:r>
            <a:r>
              <a:rPr spc="-10" dirty="0">
                <a:cs typeface="Arial"/>
              </a:rPr>
              <a:t>transaction </a:t>
            </a:r>
            <a:r>
              <a:rPr spc="5" dirty="0">
                <a:cs typeface="Arial"/>
              </a:rPr>
              <a:t>is </a:t>
            </a:r>
            <a:r>
              <a:rPr spc="-5" dirty="0">
                <a:cs typeface="Arial"/>
              </a:rPr>
              <a:t>pending </a:t>
            </a:r>
            <a:r>
              <a:rPr spc="5" dirty="0">
                <a:cs typeface="Arial"/>
              </a:rPr>
              <a:t>the </a:t>
            </a:r>
            <a:r>
              <a:rPr spc="-10" dirty="0">
                <a:cs typeface="Arial"/>
              </a:rPr>
              <a:t>first </a:t>
            </a:r>
            <a:r>
              <a:rPr spc="-20" dirty="0">
                <a:cs typeface="Arial"/>
              </a:rPr>
              <a:t>level</a:t>
            </a:r>
            <a:r>
              <a:rPr spc="50" dirty="0">
                <a:cs typeface="Arial"/>
              </a:rPr>
              <a:t> </a:t>
            </a:r>
            <a:r>
              <a:rPr spc="-15" dirty="0">
                <a:cs typeface="Arial"/>
              </a:rPr>
              <a:t>approval.</a:t>
            </a:r>
            <a:endParaRPr dirty="0">
              <a:cs typeface="Aria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144185" y="2150712"/>
            <a:ext cx="1535255" cy="279131"/>
          </a:xfrm>
          <a:custGeom>
            <a:avLst/>
            <a:gdLst/>
            <a:ahLst/>
            <a:cxnLst/>
            <a:rect l="l" t="t" r="r" b="b"/>
            <a:pathLst>
              <a:path w="1271270" h="219710">
                <a:moveTo>
                  <a:pt x="0" y="0"/>
                </a:moveTo>
                <a:lnTo>
                  <a:pt x="1271015" y="0"/>
                </a:lnTo>
                <a:lnTo>
                  <a:pt x="1271015" y="219455"/>
                </a:lnTo>
                <a:lnTo>
                  <a:pt x="0" y="21945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5805381" y="5413791"/>
            <a:ext cx="686337" cy="298455"/>
          </a:xfrm>
          <a:custGeom>
            <a:avLst/>
            <a:gdLst/>
            <a:ahLst/>
            <a:cxnLst/>
            <a:rect l="l" t="t" r="r" b="b"/>
            <a:pathLst>
              <a:path w="367029" h="356870">
                <a:moveTo>
                  <a:pt x="366522" y="356616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/>
          <p:nvPr/>
        </p:nvSpPr>
        <p:spPr>
          <a:xfrm rot="20198270">
            <a:off x="5738195" y="5345008"/>
            <a:ext cx="149377" cy="144706"/>
          </a:xfrm>
          <a:custGeom>
            <a:avLst/>
            <a:gdLst/>
            <a:ahLst/>
            <a:cxnLst/>
            <a:rect l="l" t="t" r="r" b="b"/>
            <a:pathLst>
              <a:path w="146685" h="145414">
                <a:moveTo>
                  <a:pt x="0" y="0"/>
                </a:moveTo>
                <a:lnTo>
                  <a:pt x="50495" y="144805"/>
                </a:lnTo>
                <a:lnTo>
                  <a:pt x="146138" y="46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6491719" y="5273410"/>
            <a:ext cx="3006865" cy="1127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05410" marR="335280" algn="ctr">
              <a:spcBef>
                <a:spcPts val="155"/>
              </a:spcBef>
            </a:pPr>
            <a:r>
              <a:rPr spc="-20" dirty="0">
                <a:solidFill>
                  <a:prstClr val="black"/>
                </a:solidFill>
                <a:cs typeface="Arial"/>
              </a:rPr>
              <a:t>To </a:t>
            </a:r>
            <a:r>
              <a:rPr dirty="0">
                <a:solidFill>
                  <a:prstClr val="black"/>
                </a:solidFill>
                <a:cs typeface="Arial"/>
              </a:rPr>
              <a:t>display </a:t>
            </a:r>
            <a:r>
              <a:rPr spc="10" dirty="0">
                <a:solidFill>
                  <a:prstClr val="black"/>
                </a:solidFill>
                <a:cs typeface="Arial"/>
              </a:rPr>
              <a:t>the </a:t>
            </a:r>
            <a:r>
              <a:rPr spc="-5" dirty="0">
                <a:solidFill>
                  <a:prstClr val="black"/>
                </a:solidFill>
                <a:cs typeface="Arial"/>
              </a:rPr>
              <a:t>specific Approvers’ </a:t>
            </a:r>
            <a:r>
              <a:rPr dirty="0">
                <a:solidFill>
                  <a:prstClr val="black"/>
                </a:solidFill>
                <a:cs typeface="Arial"/>
              </a:rPr>
              <a:t>names </a:t>
            </a:r>
            <a:r>
              <a:rPr spc="-20" dirty="0">
                <a:solidFill>
                  <a:prstClr val="black"/>
                </a:solidFill>
                <a:cs typeface="Arial"/>
              </a:rPr>
              <a:t>for </a:t>
            </a:r>
            <a:r>
              <a:rPr spc="-25" dirty="0">
                <a:solidFill>
                  <a:prstClr val="black"/>
                </a:solidFill>
                <a:cs typeface="Arial"/>
              </a:rPr>
              <a:t>an </a:t>
            </a:r>
            <a:r>
              <a:rPr spc="-10" dirty="0" smtClean="0">
                <a:solidFill>
                  <a:prstClr val="black"/>
                </a:solidFill>
                <a:cs typeface="Arial"/>
              </a:rPr>
              <a:t>approval </a:t>
            </a:r>
            <a:r>
              <a:rPr spc="-20" dirty="0">
                <a:solidFill>
                  <a:prstClr val="black"/>
                </a:solidFill>
                <a:cs typeface="Arial"/>
              </a:rPr>
              <a:t>level, </a:t>
            </a:r>
            <a:r>
              <a:rPr spc="-5" dirty="0">
                <a:solidFill>
                  <a:prstClr val="black"/>
                </a:solidFill>
                <a:cs typeface="Arial"/>
              </a:rPr>
              <a:t>click </a:t>
            </a:r>
            <a:r>
              <a:rPr spc="10" dirty="0">
                <a:solidFill>
                  <a:prstClr val="black"/>
                </a:solidFill>
                <a:cs typeface="Arial"/>
              </a:rPr>
              <a:t>the </a:t>
            </a:r>
            <a:r>
              <a:rPr b="1" spc="10" dirty="0">
                <a:solidFill>
                  <a:prstClr val="black"/>
                </a:solidFill>
                <a:cs typeface="Arial"/>
              </a:rPr>
              <a:t>Multiple </a:t>
            </a:r>
            <a:r>
              <a:rPr b="1" spc="-5" dirty="0">
                <a:solidFill>
                  <a:prstClr val="black"/>
                </a:solidFill>
                <a:cs typeface="Arial"/>
              </a:rPr>
              <a:t>Approvers</a:t>
            </a:r>
            <a:r>
              <a:rPr b="1" spc="-90" dirty="0">
                <a:solidFill>
                  <a:prstClr val="black"/>
                </a:solidFill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cs typeface="Arial"/>
              </a:rPr>
              <a:t>link.</a:t>
            </a:r>
          </a:p>
        </p:txBody>
      </p:sp>
    </p:spTree>
    <p:extLst>
      <p:ext uri="{BB962C8B-B14F-4D97-AF65-F5344CB8AC3E}">
        <p14:creationId xmlns:p14="http://schemas.microsoft.com/office/powerpoint/2010/main" val="3869368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EMAIL NOTIFICATIONS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78366" y="939080"/>
            <a:ext cx="10830407" cy="6136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5080" indent="-212725">
              <a:lnSpc>
                <a:spcPts val="216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sz="2000" spc="5" dirty="0">
                <a:cs typeface="Arial"/>
              </a:rPr>
              <a:t>System-generated</a:t>
            </a:r>
            <a:r>
              <a:rPr sz="2000" spc="-135" dirty="0">
                <a:cs typeface="Arial"/>
              </a:rPr>
              <a:t> </a:t>
            </a:r>
            <a:r>
              <a:rPr sz="2000" spc="5" dirty="0">
                <a:cs typeface="Arial"/>
              </a:rPr>
              <a:t>notifications</a:t>
            </a:r>
            <a:r>
              <a:rPr sz="2000" spc="-130" dirty="0">
                <a:cs typeface="Arial"/>
              </a:rPr>
              <a:t> </a:t>
            </a:r>
            <a:r>
              <a:rPr sz="2000" spc="10" dirty="0">
                <a:cs typeface="Arial"/>
              </a:rPr>
              <a:t>confirm</a:t>
            </a:r>
            <a:r>
              <a:rPr sz="2000" spc="-85" dirty="0">
                <a:cs typeface="Arial"/>
              </a:rPr>
              <a:t> </a:t>
            </a:r>
            <a:r>
              <a:rPr sz="2000" spc="-10" dirty="0">
                <a:cs typeface="Arial"/>
              </a:rPr>
              <a:t>when</a:t>
            </a:r>
            <a:r>
              <a:rPr sz="2000" spc="5" dirty="0">
                <a:cs typeface="Arial"/>
              </a:rPr>
              <a:t> </a:t>
            </a:r>
            <a:r>
              <a:rPr sz="2000" spc="-5" dirty="0">
                <a:cs typeface="Arial"/>
              </a:rPr>
              <a:t>your</a:t>
            </a:r>
            <a:r>
              <a:rPr sz="2000" spc="-10" dirty="0">
                <a:cs typeface="Arial"/>
              </a:rPr>
              <a:t> </a:t>
            </a:r>
            <a:r>
              <a:rPr sz="2000" spc="10" dirty="0">
                <a:cs typeface="Arial"/>
              </a:rPr>
              <a:t>Position</a:t>
            </a:r>
            <a:r>
              <a:rPr sz="2000" spc="-100" dirty="0">
                <a:cs typeface="Arial"/>
              </a:rPr>
              <a:t> </a:t>
            </a:r>
            <a:r>
              <a:rPr sz="2000" spc="5" dirty="0" smtClean="0">
                <a:cs typeface="Arial"/>
              </a:rPr>
              <a:t>Control </a:t>
            </a:r>
            <a:r>
              <a:rPr sz="2000" spc="10" dirty="0">
                <a:cs typeface="Arial"/>
              </a:rPr>
              <a:t>transaction</a:t>
            </a:r>
            <a:r>
              <a:rPr sz="2000" spc="-135" dirty="0">
                <a:cs typeface="Arial"/>
              </a:rPr>
              <a:t> </a:t>
            </a:r>
            <a:r>
              <a:rPr sz="2000" spc="15" dirty="0">
                <a:cs typeface="Arial"/>
              </a:rPr>
              <a:t>is</a:t>
            </a:r>
            <a:r>
              <a:rPr sz="2000" spc="-55" dirty="0">
                <a:cs typeface="Arial"/>
              </a:rPr>
              <a:t> </a:t>
            </a:r>
            <a:r>
              <a:rPr sz="2000" spc="10" dirty="0" smtClean="0">
                <a:cs typeface="Arial"/>
              </a:rPr>
              <a:t>submitted</a:t>
            </a:r>
            <a:r>
              <a:rPr lang="en-US" sz="2000" spc="10" dirty="0" smtClean="0">
                <a:cs typeface="Arial"/>
              </a:rPr>
              <a:t>,</a:t>
            </a:r>
            <a:r>
              <a:rPr sz="2000" spc="-130" dirty="0" smtClean="0">
                <a:cs typeface="Arial"/>
              </a:rPr>
              <a:t> </a:t>
            </a:r>
            <a:r>
              <a:rPr sz="2000" spc="5" dirty="0">
                <a:cs typeface="Arial"/>
              </a:rPr>
              <a:t>and</a:t>
            </a:r>
            <a:r>
              <a:rPr sz="2000" spc="-25" dirty="0">
                <a:cs typeface="Arial"/>
              </a:rPr>
              <a:t> </a:t>
            </a:r>
            <a:r>
              <a:rPr sz="2000" spc="-10" dirty="0">
                <a:cs typeface="Arial"/>
              </a:rPr>
              <a:t>when</a:t>
            </a:r>
            <a:r>
              <a:rPr sz="2000" spc="50" dirty="0">
                <a:cs typeface="Arial"/>
              </a:rPr>
              <a:t> </a:t>
            </a:r>
            <a:r>
              <a:rPr sz="2000" spc="10" dirty="0">
                <a:cs typeface="Arial"/>
              </a:rPr>
              <a:t>it</a:t>
            </a:r>
            <a:r>
              <a:rPr sz="2000" spc="-40" dirty="0">
                <a:cs typeface="Arial"/>
              </a:rPr>
              <a:t> </a:t>
            </a:r>
            <a:r>
              <a:rPr sz="2000" spc="15" dirty="0">
                <a:cs typeface="Arial"/>
              </a:rPr>
              <a:t>is</a:t>
            </a:r>
            <a:r>
              <a:rPr sz="2000" spc="-55" dirty="0">
                <a:cs typeface="Arial"/>
              </a:rPr>
              <a:t> </a:t>
            </a:r>
            <a:r>
              <a:rPr sz="2000" spc="5" dirty="0">
                <a:cs typeface="Arial"/>
              </a:rPr>
              <a:t>approved.</a:t>
            </a:r>
            <a:endParaRPr sz="2000" dirty="0"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1726003" y="1768135"/>
            <a:ext cx="6400799" cy="220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3367351" y="3848395"/>
            <a:ext cx="6400799" cy="2203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9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94" y="1665850"/>
            <a:ext cx="8627252" cy="43225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CLONE AN EXISTING POSITION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791" y="978408"/>
            <a:ext cx="11252937" cy="364907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66688" marR="5080" indent="-153988">
              <a:lnSpc>
                <a:spcPts val="2590"/>
              </a:lnSpc>
              <a:spcBef>
                <a:spcPts val="439"/>
              </a:spcBef>
              <a:buFont typeface="Arial" panose="020B0604020202020204" pitchFamily="34" charset="0"/>
              <a:buChar char="•"/>
            </a:pPr>
            <a:r>
              <a:rPr sz="2000" spc="-65" dirty="0">
                <a:cs typeface="Arial"/>
              </a:rPr>
              <a:t>You </a:t>
            </a:r>
            <a:r>
              <a:rPr sz="2000" spc="5" dirty="0">
                <a:cs typeface="Arial"/>
              </a:rPr>
              <a:t>can </a:t>
            </a:r>
            <a:r>
              <a:rPr lang="en-US" sz="2000" dirty="0" smtClean="0">
                <a:cs typeface="Arial"/>
              </a:rPr>
              <a:t>clone</a:t>
            </a:r>
            <a:r>
              <a:rPr sz="2000" dirty="0" smtClean="0">
                <a:cs typeface="Arial"/>
              </a:rPr>
              <a:t> </a:t>
            </a:r>
            <a:r>
              <a:rPr sz="2000" spc="5" dirty="0">
                <a:cs typeface="Arial"/>
              </a:rPr>
              <a:t>information </a:t>
            </a:r>
            <a:r>
              <a:rPr sz="2000" dirty="0">
                <a:cs typeface="Arial"/>
              </a:rPr>
              <a:t>from an </a:t>
            </a:r>
            <a:r>
              <a:rPr sz="2000" spc="-5" dirty="0">
                <a:cs typeface="Arial"/>
              </a:rPr>
              <a:t>existing </a:t>
            </a:r>
            <a:r>
              <a:rPr sz="2000" dirty="0">
                <a:cs typeface="Arial"/>
              </a:rPr>
              <a:t>position</a:t>
            </a:r>
            <a:r>
              <a:rPr sz="2000" spc="-145" dirty="0">
                <a:cs typeface="Arial"/>
              </a:rPr>
              <a:t> </a:t>
            </a:r>
            <a:r>
              <a:rPr sz="2000" dirty="0" smtClean="0">
                <a:cs typeface="Arial"/>
              </a:rPr>
              <a:t>in </a:t>
            </a:r>
            <a:r>
              <a:rPr sz="2000" dirty="0">
                <a:cs typeface="Arial"/>
              </a:rPr>
              <a:t>UCPath </a:t>
            </a:r>
            <a:r>
              <a:rPr sz="2000" spc="10" dirty="0">
                <a:cs typeface="Arial"/>
              </a:rPr>
              <a:t>to </a:t>
            </a:r>
            <a:r>
              <a:rPr sz="2000" dirty="0">
                <a:cs typeface="Arial"/>
              </a:rPr>
              <a:t>initiate </a:t>
            </a:r>
            <a:r>
              <a:rPr sz="2000" spc="5" dirty="0">
                <a:cs typeface="Arial"/>
              </a:rPr>
              <a:t>a </a:t>
            </a:r>
            <a:r>
              <a:rPr sz="2000" spc="-5" dirty="0">
                <a:cs typeface="Arial"/>
              </a:rPr>
              <a:t>request </a:t>
            </a:r>
            <a:r>
              <a:rPr sz="2000" dirty="0">
                <a:cs typeface="Arial"/>
              </a:rPr>
              <a:t>for </a:t>
            </a:r>
            <a:r>
              <a:rPr sz="2000" spc="5" dirty="0">
                <a:cs typeface="Arial"/>
              </a:rPr>
              <a:t>a </a:t>
            </a:r>
            <a:r>
              <a:rPr sz="2000" dirty="0">
                <a:cs typeface="Arial"/>
              </a:rPr>
              <a:t>new</a:t>
            </a:r>
            <a:r>
              <a:rPr sz="2000" spc="-165" dirty="0">
                <a:cs typeface="Arial"/>
              </a:rPr>
              <a:t> </a:t>
            </a:r>
            <a:r>
              <a:rPr sz="2000" spc="-5" dirty="0">
                <a:cs typeface="Arial"/>
              </a:rPr>
              <a:t>one.</a:t>
            </a:r>
            <a:endParaRPr sz="2000" dirty="0">
              <a:cs typeface="Arial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8741124" y="2937511"/>
            <a:ext cx="1343946" cy="267538"/>
          </a:xfrm>
          <a:custGeom>
            <a:avLst/>
            <a:gdLst/>
            <a:ahLst/>
            <a:cxnLst/>
            <a:rect l="l" t="t" r="r" b="b"/>
            <a:pathLst>
              <a:path w="1252854" h="247014">
                <a:moveTo>
                  <a:pt x="0" y="0"/>
                </a:moveTo>
                <a:lnTo>
                  <a:pt x="1252727" y="0"/>
                </a:lnTo>
                <a:lnTo>
                  <a:pt x="1252727" y="246887"/>
                </a:lnTo>
                <a:lnTo>
                  <a:pt x="0" y="246887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9"/>
          <p:cNvSpPr/>
          <p:nvPr/>
        </p:nvSpPr>
        <p:spPr>
          <a:xfrm flipV="1">
            <a:off x="9498330" y="2308860"/>
            <a:ext cx="922020" cy="521970"/>
          </a:xfrm>
          <a:custGeom>
            <a:avLst/>
            <a:gdLst/>
            <a:ahLst/>
            <a:cxnLst/>
            <a:rect l="l" t="t" r="r" b="b"/>
            <a:pathLst>
              <a:path w="10159" h="238125">
                <a:moveTo>
                  <a:pt x="0" y="0"/>
                </a:moveTo>
                <a:lnTo>
                  <a:pt x="9715" y="237756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0"/>
          <p:cNvSpPr/>
          <p:nvPr/>
        </p:nvSpPr>
        <p:spPr>
          <a:xfrm rot="3599524">
            <a:off x="9403264" y="2775477"/>
            <a:ext cx="137160" cy="140335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137045" y="0"/>
                </a:moveTo>
                <a:lnTo>
                  <a:pt x="0" y="5600"/>
                </a:lnTo>
                <a:lnTo>
                  <a:pt x="74117" y="139852"/>
                </a:lnTo>
                <a:lnTo>
                  <a:pt x="13704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0382190" y="1709765"/>
            <a:ext cx="1564005" cy="1305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7785" marR="50165" indent="-635" algn="ctr">
              <a:lnSpc>
                <a:spcPct val="100499"/>
              </a:lnSpc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cs typeface="Arial"/>
              </a:rPr>
              <a:t>Click </a:t>
            </a:r>
            <a:r>
              <a:rPr sz="1400" b="1" spc="5" dirty="0" smtClean="0">
                <a:solidFill>
                  <a:prstClr val="black"/>
                </a:solidFill>
                <a:cs typeface="Arial"/>
              </a:rPr>
              <a:t>Initialize</a:t>
            </a:r>
            <a:r>
              <a:rPr lang="en-US" sz="1400" b="1" spc="5" dirty="0" smtClean="0">
                <a:solidFill>
                  <a:prstClr val="black"/>
                </a:solidFill>
                <a:cs typeface="Arial"/>
              </a:rPr>
              <a:t> (cloning feature)</a:t>
            </a:r>
            <a:r>
              <a:rPr sz="1400" b="1" spc="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sz="1400" spc="5" dirty="0">
                <a:solidFill>
                  <a:prstClr val="black"/>
                </a:solidFill>
                <a:cs typeface="Arial"/>
              </a:rPr>
              <a:t>to </a:t>
            </a:r>
            <a:r>
              <a:rPr sz="1400" dirty="0">
                <a:solidFill>
                  <a:prstClr val="black"/>
                </a:solidFill>
                <a:cs typeface="Arial"/>
              </a:rPr>
              <a:t>begin </a:t>
            </a:r>
            <a:r>
              <a:rPr sz="1400" spc="10" dirty="0" smtClean="0">
                <a:solidFill>
                  <a:prstClr val="black"/>
                </a:solidFill>
                <a:cs typeface="Arial"/>
              </a:rPr>
              <a:t>the </a:t>
            </a:r>
            <a:r>
              <a:rPr sz="1400" dirty="0">
                <a:solidFill>
                  <a:prstClr val="black"/>
                </a:solidFill>
                <a:cs typeface="Arial"/>
              </a:rPr>
              <a:t>steps </a:t>
            </a:r>
            <a:r>
              <a:rPr sz="1400" spc="-20" dirty="0">
                <a:solidFill>
                  <a:prstClr val="black"/>
                </a:solidFill>
                <a:cs typeface="Arial"/>
              </a:rPr>
              <a:t>for </a:t>
            </a:r>
            <a:r>
              <a:rPr sz="1400" spc="-5" dirty="0" smtClean="0">
                <a:solidFill>
                  <a:prstClr val="black"/>
                </a:solidFill>
                <a:cs typeface="Arial"/>
              </a:rPr>
              <a:t>c</a:t>
            </a: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loning</a:t>
            </a:r>
            <a:r>
              <a:rPr sz="1400" spc="-13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cs typeface="Arial"/>
              </a:rPr>
              <a:t>data  </a:t>
            </a:r>
            <a:r>
              <a:rPr sz="1400" spc="-15" dirty="0">
                <a:solidFill>
                  <a:prstClr val="black"/>
                </a:solidFill>
                <a:cs typeface="Arial"/>
              </a:rPr>
              <a:t>from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an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existing</a:t>
            </a:r>
            <a:r>
              <a:rPr sz="1400" spc="15" dirty="0">
                <a:solidFill>
                  <a:prstClr val="black"/>
                </a:solidFill>
                <a:cs typeface="Arial"/>
              </a:rPr>
              <a:t> </a:t>
            </a:r>
            <a:r>
              <a:rPr sz="1400" dirty="0" smtClean="0">
                <a:solidFill>
                  <a:prstClr val="black"/>
                </a:solidFill>
                <a:cs typeface="Arial"/>
              </a:rPr>
              <a:t>posit</a:t>
            </a:r>
            <a:r>
              <a:rPr lang="en-US" sz="1400" dirty="0" smtClean="0">
                <a:solidFill>
                  <a:prstClr val="black"/>
                </a:solidFill>
                <a:cs typeface="Arial"/>
              </a:rPr>
              <a:t>i</a:t>
            </a:r>
            <a:r>
              <a:rPr sz="1400" dirty="0" smtClean="0">
                <a:solidFill>
                  <a:prstClr val="black"/>
                </a:solidFill>
                <a:cs typeface="Arial"/>
              </a:rPr>
              <a:t>on</a:t>
            </a:r>
            <a:r>
              <a:rPr sz="1400" dirty="0">
                <a:solidFill>
                  <a:prstClr val="black"/>
                </a:solidFill>
                <a:cs typeface="Arial"/>
              </a:rPr>
              <a:t>.</a:t>
            </a:r>
          </a:p>
        </p:txBody>
      </p:sp>
      <p:sp>
        <p:nvSpPr>
          <p:cNvPr id="11" name="object 12"/>
          <p:cNvSpPr/>
          <p:nvPr/>
        </p:nvSpPr>
        <p:spPr>
          <a:xfrm>
            <a:off x="3982066" y="3510117"/>
            <a:ext cx="3345622" cy="18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7184894" y="4552437"/>
            <a:ext cx="749300" cy="6985"/>
          </a:xfrm>
          <a:custGeom>
            <a:avLst/>
            <a:gdLst/>
            <a:ahLst/>
            <a:cxnLst/>
            <a:rect l="l" t="t" r="r" b="b"/>
            <a:pathLst>
              <a:path w="749300" h="6985">
                <a:moveTo>
                  <a:pt x="749249" y="0"/>
                </a:moveTo>
                <a:lnTo>
                  <a:pt x="0" y="6451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7061452" y="4490182"/>
            <a:ext cx="137795" cy="137160"/>
          </a:xfrm>
          <a:custGeom>
            <a:avLst/>
            <a:gdLst/>
            <a:ahLst/>
            <a:cxnLst/>
            <a:rect l="l" t="t" r="r" b="b"/>
            <a:pathLst>
              <a:path w="137795" h="137160">
                <a:moveTo>
                  <a:pt x="136563" y="0"/>
                </a:moveTo>
                <a:lnTo>
                  <a:pt x="0" y="69761"/>
                </a:lnTo>
                <a:lnTo>
                  <a:pt x="137744" y="137159"/>
                </a:lnTo>
                <a:lnTo>
                  <a:pt x="1365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7568768" y="4272263"/>
            <a:ext cx="1995170" cy="1306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1400" spc="-5" dirty="0">
                <a:solidFill>
                  <a:prstClr val="black"/>
                </a:solidFill>
                <a:cs typeface="Arial"/>
              </a:rPr>
              <a:t>The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system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displays </a:t>
            </a:r>
            <a:r>
              <a:rPr sz="1400" spc="10" dirty="0">
                <a:solidFill>
                  <a:prstClr val="black"/>
                </a:solidFill>
                <a:cs typeface="Arial"/>
              </a:rPr>
              <a:t>the </a:t>
            </a:r>
            <a:r>
              <a:rPr sz="1400" b="1" dirty="0">
                <a:solidFill>
                  <a:prstClr val="black"/>
                </a:solidFill>
                <a:cs typeface="Arial"/>
              </a:rPr>
              <a:t>Default </a:t>
            </a:r>
            <a:r>
              <a:rPr sz="1400" b="1" spc="-5" dirty="0" smtClean="0">
                <a:solidFill>
                  <a:prstClr val="black"/>
                </a:solidFill>
                <a:cs typeface="Arial"/>
              </a:rPr>
              <a:t>Position </a:t>
            </a:r>
            <a:r>
              <a:rPr sz="1400" b="1" dirty="0">
                <a:solidFill>
                  <a:prstClr val="black"/>
                </a:solidFill>
                <a:cs typeface="Arial"/>
              </a:rPr>
              <a:t>Data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dialog box,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which </a:t>
            </a:r>
            <a:r>
              <a:rPr sz="1400" spc="-20" dirty="0" smtClean="0">
                <a:solidFill>
                  <a:prstClr val="black"/>
                </a:solidFill>
                <a:cs typeface="Arial"/>
              </a:rPr>
              <a:t>you </a:t>
            </a:r>
            <a:r>
              <a:rPr sz="1400" spc="5" dirty="0">
                <a:solidFill>
                  <a:prstClr val="black"/>
                </a:solidFill>
                <a:cs typeface="Arial"/>
              </a:rPr>
              <a:t>use to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specify </a:t>
            </a:r>
            <a:r>
              <a:rPr sz="1400" spc="10" dirty="0">
                <a:solidFill>
                  <a:prstClr val="black"/>
                </a:solidFill>
                <a:cs typeface="Arial"/>
              </a:rPr>
              <a:t>the </a:t>
            </a:r>
            <a:r>
              <a:rPr sz="1400" spc="-5" dirty="0">
                <a:solidFill>
                  <a:prstClr val="black"/>
                </a:solidFill>
                <a:cs typeface="Arial"/>
              </a:rPr>
              <a:t>position</a:t>
            </a:r>
            <a:r>
              <a:rPr sz="1400" spc="-175" dirty="0">
                <a:solidFill>
                  <a:prstClr val="black"/>
                </a:solidFill>
                <a:cs typeface="Arial"/>
              </a:rPr>
              <a:t> </a:t>
            </a:r>
            <a:r>
              <a:rPr sz="1400" spc="-20" dirty="0">
                <a:solidFill>
                  <a:prstClr val="black"/>
                </a:solidFill>
                <a:cs typeface="Arial"/>
              </a:rPr>
              <a:t>from </a:t>
            </a:r>
            <a:r>
              <a:rPr sz="1400" spc="-5" dirty="0" smtClean="0">
                <a:solidFill>
                  <a:prstClr val="black"/>
                </a:solidFill>
                <a:cs typeface="Arial"/>
              </a:rPr>
              <a:t>which </a:t>
            </a:r>
            <a:r>
              <a:rPr sz="1400" spc="-20" dirty="0">
                <a:solidFill>
                  <a:prstClr val="black"/>
                </a:solidFill>
                <a:cs typeface="Arial"/>
              </a:rPr>
              <a:t>you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want </a:t>
            </a:r>
            <a:r>
              <a:rPr sz="1400" spc="5" dirty="0">
                <a:solidFill>
                  <a:prstClr val="black"/>
                </a:solidFill>
                <a:cs typeface="Arial"/>
              </a:rPr>
              <a:t>to </a:t>
            </a:r>
            <a:r>
              <a:rPr sz="1400" dirty="0" smtClean="0">
                <a:solidFill>
                  <a:prstClr val="black"/>
                </a:solidFill>
                <a:cs typeface="Arial"/>
              </a:rPr>
              <a:t>c</a:t>
            </a:r>
            <a:r>
              <a:rPr lang="en-US" sz="1400" dirty="0" smtClean="0">
                <a:solidFill>
                  <a:prstClr val="black"/>
                </a:solidFill>
                <a:cs typeface="Arial"/>
              </a:rPr>
              <a:t>lone the</a:t>
            </a:r>
            <a:r>
              <a:rPr sz="1400" spc="-1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sz="1400" spc="-10" dirty="0">
                <a:solidFill>
                  <a:prstClr val="black"/>
                </a:solidFill>
                <a:cs typeface="Arial"/>
              </a:rPr>
              <a:t>data.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369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152144"/>
            <a:ext cx="8425028" cy="408736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         Vacant Positions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21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UPDATE VACANT POSITION - OVERVIEW 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433" y="3814155"/>
            <a:ext cx="10256129" cy="194732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lnSpc>
                <a:spcPts val="287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5" dirty="0" smtClean="0">
                <a:solidFill>
                  <a:schemeClr val="accent5"/>
                </a:solidFill>
                <a:cs typeface="Arial"/>
              </a:rPr>
              <a:t>Remember</a:t>
            </a:r>
            <a:r>
              <a:rPr sz="2000" b="1" spc="5" dirty="0">
                <a:solidFill>
                  <a:schemeClr val="accent5"/>
                </a:solidFill>
                <a:cs typeface="Arial"/>
              </a:rPr>
              <a:t>:</a:t>
            </a:r>
            <a:endParaRPr sz="2000" b="1" dirty="0">
              <a:solidFill>
                <a:schemeClr val="accent5"/>
              </a:solidFill>
              <a:cs typeface="Arial"/>
            </a:endParaRPr>
          </a:p>
          <a:p>
            <a:pPr marL="812800" lvl="1" indent="-342900">
              <a:lnSpc>
                <a:spcPts val="2375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000" spc="-5" dirty="0">
                <a:cs typeface="Arial"/>
              </a:rPr>
              <a:t>Updates to a </a:t>
            </a:r>
            <a:r>
              <a:rPr sz="2000" spc="5" dirty="0">
                <a:cs typeface="Arial"/>
              </a:rPr>
              <a:t>filled </a:t>
            </a:r>
            <a:r>
              <a:rPr sz="2000" dirty="0">
                <a:cs typeface="Arial"/>
              </a:rPr>
              <a:t>position must </a:t>
            </a:r>
            <a:r>
              <a:rPr sz="2000" spc="-5" dirty="0">
                <a:cs typeface="Arial"/>
              </a:rPr>
              <a:t>be </a:t>
            </a:r>
            <a:r>
              <a:rPr sz="2000" dirty="0">
                <a:cs typeface="Arial"/>
              </a:rPr>
              <a:t>completed using</a:t>
            </a:r>
            <a:r>
              <a:rPr sz="2000" spc="-105" dirty="0">
                <a:cs typeface="Arial"/>
              </a:rPr>
              <a:t> </a:t>
            </a:r>
            <a:r>
              <a:rPr sz="2000" spc="-5" dirty="0">
                <a:cs typeface="Arial"/>
              </a:rPr>
              <a:t>a</a:t>
            </a:r>
            <a:endParaRPr sz="2000" dirty="0">
              <a:cs typeface="Arial"/>
            </a:endParaRPr>
          </a:p>
          <a:p>
            <a:pPr marL="855663">
              <a:lnSpc>
                <a:spcPts val="2360"/>
              </a:lnSpc>
            </a:pPr>
            <a:r>
              <a:rPr sz="2000" b="1" spc="-15" dirty="0">
                <a:cs typeface="Arial"/>
              </a:rPr>
              <a:t>PayPath </a:t>
            </a:r>
            <a:r>
              <a:rPr sz="2000" b="1" spc="-25" dirty="0">
                <a:cs typeface="Arial"/>
              </a:rPr>
              <a:t>Actions</a:t>
            </a:r>
            <a:r>
              <a:rPr sz="2000" b="1" spc="185" dirty="0">
                <a:cs typeface="Arial"/>
              </a:rPr>
              <a:t> </a:t>
            </a:r>
            <a:r>
              <a:rPr sz="2000" dirty="0" smtClean="0">
                <a:cs typeface="Arial"/>
              </a:rPr>
              <a:t>transaction</a:t>
            </a:r>
            <a:r>
              <a:rPr lang="en-US" sz="2000" dirty="0" smtClean="0">
                <a:cs typeface="Arial"/>
              </a:rPr>
              <a:t>, which we will cover in Phase 2.</a:t>
            </a:r>
            <a:endParaRPr sz="2000" dirty="0">
              <a:cs typeface="Arial"/>
            </a:endParaRPr>
          </a:p>
          <a:p>
            <a:pPr marL="812800" marR="147955" lvl="1" indent="-342900">
              <a:lnSpc>
                <a:spcPts val="212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000" spc="-5" dirty="0">
                <a:cs typeface="Arial"/>
              </a:rPr>
              <a:t>Updates to a </a:t>
            </a:r>
            <a:r>
              <a:rPr sz="2000" dirty="0">
                <a:cs typeface="Arial"/>
              </a:rPr>
              <a:t>multi-headcount position must </a:t>
            </a:r>
            <a:r>
              <a:rPr sz="2000" spc="-5" dirty="0">
                <a:cs typeface="Arial"/>
              </a:rPr>
              <a:t>be </a:t>
            </a:r>
            <a:r>
              <a:rPr sz="2000" spc="-5" dirty="0" smtClean="0">
                <a:cs typeface="Arial"/>
              </a:rPr>
              <a:t>made </a:t>
            </a:r>
            <a:r>
              <a:rPr sz="2000" dirty="0">
                <a:cs typeface="Arial"/>
              </a:rPr>
              <a:t>directly </a:t>
            </a:r>
            <a:r>
              <a:rPr sz="2000" spc="5" dirty="0">
                <a:cs typeface="Arial"/>
              </a:rPr>
              <a:t>in </a:t>
            </a:r>
            <a:r>
              <a:rPr sz="2000" spc="-5" dirty="0">
                <a:cs typeface="Arial"/>
              </a:rPr>
              <a:t>the </a:t>
            </a:r>
            <a:r>
              <a:rPr sz="2000" b="1" spc="-20" dirty="0">
                <a:cs typeface="Arial"/>
              </a:rPr>
              <a:t>Add</a:t>
            </a:r>
            <a:r>
              <a:rPr sz="2000" b="1" spc="-20" dirty="0" smtClean="0">
                <a:cs typeface="Arial"/>
              </a:rPr>
              <a:t>/</a:t>
            </a:r>
            <a:r>
              <a:rPr lang="en-US" sz="2000" b="1" spc="-20" dirty="0" smtClean="0">
                <a:cs typeface="Arial"/>
              </a:rPr>
              <a:t> </a:t>
            </a:r>
            <a:r>
              <a:rPr sz="2000" b="1" spc="-20" dirty="0" smtClean="0">
                <a:cs typeface="Arial"/>
              </a:rPr>
              <a:t>Update </a:t>
            </a:r>
            <a:r>
              <a:rPr sz="2000" b="1" spc="-5" dirty="0">
                <a:cs typeface="Arial"/>
              </a:rPr>
              <a:t>Position </a:t>
            </a:r>
            <a:r>
              <a:rPr sz="2000" b="1" spc="-10" dirty="0">
                <a:cs typeface="Arial"/>
              </a:rPr>
              <a:t>Info </a:t>
            </a:r>
            <a:r>
              <a:rPr sz="2000" spc="-5" dirty="0">
                <a:cs typeface="Arial"/>
              </a:rPr>
              <a:t>component by a </a:t>
            </a:r>
            <a:r>
              <a:rPr sz="2000" dirty="0" smtClean="0">
                <a:cs typeface="Arial"/>
              </a:rPr>
              <a:t>Position</a:t>
            </a:r>
            <a:r>
              <a:rPr sz="2000" spc="-185" dirty="0" smtClean="0">
                <a:cs typeface="Arial"/>
              </a:rPr>
              <a:t> </a:t>
            </a:r>
            <a:r>
              <a:rPr sz="2000" spc="-10" dirty="0" smtClean="0">
                <a:cs typeface="Arial"/>
              </a:rPr>
              <a:t>Administrator</a:t>
            </a:r>
            <a:r>
              <a:rPr lang="en-US" sz="2000" spc="-10" dirty="0" smtClean="0">
                <a:cs typeface="Arial"/>
              </a:rPr>
              <a:t>, which must be sent to the SSC.  </a:t>
            </a:r>
            <a:endParaRPr sz="2000" dirty="0"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3578418"/>
              </p:ext>
            </p:extLst>
          </p:nvPr>
        </p:nvGraphicFramePr>
        <p:xfrm>
          <a:off x="667433" y="635508"/>
          <a:ext cx="10256129" cy="335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26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74926" y="840806"/>
            <a:ext cx="8425028" cy="479189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1AB00"/>
                </a:solidFill>
              </a:rPr>
              <a:t>Key System Steps To Update     Vacant Positions</a:t>
            </a:r>
            <a:endParaRPr lang="en-US" sz="7200" b="1" dirty="0">
              <a:solidFill>
                <a:srgbClr val="F1A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92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UPDATE VACANT POSITION – KEY SYSTEM STEPS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7" name="object 3"/>
          <p:cNvSpPr/>
          <p:nvPr/>
        </p:nvSpPr>
        <p:spPr>
          <a:xfrm>
            <a:off x="1814052" y="1135626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5715000" y="0"/>
                </a:moveTo>
                <a:lnTo>
                  <a:pt x="5715000" y="1257300"/>
                </a:lnTo>
                <a:lnTo>
                  <a:pt x="0" y="1257300"/>
                </a:lnTo>
                <a:lnTo>
                  <a:pt x="0" y="3771900"/>
                </a:lnTo>
                <a:lnTo>
                  <a:pt x="5715000" y="3771900"/>
                </a:lnTo>
                <a:lnTo>
                  <a:pt x="5715000" y="5029200"/>
                </a:lnTo>
                <a:lnTo>
                  <a:pt x="8229600" y="2514600"/>
                </a:lnTo>
                <a:lnTo>
                  <a:pt x="5715000" y="0"/>
                </a:lnTo>
                <a:close/>
              </a:path>
            </a:pathLst>
          </a:custGeom>
          <a:solidFill>
            <a:srgbClr val="CC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1820910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10" h="2057400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830311"/>
                </a:lnTo>
                <a:lnTo>
                  <a:pt x="4613" y="1876076"/>
                </a:lnTo>
                <a:lnTo>
                  <a:pt x="17844" y="1918702"/>
                </a:lnTo>
                <a:lnTo>
                  <a:pt x="38780" y="1957276"/>
                </a:lnTo>
                <a:lnTo>
                  <a:pt x="66508" y="1990885"/>
                </a:lnTo>
                <a:lnTo>
                  <a:pt x="100114" y="2018615"/>
                </a:lnTo>
                <a:lnTo>
                  <a:pt x="138686" y="2039553"/>
                </a:lnTo>
                <a:lnTo>
                  <a:pt x="181311" y="2052786"/>
                </a:lnTo>
                <a:lnTo>
                  <a:pt x="227076" y="2057400"/>
                </a:lnTo>
                <a:lnTo>
                  <a:pt x="1135380" y="2057400"/>
                </a:lnTo>
                <a:lnTo>
                  <a:pt x="1181144" y="2052786"/>
                </a:lnTo>
                <a:lnTo>
                  <a:pt x="1223769" y="2039553"/>
                </a:lnTo>
                <a:lnTo>
                  <a:pt x="1262341" y="2018615"/>
                </a:lnTo>
                <a:lnTo>
                  <a:pt x="1295947" y="1990885"/>
                </a:lnTo>
                <a:lnTo>
                  <a:pt x="1323675" y="1957276"/>
                </a:lnTo>
                <a:lnTo>
                  <a:pt x="1344611" y="1918702"/>
                </a:lnTo>
                <a:lnTo>
                  <a:pt x="1357842" y="1876076"/>
                </a:lnTo>
                <a:lnTo>
                  <a:pt x="1362456" y="183031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1820910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10" h="2057400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830311"/>
                </a:lnTo>
                <a:lnTo>
                  <a:pt x="1357842" y="1876076"/>
                </a:lnTo>
                <a:lnTo>
                  <a:pt x="1344611" y="1918702"/>
                </a:lnTo>
                <a:lnTo>
                  <a:pt x="1323675" y="1957276"/>
                </a:lnTo>
                <a:lnTo>
                  <a:pt x="1295947" y="1990885"/>
                </a:lnTo>
                <a:lnTo>
                  <a:pt x="1262341" y="2018615"/>
                </a:lnTo>
                <a:lnTo>
                  <a:pt x="1223769" y="2039553"/>
                </a:lnTo>
                <a:lnTo>
                  <a:pt x="1181144" y="2052786"/>
                </a:lnTo>
                <a:lnTo>
                  <a:pt x="1135380" y="2057400"/>
                </a:lnTo>
                <a:lnTo>
                  <a:pt x="227076" y="2057400"/>
                </a:lnTo>
                <a:lnTo>
                  <a:pt x="181311" y="2052786"/>
                </a:lnTo>
                <a:lnTo>
                  <a:pt x="138686" y="2039553"/>
                </a:lnTo>
                <a:lnTo>
                  <a:pt x="100114" y="2018615"/>
                </a:lnTo>
                <a:lnTo>
                  <a:pt x="66508" y="1990885"/>
                </a:lnTo>
                <a:lnTo>
                  <a:pt x="38780" y="1957276"/>
                </a:lnTo>
                <a:lnTo>
                  <a:pt x="17844" y="1918702"/>
                </a:lnTo>
                <a:lnTo>
                  <a:pt x="4613" y="1876076"/>
                </a:lnTo>
                <a:lnTo>
                  <a:pt x="0" y="183031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 txBox="1"/>
          <p:nvPr/>
        </p:nvSpPr>
        <p:spPr>
          <a:xfrm>
            <a:off x="1921624" y="3044181"/>
            <a:ext cx="1152525" cy="11995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-635" algn="ctr">
              <a:lnSpc>
                <a:spcPts val="1839"/>
              </a:lnSpc>
              <a:spcBef>
                <a:spcPts val="210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Navigate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550" b="1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pd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b="1" spc="10" dirty="0">
                <a:solidFill>
                  <a:srgbClr val="FFFFFF"/>
                </a:solidFill>
                <a:latin typeface="Arial"/>
                <a:cs typeface="Arial"/>
              </a:rPr>
              <a:t>e  Position  </a:t>
            </a:r>
            <a:r>
              <a:rPr sz="1550" b="1" spc="5" dirty="0">
                <a:solidFill>
                  <a:srgbClr val="FFFFFF"/>
                </a:solidFill>
                <a:latin typeface="Arial"/>
                <a:cs typeface="Arial"/>
              </a:rPr>
              <a:t>Request  </a:t>
            </a:r>
            <a:r>
              <a:rPr sz="1550" spc="2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3535409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10" h="2057400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830311"/>
                </a:lnTo>
                <a:lnTo>
                  <a:pt x="4613" y="1876076"/>
                </a:lnTo>
                <a:lnTo>
                  <a:pt x="17844" y="1918702"/>
                </a:lnTo>
                <a:lnTo>
                  <a:pt x="38780" y="1957276"/>
                </a:lnTo>
                <a:lnTo>
                  <a:pt x="66508" y="1990885"/>
                </a:lnTo>
                <a:lnTo>
                  <a:pt x="100114" y="2018615"/>
                </a:lnTo>
                <a:lnTo>
                  <a:pt x="138686" y="2039553"/>
                </a:lnTo>
                <a:lnTo>
                  <a:pt x="181311" y="2052786"/>
                </a:lnTo>
                <a:lnTo>
                  <a:pt x="227076" y="2057400"/>
                </a:lnTo>
                <a:lnTo>
                  <a:pt x="1135380" y="2057400"/>
                </a:lnTo>
                <a:lnTo>
                  <a:pt x="1181144" y="2052786"/>
                </a:lnTo>
                <a:lnTo>
                  <a:pt x="1223769" y="2039553"/>
                </a:lnTo>
                <a:lnTo>
                  <a:pt x="1262341" y="2018615"/>
                </a:lnTo>
                <a:lnTo>
                  <a:pt x="1295947" y="1990885"/>
                </a:lnTo>
                <a:lnTo>
                  <a:pt x="1323675" y="1957276"/>
                </a:lnTo>
                <a:lnTo>
                  <a:pt x="1344611" y="1918702"/>
                </a:lnTo>
                <a:lnTo>
                  <a:pt x="1357842" y="1876076"/>
                </a:lnTo>
                <a:lnTo>
                  <a:pt x="1362456" y="183031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3535409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10" h="2057400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830311"/>
                </a:lnTo>
                <a:lnTo>
                  <a:pt x="1357842" y="1876076"/>
                </a:lnTo>
                <a:lnTo>
                  <a:pt x="1344611" y="1918702"/>
                </a:lnTo>
                <a:lnTo>
                  <a:pt x="1323675" y="1957276"/>
                </a:lnTo>
                <a:lnTo>
                  <a:pt x="1295947" y="1990885"/>
                </a:lnTo>
                <a:lnTo>
                  <a:pt x="1262341" y="2018615"/>
                </a:lnTo>
                <a:lnTo>
                  <a:pt x="1223769" y="2039553"/>
                </a:lnTo>
                <a:lnTo>
                  <a:pt x="1181144" y="2052786"/>
                </a:lnTo>
                <a:lnTo>
                  <a:pt x="1135380" y="2057400"/>
                </a:lnTo>
                <a:lnTo>
                  <a:pt x="227076" y="2057400"/>
                </a:lnTo>
                <a:lnTo>
                  <a:pt x="181311" y="2052786"/>
                </a:lnTo>
                <a:lnTo>
                  <a:pt x="138686" y="2039553"/>
                </a:lnTo>
                <a:lnTo>
                  <a:pt x="100114" y="2018615"/>
                </a:lnTo>
                <a:lnTo>
                  <a:pt x="66508" y="1990885"/>
                </a:lnTo>
                <a:lnTo>
                  <a:pt x="38780" y="1957276"/>
                </a:lnTo>
                <a:lnTo>
                  <a:pt x="17844" y="1918702"/>
                </a:lnTo>
                <a:lnTo>
                  <a:pt x="4613" y="1876076"/>
                </a:lnTo>
                <a:lnTo>
                  <a:pt x="0" y="183031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 txBox="1"/>
          <p:nvPr/>
        </p:nvSpPr>
        <p:spPr>
          <a:xfrm>
            <a:off x="3732472" y="2927342"/>
            <a:ext cx="962660" cy="14331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1270" algn="ctr">
              <a:lnSpc>
                <a:spcPts val="1839"/>
              </a:lnSpc>
              <a:spcBef>
                <a:spcPts val="210"/>
              </a:spcBef>
            </a:pP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Select  </a:t>
            </a: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Update 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Vacant  </a:t>
            </a:r>
            <a:r>
              <a:rPr sz="1550" b="1" spc="10" dirty="0">
                <a:solidFill>
                  <a:srgbClr val="FFFFFF"/>
                </a:solidFill>
                <a:latin typeface="Arial"/>
                <a:cs typeface="Arial"/>
              </a:rPr>
              <a:t>Position 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15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10"/>
          <p:cNvSpPr/>
          <p:nvPr/>
        </p:nvSpPr>
        <p:spPr>
          <a:xfrm>
            <a:off x="5249910" y="2646675"/>
            <a:ext cx="1362710" cy="2011680"/>
          </a:xfrm>
          <a:custGeom>
            <a:avLst/>
            <a:gdLst/>
            <a:ahLst/>
            <a:cxnLst/>
            <a:rect l="l" t="t" r="r" b="b"/>
            <a:pathLst>
              <a:path w="1362710" h="2011679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784591"/>
                </a:lnTo>
                <a:lnTo>
                  <a:pt x="4613" y="1830356"/>
                </a:lnTo>
                <a:lnTo>
                  <a:pt x="17844" y="1872982"/>
                </a:lnTo>
                <a:lnTo>
                  <a:pt x="38780" y="1911556"/>
                </a:lnTo>
                <a:lnTo>
                  <a:pt x="66508" y="1945165"/>
                </a:lnTo>
                <a:lnTo>
                  <a:pt x="100114" y="1972895"/>
                </a:lnTo>
                <a:lnTo>
                  <a:pt x="138686" y="1993833"/>
                </a:lnTo>
                <a:lnTo>
                  <a:pt x="181311" y="2007066"/>
                </a:lnTo>
                <a:lnTo>
                  <a:pt x="227076" y="2011680"/>
                </a:lnTo>
                <a:lnTo>
                  <a:pt x="1135380" y="2011680"/>
                </a:lnTo>
                <a:lnTo>
                  <a:pt x="1181144" y="2007066"/>
                </a:lnTo>
                <a:lnTo>
                  <a:pt x="1223769" y="1993833"/>
                </a:lnTo>
                <a:lnTo>
                  <a:pt x="1262341" y="1972895"/>
                </a:lnTo>
                <a:lnTo>
                  <a:pt x="1295947" y="1945165"/>
                </a:lnTo>
                <a:lnTo>
                  <a:pt x="1323675" y="1911556"/>
                </a:lnTo>
                <a:lnTo>
                  <a:pt x="1344611" y="1872982"/>
                </a:lnTo>
                <a:lnTo>
                  <a:pt x="1357842" y="1830356"/>
                </a:lnTo>
                <a:lnTo>
                  <a:pt x="1362456" y="178459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/>
          <p:cNvSpPr/>
          <p:nvPr/>
        </p:nvSpPr>
        <p:spPr>
          <a:xfrm>
            <a:off x="5249910" y="2646675"/>
            <a:ext cx="1362710" cy="2011680"/>
          </a:xfrm>
          <a:custGeom>
            <a:avLst/>
            <a:gdLst/>
            <a:ahLst/>
            <a:cxnLst/>
            <a:rect l="l" t="t" r="r" b="b"/>
            <a:pathLst>
              <a:path w="1362710" h="2011679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784591"/>
                </a:lnTo>
                <a:lnTo>
                  <a:pt x="1357842" y="1830356"/>
                </a:lnTo>
                <a:lnTo>
                  <a:pt x="1344611" y="1872982"/>
                </a:lnTo>
                <a:lnTo>
                  <a:pt x="1323675" y="1911556"/>
                </a:lnTo>
                <a:lnTo>
                  <a:pt x="1295947" y="1945165"/>
                </a:lnTo>
                <a:lnTo>
                  <a:pt x="1262341" y="1972895"/>
                </a:lnTo>
                <a:lnTo>
                  <a:pt x="1223769" y="1993833"/>
                </a:lnTo>
                <a:lnTo>
                  <a:pt x="1181144" y="2007066"/>
                </a:lnTo>
                <a:lnTo>
                  <a:pt x="1135380" y="2011680"/>
                </a:lnTo>
                <a:lnTo>
                  <a:pt x="227076" y="2011680"/>
                </a:lnTo>
                <a:lnTo>
                  <a:pt x="181311" y="2007066"/>
                </a:lnTo>
                <a:lnTo>
                  <a:pt x="138686" y="1993833"/>
                </a:lnTo>
                <a:lnTo>
                  <a:pt x="100114" y="1972895"/>
                </a:lnTo>
                <a:lnTo>
                  <a:pt x="66508" y="1945165"/>
                </a:lnTo>
                <a:lnTo>
                  <a:pt x="38780" y="1911556"/>
                </a:lnTo>
                <a:lnTo>
                  <a:pt x="17844" y="1872982"/>
                </a:lnTo>
                <a:lnTo>
                  <a:pt x="4613" y="1830356"/>
                </a:lnTo>
                <a:lnTo>
                  <a:pt x="0" y="178459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/>
          <p:cNvSpPr txBox="1"/>
          <p:nvPr/>
        </p:nvSpPr>
        <p:spPr>
          <a:xfrm>
            <a:off x="5406282" y="3161020"/>
            <a:ext cx="1047115" cy="96646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-6350" algn="ctr">
              <a:lnSpc>
                <a:spcPts val="1839"/>
              </a:lnSpc>
              <a:spcBef>
                <a:spcPts val="210"/>
              </a:spcBef>
            </a:pP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Search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for  and select 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13"/>
          <p:cNvSpPr/>
          <p:nvPr/>
        </p:nvSpPr>
        <p:spPr>
          <a:xfrm>
            <a:off x="6964410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09" h="2057400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830311"/>
                </a:lnTo>
                <a:lnTo>
                  <a:pt x="4613" y="1876076"/>
                </a:lnTo>
                <a:lnTo>
                  <a:pt x="17844" y="1918702"/>
                </a:lnTo>
                <a:lnTo>
                  <a:pt x="38780" y="1957276"/>
                </a:lnTo>
                <a:lnTo>
                  <a:pt x="66508" y="1990885"/>
                </a:lnTo>
                <a:lnTo>
                  <a:pt x="100114" y="2018615"/>
                </a:lnTo>
                <a:lnTo>
                  <a:pt x="138686" y="2039553"/>
                </a:lnTo>
                <a:lnTo>
                  <a:pt x="181311" y="2052786"/>
                </a:lnTo>
                <a:lnTo>
                  <a:pt x="227076" y="2057400"/>
                </a:lnTo>
                <a:lnTo>
                  <a:pt x="1135380" y="2057400"/>
                </a:lnTo>
                <a:lnTo>
                  <a:pt x="1181144" y="2052786"/>
                </a:lnTo>
                <a:lnTo>
                  <a:pt x="1223769" y="2039553"/>
                </a:lnTo>
                <a:lnTo>
                  <a:pt x="1262341" y="2018615"/>
                </a:lnTo>
                <a:lnTo>
                  <a:pt x="1295947" y="1990885"/>
                </a:lnTo>
                <a:lnTo>
                  <a:pt x="1323675" y="1957276"/>
                </a:lnTo>
                <a:lnTo>
                  <a:pt x="1344611" y="1918702"/>
                </a:lnTo>
                <a:lnTo>
                  <a:pt x="1357842" y="1876076"/>
                </a:lnTo>
                <a:lnTo>
                  <a:pt x="1362456" y="183031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/>
          <p:cNvSpPr/>
          <p:nvPr/>
        </p:nvSpPr>
        <p:spPr>
          <a:xfrm>
            <a:off x="6964410" y="2623817"/>
            <a:ext cx="1362710" cy="2057400"/>
          </a:xfrm>
          <a:custGeom>
            <a:avLst/>
            <a:gdLst/>
            <a:ahLst/>
            <a:cxnLst/>
            <a:rect l="l" t="t" r="r" b="b"/>
            <a:pathLst>
              <a:path w="1362709" h="2057400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830311"/>
                </a:lnTo>
                <a:lnTo>
                  <a:pt x="1357842" y="1876076"/>
                </a:lnTo>
                <a:lnTo>
                  <a:pt x="1344611" y="1918702"/>
                </a:lnTo>
                <a:lnTo>
                  <a:pt x="1323675" y="1957276"/>
                </a:lnTo>
                <a:lnTo>
                  <a:pt x="1295947" y="1990885"/>
                </a:lnTo>
                <a:lnTo>
                  <a:pt x="1262341" y="2018615"/>
                </a:lnTo>
                <a:lnTo>
                  <a:pt x="1223769" y="2039553"/>
                </a:lnTo>
                <a:lnTo>
                  <a:pt x="1181144" y="2052786"/>
                </a:lnTo>
                <a:lnTo>
                  <a:pt x="1135380" y="2057400"/>
                </a:lnTo>
                <a:lnTo>
                  <a:pt x="227076" y="2057400"/>
                </a:lnTo>
                <a:lnTo>
                  <a:pt x="181311" y="2052786"/>
                </a:lnTo>
                <a:lnTo>
                  <a:pt x="138686" y="2039553"/>
                </a:lnTo>
                <a:lnTo>
                  <a:pt x="100114" y="2018615"/>
                </a:lnTo>
                <a:lnTo>
                  <a:pt x="66508" y="1990885"/>
                </a:lnTo>
                <a:lnTo>
                  <a:pt x="38780" y="1957276"/>
                </a:lnTo>
                <a:lnTo>
                  <a:pt x="17844" y="1918702"/>
                </a:lnTo>
                <a:lnTo>
                  <a:pt x="4613" y="1876076"/>
                </a:lnTo>
                <a:lnTo>
                  <a:pt x="0" y="183031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/>
          <p:cNvSpPr txBox="1"/>
          <p:nvPr/>
        </p:nvSpPr>
        <p:spPr>
          <a:xfrm>
            <a:off x="7057259" y="3277861"/>
            <a:ext cx="1170305" cy="7334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445" algn="ctr">
              <a:lnSpc>
                <a:spcPts val="1839"/>
              </a:lnSpc>
              <a:spcBef>
                <a:spcPts val="210"/>
              </a:spcBef>
            </a:pP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Update  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appropriate 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16"/>
          <p:cNvSpPr/>
          <p:nvPr/>
        </p:nvSpPr>
        <p:spPr>
          <a:xfrm>
            <a:off x="8678909" y="2646675"/>
            <a:ext cx="1362710" cy="2011680"/>
          </a:xfrm>
          <a:custGeom>
            <a:avLst/>
            <a:gdLst/>
            <a:ahLst/>
            <a:cxnLst/>
            <a:rect l="l" t="t" r="r" b="b"/>
            <a:pathLst>
              <a:path w="1362709" h="2011679">
                <a:moveTo>
                  <a:pt x="1135380" y="0"/>
                </a:moveTo>
                <a:lnTo>
                  <a:pt x="227076" y="0"/>
                </a:lnTo>
                <a:lnTo>
                  <a:pt x="181311" y="4613"/>
                </a:lnTo>
                <a:lnTo>
                  <a:pt x="138686" y="17844"/>
                </a:lnTo>
                <a:lnTo>
                  <a:pt x="100114" y="38780"/>
                </a:lnTo>
                <a:lnTo>
                  <a:pt x="66508" y="66508"/>
                </a:lnTo>
                <a:lnTo>
                  <a:pt x="38780" y="100114"/>
                </a:lnTo>
                <a:lnTo>
                  <a:pt x="17844" y="138686"/>
                </a:lnTo>
                <a:lnTo>
                  <a:pt x="4613" y="181311"/>
                </a:lnTo>
                <a:lnTo>
                  <a:pt x="0" y="227075"/>
                </a:lnTo>
                <a:lnTo>
                  <a:pt x="0" y="1784591"/>
                </a:lnTo>
                <a:lnTo>
                  <a:pt x="4613" y="1830356"/>
                </a:lnTo>
                <a:lnTo>
                  <a:pt x="17844" y="1872982"/>
                </a:lnTo>
                <a:lnTo>
                  <a:pt x="38780" y="1911556"/>
                </a:lnTo>
                <a:lnTo>
                  <a:pt x="66508" y="1945165"/>
                </a:lnTo>
                <a:lnTo>
                  <a:pt x="100114" y="1972895"/>
                </a:lnTo>
                <a:lnTo>
                  <a:pt x="138686" y="1993833"/>
                </a:lnTo>
                <a:lnTo>
                  <a:pt x="181311" y="2007066"/>
                </a:lnTo>
                <a:lnTo>
                  <a:pt x="227076" y="2011680"/>
                </a:lnTo>
                <a:lnTo>
                  <a:pt x="1135380" y="2011680"/>
                </a:lnTo>
                <a:lnTo>
                  <a:pt x="1181144" y="2007066"/>
                </a:lnTo>
                <a:lnTo>
                  <a:pt x="1223769" y="1993833"/>
                </a:lnTo>
                <a:lnTo>
                  <a:pt x="1262341" y="1972895"/>
                </a:lnTo>
                <a:lnTo>
                  <a:pt x="1295947" y="1945165"/>
                </a:lnTo>
                <a:lnTo>
                  <a:pt x="1323675" y="1911556"/>
                </a:lnTo>
                <a:lnTo>
                  <a:pt x="1344611" y="1872982"/>
                </a:lnTo>
                <a:lnTo>
                  <a:pt x="1357842" y="1830356"/>
                </a:lnTo>
                <a:lnTo>
                  <a:pt x="1362456" y="1784591"/>
                </a:lnTo>
                <a:lnTo>
                  <a:pt x="1362456" y="227075"/>
                </a:lnTo>
                <a:lnTo>
                  <a:pt x="1357842" y="181311"/>
                </a:lnTo>
                <a:lnTo>
                  <a:pt x="1344611" y="138686"/>
                </a:lnTo>
                <a:lnTo>
                  <a:pt x="1323675" y="100114"/>
                </a:lnTo>
                <a:lnTo>
                  <a:pt x="1295947" y="66508"/>
                </a:lnTo>
                <a:lnTo>
                  <a:pt x="1262341" y="38780"/>
                </a:lnTo>
                <a:lnTo>
                  <a:pt x="1223769" y="17844"/>
                </a:lnTo>
                <a:lnTo>
                  <a:pt x="1181144" y="4613"/>
                </a:lnTo>
                <a:lnTo>
                  <a:pt x="1135380" y="0"/>
                </a:lnTo>
                <a:close/>
              </a:path>
            </a:pathLst>
          </a:custGeom>
          <a:solidFill>
            <a:srgbClr val="12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/>
          <p:cNvSpPr/>
          <p:nvPr/>
        </p:nvSpPr>
        <p:spPr>
          <a:xfrm>
            <a:off x="8678909" y="2646675"/>
            <a:ext cx="1362710" cy="2011680"/>
          </a:xfrm>
          <a:custGeom>
            <a:avLst/>
            <a:gdLst/>
            <a:ahLst/>
            <a:cxnLst/>
            <a:rect l="l" t="t" r="r" b="b"/>
            <a:pathLst>
              <a:path w="1362709" h="2011679">
                <a:moveTo>
                  <a:pt x="0" y="227075"/>
                </a:moveTo>
                <a:lnTo>
                  <a:pt x="4613" y="181311"/>
                </a:lnTo>
                <a:lnTo>
                  <a:pt x="17844" y="138686"/>
                </a:lnTo>
                <a:lnTo>
                  <a:pt x="38780" y="100114"/>
                </a:lnTo>
                <a:lnTo>
                  <a:pt x="66508" y="66508"/>
                </a:lnTo>
                <a:lnTo>
                  <a:pt x="100114" y="38780"/>
                </a:lnTo>
                <a:lnTo>
                  <a:pt x="138686" y="17844"/>
                </a:lnTo>
                <a:lnTo>
                  <a:pt x="181311" y="4613"/>
                </a:lnTo>
                <a:lnTo>
                  <a:pt x="227076" y="0"/>
                </a:lnTo>
                <a:lnTo>
                  <a:pt x="1135380" y="0"/>
                </a:lnTo>
                <a:lnTo>
                  <a:pt x="1181144" y="4613"/>
                </a:lnTo>
                <a:lnTo>
                  <a:pt x="1223769" y="17844"/>
                </a:lnTo>
                <a:lnTo>
                  <a:pt x="1262341" y="38780"/>
                </a:lnTo>
                <a:lnTo>
                  <a:pt x="1295947" y="66508"/>
                </a:lnTo>
                <a:lnTo>
                  <a:pt x="1323675" y="100114"/>
                </a:lnTo>
                <a:lnTo>
                  <a:pt x="1344611" y="138686"/>
                </a:lnTo>
                <a:lnTo>
                  <a:pt x="1357842" y="181311"/>
                </a:lnTo>
                <a:lnTo>
                  <a:pt x="1362456" y="227075"/>
                </a:lnTo>
                <a:lnTo>
                  <a:pt x="1362456" y="1784591"/>
                </a:lnTo>
                <a:lnTo>
                  <a:pt x="1357842" y="1830356"/>
                </a:lnTo>
                <a:lnTo>
                  <a:pt x="1344611" y="1872982"/>
                </a:lnTo>
                <a:lnTo>
                  <a:pt x="1323675" y="1911556"/>
                </a:lnTo>
                <a:lnTo>
                  <a:pt x="1295947" y="1945165"/>
                </a:lnTo>
                <a:lnTo>
                  <a:pt x="1262341" y="1972895"/>
                </a:lnTo>
                <a:lnTo>
                  <a:pt x="1223769" y="1993833"/>
                </a:lnTo>
                <a:lnTo>
                  <a:pt x="1181144" y="2007066"/>
                </a:lnTo>
                <a:lnTo>
                  <a:pt x="1135380" y="2011680"/>
                </a:lnTo>
                <a:lnTo>
                  <a:pt x="227076" y="2011680"/>
                </a:lnTo>
                <a:lnTo>
                  <a:pt x="181311" y="2007066"/>
                </a:lnTo>
                <a:lnTo>
                  <a:pt x="138686" y="1993833"/>
                </a:lnTo>
                <a:lnTo>
                  <a:pt x="100114" y="1972895"/>
                </a:lnTo>
                <a:lnTo>
                  <a:pt x="66508" y="1945165"/>
                </a:lnTo>
                <a:lnTo>
                  <a:pt x="38780" y="1911556"/>
                </a:lnTo>
                <a:lnTo>
                  <a:pt x="17844" y="1872982"/>
                </a:lnTo>
                <a:lnTo>
                  <a:pt x="4613" y="1830356"/>
                </a:lnTo>
                <a:lnTo>
                  <a:pt x="0" y="1784591"/>
                </a:lnTo>
                <a:lnTo>
                  <a:pt x="0" y="227075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8"/>
          <p:cNvSpPr txBox="1"/>
          <p:nvPr/>
        </p:nvSpPr>
        <p:spPr>
          <a:xfrm>
            <a:off x="8791978" y="2810500"/>
            <a:ext cx="1126490" cy="16662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3175" algn="ctr">
              <a:lnSpc>
                <a:spcPts val="1839"/>
              </a:lnSpc>
              <a:spcBef>
                <a:spcPts val="210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Click </a:t>
            </a:r>
            <a:r>
              <a:rPr sz="1550" b="1" spc="10" dirty="0">
                <a:solidFill>
                  <a:srgbClr val="FFFFFF"/>
                </a:solidFill>
                <a:latin typeface="Arial"/>
                <a:cs typeface="Arial"/>
              </a:rPr>
              <a:t>Save  and</a:t>
            </a: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Arial"/>
                <a:cs typeface="Arial"/>
              </a:rPr>
              <a:t>Submit 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to route  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request  through  </a:t>
            </a:r>
            <a:r>
              <a:rPr sz="1550" spc="25" dirty="0">
                <a:solidFill>
                  <a:srgbClr val="FFFFFF"/>
                </a:solidFill>
                <a:latin typeface="Arial"/>
                <a:cs typeface="Arial"/>
              </a:rPr>
              <a:t>AWE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755"/>
              </a:lnSpc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workflow</a:t>
            </a:r>
            <a:endParaRPr sz="15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897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94735"/>
            <a:ext cx="12192000" cy="4522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ADD / UPDATE POSITION REQUEST PAGE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34293" y="968576"/>
            <a:ext cx="11808543" cy="15408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280"/>
              </a:lnSpc>
              <a:spcAft>
                <a:spcPts val="600"/>
              </a:spcAft>
            </a:pPr>
            <a:r>
              <a:rPr sz="2000" b="1" spc="10" dirty="0">
                <a:latin typeface="Arial"/>
                <a:cs typeface="Arial"/>
              </a:rPr>
              <a:t>Navigation</a:t>
            </a:r>
            <a:r>
              <a:rPr sz="2000" spc="10" dirty="0">
                <a:latin typeface="Arial"/>
                <a:cs typeface="Arial"/>
              </a:rPr>
              <a:t>:</a:t>
            </a:r>
            <a:r>
              <a:rPr sz="2000" spc="-4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PeopleSoft </a:t>
            </a:r>
            <a:r>
              <a:rPr sz="2000" spc="5" dirty="0">
                <a:latin typeface="Arial"/>
                <a:cs typeface="Arial"/>
              </a:rPr>
              <a:t>Menu &gt; </a:t>
            </a:r>
            <a:r>
              <a:rPr sz="2000" dirty="0">
                <a:latin typeface="Arial"/>
                <a:cs typeface="Arial"/>
              </a:rPr>
              <a:t>UC </a:t>
            </a:r>
            <a:r>
              <a:rPr sz="2000" spc="5" dirty="0">
                <a:latin typeface="Arial"/>
                <a:cs typeface="Arial"/>
              </a:rPr>
              <a:t>Customizations &gt; </a:t>
            </a:r>
            <a:r>
              <a:rPr sz="2000" dirty="0">
                <a:latin typeface="Arial"/>
                <a:cs typeface="Arial"/>
              </a:rPr>
              <a:t>UC </a:t>
            </a:r>
            <a:r>
              <a:rPr sz="2000" spc="5" dirty="0">
                <a:latin typeface="Arial"/>
                <a:cs typeface="Arial"/>
              </a:rPr>
              <a:t>Extensions </a:t>
            </a:r>
            <a:r>
              <a:rPr sz="2000" spc="5" dirty="0" smtClean="0">
                <a:latin typeface="Arial"/>
                <a:cs typeface="Arial"/>
              </a:rPr>
              <a:t>&gt;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sz="2000" b="1" spc="5" dirty="0" smtClean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Control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 smtClean="0">
                <a:latin typeface="Arial"/>
                <a:cs typeface="Arial"/>
              </a:rPr>
              <a:t>Request</a:t>
            </a:r>
            <a:endParaRPr lang="en-US" sz="2000" b="1" dirty="0" smtClean="0"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15" dirty="0" smtClean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system </a:t>
            </a:r>
            <a:r>
              <a:rPr sz="2000" spc="-5" dirty="0">
                <a:latin typeface="Arial"/>
                <a:cs typeface="Arial"/>
              </a:rPr>
              <a:t>displays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Add/Update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Request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page.</a:t>
            </a:r>
          </a:p>
          <a:p>
            <a:pPr marL="355600" marR="56007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Click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Update </a:t>
            </a:r>
            <a:r>
              <a:rPr sz="2000" b="1" spc="-20" dirty="0">
                <a:latin typeface="Arial"/>
                <a:cs typeface="Arial"/>
              </a:rPr>
              <a:t>Vacant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spc="10" dirty="0">
                <a:latin typeface="Arial"/>
                <a:cs typeface="Arial"/>
              </a:rPr>
              <a:t>option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5" dirty="0">
                <a:latin typeface="Arial"/>
                <a:cs typeface="Arial"/>
              </a:rPr>
              <a:t>then </a:t>
            </a:r>
            <a:r>
              <a:rPr sz="2000" spc="-5" dirty="0">
                <a:latin typeface="Arial"/>
                <a:cs typeface="Arial"/>
              </a:rPr>
              <a:t>click </a:t>
            </a:r>
            <a:r>
              <a:rPr sz="2000" b="1" dirty="0">
                <a:latin typeface="Arial"/>
                <a:cs typeface="Arial"/>
              </a:rPr>
              <a:t>Next</a:t>
            </a:r>
            <a:r>
              <a:rPr sz="2000" b="1" spc="-305" dirty="0">
                <a:latin typeface="Arial"/>
                <a:cs typeface="Arial"/>
              </a:rPr>
              <a:t> </a:t>
            </a:r>
            <a:r>
              <a:rPr lang="en-US" sz="2000" b="1" spc="-305" dirty="0" smtClean="0">
                <a:latin typeface="Arial"/>
                <a:cs typeface="Arial"/>
              </a:rPr>
              <a:t> </a:t>
            </a:r>
            <a:r>
              <a:rPr sz="2000" spc="10" dirty="0" smtClean="0">
                <a:latin typeface="Arial"/>
                <a:cs typeface="Arial"/>
              </a:rPr>
              <a:t>to </a:t>
            </a:r>
            <a:r>
              <a:rPr sz="2000" spc="5" dirty="0" smtClean="0">
                <a:latin typeface="Arial"/>
                <a:cs typeface="Arial"/>
              </a:rPr>
              <a:t>begin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steps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initiating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position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update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control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request.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461344" y="2636273"/>
            <a:ext cx="9280423" cy="3192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3234517" y="3580598"/>
            <a:ext cx="1510738" cy="317791"/>
          </a:xfrm>
          <a:custGeom>
            <a:avLst/>
            <a:gdLst/>
            <a:ahLst/>
            <a:cxnLst/>
            <a:rect l="l" t="t" r="r" b="b"/>
            <a:pathLst>
              <a:path w="1275714" h="228600">
                <a:moveTo>
                  <a:pt x="0" y="0"/>
                </a:moveTo>
                <a:lnTo>
                  <a:pt x="1275588" y="0"/>
                </a:lnTo>
                <a:lnTo>
                  <a:pt x="1275588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1589918" y="4000696"/>
            <a:ext cx="530310" cy="277456"/>
          </a:xfrm>
          <a:custGeom>
            <a:avLst/>
            <a:gdLst/>
            <a:ahLst/>
            <a:cxnLst/>
            <a:rect l="l" t="t" r="r" b="b"/>
            <a:pathLst>
              <a:path w="457200" h="219710">
                <a:moveTo>
                  <a:pt x="334822" y="0"/>
                </a:moveTo>
                <a:lnTo>
                  <a:pt x="334822" y="54863"/>
                </a:lnTo>
                <a:lnTo>
                  <a:pt x="0" y="54863"/>
                </a:lnTo>
                <a:lnTo>
                  <a:pt x="0" y="164591"/>
                </a:lnTo>
                <a:lnTo>
                  <a:pt x="334822" y="164591"/>
                </a:lnTo>
                <a:lnTo>
                  <a:pt x="334822" y="219455"/>
                </a:lnTo>
                <a:lnTo>
                  <a:pt x="457200" y="109727"/>
                </a:lnTo>
                <a:lnTo>
                  <a:pt x="334822" y="0"/>
                </a:lnTo>
                <a:close/>
              </a:path>
            </a:pathLst>
          </a:custGeom>
          <a:solidFill>
            <a:srgbClr val="FF6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1576896" y="3992824"/>
            <a:ext cx="530310" cy="277456"/>
          </a:xfrm>
          <a:custGeom>
            <a:avLst/>
            <a:gdLst/>
            <a:ahLst/>
            <a:cxnLst/>
            <a:rect l="l" t="t" r="r" b="b"/>
            <a:pathLst>
              <a:path w="457200" h="219710">
                <a:moveTo>
                  <a:pt x="0" y="164591"/>
                </a:moveTo>
                <a:lnTo>
                  <a:pt x="334822" y="164591"/>
                </a:lnTo>
                <a:lnTo>
                  <a:pt x="334822" y="219455"/>
                </a:lnTo>
                <a:lnTo>
                  <a:pt x="457200" y="109727"/>
                </a:lnTo>
                <a:lnTo>
                  <a:pt x="334822" y="0"/>
                </a:lnTo>
                <a:lnTo>
                  <a:pt x="334822" y="54863"/>
                </a:lnTo>
                <a:lnTo>
                  <a:pt x="0" y="54863"/>
                </a:lnTo>
                <a:lnTo>
                  <a:pt x="0" y="164591"/>
                </a:lnTo>
                <a:close/>
              </a:path>
            </a:pathLst>
          </a:custGeom>
          <a:ln w="27432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969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74926" y="840806"/>
            <a:ext cx="8425028" cy="479189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1AB00"/>
                </a:solidFill>
              </a:rPr>
              <a:t>Access And View Existing Position Control Request Transactions</a:t>
            </a:r>
            <a:endParaRPr lang="en-US" sz="7200" b="1" dirty="0">
              <a:solidFill>
                <a:srgbClr val="F1A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7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OBJECTIVES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2891" y="1382016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Arial"/>
                </a:rPr>
                <a:t>Understand how Positions are used in UCPath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5775" y="1925048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Learning Objective Review Topic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2891" y="2297533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Arial"/>
                </a:rPr>
                <a:t>Explain Differences between a single and multi-headcount position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3504" y="2890792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Learning Objective Review Topic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2891" y="3238803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Arial"/>
                </a:rPr>
                <a:t>Add new positions	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504" y="3904217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Learning Objective Review Topic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2891" y="4146330"/>
            <a:ext cx="9343056" cy="620884"/>
            <a:chOff x="493963" y="2576648"/>
            <a:chExt cx="6915485" cy="8265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493963" y="2576648"/>
              <a:ext cx="6915485" cy="826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534312" y="2616997"/>
              <a:ext cx="6834787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1389" tIns="0" rIns="261389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Update Existing vacant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positions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504" y="4901412"/>
            <a:ext cx="88913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Learning Objective Review Topic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FIND AN EXISTING VALUE PAGE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792" y="978408"/>
            <a:ext cx="11115285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5425" marR="5080" indent="-212725"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2000" spc="5" dirty="0">
                <a:cs typeface="Arial"/>
              </a:rPr>
              <a:t>Use the </a:t>
            </a:r>
            <a:r>
              <a:rPr sz="2000" b="1" spc="5" dirty="0">
                <a:cs typeface="Arial"/>
              </a:rPr>
              <a:t>Find </a:t>
            </a:r>
            <a:r>
              <a:rPr sz="2000" b="1" dirty="0">
                <a:cs typeface="Arial"/>
              </a:rPr>
              <a:t>an </a:t>
            </a:r>
            <a:r>
              <a:rPr sz="2000" b="1" spc="5" dirty="0">
                <a:cs typeface="Arial"/>
              </a:rPr>
              <a:t>Existing </a:t>
            </a:r>
            <a:r>
              <a:rPr sz="2000" b="1" spc="-25" dirty="0">
                <a:cs typeface="Arial"/>
              </a:rPr>
              <a:t>Value </a:t>
            </a:r>
            <a:r>
              <a:rPr sz="2000" spc="-5" dirty="0">
                <a:cs typeface="Arial"/>
              </a:rPr>
              <a:t>page </a:t>
            </a:r>
            <a:r>
              <a:rPr sz="2000" spc="10" dirty="0">
                <a:cs typeface="Arial"/>
              </a:rPr>
              <a:t>to </a:t>
            </a:r>
            <a:r>
              <a:rPr sz="2000" spc="5" dirty="0">
                <a:cs typeface="Arial"/>
              </a:rPr>
              <a:t>search </a:t>
            </a:r>
            <a:r>
              <a:rPr sz="2000" dirty="0">
                <a:cs typeface="Arial"/>
              </a:rPr>
              <a:t>for </a:t>
            </a:r>
            <a:r>
              <a:rPr sz="2000" dirty="0" smtClean="0">
                <a:cs typeface="Arial"/>
              </a:rPr>
              <a:t>the </a:t>
            </a:r>
            <a:r>
              <a:rPr sz="2000" spc="-5" dirty="0">
                <a:cs typeface="Arial"/>
              </a:rPr>
              <a:t>vacant </a:t>
            </a:r>
            <a:r>
              <a:rPr sz="2000" dirty="0">
                <a:cs typeface="Arial"/>
              </a:rPr>
              <a:t>position </a:t>
            </a:r>
            <a:r>
              <a:rPr sz="2000" spc="-5" dirty="0">
                <a:cs typeface="Arial"/>
              </a:rPr>
              <a:t>you </a:t>
            </a:r>
            <a:r>
              <a:rPr sz="2000" spc="-15" dirty="0">
                <a:cs typeface="Arial"/>
              </a:rPr>
              <a:t>want </a:t>
            </a:r>
            <a:r>
              <a:rPr sz="2000" spc="10" dirty="0">
                <a:cs typeface="Arial"/>
              </a:rPr>
              <a:t>to</a:t>
            </a:r>
            <a:r>
              <a:rPr sz="2000" spc="-5" dirty="0">
                <a:cs typeface="Arial"/>
              </a:rPr>
              <a:t> update.</a:t>
            </a:r>
            <a:endParaRPr sz="2000" dirty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2" y="1493332"/>
            <a:ext cx="11091688" cy="42502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object 9"/>
          <p:cNvSpPr/>
          <p:nvPr/>
        </p:nvSpPr>
        <p:spPr>
          <a:xfrm flipV="1">
            <a:off x="4831283" y="4025573"/>
            <a:ext cx="1495221" cy="794833"/>
          </a:xfrm>
          <a:custGeom>
            <a:avLst/>
            <a:gdLst/>
            <a:ahLst/>
            <a:cxnLst/>
            <a:rect l="l" t="t" r="r" b="b"/>
            <a:pathLst>
              <a:path w="10159" h="238125">
                <a:moveTo>
                  <a:pt x="0" y="0"/>
                </a:moveTo>
                <a:lnTo>
                  <a:pt x="9715" y="237756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0"/>
          <p:cNvSpPr/>
          <p:nvPr/>
        </p:nvSpPr>
        <p:spPr>
          <a:xfrm rot="3599524">
            <a:off x="4681149" y="4780426"/>
            <a:ext cx="184831" cy="171060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137045" y="0"/>
                </a:moveTo>
                <a:lnTo>
                  <a:pt x="0" y="5600"/>
                </a:lnTo>
                <a:lnTo>
                  <a:pt x="74117" y="139852"/>
                </a:lnTo>
                <a:lnTo>
                  <a:pt x="13704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8675310" y="3150975"/>
            <a:ext cx="1564005" cy="874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7785" marR="50165" indent="-635" algn="ctr">
              <a:lnSpc>
                <a:spcPct val="100499"/>
              </a:lnSpc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cs typeface="Arial"/>
              </a:rPr>
              <a:t>Click </a:t>
            </a:r>
            <a:r>
              <a:rPr lang="en-US" sz="1400" spc="5" dirty="0" smtClean="0">
                <a:solidFill>
                  <a:prstClr val="black"/>
                </a:solidFill>
                <a:cs typeface="Arial"/>
              </a:rPr>
              <a:t>the</a:t>
            </a:r>
            <a:r>
              <a:rPr lang="en-US" sz="1400" b="1" spc="5" dirty="0" smtClean="0">
                <a:solidFill>
                  <a:prstClr val="black"/>
                </a:solidFill>
                <a:cs typeface="Arial"/>
              </a:rPr>
              <a:t> Select </a:t>
            </a:r>
            <a:r>
              <a:rPr lang="en-US" sz="1400" spc="5" dirty="0" smtClean="0">
                <a:solidFill>
                  <a:prstClr val="black"/>
                </a:solidFill>
                <a:cs typeface="Arial"/>
              </a:rPr>
              <a:t>button next to the position you must update.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object 15"/>
          <p:cNvSpPr/>
          <p:nvPr/>
        </p:nvSpPr>
        <p:spPr>
          <a:xfrm rot="13106084" flipV="1">
            <a:off x="9263782" y="4385874"/>
            <a:ext cx="1310592" cy="469401"/>
          </a:xfrm>
          <a:custGeom>
            <a:avLst/>
            <a:gdLst/>
            <a:ahLst/>
            <a:cxnLst/>
            <a:rect l="l" t="t" r="r" b="b"/>
            <a:pathLst>
              <a:path w="749300" h="6985">
                <a:moveTo>
                  <a:pt x="749249" y="0"/>
                </a:moveTo>
                <a:lnTo>
                  <a:pt x="0" y="6451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6"/>
          <p:cNvSpPr/>
          <p:nvPr/>
        </p:nvSpPr>
        <p:spPr>
          <a:xfrm rot="14111141">
            <a:off x="10263706" y="5177648"/>
            <a:ext cx="150821" cy="117523"/>
          </a:xfrm>
          <a:custGeom>
            <a:avLst/>
            <a:gdLst/>
            <a:ahLst/>
            <a:cxnLst/>
            <a:rect l="l" t="t" r="r" b="b"/>
            <a:pathLst>
              <a:path w="137795" h="137160">
                <a:moveTo>
                  <a:pt x="136563" y="0"/>
                </a:moveTo>
                <a:lnTo>
                  <a:pt x="0" y="69761"/>
                </a:lnTo>
                <a:lnTo>
                  <a:pt x="137744" y="137159"/>
                </a:lnTo>
                <a:lnTo>
                  <a:pt x="1365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5750128" y="2926593"/>
            <a:ext cx="1995170" cy="1090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1400" spc="-5" dirty="0">
                <a:solidFill>
                  <a:prstClr val="black"/>
                </a:solidFill>
                <a:cs typeface="Arial"/>
              </a:rPr>
              <a:t>The </a:t>
            </a:r>
            <a:r>
              <a:rPr lang="en-US" sz="1400" spc="-10" dirty="0" smtClean="0">
                <a:solidFill>
                  <a:prstClr val="black"/>
                </a:solidFill>
                <a:cs typeface="Arial"/>
              </a:rPr>
              <a:t>search results section displays only those vacant positions that match the search values you entered.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0407649" y="5330190"/>
            <a:ext cx="1080237" cy="235441"/>
          </a:xfrm>
          <a:custGeom>
            <a:avLst/>
            <a:gdLst/>
            <a:ahLst/>
            <a:cxnLst/>
            <a:rect l="l" t="t" r="r" b="b"/>
            <a:pathLst>
              <a:path w="1275714" h="228600">
                <a:moveTo>
                  <a:pt x="0" y="0"/>
                </a:moveTo>
                <a:lnTo>
                  <a:pt x="1275588" y="0"/>
                </a:lnTo>
                <a:lnTo>
                  <a:pt x="1275588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513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74926" y="840806"/>
            <a:ext cx="8425028" cy="479189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F1AB00"/>
                </a:solidFill>
              </a:rPr>
              <a:t>Initiate Position Control Request For Updates To A Vacant Position</a:t>
            </a:r>
            <a:endParaRPr lang="en-US" sz="7200" b="1" dirty="0">
              <a:solidFill>
                <a:srgbClr val="F1A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CONTROL REQUEST COMPONENT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68791" y="978408"/>
            <a:ext cx="11331595" cy="89575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5080" indent="-214313">
              <a:lnSpc>
                <a:spcPts val="216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Use</a:t>
            </a:r>
            <a:r>
              <a:rPr sz="2000" spc="-20" dirty="0">
                <a:cs typeface="Arial"/>
              </a:rPr>
              <a:t> </a:t>
            </a:r>
            <a:r>
              <a:rPr sz="2000" spc="10" dirty="0">
                <a:cs typeface="Arial"/>
              </a:rPr>
              <a:t>the</a:t>
            </a:r>
            <a:r>
              <a:rPr sz="2000" spc="-15" dirty="0">
                <a:cs typeface="Arial"/>
              </a:rPr>
              <a:t> </a:t>
            </a:r>
            <a:r>
              <a:rPr sz="2000" b="1" spc="5" dirty="0">
                <a:cs typeface="Arial"/>
              </a:rPr>
              <a:t>Position</a:t>
            </a:r>
            <a:r>
              <a:rPr sz="2000" b="1" spc="-90" dirty="0">
                <a:cs typeface="Arial"/>
              </a:rPr>
              <a:t> </a:t>
            </a:r>
            <a:r>
              <a:rPr sz="2000" b="1" dirty="0">
                <a:cs typeface="Arial"/>
              </a:rPr>
              <a:t>Control</a:t>
            </a:r>
            <a:r>
              <a:rPr sz="2000" b="1" spc="-35" dirty="0">
                <a:cs typeface="Arial"/>
              </a:rPr>
              <a:t> </a:t>
            </a:r>
            <a:r>
              <a:rPr sz="2000" b="1" dirty="0">
                <a:cs typeface="Arial"/>
              </a:rPr>
              <a:t>Request</a:t>
            </a:r>
            <a:r>
              <a:rPr sz="2000" b="1" spc="-5" dirty="0">
                <a:cs typeface="Arial"/>
              </a:rPr>
              <a:t> </a:t>
            </a:r>
            <a:r>
              <a:rPr sz="2000" spc="5" dirty="0">
                <a:cs typeface="Arial"/>
              </a:rPr>
              <a:t>component</a:t>
            </a:r>
            <a:r>
              <a:rPr sz="2000" spc="-105" dirty="0">
                <a:cs typeface="Arial"/>
              </a:rPr>
              <a:t> </a:t>
            </a:r>
            <a:r>
              <a:rPr sz="2000" spc="10" dirty="0">
                <a:cs typeface="Arial"/>
              </a:rPr>
              <a:t>to</a:t>
            </a:r>
            <a:r>
              <a:rPr sz="2000" spc="-20" dirty="0">
                <a:cs typeface="Arial"/>
              </a:rPr>
              <a:t> </a:t>
            </a:r>
            <a:r>
              <a:rPr sz="2000" spc="5" dirty="0">
                <a:cs typeface="Arial"/>
              </a:rPr>
              <a:t>make</a:t>
            </a:r>
            <a:r>
              <a:rPr sz="2000" spc="-55" dirty="0">
                <a:cs typeface="Arial"/>
              </a:rPr>
              <a:t> </a:t>
            </a:r>
            <a:r>
              <a:rPr sz="2000" dirty="0">
                <a:cs typeface="Arial"/>
              </a:rPr>
              <a:t>changes</a:t>
            </a:r>
            <a:r>
              <a:rPr sz="2000" spc="-55" dirty="0">
                <a:cs typeface="Arial"/>
              </a:rPr>
              <a:t> </a:t>
            </a:r>
            <a:r>
              <a:rPr sz="2000" spc="10" dirty="0">
                <a:cs typeface="Arial"/>
              </a:rPr>
              <a:t>to</a:t>
            </a:r>
            <a:r>
              <a:rPr sz="2000" spc="-20" dirty="0">
                <a:cs typeface="Arial"/>
              </a:rPr>
              <a:t> </a:t>
            </a:r>
            <a:r>
              <a:rPr sz="2000" spc="5" dirty="0">
                <a:cs typeface="Arial"/>
              </a:rPr>
              <a:t>a </a:t>
            </a:r>
            <a:r>
              <a:rPr sz="2000" spc="10" dirty="0" smtClean="0">
                <a:cs typeface="Arial"/>
              </a:rPr>
              <a:t>vacant </a:t>
            </a:r>
            <a:r>
              <a:rPr sz="2000" spc="5" dirty="0">
                <a:cs typeface="Arial"/>
              </a:rPr>
              <a:t>position, such as </a:t>
            </a:r>
            <a:r>
              <a:rPr sz="2000" spc="15" dirty="0">
                <a:cs typeface="Arial"/>
              </a:rPr>
              <a:t>moving </a:t>
            </a:r>
            <a:r>
              <a:rPr sz="2000" spc="10" dirty="0">
                <a:cs typeface="Arial"/>
              </a:rPr>
              <a:t>the position from </a:t>
            </a:r>
            <a:r>
              <a:rPr sz="2000" spc="5" dirty="0">
                <a:cs typeface="Arial"/>
              </a:rPr>
              <a:t>one department </a:t>
            </a:r>
            <a:r>
              <a:rPr sz="2000" spc="10" dirty="0" smtClean="0">
                <a:cs typeface="Arial"/>
              </a:rPr>
              <a:t>to </a:t>
            </a:r>
            <a:r>
              <a:rPr sz="2000" spc="-10" dirty="0">
                <a:cs typeface="Arial"/>
              </a:rPr>
              <a:t>another,</a:t>
            </a:r>
            <a:r>
              <a:rPr sz="2000" spc="-75" dirty="0">
                <a:cs typeface="Arial"/>
              </a:rPr>
              <a:t> </a:t>
            </a:r>
            <a:r>
              <a:rPr sz="2000" spc="5" dirty="0">
                <a:cs typeface="Arial"/>
              </a:rPr>
              <a:t>updating</a:t>
            </a:r>
            <a:r>
              <a:rPr sz="2000" spc="-90" dirty="0">
                <a:cs typeface="Arial"/>
              </a:rPr>
              <a:t> </a:t>
            </a:r>
            <a:r>
              <a:rPr sz="2000" spc="10" dirty="0">
                <a:cs typeface="Arial"/>
              </a:rPr>
              <a:t>the</a:t>
            </a:r>
            <a:r>
              <a:rPr sz="2000" spc="-25" dirty="0">
                <a:cs typeface="Arial"/>
              </a:rPr>
              <a:t> </a:t>
            </a:r>
            <a:r>
              <a:rPr sz="2000" spc="-10" dirty="0">
                <a:cs typeface="Arial"/>
              </a:rPr>
              <a:t>work</a:t>
            </a:r>
            <a:r>
              <a:rPr sz="2000" spc="-15" dirty="0">
                <a:cs typeface="Arial"/>
              </a:rPr>
              <a:t> </a:t>
            </a:r>
            <a:r>
              <a:rPr sz="2000" dirty="0" smtClean="0">
                <a:cs typeface="Arial"/>
              </a:rPr>
              <a:t>phone</a:t>
            </a:r>
            <a:r>
              <a:rPr lang="en-US" sz="2000" dirty="0" smtClean="0">
                <a:cs typeface="Arial"/>
              </a:rPr>
              <a:t>,</a:t>
            </a:r>
            <a:r>
              <a:rPr sz="2000" spc="-25" dirty="0" smtClean="0">
                <a:cs typeface="Arial"/>
              </a:rPr>
              <a:t> </a:t>
            </a:r>
            <a:r>
              <a:rPr sz="2000" dirty="0">
                <a:cs typeface="Arial"/>
              </a:rPr>
              <a:t>or </a:t>
            </a:r>
            <a:r>
              <a:rPr sz="2000" spc="5" dirty="0">
                <a:cs typeface="Arial"/>
              </a:rPr>
              <a:t>updating</a:t>
            </a:r>
            <a:r>
              <a:rPr sz="2000" spc="-95" dirty="0">
                <a:cs typeface="Arial"/>
              </a:rPr>
              <a:t> </a:t>
            </a:r>
            <a:r>
              <a:rPr sz="2000" spc="10" dirty="0">
                <a:cs typeface="Arial"/>
              </a:rPr>
              <a:t>the</a:t>
            </a:r>
            <a:r>
              <a:rPr sz="2000" spc="-55" dirty="0">
                <a:cs typeface="Arial"/>
              </a:rPr>
              <a:t> </a:t>
            </a:r>
            <a:r>
              <a:rPr sz="2000" spc="10" dirty="0">
                <a:cs typeface="Arial"/>
              </a:rPr>
              <a:t>position</a:t>
            </a:r>
            <a:r>
              <a:rPr sz="2000" spc="-95" dirty="0">
                <a:cs typeface="Arial"/>
              </a:rPr>
              <a:t> </a:t>
            </a:r>
            <a:r>
              <a:rPr sz="2000" spc="5" dirty="0">
                <a:cs typeface="Arial"/>
              </a:rPr>
              <a:t>status.</a:t>
            </a:r>
            <a:endParaRPr sz="2000" dirty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2180191"/>
            <a:ext cx="8290560" cy="390564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58347" y="1689608"/>
            <a:ext cx="535366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initial steps for updating a vacant position are ensuring the headcount is 0, and selecting the appropriate reason for the update. </a:t>
            </a:r>
            <a:endParaRPr lang="en-US" sz="800" dirty="0" smtClean="0"/>
          </a:p>
        </p:txBody>
      </p:sp>
      <p:sp>
        <p:nvSpPr>
          <p:cNvPr id="7" name="Right Arrow 6"/>
          <p:cNvSpPr/>
          <p:nvPr/>
        </p:nvSpPr>
        <p:spPr>
          <a:xfrm rot="10800000">
            <a:off x="7752525" y="2839207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8880" y="2180191"/>
            <a:ext cx="4033520" cy="237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737805" y="3194807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7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152144"/>
            <a:ext cx="8425028" cy="408736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 Control Reason Codes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9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80" y="28359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REASON CODES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485" y="863242"/>
            <a:ext cx="982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 smtClean="0"/>
              <a:t>There are several Reason Codes associated with a position update in UCPath: 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50138"/>
              </p:ext>
            </p:extLst>
          </p:nvPr>
        </p:nvGraphicFramePr>
        <p:xfrm>
          <a:off x="2257762" y="1263352"/>
          <a:ext cx="6975939" cy="529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211">
                  <a:extLst>
                    <a:ext uri="{9D8B030D-6E8A-4147-A177-3AD203B41FA5}">
                      <a16:colId xmlns:a16="http://schemas.microsoft.com/office/drawing/2014/main" val="2181291257"/>
                    </a:ext>
                  </a:extLst>
                </a:gridCol>
                <a:gridCol w="1603696">
                  <a:extLst>
                    <a:ext uri="{9D8B030D-6E8A-4147-A177-3AD203B41FA5}">
                      <a16:colId xmlns:a16="http://schemas.microsoft.com/office/drawing/2014/main" val="885965923"/>
                    </a:ext>
                  </a:extLst>
                </a:gridCol>
                <a:gridCol w="3953032">
                  <a:extLst>
                    <a:ext uri="{9D8B030D-6E8A-4147-A177-3AD203B41FA5}">
                      <a16:colId xmlns:a16="http://schemas.microsoft.com/office/drawing/2014/main" val="1418579102"/>
                    </a:ext>
                  </a:extLst>
                </a:gridCol>
              </a:tblGrid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Action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Reason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796269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ACR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Accretion to Bargaining Unit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285542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ADJ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Created for Payroll Adjustment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0023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APU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APU Change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839558"/>
                  </a:ext>
                </a:extLst>
              </a:tr>
              <a:tr h="315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CID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Change in Duty Station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864842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CNV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Conversion Use Only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04310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COR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Correction Salary Plan, Grade, etc.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83807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CWT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Change in Working Title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017338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E2C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Mass Position Creation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871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ERC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Update Employee Relations Code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627696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FL2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FLSA Update – Does Not Meet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59157"/>
                  </a:ext>
                </a:extLst>
              </a:tr>
              <a:tr h="27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FL3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FLSA Revert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75227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FLSA Override Due to Review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42331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FTE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Revert to Position FTE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753617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IN1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Inactive – Business Unit Transfer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543526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IN2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Inactive – No Plan to Refill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49968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IN3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Inactive – Void Position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95871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INA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Position Inactivated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729026"/>
                  </a:ext>
                </a:extLst>
              </a:tr>
              <a:tr h="315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JFT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Data FTE Override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2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20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80" y="28359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REASON CODES (continued)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83602"/>
              </p:ext>
            </p:extLst>
          </p:nvPr>
        </p:nvGraphicFramePr>
        <p:xfrm>
          <a:off x="2160399" y="1248771"/>
          <a:ext cx="7208372" cy="54864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89729">
                  <a:extLst>
                    <a:ext uri="{9D8B030D-6E8A-4147-A177-3AD203B41FA5}">
                      <a16:colId xmlns:a16="http://schemas.microsoft.com/office/drawing/2014/main" val="2181291257"/>
                    </a:ext>
                  </a:extLst>
                </a:gridCol>
                <a:gridCol w="1633899">
                  <a:extLst>
                    <a:ext uri="{9D8B030D-6E8A-4147-A177-3AD203B41FA5}">
                      <a16:colId xmlns:a16="http://schemas.microsoft.com/office/drawing/2014/main" val="885965923"/>
                    </a:ext>
                  </a:extLst>
                </a:gridCol>
                <a:gridCol w="4084744">
                  <a:extLst>
                    <a:ext uri="{9D8B030D-6E8A-4147-A177-3AD203B41FA5}">
                      <a16:colId xmlns:a16="http://schemas.microsoft.com/office/drawing/2014/main" val="1418579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Action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Reason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796269"/>
                  </a:ext>
                </a:extLst>
              </a:tr>
              <a:tr h="2623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JFT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Data FTE Override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24493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JRD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Reclassification – Downward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959721"/>
                  </a:ext>
                </a:extLst>
              </a:tr>
              <a:tr h="2186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JRL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Job Reclassification – Lateral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575711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JRU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Reclassification – Upward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479262"/>
                  </a:ext>
                </a:extLst>
              </a:tr>
              <a:tr h="2186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LVL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Post Doc Level Progression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10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MCD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Update Mail Code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515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NEW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New Position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550507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PIT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Permanent Increase In Time (FTE)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623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POC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Position Only Change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501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PRI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Permanent Reduction - Layoff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735994"/>
                  </a:ext>
                </a:extLst>
              </a:tr>
              <a:tr h="2623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PRO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Promotion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239091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Permanent Reduction In Time (FTE)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131002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REG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Regularization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93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REO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Re-Organization/Restructure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103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RTC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Reports To Change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228115"/>
                  </a:ext>
                </a:extLst>
              </a:tr>
              <a:tr h="131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SEC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Series Change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859897"/>
                  </a:ext>
                </a:extLst>
              </a:tr>
              <a:tr h="131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TIT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Temporary Increase in Time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388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POS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TRT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Temporary Decrease in Time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751820"/>
                  </a:ext>
                </a:extLst>
              </a:tr>
              <a:tr h="1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XFR</a:t>
                      </a:r>
                      <a:endParaRPr lang="en-US" sz="12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Transfer</a:t>
                      </a:r>
                      <a:endParaRPr lang="en-US" sz="12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53923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1338" y="816721"/>
            <a:ext cx="982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 smtClean="0"/>
              <a:t>There are several Reason Codes associated with a position update in UCPath: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053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83486" y="1152144"/>
            <a:ext cx="8425028" cy="4087368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     Position Control Transactions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26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REVIEW POSITION CONTROL TRANSACTIONS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368791" y="978408"/>
            <a:ext cx="11321764" cy="110517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 marL="0">
              <a:defRPr sz="2200" b="0" i="0">
                <a:solidFill>
                  <a:srgbClr val="7C7E7F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66688" marR="106045" lvl="0" indent="-153988" defTabSz="914400" eaLnBrk="1" fontAlgn="auto" latinLnBrk="0" hangingPunct="1">
              <a:lnSpc>
                <a:spcPct val="100899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20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Add/Update </a:t>
            </a:r>
            <a:r>
              <a:rPr kumimoji="0" lang="en-US" sz="2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 </a:t>
            </a:r>
            <a:r>
              <a:rPr kumimoji="0" lang="en-US" sz="2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transactions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units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which </a:t>
            </a:r>
            <a:r>
              <a:rPr kumimoji="0" lang="en-US" sz="20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lang="en-US" sz="2000" b="0" i="0" u="none" strike="noStrike" kern="0" cap="none" spc="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access.</a:t>
            </a:r>
          </a:p>
          <a:p>
            <a:pPr marL="166688" marR="5080" lvl="0" indent="-153988" defTabSz="914400" eaLnBrk="1" fontAlgn="auto" latinLnBrk="0" hangingPunct="1">
              <a:lnSpc>
                <a:spcPts val="263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same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lang="en-US" sz="20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adding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new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position, </a:t>
            </a:r>
            <a:r>
              <a:rPr kumimoji="0" lang="en-US" sz="2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updating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vacant</a:t>
            </a:r>
            <a:r>
              <a:rPr kumimoji="0" lang="en-US" sz="2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60" y="2299208"/>
            <a:ext cx="9357360" cy="35206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92533" y="2586591"/>
            <a:ext cx="357762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</a:t>
            </a:r>
            <a:r>
              <a:rPr lang="en-US" b="1" dirty="0" smtClean="0"/>
              <a:t>Review Transaction </a:t>
            </a:r>
            <a:r>
              <a:rPr lang="en-US" dirty="0" smtClean="0"/>
              <a:t>option, and click </a:t>
            </a:r>
            <a:r>
              <a:rPr lang="en-US" b="1" dirty="0" smtClean="0"/>
              <a:t>Next</a:t>
            </a:r>
            <a:r>
              <a:rPr lang="en-US" dirty="0" smtClean="0"/>
              <a:t> to begin the steps for viewing an existing position control request.</a:t>
            </a:r>
            <a:endParaRPr lang="en-US" sz="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36440" y="3426963"/>
            <a:ext cx="1386840" cy="322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02080" y="3878174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9"/>
          <p:cNvSpPr/>
          <p:nvPr/>
        </p:nvSpPr>
        <p:spPr>
          <a:xfrm flipV="1">
            <a:off x="6023573" y="3158488"/>
            <a:ext cx="602018" cy="388621"/>
          </a:xfrm>
          <a:custGeom>
            <a:avLst/>
            <a:gdLst/>
            <a:ahLst/>
            <a:cxnLst/>
            <a:rect l="l" t="t" r="r" b="b"/>
            <a:pathLst>
              <a:path w="10159" h="238125">
                <a:moveTo>
                  <a:pt x="0" y="0"/>
                </a:moveTo>
                <a:lnTo>
                  <a:pt x="9715" y="237756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0"/>
          <p:cNvSpPr/>
          <p:nvPr/>
        </p:nvSpPr>
        <p:spPr>
          <a:xfrm rot="14040000" flipV="1">
            <a:off x="5950431" y="3494028"/>
            <a:ext cx="110776" cy="142246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137045" y="0"/>
                </a:moveTo>
                <a:lnTo>
                  <a:pt x="0" y="5600"/>
                </a:lnTo>
                <a:lnTo>
                  <a:pt x="74117" y="139852"/>
                </a:lnTo>
                <a:lnTo>
                  <a:pt x="13704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56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FIND AN EXISTING VALUE PAGE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16" y="1117599"/>
            <a:ext cx="7533164" cy="48768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object 9"/>
          <p:cNvSpPr/>
          <p:nvPr/>
        </p:nvSpPr>
        <p:spPr>
          <a:xfrm flipV="1">
            <a:off x="4831283" y="4025573"/>
            <a:ext cx="1495221" cy="794833"/>
          </a:xfrm>
          <a:custGeom>
            <a:avLst/>
            <a:gdLst/>
            <a:ahLst/>
            <a:cxnLst/>
            <a:rect l="l" t="t" r="r" b="b"/>
            <a:pathLst>
              <a:path w="10159" h="238125">
                <a:moveTo>
                  <a:pt x="0" y="0"/>
                </a:moveTo>
                <a:lnTo>
                  <a:pt x="9715" y="237756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0"/>
          <p:cNvSpPr/>
          <p:nvPr/>
        </p:nvSpPr>
        <p:spPr>
          <a:xfrm rot="3599524">
            <a:off x="4681149" y="4780426"/>
            <a:ext cx="184831" cy="171060"/>
          </a:xfrm>
          <a:custGeom>
            <a:avLst/>
            <a:gdLst/>
            <a:ahLst/>
            <a:cxnLst/>
            <a:rect l="l" t="t" r="r" b="b"/>
            <a:pathLst>
              <a:path w="137159" h="140335">
                <a:moveTo>
                  <a:pt x="137045" y="0"/>
                </a:moveTo>
                <a:lnTo>
                  <a:pt x="0" y="5600"/>
                </a:lnTo>
                <a:lnTo>
                  <a:pt x="74117" y="139852"/>
                </a:lnTo>
                <a:lnTo>
                  <a:pt x="137045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5705346" y="3961419"/>
            <a:ext cx="3291147" cy="659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7785" marR="50165" indent="-635" algn="ctr">
              <a:lnSpc>
                <a:spcPct val="100499"/>
              </a:lnSpc>
              <a:spcBef>
                <a:spcPts val="100"/>
              </a:spcBef>
            </a:pP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When the search results display more than one transaction, click on the one you want to view. 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" name="object 15"/>
          <p:cNvSpPr/>
          <p:nvPr/>
        </p:nvSpPr>
        <p:spPr>
          <a:xfrm rot="13106084">
            <a:off x="5976249" y="2838549"/>
            <a:ext cx="266806" cy="394178"/>
          </a:xfrm>
          <a:custGeom>
            <a:avLst/>
            <a:gdLst/>
            <a:ahLst/>
            <a:cxnLst/>
            <a:rect l="l" t="t" r="r" b="b"/>
            <a:pathLst>
              <a:path w="749300" h="6985">
                <a:moveTo>
                  <a:pt x="749249" y="0"/>
                </a:moveTo>
                <a:lnTo>
                  <a:pt x="0" y="6451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6"/>
          <p:cNvSpPr/>
          <p:nvPr/>
        </p:nvSpPr>
        <p:spPr>
          <a:xfrm rot="20691651">
            <a:off x="5738887" y="3060192"/>
            <a:ext cx="150821" cy="117523"/>
          </a:xfrm>
          <a:custGeom>
            <a:avLst/>
            <a:gdLst/>
            <a:ahLst/>
            <a:cxnLst/>
            <a:rect l="l" t="t" r="r" b="b"/>
            <a:pathLst>
              <a:path w="137795" h="137160">
                <a:moveTo>
                  <a:pt x="136563" y="0"/>
                </a:moveTo>
                <a:lnTo>
                  <a:pt x="0" y="69761"/>
                </a:lnTo>
                <a:lnTo>
                  <a:pt x="137744" y="137159"/>
                </a:lnTo>
                <a:lnTo>
                  <a:pt x="1365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7"/>
          <p:cNvSpPr txBox="1"/>
          <p:nvPr/>
        </p:nvSpPr>
        <p:spPr>
          <a:xfrm>
            <a:off x="6326504" y="2720187"/>
            <a:ext cx="4632960" cy="659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You have the option to search for requests with any status by leaving the </a:t>
            </a:r>
            <a:r>
              <a:rPr lang="en-US" sz="1400" b="1" spc="-5" dirty="0" smtClean="0">
                <a:solidFill>
                  <a:prstClr val="black"/>
                </a:solidFill>
                <a:cs typeface="Arial"/>
              </a:rPr>
              <a:t>Approval Status </a:t>
            </a: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field blank, or you can search for requests with one or more specific statuses. 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065279" y="4254612"/>
            <a:ext cx="643632" cy="235441"/>
          </a:xfrm>
          <a:custGeom>
            <a:avLst/>
            <a:gdLst/>
            <a:ahLst/>
            <a:cxnLst/>
            <a:rect l="l" t="t" r="r" b="b"/>
            <a:pathLst>
              <a:path w="1275714" h="228600">
                <a:moveTo>
                  <a:pt x="0" y="0"/>
                </a:moveTo>
                <a:lnTo>
                  <a:pt x="1275588" y="0"/>
                </a:lnTo>
                <a:lnTo>
                  <a:pt x="1275588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6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 txBox="1"/>
          <p:nvPr/>
        </p:nvSpPr>
        <p:spPr>
          <a:xfrm>
            <a:off x="6340042" y="1331473"/>
            <a:ext cx="2919836" cy="875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1400" spc="-5" dirty="0" smtClean="0">
                <a:solidFill>
                  <a:prstClr val="black"/>
                </a:solidFill>
                <a:cs typeface="Arial"/>
              </a:rPr>
              <a:t>Use this page to enter known search criteria, to narrow the search to only the position control transaction(s) you want to view.</a:t>
            </a:r>
            <a:endParaRPr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63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LEARNING TOPICS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7790" y="1111348"/>
            <a:ext cx="1004189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 action="ppaction://hlinksldjump"/>
              </a:rPr>
              <a:t>POSITION </a:t>
            </a:r>
            <a:r>
              <a:rPr lang="en-US" sz="1800" dirty="0" smtClean="0">
                <a:solidFill>
                  <a:srgbClr val="4472C4"/>
                </a:solidFill>
                <a:latin typeface="Arial"/>
                <a:hlinkClick r:id="rId3" action="ppaction://hlinksldjump"/>
              </a:rPr>
              <a:t>CONTROL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 action="ppaction://hlinksldjump"/>
              </a:rPr>
              <a:t> OVERVIEW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7790" y="1522828"/>
            <a:ext cx="1060386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4" action="ppaction://hlinksldjump"/>
              </a:rPr>
              <a:t>VIEW POSITION INFORMATION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7790" y="1934308"/>
            <a:ext cx="1113726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5" action="ppaction://hlinksldjump"/>
              </a:rPr>
              <a:t>ADD NEW POSITIONS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7790" y="2345788"/>
            <a:ext cx="830237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6" action="ppaction://hlinksldjump"/>
              </a:rPr>
              <a:t>UPDATE VACANT POSITIONS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7788" y="2757268"/>
            <a:ext cx="1129919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7" action="ppaction://hlinksldjump"/>
              </a:rPr>
              <a:t>REVIEW POSITION CONTROL TRANSACTIONS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1473" y="3991708"/>
            <a:ext cx="10127619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8" action="ppaction://hlinksldjump"/>
              </a:rPr>
              <a:t>INITIATE POSITION CONTROL REQUEST FOR A NEW POSITION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8460" y="5226148"/>
            <a:ext cx="11338519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9" action="ppaction://hlinksldjump"/>
              </a:rPr>
              <a:t>INITIATE POSITION CONTROL REQUEST FOR UPDATES TO A VACANT POSITION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1473" y="3580228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10" action="ppaction://hlinksldjump"/>
              </a:rPr>
              <a:t>KEY SYSTEM STEPS TO ADD A NEW POSITION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1473" y="3168748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4" action="ppaction://hlinksldjump"/>
              </a:rPr>
              <a:t>VIEW POSITION INFORMATION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7788" y="4403188"/>
            <a:ext cx="11649263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11" action="ppaction://hlinksldjump"/>
              </a:rPr>
              <a:t>KEY SYSTEM STEPS TO UPDATE VACANT POSITIONS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8460" y="4814668"/>
            <a:ext cx="1129919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12" action="ppaction://hlinksldjump"/>
              </a:rPr>
              <a:t>ACCESS AND VIEW EXISTING POSITION CONTROL REQUEST TRANSACTIONS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8123" y="5637628"/>
            <a:ext cx="11338519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13" action="ppaction://hlinksldjump"/>
              </a:rPr>
              <a:t>SHAREPOINT INSTRUCTIONS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2209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CONTROL REQUEST COMPONENT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1147391"/>
            <a:ext cx="9123680" cy="493546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097280" y="1724254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92368">
            <a:off x="3444240" y="2028292"/>
            <a:ext cx="538035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2749" y="995666"/>
            <a:ext cx="9522426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Position Control Initiators use Position Control Requests to add positions or update vacant positions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93370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THINGS TO REMEMBER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" y="850864"/>
            <a:ext cx="1042416" cy="1042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1949035"/>
            <a:ext cx="1042506" cy="104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3047296"/>
            <a:ext cx="1042506" cy="10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4145557"/>
            <a:ext cx="1042506" cy="1042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3" y="5243817"/>
            <a:ext cx="1042506" cy="1042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2749" y="3193269"/>
            <a:ext cx="9522426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vacant position is one that is unfilled on or after the Effective Date you enter on the Find an Existing Value page of the Position Control Request.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2749" y="4281332"/>
            <a:ext cx="981323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 there is not an incumbent employee, there are 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fewer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downstream effects to updating a vacant position.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2749" y="5390874"/>
            <a:ext cx="9893901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Position Control Requests utilize AWE to route transactions locally for approval before being routed to UCPath.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2749" y="2083728"/>
            <a:ext cx="92818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PayPath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Initiators update positions that have a single incumbent using the </a:t>
            </a:r>
            <a:r>
              <a:rPr lang="en-US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PayPath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Actions component.</a:t>
            </a:r>
          </a:p>
        </p:txBody>
      </p:sp>
    </p:spTree>
    <p:extLst>
      <p:ext uri="{BB962C8B-B14F-4D97-AF65-F5344CB8AC3E}">
        <p14:creationId xmlns:p14="http://schemas.microsoft.com/office/powerpoint/2010/main" val="30799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COURSE OBJECTIVES REVIEW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200" y="875645"/>
            <a:ext cx="9708788" cy="41229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000" spc="-5" dirty="0">
                <a:cs typeface="Arial"/>
              </a:rPr>
              <a:t>Having </a:t>
            </a:r>
            <a:r>
              <a:rPr sz="2000" spc="5" dirty="0">
                <a:cs typeface="Arial"/>
              </a:rPr>
              <a:t>completed </a:t>
            </a:r>
            <a:r>
              <a:rPr sz="2000" dirty="0">
                <a:cs typeface="Arial"/>
              </a:rPr>
              <a:t>this course, </a:t>
            </a:r>
            <a:r>
              <a:rPr sz="2000" spc="-5" dirty="0">
                <a:cs typeface="Arial"/>
              </a:rPr>
              <a:t>you </a:t>
            </a:r>
            <a:r>
              <a:rPr sz="2000" dirty="0">
                <a:cs typeface="Arial"/>
              </a:rPr>
              <a:t>should be able</a:t>
            </a:r>
            <a:r>
              <a:rPr sz="2000" spc="-150" dirty="0">
                <a:cs typeface="Arial"/>
              </a:rPr>
              <a:t> </a:t>
            </a:r>
            <a:r>
              <a:rPr sz="2000" dirty="0">
                <a:cs typeface="Arial"/>
              </a:rPr>
              <a:t>to</a:t>
            </a:r>
            <a:r>
              <a:rPr sz="2000" dirty="0" smtClean="0">
                <a:cs typeface="Arial"/>
              </a:rPr>
              <a:t>:</a:t>
            </a:r>
            <a:endParaRPr sz="2000" dirty="0"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199" y="1561445"/>
            <a:ext cx="10404357" cy="472320"/>
            <a:chOff x="560284" y="8645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560284" y="8645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 txBox="1"/>
            <p:nvPr/>
          </p:nvSpPr>
          <p:spPr>
            <a:xfrm>
              <a:off x="583341" y="10951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Identify features of </a:t>
              </a: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the </a:t>
              </a:r>
              <a:r>
                <a:rPr lang="en-US" sz="1600" b="1" kern="1200" spc="5" dirty="0" smtClean="0">
                  <a:solidFill>
                    <a:schemeClr val="tx1"/>
                  </a:solidFill>
                  <a:cs typeface="Arial"/>
                </a:rPr>
                <a:t>Position Management</a:t>
              </a:r>
              <a:r>
                <a:rPr lang="en-US" sz="1600" b="1" kern="1200" spc="-300" dirty="0" smtClean="0">
                  <a:solidFill>
                    <a:schemeClr val="tx1"/>
                  </a:solidFill>
                  <a:cs typeface="Arial"/>
                </a:rPr>
                <a:t> 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module.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199" y="2287205"/>
            <a:ext cx="10404357" cy="472320"/>
            <a:chOff x="560284" y="81221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560284" y="81221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 txBox="1"/>
            <p:nvPr/>
          </p:nvSpPr>
          <p:spPr>
            <a:xfrm>
              <a:off x="583341" y="83527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Explain </a:t>
              </a: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the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relationship </a:t>
              </a:r>
              <a:r>
                <a:rPr lang="en-US" sz="1600" kern="1200" spc="-10" dirty="0" smtClean="0">
                  <a:solidFill>
                    <a:schemeClr val="tx1"/>
                  </a:solidFill>
                  <a:cs typeface="Arial"/>
                </a:rPr>
                <a:t>between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 data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and job data.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199" y="3012965"/>
            <a:ext cx="10404357" cy="472320"/>
            <a:chOff x="560284" y="153797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560284" y="153797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 txBox="1"/>
            <p:nvPr/>
          </p:nvSpPr>
          <p:spPr>
            <a:xfrm>
              <a:off x="583341" y="156103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View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</a:t>
              </a:r>
              <a:r>
                <a:rPr lang="en-US" sz="1600" kern="1200" spc="-60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information.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199" y="3738725"/>
            <a:ext cx="10404357" cy="472320"/>
            <a:chOff x="560284" y="226373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560284" y="226373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 txBox="1"/>
            <p:nvPr/>
          </p:nvSpPr>
          <p:spPr>
            <a:xfrm>
              <a:off x="583341" y="228679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5" smtClean="0">
                  <a:solidFill>
                    <a:schemeClr val="tx1"/>
                  </a:solidFill>
                  <a:cs typeface="Arial"/>
                </a:rPr>
                <a:t>Initiate a </a:t>
              </a:r>
              <a:r>
                <a:rPr lang="en-US" sz="1600" kern="1200" smtClean="0">
                  <a:solidFill>
                    <a:schemeClr val="tx1"/>
                  </a:solidFill>
                  <a:cs typeface="Arial"/>
                </a:rPr>
                <a:t>position control </a:t>
              </a:r>
              <a:r>
                <a:rPr lang="en-US" sz="1600" kern="1200" spc="-5" smtClean="0">
                  <a:solidFill>
                    <a:schemeClr val="tx1"/>
                  </a:solidFill>
                  <a:cs typeface="Arial"/>
                </a:rPr>
                <a:t>request </a:t>
              </a:r>
              <a:r>
                <a:rPr lang="en-US" sz="1600" kern="1200" smtClean="0">
                  <a:solidFill>
                    <a:schemeClr val="tx1"/>
                  </a:solidFill>
                  <a:cs typeface="Arial"/>
                </a:rPr>
                <a:t>for </a:t>
              </a:r>
              <a:r>
                <a:rPr lang="en-US" sz="1600" kern="1200" spc="5" smtClean="0">
                  <a:solidFill>
                    <a:schemeClr val="tx1"/>
                  </a:solidFill>
                  <a:cs typeface="Arial"/>
                </a:rPr>
                <a:t>a </a:t>
              </a:r>
              <a:r>
                <a:rPr lang="en-US" sz="1600" kern="1200" smtClean="0">
                  <a:solidFill>
                    <a:schemeClr val="tx1"/>
                  </a:solidFill>
                  <a:cs typeface="Arial"/>
                </a:rPr>
                <a:t>new</a:t>
              </a:r>
              <a:r>
                <a:rPr lang="en-US" sz="1600" kern="1200" spc="-17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en-US" sz="1600" kern="1200" smtClean="0">
                  <a:solidFill>
                    <a:schemeClr val="tx1"/>
                  </a:solidFill>
                  <a:cs typeface="Arial"/>
                </a:rPr>
                <a:t>position.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199" y="4464485"/>
            <a:ext cx="10404357" cy="472320"/>
            <a:chOff x="560284" y="298949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560284" y="298949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2"/>
            <p:cNvSpPr txBox="1"/>
            <p:nvPr/>
          </p:nvSpPr>
          <p:spPr>
            <a:xfrm>
              <a:off x="583341" y="301255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Initiate a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 control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request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for updates </a:t>
              </a:r>
              <a:r>
                <a:rPr lang="en-US" sz="1600" kern="1200" spc="10" dirty="0" smtClean="0">
                  <a:solidFill>
                    <a:schemeClr val="tx1"/>
                  </a:solidFill>
                  <a:cs typeface="Arial"/>
                </a:rPr>
                <a:t>to </a:t>
              </a: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a</a:t>
              </a:r>
              <a:r>
                <a:rPr lang="en-US" sz="1600" kern="1200" spc="-225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vacant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2199" y="5190245"/>
            <a:ext cx="10404357" cy="472320"/>
            <a:chOff x="560284" y="3715255"/>
            <a:chExt cx="7843988" cy="47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560284" y="3715255"/>
              <a:ext cx="784398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4"/>
            <p:cNvSpPr txBox="1"/>
            <p:nvPr/>
          </p:nvSpPr>
          <p:spPr>
            <a:xfrm>
              <a:off x="583341" y="3738312"/>
              <a:ext cx="779787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484" tIns="0" rIns="296484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pc="10" dirty="0" smtClean="0">
                  <a:solidFill>
                    <a:schemeClr val="tx1"/>
                  </a:solidFill>
                  <a:cs typeface="Arial"/>
                </a:rPr>
                <a:t>Access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and view existing </a:t>
              </a:r>
              <a:r>
                <a:rPr lang="en-US" sz="1600" kern="1200" dirty="0" smtClean="0">
                  <a:solidFill>
                    <a:schemeClr val="tx1"/>
                  </a:solidFill>
                  <a:cs typeface="Arial"/>
                </a:rPr>
                <a:t>position control</a:t>
              </a:r>
              <a:r>
                <a:rPr lang="en-US" sz="1600" kern="1200" spc="-120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en-US" sz="1600" kern="1200" spc="-5" dirty="0" smtClean="0">
                  <a:solidFill>
                    <a:schemeClr val="tx1"/>
                  </a:solidFill>
                  <a:cs typeface="Arial"/>
                </a:rPr>
                <a:t>request t</a:t>
              </a:r>
              <a:r>
                <a:rPr lang="en-US" sz="1600" kern="1200" spc="5" dirty="0" smtClean="0">
                  <a:solidFill>
                    <a:schemeClr val="tx1"/>
                  </a:solidFill>
                  <a:cs typeface="Arial"/>
                </a:rPr>
                <a:t>ransactions.</a:t>
              </a:r>
              <a:endParaRPr lang="en-US" sz="1600" kern="1200" dirty="0">
                <a:solidFill>
                  <a:schemeClr val="tx1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34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26596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UPDATING POSITION CONTROL (continued)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06916"/>
              </p:ext>
            </p:extLst>
          </p:nvPr>
        </p:nvGraphicFramePr>
        <p:xfrm>
          <a:off x="442552" y="1065681"/>
          <a:ext cx="11558948" cy="5543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751">
                  <a:extLst>
                    <a:ext uri="{9D8B030D-6E8A-4147-A177-3AD203B41FA5}">
                      <a16:colId xmlns:a16="http://schemas.microsoft.com/office/drawing/2014/main" val="1616624736"/>
                    </a:ext>
                  </a:extLst>
                </a:gridCol>
                <a:gridCol w="8504197">
                  <a:extLst>
                    <a:ext uri="{9D8B030D-6E8A-4147-A177-3AD203B41FA5}">
                      <a16:colId xmlns:a16="http://schemas.microsoft.com/office/drawing/2014/main" val="48360022"/>
                    </a:ext>
                  </a:extLst>
                </a:gridCol>
              </a:tblGrid>
              <a:tr h="3294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4954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Tester Net 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User’s Login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337948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Tester Password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User’s Password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048049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r>
                        <a:rPr lang="en-US" baseline="0" dirty="0" smtClean="0"/>
                        <a:t> Number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433912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Job Code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Choose Any within your Accountability Structure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035941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Choose Any within your Accountability Structure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959928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 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Future Employee’s (Supervisor/Manager) Report To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369992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Position’s FTE Amount (between 0.5-1)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663108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Tester Notes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Tester Notes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94404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 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Terminated Employee’s (Supervisor/Manager) Report To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821099"/>
                  </a:ext>
                </a:extLst>
              </a:tr>
              <a:tr h="395473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Classification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Terminated Employee’s Employee Classification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746099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Terminated Employee’s FTE 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08041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Tester Notes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Tester Notes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686240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Enter current status of scenario (New, In Progress, etc.)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693682"/>
                  </a:ext>
                </a:extLst>
              </a:tr>
              <a:tr h="393588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 ID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Enter Transaction ID after submitting Voluntary Termination Templ.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99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9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9" y="236220"/>
            <a:ext cx="10963618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CHECK YOUR UNDERSTANDING  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11" y="1795850"/>
            <a:ext cx="3184513" cy="32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7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74342" y="1636334"/>
            <a:ext cx="8425028" cy="352088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SharePoint Instructions and Hands on Training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43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SHAREPOINT LIST INSTRUCTIONS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2" y="1080766"/>
            <a:ext cx="11325225" cy="5688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Cisco AnyConnect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VPN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sdsc-vpn.ucop.edu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Connect.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Group: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hbldtrn0-training</a:t>
            </a:r>
          </a:p>
          <a:p>
            <a:pPr marL="173038" marR="0" lvl="0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of the following username: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ucr_ucpathvpn_01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1 and Row 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ucr_ucpathvpn_02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3 and 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ucr_ucpathvpn_02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 5 and 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VPN password for the week of 7/8/19 is: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 ~~9+Game+Rome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~~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Once Connected to the VPN: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https://hbldtrn0.ucpath-build.devops.universityofcalifornia.edu/psp/HBLDTRN0/?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cmd=login&amp;languageCd=ENG&amp;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Tester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ID\Password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provided in the SharePoint Scenarios.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14" y="1015183"/>
            <a:ext cx="3339760" cy="155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206" y="2669269"/>
            <a:ext cx="325755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28365" r="5470"/>
          <a:stretch/>
        </p:blipFill>
        <p:spPr>
          <a:xfrm>
            <a:off x="4470553" y="1122650"/>
            <a:ext cx="332265" cy="3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87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SHAREPOINT LIST INSTRUCTIONS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5764" y="3928135"/>
            <a:ext cx="812758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SharePoint: 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https://ucrshare.ucr.edu/sites/FOM_UCPath/SitePages/Home.aspx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Preferred browsers are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 Explorer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Chrome.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 the link as a favorite)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4472C4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UCPath Transaction Training Scenarios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left side Quick Menu:</a:t>
            </a: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997739" y="1106068"/>
            <a:ext cx="6965540" cy="25324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0" y="1077493"/>
            <a:ext cx="2025445" cy="54314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29063" y="6135329"/>
            <a:ext cx="1823965" cy="363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96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VIEWING LIST OPTIONS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4896" y="1288856"/>
            <a:ext cx="8586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Symbol" panose="05050102010706020507" pitchFamily="18" charset="2"/>
              <a:buChar char="¨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list opens,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tabs at the top of the screen: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56647" y="2528258"/>
            <a:ext cx="10487628" cy="25865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4772" y="2713500"/>
            <a:ext cx="1338662" cy="475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827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VIEWING LIST OPTIONS (</a:t>
            </a:r>
            <a:r>
              <a:rPr lang="en-US" sz="3200" dirty="0" smtClean="0">
                <a:solidFill>
                  <a:schemeClr val="accent5"/>
                </a:solidFill>
              </a:rPr>
              <a:t>part 2)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904" y="1216946"/>
            <a:ext cx="1103051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selecting ‘List’ you can filter the view on the process you are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transacting.        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default view is All Transactions. Select a specific transaction type to view the list containing only those transactions: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83225" y="2861187"/>
            <a:ext cx="10153203" cy="28710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Left Bracket 4"/>
          <p:cNvSpPr/>
          <p:nvPr/>
        </p:nvSpPr>
        <p:spPr>
          <a:xfrm>
            <a:off x="3224981" y="4277034"/>
            <a:ext cx="304800" cy="1189704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971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938350" y="1654622"/>
            <a:ext cx="8425028" cy="349345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</a:t>
            </a:r>
            <a:r>
              <a:rPr lang="en-US" sz="7200" b="1" noProof="0" dirty="0" smtClean="0">
                <a:solidFill>
                  <a:srgbClr val="F1AB00"/>
                </a:solidFill>
                <a:latin typeface="Arial"/>
              </a:rPr>
              <a:t>on Control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Overview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09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11649263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UPDATING AND EDITING A SHAREPOINT LIST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904" y="1094882"/>
            <a:ext cx="5003341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functions of a SharePoint list are similar to MS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Excel,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 that it is in a central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location,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can be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 / updated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multiple people at the same time.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list headers to filter and sort.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you will see these temporary changes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" y="4639886"/>
            <a:ext cx="5176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selecting your name in the drop-down, you will have easy access to only your transactions. This is especially helpful if your name appears several pages into the list.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1228812"/>
            <a:ext cx="5142270" cy="44170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01323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05" y="311462"/>
            <a:ext cx="11898795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UPDATING AND EDITING A SHAREPOINT LIST (</a:t>
            </a:r>
            <a:r>
              <a:rPr lang="en-US" sz="3200" dirty="0" smtClean="0">
                <a:solidFill>
                  <a:schemeClr val="accent5"/>
                </a:solidFill>
              </a:rPr>
              <a:t>part 2)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3206" y="1084177"/>
            <a:ext cx="113414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update your test by editing directly by clicking into the cell. Some cells are controlled by a drop-down choice, others are free-form. To save your change, click in another cell.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/>
          <a:stretch>
            <a:fillRect/>
          </a:stretch>
        </p:blipFill>
        <p:spPr bwMode="auto">
          <a:xfrm>
            <a:off x="1069440" y="2624745"/>
            <a:ext cx="4640825" cy="2961840"/>
          </a:xfrm>
          <a:prstGeom prst="rect">
            <a:avLst/>
          </a:prstGeom>
          <a:noFill/>
          <a:ln w="9525">
            <a:solidFill>
              <a:srgbClr val="445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4" y="2624745"/>
            <a:ext cx="4454806" cy="2961840"/>
          </a:xfrm>
          <a:prstGeom prst="rect">
            <a:avLst/>
          </a:prstGeom>
          <a:noFill/>
          <a:ln w="9525">
            <a:solidFill>
              <a:srgbClr val="445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4"/>
          <p:cNvSpPr txBox="1"/>
          <p:nvPr/>
        </p:nvSpPr>
        <p:spPr>
          <a:xfrm>
            <a:off x="1874342" y="1636334"/>
            <a:ext cx="8425028" cy="3520882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AB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Appendix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1AB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1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18653"/>
              </p:ext>
            </p:extLst>
          </p:nvPr>
        </p:nvGraphicFramePr>
        <p:xfrm>
          <a:off x="482643" y="1716326"/>
          <a:ext cx="7830978" cy="3549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9957">
                <a:tc>
                  <a:txBody>
                    <a:bodyPr/>
                    <a:lstStyle/>
                    <a:p>
                      <a:pPr marL="84455" marR="1111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Jobs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with the</a:t>
                      </a:r>
                      <a:r>
                        <a:rPr sz="1600" spc="-9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same 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attributes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can be  grouped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one 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position, 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rather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creating a 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unique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position </a:t>
                      </a:r>
                      <a:r>
                        <a:rPr sz="16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every</a:t>
                      </a:r>
                      <a:r>
                        <a:rPr sz="1600" spc="-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job.</a:t>
                      </a: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664845" indent="-348615">
                        <a:lnSpc>
                          <a:spcPct val="100000"/>
                        </a:lnSpc>
                        <a:spcBef>
                          <a:spcPts val="615"/>
                        </a:spcBef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Business Unit,  Dept.,</a:t>
                      </a:r>
                      <a:r>
                        <a:rPr sz="1600" spc="-1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Location</a:t>
                      </a:r>
                    </a:p>
                    <a:p>
                      <a:pPr marL="541655" marR="481965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Job Code,</a:t>
                      </a:r>
                      <a:r>
                        <a:rPr sz="160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Union  Code,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Employee 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Relations Code,  Special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Training 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Code</a:t>
                      </a:r>
                    </a:p>
                    <a:p>
                      <a:pPr marL="541655" marR="182880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Reports </a:t>
                      </a:r>
                      <a:r>
                        <a:rPr sz="1600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To, 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Personnel</a:t>
                      </a:r>
                      <a:r>
                        <a:rPr sz="1600" spc="-10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Program</a:t>
                      </a:r>
                    </a:p>
                    <a:p>
                      <a:pPr marL="541655" marR="384175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FTE,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Salary</a:t>
                      </a:r>
                      <a:r>
                        <a:rPr sz="1600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Plan, 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Grade,</a:t>
                      </a:r>
                      <a:r>
                        <a:rPr sz="1600" spc="-1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FAU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379095" indent="-348615">
                        <a:lnSpc>
                          <a:spcPct val="100000"/>
                        </a:lnSpc>
                        <a:spcBef>
                          <a:spcPts val="625"/>
                        </a:spcBef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Per Diem,</a:t>
                      </a:r>
                      <a:r>
                        <a:rPr sz="160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Recreation  Program</a:t>
                      </a:r>
                      <a:r>
                        <a:rPr sz="16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Instructors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41655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Limited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41655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TAs,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Readers,</a:t>
                      </a:r>
                      <a:r>
                        <a:rPr sz="1600" spc="-1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Tutors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41655" marR="779780" indent="-348615">
                        <a:lnSpc>
                          <a:spcPct val="100000"/>
                        </a:lnSpc>
                        <a:buFont typeface="Times New Roman"/>
                        <a:buChar char="●"/>
                        <a:tabLst>
                          <a:tab pos="541655" algn="l"/>
                          <a:tab pos="542290" algn="l"/>
                        </a:tabLst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Emeriti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(WOS),  Summer Session 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Instructors,</a:t>
                      </a:r>
                      <a:r>
                        <a:rPr sz="1600" spc="-9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UNEX 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Instructors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5"/>
          <p:cNvSpPr txBox="1"/>
          <p:nvPr/>
        </p:nvSpPr>
        <p:spPr>
          <a:xfrm>
            <a:off x="667215" y="1220782"/>
            <a:ext cx="7900034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0650" algn="l"/>
                <a:tab pos="5473700" algn="l"/>
              </a:tabLst>
            </a:pPr>
            <a:r>
              <a:rPr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Definition</a:t>
            </a:r>
            <a:r>
              <a:rPr lang="en-US" sz="2800" b="1" spc="-5" dirty="0">
                <a:solidFill>
                  <a:srgbClr val="F1AB00"/>
                </a:solidFill>
                <a:latin typeface="Arial"/>
                <a:cs typeface="Arial"/>
              </a:rPr>
              <a:t> </a:t>
            </a:r>
            <a:r>
              <a:rPr lang="en-US"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       </a:t>
            </a:r>
            <a:r>
              <a:rPr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Attributes</a:t>
            </a:r>
            <a:r>
              <a:rPr lang="en-US"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         </a:t>
            </a:r>
            <a:r>
              <a:rPr sz="2800" b="1" spc="-5" dirty="0" smtClean="0">
                <a:solidFill>
                  <a:srgbClr val="F1AB00"/>
                </a:solidFill>
                <a:latin typeface="Arial"/>
                <a:cs typeface="Arial"/>
              </a:rPr>
              <a:t>Possible</a:t>
            </a:r>
            <a:r>
              <a:rPr sz="2800" b="1" spc="-50" dirty="0" smtClean="0">
                <a:solidFill>
                  <a:srgbClr val="F1AB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1AB00"/>
                </a:solidFill>
                <a:latin typeface="Arial"/>
                <a:cs typeface="Arial"/>
              </a:rPr>
              <a:t>Uses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MULTI-HEADCOUNT POSITIONS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49" y="1647502"/>
            <a:ext cx="3452253" cy="34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94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29" b="23854"/>
          <a:stretch/>
        </p:blipFill>
        <p:spPr>
          <a:xfrm>
            <a:off x="457083" y="1824562"/>
            <a:ext cx="10595151" cy="41322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DATA AND PAYPATH TRANSACTIONS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703" y="842361"/>
            <a:ext cx="11184368" cy="89575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5080" lvl="0" indent="-212725" algn="l" defTabSz="914400" rtl="0" eaLnBrk="1" fontAlgn="auto" latinLnBrk="0" hangingPunct="1">
              <a:lnSpc>
                <a:spcPts val="216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PayPath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Initiators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PayPath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and/or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job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data. Position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PayPath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automatically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employee's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job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ensure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remain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0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sync.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083" y="2298032"/>
            <a:ext cx="1660475" cy="43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2251" y="2298032"/>
            <a:ext cx="1660475" cy="43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83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 MANAGEMENT ROLES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0639023"/>
              </p:ext>
            </p:extLst>
          </p:nvPr>
        </p:nvGraphicFramePr>
        <p:xfrm>
          <a:off x="332509" y="719666"/>
          <a:ext cx="11188931" cy="553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611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18" y="292608"/>
            <a:ext cx="11689277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POSITIONS: WHO DOES WHAT AND WHERE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5909908"/>
            <a:ext cx="715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PayPath Initiator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will be address in later course.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20845"/>
              </p:ext>
            </p:extLst>
          </p:nvPr>
        </p:nvGraphicFramePr>
        <p:xfrm>
          <a:off x="358218" y="978408"/>
          <a:ext cx="10407191" cy="450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209">
                  <a:extLst>
                    <a:ext uri="{9D8B030D-6E8A-4147-A177-3AD203B41FA5}">
                      <a16:colId xmlns:a16="http://schemas.microsoft.com/office/drawing/2014/main" val="3053293563"/>
                    </a:ext>
                  </a:extLst>
                </a:gridCol>
                <a:gridCol w="3165994">
                  <a:extLst>
                    <a:ext uri="{9D8B030D-6E8A-4147-A177-3AD203B41FA5}">
                      <a16:colId xmlns:a16="http://schemas.microsoft.com/office/drawing/2014/main" val="1222132239"/>
                    </a:ext>
                  </a:extLst>
                </a:gridCol>
                <a:gridCol w="3165994">
                  <a:extLst>
                    <a:ext uri="{9D8B030D-6E8A-4147-A177-3AD203B41FA5}">
                      <a16:colId xmlns:a16="http://schemas.microsoft.com/office/drawing/2014/main" val="1657967214"/>
                    </a:ext>
                  </a:extLst>
                </a:gridCol>
                <a:gridCol w="3165994">
                  <a:extLst>
                    <a:ext uri="{9D8B030D-6E8A-4147-A177-3AD203B41FA5}">
                      <a16:colId xmlns:a16="http://schemas.microsoft.com/office/drawing/2014/main" val="197962584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 smtClean="0">
                          <a:effectLst/>
                        </a:rPr>
                        <a:t>Role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Role: Position Control Initiator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Role: Position Initiator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Role: UCPath Center WFA Production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808726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Who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Department / Unit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SSC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UCPath WFA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379801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Where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Position Control Request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Position Management (Add/Update Position Info)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Position Management (Add/Update/ Correct Position Info)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909767"/>
                  </a:ext>
                </a:extLst>
              </a:tr>
              <a:tr h="2066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What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Used to request a new position and to request an update to vacant positions. 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/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This method initiates AWE.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Used to add and update data including multi-headcount positions.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/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This method does not initiate AWE.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Used to app, update and correct position data. 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This method does not initiate AWE.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6474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44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9" y="2092664"/>
            <a:ext cx="3479836" cy="2042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1987" y="2390775"/>
            <a:ext cx="7477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Feedback Please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://bit.ly/ucpathpilottraining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20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9488"/>
            <a:ext cx="12192000" cy="448512"/>
          </a:xfrm>
          <a:prstGeom prst="rect">
            <a:avLst/>
          </a:prstGeom>
        </p:spPr>
      </p:pic>
      <p:pic>
        <p:nvPicPr>
          <p:cNvPr id="6" name="Picture 2" descr="Image result for question and ans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32" y="1261467"/>
            <a:ext cx="5835322" cy="43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84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9488"/>
            <a:ext cx="12192000" cy="44851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385822" y="1987613"/>
            <a:ext cx="7096124" cy="278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68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904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POSITION CONTROL OVERVIEW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674" y="1027646"/>
            <a:ext cx="111069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Position </a:t>
            </a:r>
            <a:r>
              <a:rPr lang="en-US" dirty="0" smtClean="0"/>
              <a:t>Control </a:t>
            </a:r>
            <a:r>
              <a:rPr lang="en-US" dirty="0"/>
              <a:t>module of UCPath is designed </a:t>
            </a:r>
            <a:r>
              <a:rPr lang="en-US" dirty="0" smtClean="0"/>
              <a:t>to </a:t>
            </a:r>
            <a:r>
              <a:rPr lang="en-US" dirty="0"/>
              <a:t>maintain effective-dated history of all UC positions –  filled and vacant.</a:t>
            </a:r>
          </a:p>
        </p:txBody>
      </p:sp>
      <p:sp>
        <p:nvSpPr>
          <p:cNvPr id="6" name="object 7"/>
          <p:cNvSpPr txBox="1"/>
          <p:nvPr/>
        </p:nvSpPr>
        <p:spPr>
          <a:xfrm>
            <a:off x="1971450" y="1946933"/>
            <a:ext cx="7985125" cy="404803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835150">
              <a:spcBef>
                <a:spcPts val="550"/>
              </a:spcBef>
            </a:pPr>
            <a:r>
              <a:rPr sz="2200" b="1" spc="-10" dirty="0" smtClean="0">
                <a:cs typeface="Arial"/>
              </a:rPr>
              <a:t>Benefits </a:t>
            </a:r>
            <a:r>
              <a:rPr sz="2200" b="1" spc="-10" dirty="0">
                <a:cs typeface="Arial"/>
              </a:rPr>
              <a:t>of </a:t>
            </a:r>
            <a:r>
              <a:rPr sz="2200" b="1" spc="-5" dirty="0">
                <a:cs typeface="Arial"/>
              </a:rPr>
              <a:t>Position</a:t>
            </a:r>
            <a:r>
              <a:rPr sz="2200" b="1" spc="130" dirty="0">
                <a:cs typeface="Arial"/>
              </a:rPr>
              <a:t> </a:t>
            </a:r>
            <a:r>
              <a:rPr sz="2200" b="1" spc="-10" dirty="0">
                <a:cs typeface="Arial"/>
              </a:rPr>
              <a:t>Management</a:t>
            </a:r>
            <a:endParaRPr sz="2200" dirty="0">
              <a:cs typeface="Arial"/>
            </a:endParaRPr>
          </a:p>
          <a:p>
            <a:pPr marL="403860" indent="-228600">
              <a:spcBef>
                <a:spcPts val="1755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spc="-25" dirty="0">
                <a:cs typeface="Arial"/>
              </a:rPr>
              <a:t>Link </a:t>
            </a:r>
            <a:r>
              <a:rPr sz="1900" dirty="0">
                <a:cs typeface="Arial"/>
              </a:rPr>
              <a:t>key </a:t>
            </a:r>
            <a:r>
              <a:rPr sz="1900" spc="-5" dirty="0">
                <a:cs typeface="Arial"/>
              </a:rPr>
              <a:t>data </a:t>
            </a:r>
            <a:r>
              <a:rPr sz="1900" spc="-10" dirty="0">
                <a:cs typeface="Arial"/>
              </a:rPr>
              <a:t>elements </a:t>
            </a:r>
            <a:r>
              <a:rPr sz="1900" spc="-25" dirty="0">
                <a:cs typeface="Arial"/>
              </a:rPr>
              <a:t>and </a:t>
            </a:r>
            <a:r>
              <a:rPr sz="1900" spc="-10" dirty="0">
                <a:cs typeface="Arial"/>
              </a:rPr>
              <a:t>facilitate </a:t>
            </a:r>
            <a:r>
              <a:rPr sz="1900" spc="-25" dirty="0">
                <a:cs typeface="Arial"/>
              </a:rPr>
              <a:t>hiring</a:t>
            </a:r>
            <a:r>
              <a:rPr sz="1900" spc="20" dirty="0">
                <a:cs typeface="Arial"/>
              </a:rPr>
              <a:t> </a:t>
            </a:r>
            <a:r>
              <a:rPr sz="1900" dirty="0">
                <a:cs typeface="Arial"/>
              </a:rPr>
              <a:t>process.</a:t>
            </a:r>
          </a:p>
          <a:p>
            <a:pPr marL="403860" marR="1261110" indent="-228600">
              <a:lnSpc>
                <a:spcPts val="2270"/>
              </a:lnSpc>
              <a:spcBef>
                <a:spcPts val="1005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spc="-15" dirty="0">
                <a:cs typeface="Arial"/>
              </a:rPr>
              <a:t>Define </a:t>
            </a:r>
            <a:r>
              <a:rPr sz="1900" spc="-10" dirty="0">
                <a:cs typeface="Arial"/>
              </a:rPr>
              <a:t>reporting </a:t>
            </a:r>
            <a:r>
              <a:rPr sz="1900" spc="-15" dirty="0">
                <a:cs typeface="Arial"/>
              </a:rPr>
              <a:t>hierarchy </a:t>
            </a:r>
            <a:r>
              <a:rPr sz="1900" spc="-25" dirty="0">
                <a:cs typeface="Arial"/>
              </a:rPr>
              <a:t>and </a:t>
            </a:r>
            <a:r>
              <a:rPr sz="1900" spc="-10" dirty="0">
                <a:cs typeface="Arial"/>
              </a:rPr>
              <a:t>organizational </a:t>
            </a:r>
            <a:r>
              <a:rPr sz="1900" spc="-5" dirty="0">
                <a:cs typeface="Arial"/>
              </a:rPr>
              <a:t>structure </a:t>
            </a:r>
            <a:r>
              <a:rPr sz="1900" spc="-10" dirty="0">
                <a:cs typeface="Arial"/>
              </a:rPr>
              <a:t>of </a:t>
            </a:r>
            <a:r>
              <a:rPr sz="1900" dirty="0">
                <a:cs typeface="Arial"/>
              </a:rPr>
              <a:t>a  </a:t>
            </a:r>
            <a:r>
              <a:rPr sz="1900" spc="-10" dirty="0">
                <a:cs typeface="Arial"/>
              </a:rPr>
              <a:t>department.</a:t>
            </a:r>
            <a:endParaRPr sz="1900" dirty="0">
              <a:cs typeface="Arial"/>
            </a:endParaRPr>
          </a:p>
          <a:p>
            <a:pPr marL="403860" marR="545465" indent="-228600">
              <a:lnSpc>
                <a:spcPct val="101099"/>
              </a:lnSpc>
              <a:spcBef>
                <a:spcPts val="785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spc="-25" dirty="0">
                <a:cs typeface="Arial"/>
              </a:rPr>
              <a:t>Tie </a:t>
            </a:r>
            <a:r>
              <a:rPr sz="1900" spc="-15" dirty="0">
                <a:cs typeface="Arial"/>
              </a:rPr>
              <a:t>employees </a:t>
            </a:r>
            <a:r>
              <a:rPr sz="1900" spc="5" dirty="0">
                <a:cs typeface="Arial"/>
              </a:rPr>
              <a:t>to </a:t>
            </a:r>
            <a:r>
              <a:rPr sz="1900" spc="-20" dirty="0">
                <a:cs typeface="Arial"/>
              </a:rPr>
              <a:t>accounting </a:t>
            </a:r>
            <a:r>
              <a:rPr sz="1900" spc="-10" dirty="0">
                <a:cs typeface="Arial"/>
              </a:rPr>
              <a:t>chart </a:t>
            </a:r>
            <a:r>
              <a:rPr sz="1900" spc="-15" dirty="0">
                <a:cs typeface="Arial"/>
              </a:rPr>
              <a:t>fields that </a:t>
            </a:r>
            <a:r>
              <a:rPr sz="1900" spc="-10" dirty="0">
                <a:cs typeface="Arial"/>
              </a:rPr>
              <a:t>determine </a:t>
            </a:r>
            <a:r>
              <a:rPr sz="1900" spc="-25" dirty="0">
                <a:cs typeface="Arial"/>
              </a:rPr>
              <a:t>how </a:t>
            </a:r>
            <a:r>
              <a:rPr sz="1900" spc="-20" dirty="0">
                <a:cs typeface="Arial"/>
              </a:rPr>
              <a:t>labor  </a:t>
            </a:r>
            <a:r>
              <a:rPr sz="1900" spc="5" dirty="0">
                <a:cs typeface="Arial"/>
              </a:rPr>
              <a:t>costs </a:t>
            </a:r>
            <a:r>
              <a:rPr sz="1900" dirty="0">
                <a:cs typeface="Arial"/>
              </a:rPr>
              <a:t>are</a:t>
            </a:r>
            <a:r>
              <a:rPr sz="1900" spc="-65" dirty="0">
                <a:cs typeface="Arial"/>
              </a:rPr>
              <a:t> </a:t>
            </a:r>
            <a:r>
              <a:rPr sz="1900" spc="-15" dirty="0">
                <a:cs typeface="Arial"/>
              </a:rPr>
              <a:t>distributed.</a:t>
            </a:r>
            <a:endParaRPr sz="1900" dirty="0">
              <a:cs typeface="Arial"/>
            </a:endParaRPr>
          </a:p>
          <a:p>
            <a:pPr marL="403860" marR="631825" indent="-228600">
              <a:lnSpc>
                <a:spcPts val="2270"/>
              </a:lnSpc>
              <a:spcBef>
                <a:spcPts val="975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spc="5" dirty="0">
                <a:cs typeface="Arial"/>
              </a:rPr>
              <a:t>Use </a:t>
            </a:r>
            <a:r>
              <a:rPr sz="1900" spc="-10" dirty="0">
                <a:cs typeface="Arial"/>
              </a:rPr>
              <a:t>position </a:t>
            </a:r>
            <a:r>
              <a:rPr sz="1900" spc="-5" dirty="0">
                <a:cs typeface="Arial"/>
              </a:rPr>
              <a:t>data for </a:t>
            </a:r>
            <a:r>
              <a:rPr sz="1900" spc="-15" dirty="0">
                <a:cs typeface="Arial"/>
              </a:rPr>
              <a:t>organizational </a:t>
            </a:r>
            <a:r>
              <a:rPr sz="1900" spc="-20" dirty="0">
                <a:cs typeface="Arial"/>
              </a:rPr>
              <a:t>planning, </a:t>
            </a:r>
            <a:r>
              <a:rPr sz="1900" spc="-10" dirty="0">
                <a:cs typeface="Arial"/>
              </a:rPr>
              <a:t>recruitment, career  </a:t>
            </a:r>
            <a:r>
              <a:rPr sz="1900" spc="-25" dirty="0">
                <a:cs typeface="Arial"/>
              </a:rPr>
              <a:t>planning and</a:t>
            </a:r>
            <a:r>
              <a:rPr sz="1900" spc="-240" dirty="0">
                <a:cs typeface="Arial"/>
              </a:rPr>
              <a:t> </a:t>
            </a:r>
            <a:r>
              <a:rPr sz="1900" spc="-20" dirty="0">
                <a:cs typeface="Arial"/>
              </a:rPr>
              <a:t>budgeting</a:t>
            </a:r>
            <a:endParaRPr sz="1900" dirty="0">
              <a:cs typeface="Arial"/>
            </a:endParaRPr>
          </a:p>
          <a:p>
            <a:pPr marL="403860" marR="437515" indent="-228600">
              <a:lnSpc>
                <a:spcPts val="2270"/>
              </a:lnSpc>
              <a:spcBef>
                <a:spcPts val="930"/>
              </a:spcBef>
              <a:buFontTx/>
              <a:buChar char="•"/>
              <a:tabLst>
                <a:tab pos="403860" algn="l"/>
                <a:tab pos="404495" algn="l"/>
              </a:tabLst>
            </a:pPr>
            <a:r>
              <a:rPr sz="1900" dirty="0">
                <a:cs typeface="Arial"/>
              </a:rPr>
              <a:t>When a </a:t>
            </a:r>
            <a:r>
              <a:rPr sz="1900" spc="-10" dirty="0">
                <a:cs typeface="Arial"/>
              </a:rPr>
              <a:t>position </a:t>
            </a:r>
            <a:r>
              <a:rPr sz="1900" spc="-15" dirty="0">
                <a:cs typeface="Arial"/>
              </a:rPr>
              <a:t>is </a:t>
            </a:r>
            <a:r>
              <a:rPr sz="1900" dirty="0">
                <a:cs typeface="Arial"/>
              </a:rPr>
              <a:t>vacated </a:t>
            </a:r>
            <a:r>
              <a:rPr sz="1900" spc="-15" dirty="0">
                <a:cs typeface="Arial"/>
              </a:rPr>
              <a:t>it </a:t>
            </a:r>
            <a:r>
              <a:rPr sz="1900" spc="-25" dirty="0">
                <a:cs typeface="Arial"/>
              </a:rPr>
              <a:t>should </a:t>
            </a:r>
            <a:r>
              <a:rPr sz="1900" spc="-10" dirty="0">
                <a:cs typeface="Arial"/>
              </a:rPr>
              <a:t>be </a:t>
            </a:r>
            <a:r>
              <a:rPr sz="1900" spc="-15" dirty="0">
                <a:cs typeface="Arial"/>
              </a:rPr>
              <a:t>evaluated </a:t>
            </a:r>
            <a:r>
              <a:rPr sz="1900" spc="-5" dirty="0">
                <a:cs typeface="Arial"/>
              </a:rPr>
              <a:t>based </a:t>
            </a:r>
            <a:r>
              <a:rPr sz="1900" spc="-10" dirty="0">
                <a:cs typeface="Arial"/>
              </a:rPr>
              <a:t>on </a:t>
            </a:r>
            <a:r>
              <a:rPr sz="1900" spc="-15" dirty="0">
                <a:cs typeface="Arial"/>
              </a:rPr>
              <a:t>the  </a:t>
            </a:r>
            <a:r>
              <a:rPr sz="1900" spc="-10" dirty="0">
                <a:cs typeface="Arial"/>
              </a:rPr>
              <a:t>department's overall budget; </a:t>
            </a:r>
            <a:r>
              <a:rPr sz="1900" spc="-15" dirty="0">
                <a:cs typeface="Arial"/>
              </a:rPr>
              <a:t>it </a:t>
            </a:r>
            <a:r>
              <a:rPr sz="1900" dirty="0">
                <a:cs typeface="Arial"/>
              </a:rPr>
              <a:t>can </a:t>
            </a:r>
            <a:r>
              <a:rPr sz="1900" spc="-10" dirty="0">
                <a:cs typeface="Arial"/>
              </a:rPr>
              <a:t>be inactivated or </a:t>
            </a:r>
            <a:r>
              <a:rPr sz="1900" spc="-5" dirty="0">
                <a:cs typeface="Arial"/>
              </a:rPr>
              <a:t>remain </a:t>
            </a:r>
            <a:r>
              <a:rPr sz="1900" spc="-15" dirty="0">
                <a:cs typeface="Arial"/>
              </a:rPr>
              <a:t>open if  </a:t>
            </a:r>
            <a:r>
              <a:rPr sz="1900" spc="-10" dirty="0">
                <a:cs typeface="Arial"/>
              </a:rPr>
              <a:t>there </a:t>
            </a:r>
            <a:r>
              <a:rPr sz="1900" dirty="0">
                <a:cs typeface="Arial"/>
              </a:rPr>
              <a:t>are </a:t>
            </a:r>
            <a:r>
              <a:rPr sz="1900" spc="-25" dirty="0">
                <a:cs typeface="Arial"/>
              </a:rPr>
              <a:t>plans </a:t>
            </a:r>
            <a:r>
              <a:rPr sz="1900" spc="5" dirty="0">
                <a:cs typeface="Arial"/>
              </a:rPr>
              <a:t>to </a:t>
            </a:r>
            <a:r>
              <a:rPr sz="1900" spc="-10" dirty="0">
                <a:cs typeface="Arial"/>
              </a:rPr>
              <a:t>refill</a:t>
            </a:r>
            <a:r>
              <a:rPr sz="1900" spc="229" dirty="0">
                <a:cs typeface="Arial"/>
              </a:rPr>
              <a:t> </a:t>
            </a:r>
            <a:r>
              <a:rPr sz="1900" spc="-5" dirty="0">
                <a:cs typeface="Arial"/>
              </a:rPr>
              <a:t>it.</a:t>
            </a:r>
            <a:endParaRPr sz="1900" dirty="0"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891530" y="2519904"/>
            <a:ext cx="7941945" cy="3525520"/>
          </a:xfrm>
          <a:custGeom>
            <a:avLst/>
            <a:gdLst/>
            <a:ahLst/>
            <a:cxnLst/>
            <a:rect l="l" t="t" r="r" b="b"/>
            <a:pathLst>
              <a:path w="7941945" h="3525520">
                <a:moveTo>
                  <a:pt x="0" y="0"/>
                </a:moveTo>
                <a:lnTo>
                  <a:pt x="7941564" y="0"/>
                </a:lnTo>
                <a:lnTo>
                  <a:pt x="7941564" y="3525012"/>
                </a:lnTo>
                <a:lnTo>
                  <a:pt x="0" y="3525012"/>
                </a:lnTo>
                <a:lnTo>
                  <a:pt x="0" y="0"/>
                </a:lnTo>
                <a:close/>
              </a:path>
            </a:pathLst>
          </a:custGeom>
          <a:ln w="36576">
            <a:solidFill>
              <a:srgbClr val="FFB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1891524" y="2031256"/>
            <a:ext cx="7941945" cy="489584"/>
          </a:xfrm>
          <a:custGeom>
            <a:avLst/>
            <a:gdLst/>
            <a:ahLst/>
            <a:cxnLst/>
            <a:rect l="l" t="t" r="r" b="b"/>
            <a:pathLst>
              <a:path w="7941945" h="489585">
                <a:moveTo>
                  <a:pt x="0" y="0"/>
                </a:moveTo>
                <a:lnTo>
                  <a:pt x="7941564" y="0"/>
                </a:lnTo>
                <a:lnTo>
                  <a:pt x="7941564" y="489203"/>
                </a:lnTo>
                <a:lnTo>
                  <a:pt x="0" y="489203"/>
                </a:lnTo>
                <a:lnTo>
                  <a:pt x="0" y="0"/>
                </a:lnTo>
                <a:close/>
              </a:path>
            </a:pathLst>
          </a:custGeom>
          <a:solidFill>
            <a:srgbClr val="FFB511"/>
          </a:solidFill>
          <a:ln w="36576">
            <a:solidFill>
              <a:srgbClr val="FFB511"/>
            </a:solidFill>
          </a:ln>
        </p:spPr>
        <p:txBody>
          <a:bodyPr wrap="square" lIns="0" tIns="0" rIns="0" bIns="0" rtlCol="0" anchor="ctr"/>
          <a:lstStyle/>
          <a:p>
            <a:pPr marL="1835150" lvl="0">
              <a:spcBef>
                <a:spcPts val="550"/>
              </a:spcBef>
            </a:pPr>
            <a:r>
              <a:rPr lang="en-US" sz="2200" b="1" spc="-10" dirty="0">
                <a:solidFill>
                  <a:srgbClr val="FFFFFF"/>
                </a:solidFill>
                <a:cs typeface="Arial"/>
              </a:rPr>
              <a:t>Benefits of </a:t>
            </a:r>
            <a:r>
              <a:rPr lang="en-US" sz="2200" b="1" spc="-5" dirty="0">
                <a:solidFill>
                  <a:srgbClr val="FFFFFF"/>
                </a:solidFill>
                <a:cs typeface="Arial"/>
              </a:rPr>
              <a:t>Position</a:t>
            </a:r>
            <a:r>
              <a:rPr lang="en-US" sz="2200" b="1" spc="13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2200" b="1" spc="130" dirty="0" smtClean="0">
                <a:solidFill>
                  <a:srgbClr val="FFFFFF"/>
                </a:solidFill>
                <a:cs typeface="Arial"/>
              </a:rPr>
              <a:t>Data </a:t>
            </a:r>
            <a:r>
              <a:rPr lang="en-US" sz="2200" b="1" spc="-10" dirty="0" smtClean="0">
                <a:solidFill>
                  <a:srgbClr val="FFFFFF"/>
                </a:solidFill>
                <a:cs typeface="Arial"/>
              </a:rPr>
              <a:t>Management</a:t>
            </a:r>
            <a:endParaRPr lang="en-US" sz="22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291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9683496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HOW UC USES POSITION MANAGEMENT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140347" y="1035858"/>
            <a:ext cx="7006830" cy="524246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5425" marR="727075" indent="-212725">
              <a:lnSpc>
                <a:spcPts val="227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-20" dirty="0">
                <a:latin typeface="Arial"/>
                <a:cs typeface="Arial"/>
              </a:rPr>
              <a:t>All </a:t>
            </a:r>
            <a:r>
              <a:rPr sz="2000" spc="10" dirty="0">
                <a:latin typeface="Arial"/>
                <a:cs typeface="Arial"/>
              </a:rPr>
              <a:t>existing </a:t>
            </a:r>
            <a:r>
              <a:rPr sz="2000" spc="-5" dirty="0">
                <a:latin typeface="Arial"/>
                <a:cs typeface="Arial"/>
              </a:rPr>
              <a:t>employees, </a:t>
            </a:r>
            <a:r>
              <a:rPr sz="2000" dirty="0">
                <a:latin typeface="Arial"/>
                <a:cs typeface="Arial"/>
              </a:rPr>
              <a:t>including </a:t>
            </a:r>
            <a:r>
              <a:rPr sz="2000" spc="5" dirty="0">
                <a:latin typeface="Arial"/>
                <a:cs typeface="Arial"/>
              </a:rPr>
              <a:t>student </a:t>
            </a:r>
            <a:r>
              <a:rPr sz="2000" spc="-5" dirty="0" smtClean="0">
                <a:latin typeface="Arial"/>
                <a:cs typeface="Arial"/>
              </a:rPr>
              <a:t>employees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5" dirty="0">
                <a:latin typeface="Arial"/>
                <a:cs typeface="Arial"/>
              </a:rPr>
              <a:t>are assigned a </a:t>
            </a:r>
            <a:r>
              <a:rPr sz="2000" spc="10" dirty="0">
                <a:latin typeface="Arial"/>
                <a:cs typeface="Arial"/>
              </a:rPr>
              <a:t>position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during </a:t>
            </a:r>
            <a:r>
              <a:rPr sz="2000" spc="10" dirty="0" smtClean="0">
                <a:latin typeface="Arial"/>
                <a:cs typeface="Arial"/>
              </a:rPr>
              <a:t>conversion</a:t>
            </a:r>
            <a:r>
              <a:rPr sz="2000" spc="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25425" marR="895985" indent="-212725">
              <a:lnSpc>
                <a:spcPts val="2300"/>
              </a:lnSpc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5" dirty="0">
                <a:latin typeface="Arial"/>
                <a:cs typeface="Arial"/>
              </a:rPr>
              <a:t>Most </a:t>
            </a:r>
            <a:r>
              <a:rPr sz="2000" spc="-5" dirty="0">
                <a:latin typeface="Arial"/>
                <a:cs typeface="Arial"/>
              </a:rPr>
              <a:t>employees </a:t>
            </a:r>
            <a:r>
              <a:rPr sz="2000" spc="5" dirty="0">
                <a:latin typeface="Arial"/>
                <a:cs typeface="Arial"/>
              </a:rPr>
              <a:t>are assigned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single  </a:t>
            </a:r>
            <a:r>
              <a:rPr sz="2000" dirty="0">
                <a:latin typeface="Arial"/>
                <a:cs typeface="Arial"/>
              </a:rPr>
              <a:t>headcount </a:t>
            </a:r>
            <a:r>
              <a:rPr sz="2000" spc="10" dirty="0">
                <a:latin typeface="Arial"/>
                <a:cs typeface="Arial"/>
              </a:rPr>
              <a:t>position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(one-to-one).</a:t>
            </a:r>
            <a:endParaRPr sz="2000" dirty="0">
              <a:latin typeface="Arial"/>
              <a:cs typeface="Arial"/>
            </a:endParaRPr>
          </a:p>
          <a:p>
            <a:pPr marL="225425" marR="5080" indent="-212725">
              <a:lnSpc>
                <a:spcPts val="2270"/>
              </a:lnSpc>
              <a:spcBef>
                <a:spcPts val="6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5" dirty="0">
                <a:latin typeface="Arial"/>
                <a:cs typeface="Arial"/>
              </a:rPr>
              <a:t>Multiple </a:t>
            </a:r>
            <a:r>
              <a:rPr sz="2000" b="1" dirty="0">
                <a:latin typeface="Arial"/>
                <a:cs typeface="Arial"/>
              </a:rPr>
              <a:t>headcount </a:t>
            </a:r>
            <a:r>
              <a:rPr sz="2000" spc="10" dirty="0">
                <a:latin typeface="Arial"/>
                <a:cs typeface="Arial"/>
              </a:rPr>
              <a:t>positions </a:t>
            </a:r>
            <a:r>
              <a:rPr sz="2000" dirty="0">
                <a:latin typeface="Arial"/>
                <a:cs typeface="Arial"/>
              </a:rPr>
              <a:t>(one-to-many)</a:t>
            </a:r>
            <a:r>
              <a:rPr sz="2000" spc="-360" dirty="0">
                <a:latin typeface="Arial"/>
                <a:cs typeface="Arial"/>
              </a:rPr>
              <a:t> </a:t>
            </a:r>
            <a:r>
              <a:rPr lang="en-US" sz="2000" spc="-360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are used </a:t>
            </a:r>
            <a:r>
              <a:rPr sz="2000" spc="-10" dirty="0">
                <a:latin typeface="Arial"/>
                <a:cs typeface="Arial"/>
              </a:rPr>
              <a:t>only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non-permanently-funded or </a:t>
            </a:r>
            <a:r>
              <a:rPr sz="2000" dirty="0" smtClean="0">
                <a:latin typeface="Arial"/>
                <a:cs typeface="Arial"/>
              </a:rPr>
              <a:t>non-</a:t>
            </a:r>
            <a:r>
              <a:rPr sz="2000" spc="5" dirty="0" smtClean="0">
                <a:latin typeface="Arial"/>
                <a:cs typeface="Arial"/>
              </a:rPr>
              <a:t>represented</a:t>
            </a:r>
            <a:r>
              <a:rPr sz="2000" spc="-135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positions.</a:t>
            </a:r>
            <a:endParaRPr sz="2000" dirty="0">
              <a:latin typeface="Arial"/>
              <a:cs typeface="Arial"/>
            </a:endParaRPr>
          </a:p>
          <a:p>
            <a:pPr marL="225425" marR="725170" indent="-212725">
              <a:lnSpc>
                <a:spcPts val="2300"/>
              </a:lnSpc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employees </a:t>
            </a:r>
            <a:r>
              <a:rPr sz="2000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multiple </a:t>
            </a:r>
            <a:r>
              <a:rPr sz="2000" spc="5" dirty="0">
                <a:latin typeface="Arial"/>
                <a:cs typeface="Arial"/>
              </a:rPr>
              <a:t>jobs, </a:t>
            </a:r>
            <a:r>
              <a:rPr sz="2000" dirty="0" smtClean="0">
                <a:latin typeface="Arial"/>
                <a:cs typeface="Arial"/>
              </a:rPr>
              <a:t>each </a:t>
            </a:r>
            <a:r>
              <a:rPr sz="2000" spc="5" dirty="0">
                <a:latin typeface="Arial"/>
                <a:cs typeface="Arial"/>
              </a:rPr>
              <a:t>assignment </a:t>
            </a:r>
            <a:r>
              <a:rPr sz="2000" dirty="0">
                <a:latin typeface="Arial"/>
                <a:cs typeface="Arial"/>
              </a:rPr>
              <a:t>has </a:t>
            </a:r>
            <a:r>
              <a:rPr sz="2000" spc="5" dirty="0">
                <a:latin typeface="Arial"/>
                <a:cs typeface="Arial"/>
              </a:rPr>
              <a:t>a unique </a:t>
            </a:r>
            <a:r>
              <a:rPr sz="2000" spc="10" dirty="0">
                <a:latin typeface="Arial"/>
                <a:cs typeface="Arial"/>
              </a:rPr>
              <a:t>position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number.</a:t>
            </a:r>
            <a:endParaRPr sz="2000" dirty="0">
              <a:latin typeface="Arial"/>
              <a:cs typeface="Arial"/>
            </a:endParaRPr>
          </a:p>
          <a:p>
            <a:pPr marL="225425" marR="477520" indent="-212725">
              <a:lnSpc>
                <a:spcPts val="2270"/>
              </a:lnSpc>
              <a:spcBef>
                <a:spcPts val="6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b="1" dirty="0">
                <a:latin typeface="Arial"/>
                <a:cs typeface="Arial"/>
              </a:rPr>
              <a:t>Pools </a:t>
            </a:r>
            <a:r>
              <a:rPr sz="2000" spc="5" dirty="0">
                <a:latin typeface="Arial"/>
                <a:cs typeface="Arial"/>
              </a:rPr>
              <a:t>are assigned </a:t>
            </a:r>
            <a:r>
              <a:rPr sz="2000" spc="10" dirty="0">
                <a:latin typeface="Arial"/>
                <a:cs typeface="Arial"/>
              </a:rPr>
              <a:t>to </a:t>
            </a:r>
            <a:r>
              <a:rPr sz="2000" spc="10" dirty="0" smtClean="0">
                <a:latin typeface="Arial"/>
                <a:cs typeface="Arial"/>
              </a:rPr>
              <a:t>positions</a:t>
            </a:r>
            <a:r>
              <a:rPr lang="en-US" sz="2000" spc="10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for </a:t>
            </a:r>
            <a:r>
              <a:rPr sz="2000" spc="20" dirty="0" smtClean="0">
                <a:latin typeface="Arial"/>
                <a:cs typeface="Arial"/>
              </a:rPr>
              <a:t>Work </a:t>
            </a:r>
            <a:r>
              <a:rPr sz="2000" spc="5" dirty="0">
                <a:latin typeface="Arial"/>
                <a:cs typeface="Arial"/>
              </a:rPr>
              <a:t>Study funding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purposes.</a:t>
            </a:r>
            <a:endParaRPr sz="2000" dirty="0">
              <a:latin typeface="Arial"/>
              <a:cs typeface="Arial"/>
            </a:endParaRPr>
          </a:p>
          <a:p>
            <a:pPr marL="225425" marR="91440" indent="-212725">
              <a:lnSpc>
                <a:spcPct val="95000"/>
              </a:lnSpc>
              <a:spcBef>
                <a:spcPts val="5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5" dirty="0">
                <a:latin typeface="Arial"/>
                <a:cs typeface="Arial"/>
              </a:rPr>
              <a:t>Contingent Workers </a:t>
            </a:r>
            <a:r>
              <a:rPr sz="2000" spc="15" dirty="0">
                <a:latin typeface="Arial"/>
                <a:cs typeface="Arial"/>
              </a:rPr>
              <a:t>(CWRs) </a:t>
            </a:r>
            <a:r>
              <a:rPr sz="2000" spc="-15" dirty="0">
                <a:latin typeface="Arial"/>
                <a:cs typeface="Arial"/>
              </a:rPr>
              <a:t>who </a:t>
            </a:r>
            <a:r>
              <a:rPr sz="2000" spc="10" dirty="0" smtClean="0">
                <a:latin typeface="Arial"/>
                <a:cs typeface="Arial"/>
              </a:rPr>
              <a:t>supervise </a:t>
            </a:r>
            <a:r>
              <a:rPr sz="2000" spc="5" dirty="0">
                <a:latin typeface="Arial"/>
                <a:cs typeface="Arial"/>
              </a:rPr>
              <a:t>others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hired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position.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CWRs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who </a:t>
            </a:r>
            <a:r>
              <a:rPr sz="2000" spc="5" dirty="0" smtClean="0">
                <a:latin typeface="Arial"/>
                <a:cs typeface="Arial"/>
              </a:rPr>
              <a:t>do </a:t>
            </a:r>
            <a:r>
              <a:rPr sz="2000" dirty="0">
                <a:latin typeface="Arial"/>
                <a:cs typeface="Arial"/>
              </a:rPr>
              <a:t>not </a:t>
            </a:r>
            <a:r>
              <a:rPr sz="2000" spc="10" dirty="0">
                <a:latin typeface="Arial"/>
                <a:cs typeface="Arial"/>
              </a:rPr>
              <a:t>supervise </a:t>
            </a:r>
            <a:r>
              <a:rPr sz="2000" spc="5" dirty="0">
                <a:latin typeface="Arial"/>
                <a:cs typeface="Arial"/>
              </a:rPr>
              <a:t>others are </a:t>
            </a:r>
            <a:r>
              <a:rPr sz="2000" spc="10" dirty="0">
                <a:latin typeface="Arial"/>
                <a:cs typeface="Arial"/>
              </a:rPr>
              <a:t>hired </a:t>
            </a:r>
            <a:r>
              <a:rPr sz="2000" dirty="0">
                <a:latin typeface="Arial"/>
                <a:cs typeface="Arial"/>
              </a:rPr>
              <a:t>without </a:t>
            </a:r>
            <a:r>
              <a:rPr sz="2000" spc="5" dirty="0" smtClean="0">
                <a:latin typeface="Arial"/>
                <a:cs typeface="Arial"/>
              </a:rPr>
              <a:t>a </a:t>
            </a:r>
            <a:r>
              <a:rPr sz="2000" spc="5" dirty="0">
                <a:latin typeface="Arial"/>
                <a:cs typeface="Arial"/>
              </a:rPr>
              <a:t>position</a:t>
            </a:r>
            <a:r>
              <a:rPr sz="2000" spc="5" dirty="0" smtClean="0">
                <a:latin typeface="Arial"/>
                <a:cs typeface="Arial"/>
              </a:rPr>
              <a:t>.</a:t>
            </a:r>
            <a:endParaRPr lang="en-US" sz="2000" spc="5" dirty="0" smtClean="0">
              <a:latin typeface="Arial"/>
              <a:cs typeface="Arial"/>
            </a:endParaRPr>
          </a:p>
          <a:p>
            <a:pPr marL="225425" marR="91440" indent="-212725">
              <a:lnSpc>
                <a:spcPct val="95000"/>
              </a:lnSpc>
              <a:spcBef>
                <a:spcPts val="5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000" spc="5" dirty="0">
                <a:latin typeface="Arial"/>
                <a:cs typeface="Arial"/>
              </a:rPr>
              <a:t>Multi headcount positions should not be used for supervisor and managers as it affects TARS downstream.</a:t>
            </a:r>
          </a:p>
          <a:p>
            <a:pPr marL="241300" marR="91440" indent="-228600">
              <a:lnSpc>
                <a:spcPct val="95000"/>
              </a:lnSpc>
              <a:spcBef>
                <a:spcPts val="545"/>
              </a:spcBef>
              <a:buClr>
                <a:srgbClr val="1295D8"/>
              </a:buClr>
              <a:buFont typeface="Wingdings"/>
              <a:buChar char=""/>
              <a:tabLst>
                <a:tab pos="2413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205164" y="1126120"/>
            <a:ext cx="2286000" cy="4983480"/>
          </a:xfrm>
          <a:custGeom>
            <a:avLst/>
            <a:gdLst/>
            <a:ahLst/>
            <a:cxnLst/>
            <a:rect l="l" t="t" r="r" b="b"/>
            <a:pathLst>
              <a:path w="2286000" h="498348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057400" y="0"/>
                </a:lnTo>
                <a:lnTo>
                  <a:pt x="2103470" y="4644"/>
                </a:lnTo>
                <a:lnTo>
                  <a:pt x="2146380" y="17964"/>
                </a:lnTo>
                <a:lnTo>
                  <a:pt x="2185211" y="39041"/>
                </a:lnTo>
                <a:lnTo>
                  <a:pt x="2219044" y="66955"/>
                </a:lnTo>
                <a:lnTo>
                  <a:pt x="2246958" y="100788"/>
                </a:lnTo>
                <a:lnTo>
                  <a:pt x="2268035" y="139619"/>
                </a:lnTo>
                <a:lnTo>
                  <a:pt x="2281355" y="182529"/>
                </a:lnTo>
                <a:lnTo>
                  <a:pt x="2286000" y="228600"/>
                </a:lnTo>
                <a:lnTo>
                  <a:pt x="2286000" y="4754880"/>
                </a:lnTo>
                <a:lnTo>
                  <a:pt x="2281355" y="4800950"/>
                </a:lnTo>
                <a:lnTo>
                  <a:pt x="2268035" y="4843860"/>
                </a:lnTo>
                <a:lnTo>
                  <a:pt x="2246958" y="4882691"/>
                </a:lnTo>
                <a:lnTo>
                  <a:pt x="2219044" y="4916524"/>
                </a:lnTo>
                <a:lnTo>
                  <a:pt x="2185211" y="4944438"/>
                </a:lnTo>
                <a:lnTo>
                  <a:pt x="2146380" y="4965515"/>
                </a:lnTo>
                <a:lnTo>
                  <a:pt x="2103470" y="4978835"/>
                </a:lnTo>
                <a:lnTo>
                  <a:pt x="2057400" y="4983480"/>
                </a:lnTo>
                <a:lnTo>
                  <a:pt x="228600" y="4983480"/>
                </a:lnTo>
                <a:lnTo>
                  <a:pt x="182529" y="4978835"/>
                </a:lnTo>
                <a:lnTo>
                  <a:pt x="139619" y="4965515"/>
                </a:lnTo>
                <a:lnTo>
                  <a:pt x="100788" y="4944438"/>
                </a:lnTo>
                <a:lnTo>
                  <a:pt x="66955" y="4916524"/>
                </a:lnTo>
                <a:lnTo>
                  <a:pt x="39041" y="4882691"/>
                </a:lnTo>
                <a:lnTo>
                  <a:pt x="17964" y="4843860"/>
                </a:lnTo>
                <a:lnTo>
                  <a:pt x="4644" y="4800950"/>
                </a:lnTo>
                <a:lnTo>
                  <a:pt x="0" y="4754880"/>
                </a:lnTo>
                <a:lnTo>
                  <a:pt x="0" y="228600"/>
                </a:lnTo>
                <a:close/>
              </a:path>
            </a:pathLst>
          </a:custGeom>
          <a:solidFill>
            <a:srgbClr val="FFB511"/>
          </a:solidFill>
          <a:ln w="13716">
            <a:solidFill>
              <a:srgbClr val="FFB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449767" y="1393581"/>
            <a:ext cx="1796795" cy="3108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490215" y="4694210"/>
            <a:ext cx="1725930" cy="7168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09245" marR="5080" indent="-297180" algn="ctr">
              <a:lnSpc>
                <a:spcPts val="2380"/>
              </a:lnSpc>
              <a:spcBef>
                <a:spcPts val="390"/>
              </a:spcBef>
            </a:pPr>
            <a:r>
              <a:rPr lang="en-US" sz="2200" dirty="0" smtClean="0">
                <a:latin typeface="Arial"/>
                <a:cs typeface="Arial"/>
              </a:rPr>
              <a:t>One-to-One</a:t>
            </a:r>
          </a:p>
          <a:p>
            <a:pPr marL="309245" marR="5080" indent="-297180" algn="ctr">
              <a:lnSpc>
                <a:spcPts val="2380"/>
              </a:lnSpc>
              <a:spcBef>
                <a:spcPts val="390"/>
              </a:spcBef>
            </a:pPr>
            <a:r>
              <a:rPr lang="en-US" sz="2200" dirty="0" smtClean="0">
                <a:latin typeface="Arial"/>
                <a:cs typeface="Arial"/>
              </a:rPr>
              <a:t>Positons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2180" y="1099226"/>
            <a:ext cx="2286000" cy="4983480"/>
          </a:xfrm>
          <a:custGeom>
            <a:avLst/>
            <a:gdLst/>
            <a:ahLst/>
            <a:cxnLst/>
            <a:rect l="l" t="t" r="r" b="b"/>
            <a:pathLst>
              <a:path w="2286000" h="498348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057400" y="0"/>
                </a:lnTo>
                <a:lnTo>
                  <a:pt x="2103470" y="4644"/>
                </a:lnTo>
                <a:lnTo>
                  <a:pt x="2146380" y="17964"/>
                </a:lnTo>
                <a:lnTo>
                  <a:pt x="2185211" y="39041"/>
                </a:lnTo>
                <a:lnTo>
                  <a:pt x="2219044" y="66955"/>
                </a:lnTo>
                <a:lnTo>
                  <a:pt x="2246958" y="100788"/>
                </a:lnTo>
                <a:lnTo>
                  <a:pt x="2268035" y="139619"/>
                </a:lnTo>
                <a:lnTo>
                  <a:pt x="2281355" y="182529"/>
                </a:lnTo>
                <a:lnTo>
                  <a:pt x="2286000" y="228600"/>
                </a:lnTo>
                <a:lnTo>
                  <a:pt x="2286000" y="4754880"/>
                </a:lnTo>
                <a:lnTo>
                  <a:pt x="2281355" y="4800950"/>
                </a:lnTo>
                <a:lnTo>
                  <a:pt x="2268035" y="4843860"/>
                </a:lnTo>
                <a:lnTo>
                  <a:pt x="2246958" y="4882691"/>
                </a:lnTo>
                <a:lnTo>
                  <a:pt x="2219044" y="4916524"/>
                </a:lnTo>
                <a:lnTo>
                  <a:pt x="2185211" y="4944438"/>
                </a:lnTo>
                <a:lnTo>
                  <a:pt x="2146380" y="4965515"/>
                </a:lnTo>
                <a:lnTo>
                  <a:pt x="2103470" y="4978835"/>
                </a:lnTo>
                <a:lnTo>
                  <a:pt x="2057400" y="4983480"/>
                </a:lnTo>
                <a:lnTo>
                  <a:pt x="228600" y="4983480"/>
                </a:lnTo>
                <a:lnTo>
                  <a:pt x="182529" y="4978835"/>
                </a:lnTo>
                <a:lnTo>
                  <a:pt x="139619" y="4965515"/>
                </a:lnTo>
                <a:lnTo>
                  <a:pt x="100788" y="4944438"/>
                </a:lnTo>
                <a:lnTo>
                  <a:pt x="66955" y="4916524"/>
                </a:lnTo>
                <a:lnTo>
                  <a:pt x="39041" y="4882691"/>
                </a:lnTo>
                <a:lnTo>
                  <a:pt x="17964" y="4843860"/>
                </a:lnTo>
                <a:lnTo>
                  <a:pt x="4644" y="4800950"/>
                </a:lnTo>
                <a:lnTo>
                  <a:pt x="0" y="4754880"/>
                </a:lnTo>
                <a:lnTo>
                  <a:pt x="0" y="228600"/>
                </a:lnTo>
                <a:close/>
              </a:path>
            </a:pathLst>
          </a:custGeom>
          <a:solidFill>
            <a:srgbClr val="FFB511"/>
          </a:solidFill>
          <a:ln w="13716">
            <a:solidFill>
              <a:srgbClr val="FFB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3027231" y="4667316"/>
            <a:ext cx="1725930" cy="7168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09245" marR="5080" indent="-297180" algn="ctr">
              <a:lnSpc>
                <a:spcPts val="2380"/>
              </a:lnSpc>
              <a:spcBef>
                <a:spcPts val="390"/>
              </a:spcBef>
            </a:pPr>
            <a:r>
              <a:rPr lang="en-US" sz="2200" dirty="0" smtClean="0">
                <a:latin typeface="Arial"/>
                <a:cs typeface="Arial"/>
              </a:rPr>
              <a:t>One-to-Many</a:t>
            </a:r>
          </a:p>
          <a:p>
            <a:pPr marL="309245" marR="5080" indent="-297180" algn="ctr">
              <a:lnSpc>
                <a:spcPts val="2380"/>
              </a:lnSpc>
              <a:spcBef>
                <a:spcPts val="390"/>
              </a:spcBef>
            </a:pPr>
            <a:r>
              <a:rPr lang="en-US" sz="2200" dirty="0" smtClean="0">
                <a:latin typeface="Arial"/>
                <a:cs typeface="Arial"/>
              </a:rPr>
              <a:t>Positons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86783" y="1366687"/>
            <a:ext cx="1796795" cy="3108959"/>
            <a:chOff x="2986783" y="1366687"/>
            <a:chExt cx="1796795" cy="3108959"/>
          </a:xfrm>
        </p:grpSpPr>
        <p:sp>
          <p:nvSpPr>
            <p:cNvPr id="8" name="object 8"/>
            <p:cNvSpPr/>
            <p:nvPr/>
          </p:nvSpPr>
          <p:spPr>
            <a:xfrm>
              <a:off x="2986783" y="1366687"/>
              <a:ext cx="1796795" cy="31089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4172047" y="3784018"/>
              <a:ext cx="509216" cy="640080"/>
            </a:xfrm>
            <a:prstGeom prst="rect">
              <a:avLst/>
            </a:prstGeom>
            <a:blipFill>
              <a:blip r:embed="rId3" cstate="print"/>
              <a:srcRect/>
              <a:stretch>
                <a:fillRect l="-94787" t="-302497" r="-83308" b="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/>
            <p:cNvSpPr/>
            <p:nvPr/>
          </p:nvSpPr>
          <p:spPr>
            <a:xfrm>
              <a:off x="3119848" y="3791986"/>
              <a:ext cx="509216" cy="640080"/>
            </a:xfrm>
            <a:prstGeom prst="rect">
              <a:avLst/>
            </a:prstGeom>
            <a:blipFill>
              <a:blip r:embed="rId3" cstate="print"/>
              <a:srcRect/>
              <a:stretch>
                <a:fillRect l="-94787" t="-302497" r="-83308" b="1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9703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92608"/>
            <a:ext cx="9683496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JOB VERSUS POSITION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254887" y="1098000"/>
            <a:ext cx="9295126" cy="210121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marR="299085" indent="-212725">
              <a:lnSpc>
                <a:spcPts val="2160"/>
              </a:lnSpc>
              <a:spcBef>
                <a:spcPts val="38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5" dirty="0">
                <a:latin typeface="Arial"/>
                <a:cs typeface="Arial"/>
              </a:rPr>
              <a:t>Many </a:t>
            </a:r>
            <a:r>
              <a:rPr sz="2000" spc="-5" dirty="0">
                <a:latin typeface="Arial"/>
                <a:cs typeface="Arial"/>
              </a:rPr>
              <a:t>employees </a:t>
            </a:r>
            <a:r>
              <a:rPr sz="2000" spc="5" dirty="0">
                <a:latin typeface="Arial"/>
                <a:cs typeface="Arial"/>
              </a:rPr>
              <a:t>throughout </a:t>
            </a:r>
            <a:r>
              <a:rPr sz="2000" spc="10" dirty="0">
                <a:latin typeface="Arial"/>
                <a:cs typeface="Arial"/>
              </a:rPr>
              <a:t>the various </a:t>
            </a:r>
            <a:r>
              <a:rPr sz="2000" dirty="0">
                <a:latin typeface="Arial"/>
                <a:cs typeface="Arial"/>
              </a:rPr>
              <a:t>UC </a:t>
            </a:r>
            <a:r>
              <a:rPr sz="2000" spc="5" dirty="0">
                <a:latin typeface="Arial"/>
                <a:cs typeface="Arial"/>
              </a:rPr>
              <a:t>Locations share </a:t>
            </a:r>
            <a:r>
              <a:rPr sz="2000" spc="10" dirty="0" smtClean="0">
                <a:latin typeface="Arial"/>
                <a:cs typeface="Arial"/>
              </a:rPr>
              <a:t>the </a:t>
            </a:r>
            <a:r>
              <a:rPr sz="2000" spc="10" dirty="0">
                <a:latin typeface="Arial"/>
                <a:cs typeface="Arial"/>
              </a:rPr>
              <a:t>same </a:t>
            </a:r>
            <a:r>
              <a:rPr sz="2000" dirty="0">
                <a:latin typeface="Arial"/>
                <a:cs typeface="Arial"/>
              </a:rPr>
              <a:t>title and </a:t>
            </a:r>
            <a:r>
              <a:rPr sz="2000" spc="10" dirty="0">
                <a:latin typeface="Arial"/>
                <a:cs typeface="Arial"/>
              </a:rPr>
              <a:t>job </a:t>
            </a:r>
            <a:r>
              <a:rPr sz="2000" dirty="0">
                <a:latin typeface="Arial"/>
                <a:cs typeface="Arial"/>
              </a:rPr>
              <a:t>code, but </a:t>
            </a:r>
            <a:r>
              <a:rPr sz="2000" spc="5" dirty="0">
                <a:latin typeface="Arial"/>
                <a:cs typeface="Arial"/>
              </a:rPr>
              <a:t>each </a:t>
            </a:r>
            <a:r>
              <a:rPr sz="2000" spc="-10" dirty="0">
                <a:latin typeface="Arial"/>
                <a:cs typeface="Arial"/>
              </a:rPr>
              <a:t>employee </a:t>
            </a:r>
            <a:r>
              <a:rPr sz="2000" spc="5" dirty="0">
                <a:latin typeface="Arial"/>
                <a:cs typeface="Arial"/>
              </a:rPr>
              <a:t>has a unique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10" dirty="0" smtClean="0">
                <a:latin typeface="Arial"/>
                <a:cs typeface="Arial"/>
              </a:rPr>
              <a:t>position </a:t>
            </a:r>
            <a:r>
              <a:rPr sz="2000" spc="-10" dirty="0">
                <a:latin typeface="Arial"/>
                <a:cs typeface="Arial"/>
              </a:rPr>
              <a:t>number.</a:t>
            </a:r>
            <a:endParaRPr sz="2000" dirty="0">
              <a:latin typeface="Arial"/>
              <a:cs typeface="Arial"/>
            </a:endParaRPr>
          </a:p>
          <a:p>
            <a:pPr marL="225425" marR="5080" indent="-212725">
              <a:lnSpc>
                <a:spcPts val="2160"/>
              </a:lnSpc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spc="10" dirty="0">
                <a:latin typeface="Arial"/>
                <a:cs typeface="Arial"/>
              </a:rPr>
              <a:t>A </a:t>
            </a:r>
            <a:r>
              <a:rPr sz="2000" b="1" spc="5" dirty="0">
                <a:latin typeface="Arial"/>
                <a:cs typeface="Arial"/>
              </a:rPr>
              <a:t>position </a:t>
            </a:r>
            <a:r>
              <a:rPr sz="2000" spc="15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like </a:t>
            </a:r>
            <a:r>
              <a:rPr sz="2000" spc="5" dirty="0">
                <a:latin typeface="Arial"/>
                <a:cs typeface="Arial"/>
              </a:rPr>
              <a:t>an </a:t>
            </a:r>
            <a:r>
              <a:rPr sz="2000" spc="10" dirty="0">
                <a:latin typeface="Arial"/>
                <a:cs typeface="Arial"/>
              </a:rPr>
              <a:t>empty </a:t>
            </a:r>
            <a:r>
              <a:rPr sz="2000" spc="5" dirty="0">
                <a:latin typeface="Arial"/>
                <a:cs typeface="Arial"/>
              </a:rPr>
              <a:t>box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5" dirty="0">
                <a:latin typeface="Arial"/>
                <a:cs typeface="Arial"/>
              </a:rPr>
              <a:t>an org chart. </a:t>
            </a:r>
            <a:r>
              <a:rPr sz="2000" spc="-60" dirty="0">
                <a:latin typeface="Arial"/>
                <a:cs typeface="Arial"/>
              </a:rPr>
              <a:t>You </a:t>
            </a:r>
            <a:r>
              <a:rPr sz="2000" spc="5" dirty="0">
                <a:latin typeface="Arial"/>
                <a:cs typeface="Arial"/>
              </a:rPr>
              <a:t>assign: </a:t>
            </a:r>
            <a:r>
              <a:rPr sz="2000" spc="5" dirty="0" smtClean="0">
                <a:latin typeface="Arial"/>
                <a:cs typeface="Arial"/>
              </a:rPr>
              <a:t>Business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Unit,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Job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Code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(title),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Union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Code,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FLSA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Status</a:t>
            </a:r>
            <a:r>
              <a:rPr lang="en-US" sz="2000" spc="5" dirty="0" smtClean="0">
                <a:latin typeface="Arial"/>
                <a:cs typeface="Arial"/>
              </a:rPr>
              <a:t>,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more. </a:t>
            </a:r>
            <a:r>
              <a:rPr sz="2000" spc="15" dirty="0" smtClean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person </a:t>
            </a:r>
            <a:r>
              <a:rPr sz="2000" spc="-15" dirty="0">
                <a:latin typeface="Arial"/>
                <a:cs typeface="Arial"/>
              </a:rPr>
              <a:t>who </a:t>
            </a:r>
            <a:r>
              <a:rPr sz="2000" spc="15" dirty="0">
                <a:latin typeface="Arial"/>
                <a:cs typeface="Arial"/>
              </a:rPr>
              <a:t>is </a:t>
            </a:r>
            <a:r>
              <a:rPr sz="2000" spc="5" dirty="0">
                <a:latin typeface="Arial"/>
                <a:cs typeface="Arial"/>
              </a:rPr>
              <a:t>assigned </a:t>
            </a:r>
            <a:r>
              <a:rPr sz="2000" spc="10" dirty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box </a:t>
            </a:r>
            <a:r>
              <a:rPr sz="2000" spc="10" dirty="0">
                <a:latin typeface="Arial"/>
                <a:cs typeface="Arial"/>
              </a:rPr>
              <a:t>inherits </a:t>
            </a:r>
            <a:r>
              <a:rPr sz="2000" spc="5" dirty="0">
                <a:latin typeface="Arial"/>
                <a:cs typeface="Arial"/>
              </a:rPr>
              <a:t>those attributes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15" dirty="0" smtClean="0">
                <a:latin typeface="Arial"/>
                <a:cs typeface="Arial"/>
              </a:rPr>
              <a:t>is </a:t>
            </a:r>
            <a:r>
              <a:rPr sz="2000" spc="10" dirty="0">
                <a:latin typeface="Arial"/>
                <a:cs typeface="Arial"/>
              </a:rPr>
              <a:t>referred to </a:t>
            </a:r>
            <a:r>
              <a:rPr sz="2000" dirty="0">
                <a:latin typeface="Arial"/>
                <a:cs typeface="Arial"/>
              </a:rPr>
              <a:t>as </a:t>
            </a:r>
            <a:r>
              <a:rPr sz="2000" spc="10" dirty="0">
                <a:latin typeface="Arial"/>
                <a:cs typeface="Arial"/>
              </a:rPr>
              <a:t>the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incumbent</a:t>
            </a:r>
            <a:r>
              <a:rPr sz="2000" spc="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25425" marR="185420" indent="-212725">
              <a:lnSpc>
                <a:spcPts val="2160"/>
              </a:lnSpc>
              <a:spcBef>
                <a:spcPts val="29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advantage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using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position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that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you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define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jobs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in </a:t>
            </a:r>
            <a:r>
              <a:rPr sz="2000" spc="10" dirty="0" smtClean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department,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even if </a:t>
            </a:r>
            <a:r>
              <a:rPr sz="2000" spc="-10" dirty="0">
                <a:latin typeface="Arial"/>
                <a:cs typeface="Arial"/>
              </a:rPr>
              <a:t>people </a:t>
            </a:r>
            <a:r>
              <a:rPr sz="2000" spc="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not </a:t>
            </a:r>
            <a:r>
              <a:rPr sz="2000" spc="15" dirty="0">
                <a:latin typeface="Arial"/>
                <a:cs typeface="Arial"/>
              </a:rPr>
              <a:t>in </a:t>
            </a:r>
            <a:r>
              <a:rPr sz="2000" spc="10" dirty="0">
                <a:latin typeface="Arial"/>
                <a:cs typeface="Arial"/>
              </a:rPr>
              <a:t>them.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3656192" y="4296152"/>
            <a:ext cx="1299210" cy="9258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indent="187325">
              <a:spcBef>
                <a:spcPts val="869"/>
              </a:spcBef>
            </a:pPr>
            <a:r>
              <a:rPr b="1" dirty="0">
                <a:solidFill>
                  <a:srgbClr val="FFFFFF"/>
                </a:solidFill>
                <a:cs typeface="Arial"/>
              </a:rPr>
              <a:t>Position</a:t>
            </a:r>
            <a:endParaRPr dirty="0">
              <a:solidFill>
                <a:prstClr val="black"/>
              </a:solidFill>
              <a:cs typeface="Arial"/>
            </a:endParaRPr>
          </a:p>
          <a:p>
            <a:pPr marL="12700" marR="5080" algn="ctr">
              <a:lnSpc>
                <a:spcPts val="1689"/>
              </a:lnSpc>
              <a:spcBef>
                <a:spcPts val="810"/>
              </a:spcBef>
            </a:pPr>
            <a:r>
              <a:rPr sz="1500" spc="-10" dirty="0">
                <a:solidFill>
                  <a:srgbClr val="FFFFFF"/>
                </a:solidFill>
                <a:cs typeface="Arial"/>
              </a:rPr>
              <a:t>Independent of  </a:t>
            </a:r>
            <a:r>
              <a:rPr sz="1500" dirty="0">
                <a:solidFill>
                  <a:srgbClr val="FFFFFF"/>
                </a:solidFill>
                <a:cs typeface="Arial"/>
              </a:rPr>
              <a:t>employee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7172366" y="4347377"/>
            <a:ext cx="1141730" cy="7105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algn="ctr">
              <a:spcBef>
                <a:spcPts val="869"/>
              </a:spcBef>
            </a:pPr>
            <a:r>
              <a:rPr b="1" spc="-5" dirty="0">
                <a:solidFill>
                  <a:srgbClr val="FFFFFF"/>
                </a:solidFill>
                <a:cs typeface="Arial"/>
              </a:rPr>
              <a:t>Person</a:t>
            </a:r>
            <a:endParaRPr dirty="0">
              <a:solidFill>
                <a:prstClr val="black"/>
              </a:solidFill>
              <a:cs typeface="Arial"/>
            </a:endParaRPr>
          </a:p>
          <a:p>
            <a:pPr algn="ctr">
              <a:spcBef>
                <a:spcPts val="660"/>
              </a:spcBef>
            </a:pPr>
            <a:r>
              <a:rPr sz="1500" dirty="0">
                <a:solidFill>
                  <a:srgbClr val="FFFFFF"/>
                </a:solidFill>
                <a:cs typeface="Arial"/>
              </a:rPr>
              <a:t>An</a:t>
            </a:r>
            <a:r>
              <a:rPr sz="1500" spc="-85" dirty="0">
                <a:solidFill>
                  <a:srgbClr val="FFFFFF"/>
                </a:solidFill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cs typeface="Arial"/>
              </a:rPr>
              <a:t>employee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5463489" y="3697772"/>
            <a:ext cx="1097280" cy="13601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41630">
              <a:spcBef>
                <a:spcPts val="869"/>
              </a:spcBef>
            </a:pPr>
            <a:r>
              <a:rPr b="1" spc="10" dirty="0">
                <a:solidFill>
                  <a:srgbClr val="FFFFFF"/>
                </a:solidFill>
                <a:cs typeface="Arial"/>
              </a:rPr>
              <a:t>Job</a:t>
            </a:r>
            <a:endParaRPr dirty="0">
              <a:solidFill>
                <a:prstClr val="black"/>
              </a:solidFill>
              <a:cs typeface="Arial"/>
            </a:endParaRPr>
          </a:p>
          <a:p>
            <a:pPr marL="12700" marR="5080" indent="-6350" algn="ctr">
              <a:lnSpc>
                <a:spcPct val="94700"/>
              </a:lnSpc>
              <a:spcBef>
                <a:spcPts val="755"/>
              </a:spcBef>
            </a:pPr>
            <a:r>
              <a:rPr sz="1500" spc="5" dirty="0">
                <a:solidFill>
                  <a:srgbClr val="FFFFFF"/>
                </a:solidFill>
                <a:cs typeface="Arial"/>
              </a:rPr>
              <a:t>The </a:t>
            </a:r>
            <a:r>
              <a:rPr sz="1500" dirty="0">
                <a:solidFill>
                  <a:srgbClr val="FFFFFF"/>
                </a:solidFill>
                <a:cs typeface="Arial"/>
              </a:rPr>
              <a:t>joining  </a:t>
            </a:r>
            <a:r>
              <a:rPr sz="1500" spc="-5" dirty="0">
                <a:solidFill>
                  <a:srgbClr val="FFFFFF"/>
                </a:solidFill>
                <a:cs typeface="Arial"/>
              </a:rPr>
              <a:t>together of</a:t>
            </a:r>
            <a:r>
              <a:rPr sz="1500" spc="-60" dirty="0">
                <a:solidFill>
                  <a:srgbClr val="FFFFFF"/>
                </a:solidFill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cs typeface="Arial"/>
              </a:rPr>
              <a:t>a  </a:t>
            </a:r>
            <a:r>
              <a:rPr sz="1500" dirty="0">
                <a:solidFill>
                  <a:srgbClr val="FFFFFF"/>
                </a:solidFill>
                <a:cs typeface="Arial"/>
              </a:rPr>
              <a:t>position </a:t>
            </a:r>
            <a:r>
              <a:rPr sz="1500" spc="-10" dirty="0">
                <a:solidFill>
                  <a:srgbClr val="FFFFFF"/>
                </a:solidFill>
                <a:cs typeface="Arial"/>
              </a:rPr>
              <a:t>and  </a:t>
            </a:r>
            <a:r>
              <a:rPr sz="1500" spc="-15" dirty="0">
                <a:solidFill>
                  <a:srgbClr val="FFFFFF"/>
                </a:solidFill>
                <a:cs typeface="Arial"/>
              </a:rPr>
              <a:t>person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424" y="3727698"/>
            <a:ext cx="740205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42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CR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B083BF9FF644EB6925F3F8AA77806" ma:contentTypeVersion="0" ma:contentTypeDescription="Create a new document." ma:contentTypeScope="" ma:versionID="a914d227bd1516d8cf6316d3aab9e1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C36BF-3066-4EE8-B072-BDBDDDC3A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153158-FB73-473A-8AE4-9FA603606C24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238AAA-9527-47F2-86A6-A6FF27A39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36906</TotalTime>
  <Words>3413</Words>
  <Application>Microsoft Office PowerPoint</Application>
  <PresentationFormat>Widescreen</PresentationFormat>
  <Paragraphs>470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Symbol</vt:lpstr>
      <vt:lpstr>Times New Roman</vt:lpstr>
      <vt:lpstr>Tw Cen MT</vt:lpstr>
      <vt:lpstr>Wingdings</vt:lpstr>
      <vt:lpstr>1_UCRTemplate1</vt:lpstr>
      <vt:lpstr>PowerPoint Presentation</vt:lpstr>
      <vt:lpstr>TRAINER INTRODUCTION</vt:lpstr>
      <vt:lpstr>HOUSEKEEPING</vt:lpstr>
      <vt:lpstr>LEARNING OBJECTIVES</vt:lpstr>
      <vt:lpstr>LEARNING TOPICS</vt:lpstr>
      <vt:lpstr>PowerPoint Presentation</vt:lpstr>
      <vt:lpstr>POSITION CONTROL OVERVIEW</vt:lpstr>
      <vt:lpstr>HOW UC USES POSITION MANAGEMENT</vt:lpstr>
      <vt:lpstr>JOB VERSUS POSITION</vt:lpstr>
      <vt:lpstr>RELATIONSHIP BETWEEN POSITION DATA AND JOB DATA</vt:lpstr>
      <vt:lpstr>JOB CODES, POSITIONS, AND EMPLOYEES</vt:lpstr>
      <vt:lpstr>HOW DOES POSITION DATA WORK?</vt:lpstr>
      <vt:lpstr>HOW DOES POSITION DATA WORK?</vt:lpstr>
      <vt:lpstr>POSITION CONTROL REQUESTS - APPROVALS</vt:lpstr>
      <vt:lpstr>POSITION FUNDING AND DEPARTMENTAL BUDGETS</vt:lpstr>
      <vt:lpstr>THINGS TO REMEMBER</vt:lpstr>
      <vt:lpstr>CHECK YOUR UNDERSTANDING   </vt:lpstr>
      <vt:lpstr>PowerPoint Presentation</vt:lpstr>
      <vt:lpstr>VIEW POSITION INFORMATION - OVERVIEW</vt:lpstr>
      <vt:lpstr>SEARCH FOR POSITION</vt:lpstr>
      <vt:lpstr>ADD / UPDATE POSITION INFO COMPONENT</vt:lpstr>
      <vt:lpstr>CHECK YOUR UNDERSTANDING   </vt:lpstr>
      <vt:lpstr>PowerPoint Presentation</vt:lpstr>
      <vt:lpstr>ADD NEW POSITION - OVERVIEW</vt:lpstr>
      <vt:lpstr>ADD NEW POSITION – KEY SYSTEM STEPS</vt:lpstr>
      <vt:lpstr>ADD / UPDATE POSITION REQUEST PAGE</vt:lpstr>
      <vt:lpstr>CHECK YOUR UNDERSTANDING   </vt:lpstr>
      <vt:lpstr>PowerPoint Presentation</vt:lpstr>
      <vt:lpstr>POSITION CONTROL REQUEST COMPONENT</vt:lpstr>
      <vt:lpstr>APPROVAL WORKFLOW</vt:lpstr>
      <vt:lpstr>EMAIL NOTIFICATIONS</vt:lpstr>
      <vt:lpstr>CLONE AN EXISTING POSITION</vt:lpstr>
      <vt:lpstr>CHECK YOUR UNDERSTANDING   </vt:lpstr>
      <vt:lpstr>PowerPoint Presentation</vt:lpstr>
      <vt:lpstr>UPDATE VACANT POSITION - OVERVIEW </vt:lpstr>
      <vt:lpstr>PowerPoint Presentation</vt:lpstr>
      <vt:lpstr>UPDATE VACANT POSITION – KEY SYSTEM STEPS</vt:lpstr>
      <vt:lpstr>ADD / UPDATE POSITION REQUEST PAGE</vt:lpstr>
      <vt:lpstr>PowerPoint Presentation</vt:lpstr>
      <vt:lpstr>FIND AN EXISTING VALUE PAGE</vt:lpstr>
      <vt:lpstr>CHECK YOUR UNDERSTANDING   </vt:lpstr>
      <vt:lpstr>PowerPoint Presentation</vt:lpstr>
      <vt:lpstr>POSITION CONTROL REQUEST COMPONENT</vt:lpstr>
      <vt:lpstr>PowerPoint Presentation</vt:lpstr>
      <vt:lpstr>REASON CODES</vt:lpstr>
      <vt:lpstr>REASON CODES (continued)</vt:lpstr>
      <vt:lpstr>PowerPoint Presentation</vt:lpstr>
      <vt:lpstr>REVIEW POSITION CONTROL TRANSACTIONS</vt:lpstr>
      <vt:lpstr>FIND AN EXISTING VALUE PAGE</vt:lpstr>
      <vt:lpstr>POSITION CONTROL REQUEST COMPONENT</vt:lpstr>
      <vt:lpstr>THINGS TO REMEMBER</vt:lpstr>
      <vt:lpstr>COURSE OBJECTIVES REVIEW</vt:lpstr>
      <vt:lpstr>UPDATING POSITION CONTROL (continued)</vt:lpstr>
      <vt:lpstr>CHECK YOUR UNDERSTANDING   </vt:lpstr>
      <vt:lpstr>PowerPoint Presentation</vt:lpstr>
      <vt:lpstr>SHAREPOINT LIST INSTRUCTIONS</vt:lpstr>
      <vt:lpstr>SHAREPOINT LIST INSTRUCTIONS</vt:lpstr>
      <vt:lpstr>VIEWING LIST OPTIONS</vt:lpstr>
      <vt:lpstr>VIEWING LIST OPTIONS (part 2) </vt:lpstr>
      <vt:lpstr>UPDATING AND EDITING A SHAREPOINT LIST</vt:lpstr>
      <vt:lpstr>UPDATING AND EDITING A SHAREPOINT LIST (part 2)</vt:lpstr>
      <vt:lpstr>PowerPoint Presentation</vt:lpstr>
      <vt:lpstr>MULTI-HEADCOUNT POSITIONS</vt:lpstr>
      <vt:lpstr>POSITION DATA AND PAYPATH TRANSACTIONS</vt:lpstr>
      <vt:lpstr>POSITION MANAGEMENT ROLES</vt:lpstr>
      <vt:lpstr>POSITIONS: WHO DOES WHAT AND WHERE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</dc:title>
  <dc:creator>Puja Pannu</dc:creator>
  <cp:lastModifiedBy>Bill Reyes</cp:lastModifiedBy>
  <cp:revision>1174</cp:revision>
  <cp:lastPrinted>2019-06-26T16:47:08Z</cp:lastPrinted>
  <dcterms:created xsi:type="dcterms:W3CDTF">2016-05-04T15:33:48Z</dcterms:created>
  <dcterms:modified xsi:type="dcterms:W3CDTF">2019-07-17T19:49:09Z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0x010100CDBB083BF9FF644EB6925F3F8AA77806</vt:lpwstr>
  </property>
</Properties>
</file>